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1" r:id="rId15"/>
    <p:sldId id="272" r:id="rId16"/>
    <p:sldId id="268" r:id="rId17"/>
    <p:sldId id="276" r:id="rId18"/>
    <p:sldId id="269" r:id="rId19"/>
    <p:sldId id="270" r:id="rId20"/>
    <p:sldId id="275" r:id="rId21"/>
  </p:sldIdLst>
  <p:sldSz cx="12192000" cy="6856413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A8F61-4D0C-4A58-B96E-4E0FF30DC253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8163" y="1257300"/>
            <a:ext cx="60356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840288"/>
            <a:ext cx="975360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9553575"/>
            <a:ext cx="5283200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4446B-37B7-4437-8F9F-6B4E5275D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84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4446B-37B7-4437-8F9F-6B4E5275DB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41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4446B-37B7-4437-8F9F-6B4E5275DB9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2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‹#›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‹#›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‹#›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‹#›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0999"/>
            <a:ext cx="1104899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‹#›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228599"/>
            <a:ext cx="828674" cy="571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6798" y="884662"/>
            <a:ext cx="4089510" cy="56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624" y="1701847"/>
            <a:ext cx="10558780" cy="2789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96899" y="6511925"/>
            <a:ext cx="1962785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48862" y="6511925"/>
            <a:ext cx="446404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4A5462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‹#›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6563" y="572373"/>
            <a:ext cx="2891155" cy="361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Centre</a:t>
            </a:r>
            <a:r>
              <a:rPr sz="115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Development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Advanced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Computing</a:t>
            </a:r>
            <a:endParaRPr sz="11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Ministry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Electronics</a:t>
            </a:r>
            <a:r>
              <a:rPr sz="10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4A5462"/>
                </a:solidFill>
                <a:latin typeface="Roboto"/>
                <a:cs typeface="Roboto"/>
              </a:rPr>
              <a:t>&amp;</a:t>
            </a:r>
            <a:r>
              <a:rPr sz="10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Information</a:t>
            </a:r>
            <a:r>
              <a:rPr sz="10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Technology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523999"/>
            <a:ext cx="57150" cy="800100"/>
          </a:xfrm>
          <a:custGeom>
            <a:avLst/>
            <a:gdLst/>
            <a:ahLst/>
            <a:cxnLst/>
            <a:rect l="l" t="t" r="r" b="b"/>
            <a:pathLst>
              <a:path w="57150" h="800100">
                <a:moveTo>
                  <a:pt x="57149" y="800099"/>
                </a:moveTo>
                <a:lnTo>
                  <a:pt x="0" y="800099"/>
                </a:lnTo>
                <a:lnTo>
                  <a:pt x="0" y="0"/>
                </a:lnTo>
                <a:lnTo>
                  <a:pt x="57149" y="0"/>
                </a:lnTo>
                <a:lnTo>
                  <a:pt x="57149" y="800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1443538"/>
            <a:ext cx="8382000" cy="113093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3000" b="1" spc="-175" dirty="0">
                <a:solidFill>
                  <a:srgbClr val="1F2937"/>
                </a:solidFill>
                <a:latin typeface="Roboto"/>
                <a:cs typeface="Roboto"/>
              </a:rPr>
              <a:t>High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150" dirty="0">
                <a:solidFill>
                  <a:srgbClr val="1F2937"/>
                </a:solidFill>
                <a:latin typeface="Roboto"/>
                <a:cs typeface="Roboto"/>
              </a:rPr>
              <a:t>Quality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170" dirty="0">
                <a:solidFill>
                  <a:srgbClr val="1F2937"/>
                </a:solidFill>
                <a:latin typeface="Roboto"/>
                <a:cs typeface="Roboto"/>
              </a:rPr>
              <a:t>to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210" dirty="0">
                <a:solidFill>
                  <a:srgbClr val="1F2937"/>
                </a:solidFill>
                <a:latin typeface="Roboto"/>
                <a:cs typeface="Roboto"/>
              </a:rPr>
              <a:t>CCTV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150" dirty="0">
                <a:solidFill>
                  <a:srgbClr val="1F2937"/>
                </a:solidFill>
                <a:latin typeface="Roboto"/>
                <a:cs typeface="Roboto"/>
              </a:rPr>
              <a:t>Style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175" dirty="0">
                <a:solidFill>
                  <a:srgbClr val="1F2937"/>
                </a:solidFill>
                <a:latin typeface="Roboto"/>
                <a:cs typeface="Roboto"/>
              </a:rPr>
              <a:t>Image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170" dirty="0">
                <a:solidFill>
                  <a:srgbClr val="1F2937"/>
                </a:solidFill>
                <a:latin typeface="Roboto"/>
                <a:cs typeface="Roboto"/>
              </a:rPr>
              <a:t>Degradation</a:t>
            </a:r>
            <a:r>
              <a:rPr sz="300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3000" b="1" spc="-125" dirty="0">
                <a:solidFill>
                  <a:srgbClr val="1F2937"/>
                </a:solidFill>
                <a:latin typeface="Roboto"/>
                <a:cs typeface="Roboto"/>
              </a:rPr>
              <a:t>Module</a:t>
            </a:r>
            <a:endParaRPr sz="3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endParaRPr sz="165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99" y="2656534"/>
            <a:ext cx="3041899" cy="201273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600" b="0" spc="-55" dirty="0">
                <a:solidFill>
                  <a:srgbClr val="374050"/>
                </a:solidFill>
                <a:latin typeface="Roboto Medium"/>
                <a:cs typeface="Roboto Medium"/>
              </a:rPr>
              <a:t>Project</a:t>
            </a:r>
            <a:r>
              <a:rPr sz="1600" b="0" spc="-4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600" b="0" spc="-20" dirty="0">
                <a:solidFill>
                  <a:srgbClr val="374050"/>
                </a:solidFill>
                <a:latin typeface="Roboto Medium"/>
                <a:cs typeface="Roboto Medium"/>
              </a:rPr>
              <a:t>Team</a:t>
            </a:r>
            <a:endParaRPr sz="1600" dirty="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00" spc="-85" dirty="0">
                <a:latin typeface="Roboto"/>
                <a:cs typeface="Roboto"/>
              </a:rPr>
              <a:t>Shreyas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Nanaware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450" spc="-50" dirty="0">
                <a:solidFill>
                  <a:srgbClr val="6A7280"/>
                </a:solidFill>
                <a:latin typeface="Arial"/>
                <a:cs typeface="Arial"/>
              </a:rPr>
              <a:t>(250240125045)</a:t>
            </a:r>
            <a:endParaRPr lang="en-US" sz="1450" spc="-50" dirty="0">
              <a:solidFill>
                <a:srgbClr val="6A7280"/>
              </a:solidFill>
              <a:latin typeface="Arial"/>
              <a:cs typeface="Arial"/>
            </a:endParaRPr>
          </a:p>
          <a:p>
            <a:pPr marL="12700">
              <a:spcBef>
                <a:spcPts val="805"/>
              </a:spcBef>
            </a:pPr>
            <a:r>
              <a:rPr lang="en-IN" sz="1500" spc="-85" dirty="0">
                <a:latin typeface="Roboto"/>
                <a:cs typeface="Roboto"/>
              </a:rPr>
              <a:t>Rahul</a:t>
            </a:r>
            <a:r>
              <a:rPr lang="en-IN" sz="1500" dirty="0">
                <a:latin typeface="Roboto"/>
                <a:cs typeface="Roboto"/>
              </a:rPr>
              <a:t> </a:t>
            </a:r>
            <a:r>
              <a:rPr lang="en-IN" sz="1500" spc="-100" dirty="0">
                <a:latin typeface="Roboto"/>
                <a:cs typeface="Roboto"/>
              </a:rPr>
              <a:t>Pawar</a:t>
            </a:r>
            <a:r>
              <a:rPr lang="en-IN" sz="1500" dirty="0">
                <a:latin typeface="Roboto"/>
                <a:cs typeface="Roboto"/>
              </a:rPr>
              <a:t> </a:t>
            </a:r>
            <a:r>
              <a:rPr lang="en-IN" sz="1450" spc="-50" dirty="0">
                <a:solidFill>
                  <a:srgbClr val="6A7280"/>
                </a:solidFill>
                <a:latin typeface="Arial"/>
                <a:cs typeface="Arial"/>
              </a:rPr>
              <a:t>(250240125056)</a:t>
            </a:r>
            <a:endParaRPr lang="en-IN" sz="1450" dirty="0">
              <a:latin typeface="Arial"/>
              <a:cs typeface="Arial"/>
            </a:endParaRPr>
          </a:p>
          <a:p>
            <a:pPr marL="12700">
              <a:spcBef>
                <a:spcPts val="805"/>
              </a:spcBef>
            </a:pPr>
            <a:r>
              <a:rPr lang="en-US" sz="1450" dirty="0">
                <a:latin typeface="Arial"/>
                <a:cs typeface="Arial"/>
              </a:rPr>
              <a:t>Nandkishor Shelke </a:t>
            </a:r>
            <a:r>
              <a:rPr lang="en-IN" sz="1450" spc="-50" dirty="0">
                <a:solidFill>
                  <a:srgbClr val="6A7280"/>
                </a:solidFill>
                <a:latin typeface="Arial"/>
                <a:cs typeface="Arial"/>
              </a:rPr>
              <a:t>(250240125024)</a:t>
            </a:r>
            <a:endParaRPr lang="en-IN" sz="1450" dirty="0">
              <a:latin typeface="Arial"/>
              <a:cs typeface="Arial"/>
            </a:endParaRPr>
          </a:p>
          <a:p>
            <a:pPr marL="12700">
              <a:spcBef>
                <a:spcPts val="805"/>
              </a:spcBef>
            </a:pPr>
            <a:r>
              <a:rPr lang="en-US" sz="1450" dirty="0">
                <a:latin typeface="Arial"/>
                <a:cs typeface="Arial"/>
              </a:rPr>
              <a:t>Ishan Mani Tripathi </a:t>
            </a:r>
            <a:r>
              <a:rPr lang="en-IN" sz="1450" spc="-50" dirty="0">
                <a:solidFill>
                  <a:srgbClr val="6A7280"/>
                </a:solidFill>
                <a:latin typeface="Arial"/>
                <a:cs typeface="Arial"/>
              </a:rPr>
              <a:t>(250240125019)</a:t>
            </a:r>
            <a:endParaRPr lang="en-IN"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endParaRPr sz="14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6268202"/>
            <a:ext cx="2245995" cy="27122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450" b="0" spc="-60" dirty="0">
                <a:solidFill>
                  <a:srgbClr val="374050"/>
                </a:solidFill>
                <a:latin typeface="Roboto Medium"/>
                <a:cs typeface="Roboto Medium"/>
              </a:rPr>
              <a:t>PG-</a:t>
            </a:r>
            <a:r>
              <a:rPr sz="1450" b="0" spc="-70" dirty="0">
                <a:solidFill>
                  <a:srgbClr val="374050"/>
                </a:solidFill>
                <a:latin typeface="Roboto Medium"/>
                <a:cs typeface="Roboto Medium"/>
              </a:rPr>
              <a:t>DBDA,</a:t>
            </a:r>
            <a:r>
              <a:rPr sz="1450" b="0" spc="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450" b="0" spc="-55" dirty="0">
                <a:solidFill>
                  <a:srgbClr val="374050"/>
                </a:solidFill>
                <a:latin typeface="Roboto Medium"/>
                <a:cs typeface="Roboto Medium"/>
              </a:rPr>
              <a:t>C-</a:t>
            </a:r>
            <a:r>
              <a:rPr sz="1450" b="0" spc="-90" dirty="0">
                <a:solidFill>
                  <a:srgbClr val="374050"/>
                </a:solidFill>
                <a:latin typeface="Roboto Medium"/>
                <a:cs typeface="Roboto Medium"/>
              </a:rPr>
              <a:t>DAC</a:t>
            </a:r>
            <a:r>
              <a:rPr sz="1450" b="0" spc="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450" b="0" spc="-90" dirty="0">
                <a:solidFill>
                  <a:srgbClr val="374050"/>
                </a:solidFill>
                <a:latin typeface="Roboto Medium"/>
                <a:cs typeface="Roboto Medium"/>
              </a:rPr>
              <a:t>ACTS</a:t>
            </a:r>
            <a:r>
              <a:rPr sz="1450" b="0" spc="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450" b="0" spc="-20" dirty="0">
                <a:solidFill>
                  <a:srgbClr val="374050"/>
                </a:solidFill>
                <a:latin typeface="Roboto Medium"/>
                <a:cs typeface="Roboto Medium"/>
              </a:rPr>
              <a:t>Pune</a:t>
            </a:r>
            <a:endParaRPr sz="1450" dirty="0">
              <a:latin typeface="Roboto Medium"/>
              <a:cs typeface="Roboto 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20260" y="1598466"/>
            <a:ext cx="2143125" cy="1428750"/>
          </a:xfrm>
          <a:custGeom>
            <a:avLst/>
            <a:gdLst/>
            <a:ahLst/>
            <a:cxnLst/>
            <a:rect l="l" t="t" r="r" b="b"/>
            <a:pathLst>
              <a:path w="2143125" h="1428750">
                <a:moveTo>
                  <a:pt x="1190625" y="1428750"/>
                </a:moveTo>
                <a:lnTo>
                  <a:pt x="238125" y="1428750"/>
                </a:lnTo>
                <a:lnTo>
                  <a:pt x="190183" y="1423905"/>
                </a:lnTo>
                <a:lnTo>
                  <a:pt x="145508" y="1410012"/>
                </a:lnTo>
                <a:lnTo>
                  <a:pt x="105062" y="1388036"/>
                </a:lnTo>
                <a:lnTo>
                  <a:pt x="69809" y="1358940"/>
                </a:lnTo>
                <a:lnTo>
                  <a:pt x="40713" y="1323687"/>
                </a:lnTo>
                <a:lnTo>
                  <a:pt x="18737" y="1283241"/>
                </a:lnTo>
                <a:lnTo>
                  <a:pt x="4844" y="1238566"/>
                </a:lnTo>
                <a:lnTo>
                  <a:pt x="0" y="1190625"/>
                </a:lnTo>
                <a:lnTo>
                  <a:pt x="0" y="238125"/>
                </a:lnTo>
                <a:lnTo>
                  <a:pt x="4844" y="190183"/>
                </a:lnTo>
                <a:lnTo>
                  <a:pt x="18737" y="145508"/>
                </a:lnTo>
                <a:lnTo>
                  <a:pt x="40713" y="105062"/>
                </a:lnTo>
                <a:lnTo>
                  <a:pt x="69809" y="69809"/>
                </a:lnTo>
                <a:lnTo>
                  <a:pt x="105062" y="40713"/>
                </a:lnTo>
                <a:lnTo>
                  <a:pt x="145508" y="18737"/>
                </a:lnTo>
                <a:lnTo>
                  <a:pt x="190183" y="4844"/>
                </a:lnTo>
                <a:lnTo>
                  <a:pt x="238125" y="0"/>
                </a:lnTo>
                <a:lnTo>
                  <a:pt x="1190625" y="0"/>
                </a:lnTo>
                <a:lnTo>
                  <a:pt x="1238566" y="4844"/>
                </a:lnTo>
                <a:lnTo>
                  <a:pt x="1283241" y="18737"/>
                </a:lnTo>
                <a:lnTo>
                  <a:pt x="1323687" y="40713"/>
                </a:lnTo>
                <a:lnTo>
                  <a:pt x="1358940" y="69809"/>
                </a:lnTo>
                <a:lnTo>
                  <a:pt x="1388036" y="105062"/>
                </a:lnTo>
                <a:lnTo>
                  <a:pt x="1410012" y="145508"/>
                </a:lnTo>
                <a:lnTo>
                  <a:pt x="1423905" y="190183"/>
                </a:lnTo>
                <a:lnTo>
                  <a:pt x="1428750" y="238125"/>
                </a:lnTo>
                <a:lnTo>
                  <a:pt x="1428750" y="1190625"/>
                </a:lnTo>
                <a:lnTo>
                  <a:pt x="1423905" y="1238566"/>
                </a:lnTo>
                <a:lnTo>
                  <a:pt x="1410012" y="1283241"/>
                </a:lnTo>
                <a:lnTo>
                  <a:pt x="1388036" y="1323687"/>
                </a:lnTo>
                <a:lnTo>
                  <a:pt x="1358940" y="1358940"/>
                </a:lnTo>
                <a:lnTo>
                  <a:pt x="1323687" y="1388036"/>
                </a:lnTo>
                <a:lnTo>
                  <a:pt x="1283241" y="1410012"/>
                </a:lnTo>
                <a:lnTo>
                  <a:pt x="1238566" y="1423905"/>
                </a:lnTo>
                <a:lnTo>
                  <a:pt x="1190625" y="1428750"/>
                </a:lnTo>
                <a:close/>
              </a:path>
              <a:path w="2143125" h="1428750">
                <a:moveTo>
                  <a:pt x="2018341" y="1309594"/>
                </a:moveTo>
                <a:lnTo>
                  <a:pt x="1987058" y="1303815"/>
                </a:lnTo>
                <a:lnTo>
                  <a:pt x="1957833" y="1289595"/>
                </a:lnTo>
                <a:lnTo>
                  <a:pt x="1547812" y="1016124"/>
                </a:lnTo>
                <a:lnTo>
                  <a:pt x="1547812" y="412625"/>
                </a:lnTo>
                <a:lnTo>
                  <a:pt x="1957834" y="139154"/>
                </a:lnTo>
                <a:lnTo>
                  <a:pt x="1986849" y="125091"/>
                </a:lnTo>
                <a:lnTo>
                  <a:pt x="2018062" y="119295"/>
                </a:lnTo>
                <a:lnTo>
                  <a:pt x="2049764" y="121940"/>
                </a:lnTo>
                <a:lnTo>
                  <a:pt x="2106394" y="152211"/>
                </a:lnTo>
                <a:lnTo>
                  <a:pt x="2138741" y="206138"/>
                </a:lnTo>
                <a:lnTo>
                  <a:pt x="2143125" y="238125"/>
                </a:lnTo>
                <a:lnTo>
                  <a:pt x="2143125" y="1190625"/>
                </a:lnTo>
                <a:lnTo>
                  <a:pt x="2126195" y="1251737"/>
                </a:lnTo>
                <a:lnTo>
                  <a:pt x="2080245" y="1295548"/>
                </a:lnTo>
                <a:lnTo>
                  <a:pt x="2018341" y="1309594"/>
                </a:lnTo>
                <a:close/>
              </a:path>
            </a:pathLst>
          </a:custGeom>
          <a:solidFill>
            <a:srgbClr val="1A56DA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33000" y="6403816"/>
            <a:ext cx="10668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877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2400" spc="-75" dirty="0"/>
              <a:t>User </a:t>
            </a:r>
            <a:r>
              <a:rPr sz="2400" spc="-65" dirty="0"/>
              <a:t>Interface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609599" y="3809999"/>
            <a:ext cx="5295900" cy="762000"/>
            <a:chOff x="609599" y="3809999"/>
            <a:chExt cx="5295900" cy="762000"/>
          </a:xfrm>
        </p:grpSpPr>
        <p:sp>
          <p:nvSpPr>
            <p:cNvPr id="6" name="object 6"/>
            <p:cNvSpPr/>
            <p:nvPr/>
          </p:nvSpPr>
          <p:spPr>
            <a:xfrm>
              <a:off x="628649" y="3809999"/>
              <a:ext cx="5276850" cy="762000"/>
            </a:xfrm>
            <a:custGeom>
              <a:avLst/>
              <a:gdLst/>
              <a:ahLst/>
              <a:cxnLst/>
              <a:rect l="l" t="t" r="r" b="b"/>
              <a:pathLst>
                <a:path w="5276850" h="762000">
                  <a:moveTo>
                    <a:pt x="5205652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3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690803"/>
                  </a:lnTo>
                  <a:lnTo>
                    <a:pt x="5261227" y="732293"/>
                  </a:lnTo>
                  <a:lnTo>
                    <a:pt x="5225187" y="758113"/>
                  </a:lnTo>
                  <a:lnTo>
                    <a:pt x="5210608" y="761511"/>
                  </a:lnTo>
                  <a:lnTo>
                    <a:pt x="520565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8102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2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4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62" y="3990974"/>
              <a:ext cx="104768" cy="1523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158" y="1781253"/>
            <a:ext cx="192881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9781" y="1739661"/>
            <a:ext cx="39446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70" dirty="0">
                <a:solidFill>
                  <a:srgbClr val="1F2937"/>
                </a:solidFill>
                <a:latin typeface="Roboto Medium"/>
                <a:cs typeface="Roboto Medium"/>
              </a:rPr>
              <a:t>Built</a:t>
            </a:r>
            <a:r>
              <a:rPr sz="150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with</a:t>
            </a:r>
            <a:r>
              <a:rPr sz="150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Streamlit</a:t>
            </a:r>
            <a:r>
              <a:rPr sz="150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70" dirty="0">
                <a:latin typeface="Roboto"/>
                <a:cs typeface="Roboto"/>
              </a:rPr>
              <a:t>for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interactive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10" dirty="0">
                <a:latin typeface="Roboto"/>
                <a:cs typeface="Roboto"/>
              </a:rPr>
              <a:t>demo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40" dirty="0">
                <a:latin typeface="Roboto"/>
                <a:cs typeface="Roboto"/>
              </a:rPr>
              <a:t>testing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274" y="2285254"/>
            <a:ext cx="171449" cy="1724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8349" y="2234961"/>
            <a:ext cx="45072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Features: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5" dirty="0">
                <a:latin typeface="Roboto"/>
                <a:cs typeface="Roboto"/>
              </a:rPr>
              <a:t>Image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upload,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degradation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selection,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live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45" dirty="0">
                <a:latin typeface="Roboto"/>
                <a:cs typeface="Roboto"/>
              </a:rPr>
              <a:t>preview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590" y="2789976"/>
            <a:ext cx="171449" cy="17258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9781" y="2730261"/>
            <a:ext cx="43751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90" dirty="0">
                <a:solidFill>
                  <a:srgbClr val="1F2937"/>
                </a:solidFill>
                <a:latin typeface="Roboto Medium"/>
                <a:cs typeface="Roboto Medium"/>
              </a:rPr>
              <a:t>Batch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Processing: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5" dirty="0">
                <a:latin typeface="Roboto"/>
                <a:cs typeface="Roboto"/>
              </a:rPr>
              <a:t>Support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for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multiple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image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60" dirty="0">
                <a:latin typeface="Roboto"/>
                <a:cs typeface="Roboto"/>
              </a:rPr>
              <a:t>processing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9231" y="3273105"/>
            <a:ext cx="160734" cy="15004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8349" y="3225561"/>
            <a:ext cx="4483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70" dirty="0">
                <a:solidFill>
                  <a:srgbClr val="1F2937"/>
                </a:solidFill>
                <a:latin typeface="Roboto Medium"/>
                <a:cs typeface="Roboto Medium"/>
              </a:rPr>
              <a:t>Integration:</a:t>
            </a:r>
            <a:r>
              <a:rPr sz="150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5" dirty="0">
                <a:latin typeface="Roboto"/>
                <a:cs typeface="Roboto"/>
              </a:rPr>
              <a:t>Seamless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connection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with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recognition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40" dirty="0">
                <a:latin typeface="Roboto"/>
                <a:cs typeface="Roboto"/>
              </a:rPr>
              <a:t>pipeline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9" y="3916933"/>
            <a:ext cx="48736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479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interface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allows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researchers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quickly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experiment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different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degradation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parameters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immediately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visualize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results.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1088537" y="6510362"/>
            <a:ext cx="5067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10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8640B-8FD3-318B-E350-E2042F35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1D70F6-5AD3-81B1-3E20-178FB4B58D09}"/>
              </a:ext>
            </a:extLst>
          </p:cNvPr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F82F5F-2E9A-7222-B8E6-7823F9E42A0A}"/>
              </a:ext>
            </a:extLst>
          </p:cNvPr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BF1922-ADDB-B1A8-257E-588BEFDF1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0" y="221152"/>
            <a:ext cx="4089510" cy="563375"/>
          </a:xfrm>
          <a:prstGeom prst="rect">
            <a:avLst/>
          </a:prstGeom>
        </p:spPr>
        <p:txBody>
          <a:bodyPr vert="horz" wrap="square" lIns="0" tIns="181877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2400" spc="-75" dirty="0"/>
              <a:t>User </a:t>
            </a:r>
            <a:r>
              <a:rPr sz="2400" spc="-65" dirty="0"/>
              <a:t>Interface</a:t>
            </a:r>
            <a:endParaRPr sz="2400" dirty="0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16A70A2E-442F-299E-7691-8AA1EA360B8D}"/>
              </a:ext>
            </a:extLst>
          </p:cNvPr>
          <p:cNvSpPr txBox="1"/>
          <p:nvPr/>
        </p:nvSpPr>
        <p:spPr>
          <a:xfrm>
            <a:off x="3810000" y="6362775"/>
            <a:ext cx="400177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Streamlit-</a:t>
            </a:r>
            <a:r>
              <a:rPr sz="1150" spc="-65" dirty="0">
                <a:solidFill>
                  <a:srgbClr val="6A7280"/>
                </a:solidFill>
                <a:latin typeface="Roboto"/>
                <a:cs typeface="Roboto"/>
              </a:rPr>
              <a:t>based</a:t>
            </a:r>
            <a:r>
              <a:rPr sz="1150" spc="1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user</a:t>
            </a:r>
            <a:r>
              <a:rPr sz="1150" spc="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6A7280"/>
                </a:solidFill>
                <a:latin typeface="Roboto"/>
                <a:cs typeface="Roboto"/>
              </a:rPr>
              <a:t>interface</a:t>
            </a:r>
            <a:r>
              <a:rPr sz="1150" spc="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with</a:t>
            </a:r>
            <a:r>
              <a:rPr sz="1150" spc="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interactive</a:t>
            </a:r>
            <a:r>
              <a:rPr sz="1150" spc="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degradation</a:t>
            </a:r>
            <a:r>
              <a:rPr sz="1150" spc="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6A7280"/>
                </a:solidFill>
                <a:latin typeface="Roboto"/>
                <a:cs typeface="Roboto"/>
              </a:rPr>
              <a:t>controls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867B41B5-A113-A691-3578-F3099853AF41}"/>
              </a:ext>
            </a:extLst>
          </p:cNvPr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D9BCB16-E818-5B75-62E4-B162B75862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3057AD01-B404-A9B9-1475-40EFAAFFCDC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6E55D643-8B32-DB86-F73B-3C34BC40FB7A}"/>
              </a:ext>
            </a:extLst>
          </p:cNvPr>
          <p:cNvSpPr txBox="1"/>
          <p:nvPr/>
        </p:nvSpPr>
        <p:spPr>
          <a:xfrm>
            <a:off x="11088537" y="6510362"/>
            <a:ext cx="5067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11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84B8D-5877-C36C-57E0-C713E452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974292"/>
            <a:ext cx="10058400" cy="535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8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383520" cy="65405"/>
          </a:xfrm>
          <a:custGeom>
            <a:avLst/>
            <a:gdLst/>
            <a:ahLst/>
            <a:cxnLst/>
            <a:rect l="l" t="t" r="r" b="b"/>
            <a:pathLst>
              <a:path w="10383520" h="65405">
                <a:moveTo>
                  <a:pt x="10383043" y="64894"/>
                </a:moveTo>
                <a:lnTo>
                  <a:pt x="0" y="64894"/>
                </a:lnTo>
                <a:lnTo>
                  <a:pt x="0" y="0"/>
                </a:lnTo>
                <a:lnTo>
                  <a:pt x="10383043" y="0"/>
                </a:lnTo>
                <a:lnTo>
                  <a:pt x="10383043" y="64894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364" y="194681"/>
            <a:ext cx="705722" cy="4867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56698" y="339552"/>
            <a:ext cx="275018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152" y="940963"/>
            <a:ext cx="40640" cy="292100"/>
          </a:xfrm>
          <a:custGeom>
            <a:avLst/>
            <a:gdLst/>
            <a:ahLst/>
            <a:cxnLst/>
            <a:rect l="l" t="t" r="r" b="b"/>
            <a:pathLst>
              <a:path w="40640" h="292100">
                <a:moveTo>
                  <a:pt x="40558" y="292023"/>
                </a:moveTo>
                <a:lnTo>
                  <a:pt x="0" y="292023"/>
                </a:lnTo>
                <a:lnTo>
                  <a:pt x="0" y="0"/>
                </a:lnTo>
                <a:lnTo>
                  <a:pt x="40558" y="0"/>
                </a:lnTo>
                <a:lnTo>
                  <a:pt x="40558" y="292023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-114" dirty="0"/>
              <a:t>Model</a:t>
            </a:r>
            <a:r>
              <a:rPr sz="2100" spc="-20" dirty="0"/>
              <a:t> </a:t>
            </a:r>
            <a:r>
              <a:rPr sz="2100" spc="-90" dirty="0"/>
              <a:t>Architecture</a:t>
            </a:r>
            <a:endParaRPr sz="2100"/>
          </a:p>
        </p:txBody>
      </p:sp>
      <p:grpSp>
        <p:nvGrpSpPr>
          <p:cNvPr id="7" name="object 7"/>
          <p:cNvGrpSpPr/>
          <p:nvPr/>
        </p:nvGrpSpPr>
        <p:grpSpPr>
          <a:xfrm>
            <a:off x="519152" y="4153217"/>
            <a:ext cx="4510405" cy="843915"/>
            <a:chOff x="519152" y="4153217"/>
            <a:chExt cx="4510405" cy="843915"/>
          </a:xfrm>
        </p:grpSpPr>
        <p:sp>
          <p:nvSpPr>
            <p:cNvPr id="8" name="object 8"/>
            <p:cNvSpPr/>
            <p:nvPr/>
          </p:nvSpPr>
          <p:spPr>
            <a:xfrm>
              <a:off x="535375" y="4153217"/>
              <a:ext cx="4494530" cy="843915"/>
            </a:xfrm>
            <a:custGeom>
              <a:avLst/>
              <a:gdLst/>
              <a:ahLst/>
              <a:cxnLst/>
              <a:rect l="l" t="t" r="r" b="b"/>
              <a:pathLst>
                <a:path w="4494530" h="843914">
                  <a:moveTo>
                    <a:pt x="4433277" y="843622"/>
                  </a:moveTo>
                  <a:lnTo>
                    <a:pt x="45474" y="843622"/>
                  </a:lnTo>
                  <a:lnTo>
                    <a:pt x="42309" y="843206"/>
                  </a:lnTo>
                  <a:lnTo>
                    <a:pt x="9977" y="818323"/>
                  </a:lnTo>
                  <a:lnTo>
                    <a:pt x="0" y="782989"/>
                  </a:lnTo>
                  <a:lnTo>
                    <a:pt x="0" y="778728"/>
                  </a:lnTo>
                  <a:lnTo>
                    <a:pt x="0" y="60632"/>
                  </a:lnTo>
                  <a:lnTo>
                    <a:pt x="11995" y="22019"/>
                  </a:lnTo>
                  <a:lnTo>
                    <a:pt x="45474" y="0"/>
                  </a:lnTo>
                  <a:lnTo>
                    <a:pt x="4433277" y="0"/>
                  </a:lnTo>
                  <a:lnTo>
                    <a:pt x="4471891" y="15993"/>
                  </a:lnTo>
                  <a:lnTo>
                    <a:pt x="4493495" y="56412"/>
                  </a:lnTo>
                  <a:lnTo>
                    <a:pt x="4493911" y="60632"/>
                  </a:lnTo>
                  <a:lnTo>
                    <a:pt x="4493911" y="782989"/>
                  </a:lnTo>
                  <a:lnTo>
                    <a:pt x="4477916" y="821601"/>
                  </a:lnTo>
                  <a:lnTo>
                    <a:pt x="4437498" y="843206"/>
                  </a:lnTo>
                  <a:lnTo>
                    <a:pt x="4433277" y="843622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152" y="4153217"/>
              <a:ext cx="60960" cy="843915"/>
            </a:xfrm>
            <a:custGeom>
              <a:avLst/>
              <a:gdLst/>
              <a:ahLst/>
              <a:cxnLst/>
              <a:rect l="l" t="t" r="r" b="b"/>
              <a:pathLst>
                <a:path w="60959" h="843914">
                  <a:moveTo>
                    <a:pt x="60591" y="843622"/>
                  </a:moveTo>
                  <a:lnTo>
                    <a:pt x="56288" y="843622"/>
                  </a:lnTo>
                  <a:lnTo>
                    <a:pt x="48010" y="841975"/>
                  </a:lnTo>
                  <a:lnTo>
                    <a:pt x="12921" y="818529"/>
                  </a:lnTo>
                  <a:lnTo>
                    <a:pt x="0" y="787333"/>
                  </a:lnTo>
                  <a:lnTo>
                    <a:pt x="0" y="56288"/>
                  </a:lnTo>
                  <a:lnTo>
                    <a:pt x="25091" y="12921"/>
                  </a:lnTo>
                  <a:lnTo>
                    <a:pt x="56288" y="0"/>
                  </a:lnTo>
                  <a:lnTo>
                    <a:pt x="60591" y="0"/>
                  </a:lnTo>
                  <a:lnTo>
                    <a:pt x="56452" y="1646"/>
                  </a:lnTo>
                  <a:lnTo>
                    <a:pt x="48501" y="8232"/>
                  </a:lnTo>
                  <a:lnTo>
                    <a:pt x="33270" y="48010"/>
                  </a:lnTo>
                  <a:lnTo>
                    <a:pt x="32446" y="56288"/>
                  </a:lnTo>
                  <a:lnTo>
                    <a:pt x="32446" y="787333"/>
                  </a:lnTo>
                  <a:lnTo>
                    <a:pt x="44992" y="830699"/>
                  </a:lnTo>
                  <a:lnTo>
                    <a:pt x="56452" y="841975"/>
                  </a:lnTo>
                  <a:lnTo>
                    <a:pt x="60591" y="84362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443" y="4307340"/>
              <a:ext cx="89224" cy="12978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537375" y="1535421"/>
            <a:ext cx="55880" cy="93345"/>
          </a:xfrm>
          <a:custGeom>
            <a:avLst/>
            <a:gdLst/>
            <a:ahLst/>
            <a:cxnLst/>
            <a:rect l="l" t="t" r="r" b="b"/>
            <a:pathLst>
              <a:path w="55879" h="93344">
                <a:moveTo>
                  <a:pt x="9068" y="92740"/>
                </a:moveTo>
                <a:lnTo>
                  <a:pt x="2224" y="89888"/>
                </a:lnTo>
                <a:lnTo>
                  <a:pt x="0" y="86551"/>
                </a:lnTo>
                <a:lnTo>
                  <a:pt x="0" y="6159"/>
                </a:lnTo>
                <a:lnTo>
                  <a:pt x="2224" y="2851"/>
                </a:lnTo>
                <a:lnTo>
                  <a:pt x="9068" y="0"/>
                </a:lnTo>
                <a:lnTo>
                  <a:pt x="12975" y="769"/>
                </a:lnTo>
                <a:lnTo>
                  <a:pt x="55666" y="43461"/>
                </a:lnTo>
                <a:lnTo>
                  <a:pt x="55666" y="49250"/>
                </a:lnTo>
                <a:lnTo>
                  <a:pt x="52102" y="52815"/>
                </a:lnTo>
                <a:lnTo>
                  <a:pt x="15599" y="89346"/>
                </a:lnTo>
                <a:lnTo>
                  <a:pt x="12975" y="91941"/>
                </a:lnTo>
                <a:lnTo>
                  <a:pt x="9068" y="9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457" y="1479659"/>
            <a:ext cx="3615690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0" spc="-60" dirty="0">
                <a:solidFill>
                  <a:srgbClr val="1F2937"/>
                </a:solidFill>
                <a:latin typeface="Roboto Medium"/>
                <a:cs typeface="Roboto Medium"/>
              </a:rPr>
              <a:t>Transfer</a:t>
            </a:r>
            <a:r>
              <a:rPr sz="1250" b="0" spc="3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250" b="0" spc="-45" dirty="0">
                <a:solidFill>
                  <a:srgbClr val="1F2937"/>
                </a:solidFill>
                <a:latin typeface="Roboto Medium"/>
                <a:cs typeface="Roboto Medium"/>
              </a:rPr>
              <a:t>learning:</a:t>
            </a:r>
            <a:r>
              <a:rPr sz="1250" b="0" spc="4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250" spc="-60" dirty="0">
                <a:latin typeface="Roboto"/>
                <a:cs typeface="Roboto"/>
              </a:rPr>
              <a:t>InceptionResNetV1</a:t>
            </a:r>
            <a:r>
              <a:rPr sz="1250" spc="45" dirty="0">
                <a:latin typeface="Roboto"/>
                <a:cs typeface="Roboto"/>
              </a:rPr>
              <a:t> </a:t>
            </a:r>
            <a:r>
              <a:rPr sz="1250" spc="-55" dirty="0">
                <a:latin typeface="Roboto"/>
                <a:cs typeface="Roboto"/>
              </a:rPr>
              <a:t>(facenet-</a:t>
            </a:r>
            <a:r>
              <a:rPr sz="1250" spc="-40" dirty="0">
                <a:latin typeface="Roboto"/>
                <a:cs typeface="Roboto"/>
              </a:rPr>
              <a:t>pytorch)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7375" y="1892338"/>
            <a:ext cx="55880" cy="93345"/>
          </a:xfrm>
          <a:custGeom>
            <a:avLst/>
            <a:gdLst/>
            <a:ahLst/>
            <a:cxnLst/>
            <a:rect l="l" t="t" r="r" b="b"/>
            <a:pathLst>
              <a:path w="55879" h="93344">
                <a:moveTo>
                  <a:pt x="9068" y="92740"/>
                </a:moveTo>
                <a:lnTo>
                  <a:pt x="2224" y="89888"/>
                </a:lnTo>
                <a:lnTo>
                  <a:pt x="0" y="86551"/>
                </a:lnTo>
                <a:lnTo>
                  <a:pt x="0" y="6159"/>
                </a:lnTo>
                <a:lnTo>
                  <a:pt x="2224" y="2851"/>
                </a:lnTo>
                <a:lnTo>
                  <a:pt x="9068" y="0"/>
                </a:lnTo>
                <a:lnTo>
                  <a:pt x="12975" y="769"/>
                </a:lnTo>
                <a:lnTo>
                  <a:pt x="55666" y="43461"/>
                </a:lnTo>
                <a:lnTo>
                  <a:pt x="55666" y="49250"/>
                </a:lnTo>
                <a:lnTo>
                  <a:pt x="52102" y="52815"/>
                </a:lnTo>
                <a:lnTo>
                  <a:pt x="15599" y="89346"/>
                </a:lnTo>
                <a:lnTo>
                  <a:pt x="12975" y="91941"/>
                </a:lnTo>
                <a:lnTo>
                  <a:pt x="9068" y="9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9457" y="1734414"/>
            <a:ext cx="3058795" cy="5867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250" b="0" spc="-70" dirty="0">
                <a:solidFill>
                  <a:srgbClr val="1F2937"/>
                </a:solidFill>
                <a:latin typeface="Roboto Medium"/>
                <a:cs typeface="Roboto Medium"/>
              </a:rPr>
              <a:t>Custom</a:t>
            </a:r>
            <a:r>
              <a:rPr sz="1250" b="0" spc="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250" b="0" spc="-10" dirty="0">
                <a:solidFill>
                  <a:srgbClr val="1F2937"/>
                </a:solidFill>
                <a:latin typeface="Roboto Medium"/>
                <a:cs typeface="Roboto Medium"/>
              </a:rPr>
              <a:t>head:</a:t>
            </a:r>
            <a:endParaRPr sz="1250">
              <a:latin typeface="Roboto Medium"/>
              <a:cs typeface="Roboto Medium"/>
            </a:endParaRPr>
          </a:p>
          <a:p>
            <a:pPr marL="283210" indent="-76200">
              <a:lnSpc>
                <a:spcPct val="100000"/>
              </a:lnSpc>
              <a:spcBef>
                <a:spcPts val="760"/>
              </a:spcBef>
              <a:buChar char="•"/>
              <a:tabLst>
                <a:tab pos="283210" algn="l"/>
              </a:tabLst>
            </a:pPr>
            <a:r>
              <a:rPr sz="1100" spc="-45" dirty="0">
                <a:latin typeface="Roboto"/>
                <a:cs typeface="Roboto"/>
              </a:rPr>
              <a:t>Several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55" dirty="0">
                <a:latin typeface="Roboto"/>
                <a:cs typeface="Roboto"/>
              </a:rPr>
              <a:t>Conv2D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40" dirty="0">
                <a:latin typeface="Roboto"/>
                <a:cs typeface="Roboto"/>
              </a:rPr>
              <a:t>layers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30" dirty="0">
                <a:latin typeface="Roboto"/>
                <a:cs typeface="Roboto"/>
              </a:rPr>
              <a:t>with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50" dirty="0">
                <a:latin typeface="Roboto"/>
                <a:cs typeface="Roboto"/>
              </a:rPr>
              <a:t>Batch</a:t>
            </a:r>
            <a:r>
              <a:rPr sz="1100" spc="-10" dirty="0">
                <a:latin typeface="Roboto"/>
                <a:cs typeface="Roboto"/>
              </a:rPr>
              <a:t> </a:t>
            </a:r>
            <a:r>
              <a:rPr sz="1100" spc="-35" dirty="0">
                <a:latin typeface="Roboto"/>
                <a:cs typeface="Roboto"/>
              </a:rPr>
              <a:t>Normalization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140" y="2446783"/>
            <a:ext cx="197993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 indent="-76200">
              <a:lnSpc>
                <a:spcPct val="100000"/>
              </a:lnSpc>
              <a:spcBef>
                <a:spcPts val="135"/>
              </a:spcBef>
              <a:buChar char="•"/>
              <a:tabLst>
                <a:tab pos="88900" algn="l"/>
              </a:tabLst>
            </a:pPr>
            <a:r>
              <a:rPr sz="1100" spc="-60" dirty="0">
                <a:latin typeface="Roboto"/>
                <a:cs typeface="Roboto"/>
              </a:rPr>
              <a:t>ReLU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40" dirty="0">
                <a:latin typeface="Roboto"/>
                <a:cs typeface="Roboto"/>
              </a:rPr>
              <a:t>activation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60" dirty="0">
                <a:latin typeface="Roboto"/>
                <a:cs typeface="Roboto"/>
              </a:rPr>
              <a:t>&amp;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45" dirty="0">
                <a:latin typeface="Roboto"/>
                <a:cs typeface="Roboto"/>
              </a:rPr>
              <a:t>Dropout</a:t>
            </a:r>
            <a:r>
              <a:rPr sz="1100" spc="-5" dirty="0">
                <a:latin typeface="Roboto"/>
                <a:cs typeface="Roboto"/>
              </a:rPr>
              <a:t> </a:t>
            </a:r>
            <a:r>
              <a:rPr sz="1100" spc="-30" dirty="0">
                <a:latin typeface="Roboto"/>
                <a:cs typeface="Roboto"/>
              </a:rPr>
              <a:t>layers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140" y="2706359"/>
            <a:ext cx="80772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 indent="-76200">
              <a:lnSpc>
                <a:spcPct val="100000"/>
              </a:lnSpc>
              <a:spcBef>
                <a:spcPts val="135"/>
              </a:spcBef>
              <a:buChar char="•"/>
              <a:tabLst>
                <a:tab pos="88900" algn="l"/>
              </a:tabLst>
            </a:pPr>
            <a:r>
              <a:rPr sz="1100" spc="-35" dirty="0">
                <a:latin typeface="Roboto"/>
                <a:cs typeface="Roboto"/>
              </a:rPr>
              <a:t>Flatten</a:t>
            </a:r>
            <a:r>
              <a:rPr sz="1100" spc="-20" dirty="0">
                <a:latin typeface="Roboto"/>
                <a:cs typeface="Roboto"/>
              </a:rPr>
              <a:t> </a:t>
            </a:r>
            <a:r>
              <a:rPr sz="1100" spc="-40" dirty="0">
                <a:latin typeface="Roboto"/>
                <a:cs typeface="Roboto"/>
              </a:rPr>
              <a:t>layer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375" y="3352454"/>
            <a:ext cx="55880" cy="93345"/>
          </a:xfrm>
          <a:custGeom>
            <a:avLst/>
            <a:gdLst/>
            <a:ahLst/>
            <a:cxnLst/>
            <a:rect l="l" t="t" r="r" b="b"/>
            <a:pathLst>
              <a:path w="55879" h="93345">
                <a:moveTo>
                  <a:pt x="9068" y="92740"/>
                </a:moveTo>
                <a:lnTo>
                  <a:pt x="2224" y="89888"/>
                </a:lnTo>
                <a:lnTo>
                  <a:pt x="0" y="86551"/>
                </a:lnTo>
                <a:lnTo>
                  <a:pt x="0" y="6159"/>
                </a:lnTo>
                <a:lnTo>
                  <a:pt x="2224" y="2851"/>
                </a:lnTo>
                <a:lnTo>
                  <a:pt x="9068" y="0"/>
                </a:lnTo>
                <a:lnTo>
                  <a:pt x="12975" y="769"/>
                </a:lnTo>
                <a:lnTo>
                  <a:pt x="55666" y="43461"/>
                </a:lnTo>
                <a:lnTo>
                  <a:pt x="55666" y="49250"/>
                </a:lnTo>
                <a:lnTo>
                  <a:pt x="52102" y="52815"/>
                </a:lnTo>
                <a:lnTo>
                  <a:pt x="15599" y="89346"/>
                </a:lnTo>
                <a:lnTo>
                  <a:pt x="12975" y="91941"/>
                </a:lnTo>
                <a:lnTo>
                  <a:pt x="9068" y="9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9457" y="2965935"/>
            <a:ext cx="2449830" cy="551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3210" indent="-76200">
              <a:lnSpc>
                <a:spcPct val="100000"/>
              </a:lnSpc>
              <a:spcBef>
                <a:spcPts val="135"/>
              </a:spcBef>
              <a:buChar char="•"/>
              <a:tabLst>
                <a:tab pos="283210" algn="l"/>
              </a:tabLst>
            </a:pPr>
            <a:r>
              <a:rPr sz="1100" spc="-50" dirty="0">
                <a:latin typeface="Roboto"/>
                <a:cs typeface="Roboto"/>
              </a:rPr>
              <a:t>Dense</a:t>
            </a:r>
            <a:r>
              <a:rPr sz="1100" spc="-15" dirty="0">
                <a:latin typeface="Roboto"/>
                <a:cs typeface="Roboto"/>
              </a:rPr>
              <a:t> </a:t>
            </a:r>
            <a:r>
              <a:rPr sz="1100" spc="-40" dirty="0">
                <a:latin typeface="Roboto"/>
                <a:cs typeface="Roboto"/>
              </a:rPr>
              <a:t>layers</a:t>
            </a:r>
            <a:r>
              <a:rPr sz="1100" spc="-15" dirty="0">
                <a:latin typeface="Roboto"/>
                <a:cs typeface="Roboto"/>
              </a:rPr>
              <a:t> </a:t>
            </a:r>
            <a:r>
              <a:rPr sz="1100" spc="-30" dirty="0">
                <a:latin typeface="Roboto"/>
                <a:cs typeface="Roboto"/>
              </a:rPr>
              <a:t>with</a:t>
            </a:r>
            <a:r>
              <a:rPr sz="1100" spc="-10" dirty="0">
                <a:latin typeface="Roboto"/>
                <a:cs typeface="Roboto"/>
              </a:rPr>
              <a:t> regularization</a:t>
            </a:r>
            <a:endParaRPr sz="1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250" b="0" spc="-60" dirty="0">
                <a:solidFill>
                  <a:srgbClr val="1F2937"/>
                </a:solidFill>
                <a:latin typeface="Roboto Medium"/>
                <a:cs typeface="Roboto Medium"/>
              </a:rPr>
              <a:t>Output:</a:t>
            </a:r>
            <a:r>
              <a:rPr sz="125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250" spc="-60" dirty="0">
                <a:latin typeface="Roboto"/>
                <a:cs typeface="Roboto"/>
              </a:rPr>
              <a:t>Softmax</a:t>
            </a:r>
            <a:r>
              <a:rPr sz="1250" dirty="0">
                <a:latin typeface="Roboto"/>
                <a:cs typeface="Roboto"/>
              </a:rPr>
              <a:t> </a:t>
            </a:r>
            <a:r>
              <a:rPr sz="1250" spc="-60" dirty="0">
                <a:latin typeface="Roboto"/>
                <a:cs typeface="Roboto"/>
              </a:rPr>
              <a:t>over</a:t>
            </a:r>
            <a:r>
              <a:rPr sz="1250" dirty="0">
                <a:latin typeface="Roboto"/>
                <a:cs typeface="Roboto"/>
              </a:rPr>
              <a:t> </a:t>
            </a:r>
            <a:r>
              <a:rPr sz="1250" spc="-45" dirty="0">
                <a:latin typeface="Roboto"/>
                <a:cs typeface="Roboto"/>
              </a:rPr>
              <a:t>identity</a:t>
            </a:r>
            <a:r>
              <a:rPr sz="1250" dirty="0">
                <a:latin typeface="Roboto"/>
                <a:cs typeface="Roboto"/>
              </a:rPr>
              <a:t> </a:t>
            </a:r>
            <a:r>
              <a:rPr sz="1250" spc="-35" dirty="0">
                <a:latin typeface="Roboto"/>
                <a:cs typeface="Roboto"/>
              </a:rPr>
              <a:t>classes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375" y="3709371"/>
            <a:ext cx="55880" cy="93345"/>
          </a:xfrm>
          <a:custGeom>
            <a:avLst/>
            <a:gdLst/>
            <a:ahLst/>
            <a:cxnLst/>
            <a:rect l="l" t="t" r="r" b="b"/>
            <a:pathLst>
              <a:path w="55879" h="93345">
                <a:moveTo>
                  <a:pt x="9068" y="92740"/>
                </a:moveTo>
                <a:lnTo>
                  <a:pt x="2224" y="89888"/>
                </a:lnTo>
                <a:lnTo>
                  <a:pt x="0" y="86551"/>
                </a:lnTo>
                <a:lnTo>
                  <a:pt x="0" y="6159"/>
                </a:lnTo>
                <a:lnTo>
                  <a:pt x="2224" y="2851"/>
                </a:lnTo>
                <a:lnTo>
                  <a:pt x="9068" y="0"/>
                </a:lnTo>
                <a:lnTo>
                  <a:pt x="12975" y="769"/>
                </a:lnTo>
                <a:lnTo>
                  <a:pt x="55666" y="43461"/>
                </a:lnTo>
                <a:lnTo>
                  <a:pt x="55666" y="49250"/>
                </a:lnTo>
                <a:lnTo>
                  <a:pt x="52102" y="52815"/>
                </a:lnTo>
                <a:lnTo>
                  <a:pt x="15599" y="89346"/>
                </a:lnTo>
                <a:lnTo>
                  <a:pt x="12975" y="91941"/>
                </a:lnTo>
                <a:lnTo>
                  <a:pt x="9068" y="92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9457" y="3653609"/>
            <a:ext cx="3580765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0" spc="-55" dirty="0">
                <a:solidFill>
                  <a:srgbClr val="1F2937"/>
                </a:solidFill>
                <a:latin typeface="Roboto Medium"/>
                <a:cs typeface="Roboto Medium"/>
              </a:rPr>
              <a:t>Training</a:t>
            </a:r>
            <a:r>
              <a:rPr sz="12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250" b="0" spc="-50" dirty="0">
                <a:solidFill>
                  <a:srgbClr val="1F2937"/>
                </a:solidFill>
                <a:latin typeface="Roboto Medium"/>
                <a:cs typeface="Roboto Medium"/>
              </a:rPr>
              <a:t>strategy:</a:t>
            </a:r>
            <a:r>
              <a:rPr sz="125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250" spc="-55" dirty="0">
                <a:latin typeface="Roboto"/>
                <a:cs typeface="Roboto"/>
              </a:rPr>
              <a:t>Only</a:t>
            </a:r>
            <a:r>
              <a:rPr sz="1250" spc="-10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head</a:t>
            </a:r>
            <a:r>
              <a:rPr sz="1250" spc="-5" dirty="0">
                <a:latin typeface="Roboto"/>
                <a:cs typeface="Roboto"/>
              </a:rPr>
              <a:t> </a:t>
            </a:r>
            <a:r>
              <a:rPr sz="1250" spc="-65" dirty="0">
                <a:latin typeface="Roboto"/>
                <a:cs typeface="Roboto"/>
              </a:rPr>
              <a:t>and</a:t>
            </a:r>
            <a:r>
              <a:rPr sz="1250" spc="-10" dirty="0">
                <a:latin typeface="Roboto"/>
                <a:cs typeface="Roboto"/>
              </a:rPr>
              <a:t> </a:t>
            </a:r>
            <a:r>
              <a:rPr sz="1250" spc="-55" dirty="0">
                <a:latin typeface="Roboto"/>
                <a:cs typeface="Roboto"/>
              </a:rPr>
              <a:t>final</a:t>
            </a:r>
            <a:r>
              <a:rPr sz="1250" spc="-5" dirty="0">
                <a:latin typeface="Roboto"/>
                <a:cs typeface="Roboto"/>
              </a:rPr>
              <a:t> </a:t>
            </a:r>
            <a:r>
              <a:rPr sz="1250" spc="-50" dirty="0">
                <a:latin typeface="Roboto"/>
                <a:cs typeface="Roboto"/>
              </a:rPr>
              <a:t>blocks</a:t>
            </a:r>
            <a:r>
              <a:rPr sz="1250" spc="-5" dirty="0">
                <a:latin typeface="Roboto"/>
                <a:cs typeface="Roboto"/>
              </a:rPr>
              <a:t> </a:t>
            </a:r>
            <a:r>
              <a:rPr sz="1250" spc="-55" dirty="0">
                <a:latin typeface="Roboto"/>
                <a:cs typeface="Roboto"/>
              </a:rPr>
              <a:t>fine-</a:t>
            </a:r>
            <a:r>
              <a:rPr sz="1250" spc="-25" dirty="0">
                <a:latin typeface="Roboto"/>
                <a:cs typeface="Roboto"/>
              </a:rPr>
              <a:t>tuned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687" y="4242400"/>
            <a:ext cx="4131310" cy="609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4310">
              <a:lnSpc>
                <a:spcPct val="116100"/>
              </a:lnSpc>
              <a:spcBef>
                <a:spcPts val="90"/>
              </a:spcBef>
            </a:pP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Our</a:t>
            </a:r>
            <a:r>
              <a:rPr sz="11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50" dirty="0">
                <a:solidFill>
                  <a:srgbClr val="374050"/>
                </a:solidFill>
                <a:latin typeface="Roboto"/>
                <a:cs typeface="Roboto"/>
              </a:rPr>
              <a:t>approach</a:t>
            </a:r>
            <a:r>
              <a:rPr sz="11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leverages</a:t>
            </a:r>
            <a:r>
              <a:rPr sz="11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pre-</a:t>
            </a:r>
            <a:r>
              <a:rPr sz="1100" spc="-40" dirty="0">
                <a:solidFill>
                  <a:srgbClr val="374050"/>
                </a:solidFill>
                <a:latin typeface="Roboto"/>
                <a:cs typeface="Roboto"/>
              </a:rPr>
              <a:t>trained</a:t>
            </a:r>
            <a:r>
              <a:rPr sz="11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374050"/>
                </a:solidFill>
                <a:latin typeface="Roboto"/>
                <a:cs typeface="Roboto"/>
              </a:rPr>
              <a:t>weights</a:t>
            </a:r>
            <a:r>
              <a:rPr sz="11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50" dirty="0">
                <a:solidFill>
                  <a:srgbClr val="374050"/>
                </a:solidFill>
                <a:latin typeface="Roboto"/>
                <a:cs typeface="Roboto"/>
              </a:rPr>
              <a:t>from</a:t>
            </a:r>
            <a:r>
              <a:rPr sz="11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35" dirty="0">
                <a:solidFill>
                  <a:srgbClr val="374050"/>
                </a:solidFill>
                <a:latin typeface="Roboto"/>
                <a:cs typeface="Roboto"/>
              </a:rPr>
              <a:t>facial</a:t>
            </a:r>
            <a:r>
              <a:rPr sz="11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374050"/>
                </a:solidFill>
                <a:latin typeface="Roboto"/>
                <a:cs typeface="Roboto"/>
              </a:rPr>
              <a:t>recognition </a:t>
            </a:r>
            <a:r>
              <a:rPr sz="1100" spc="-40" dirty="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30" dirty="0">
                <a:solidFill>
                  <a:srgbClr val="374050"/>
                </a:solidFill>
                <a:latin typeface="Roboto"/>
                <a:cs typeface="Roboto"/>
              </a:rPr>
              <a:t>while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customizing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35" dirty="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final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374050"/>
                </a:solidFill>
                <a:latin typeface="Roboto"/>
                <a:cs typeface="Roboto"/>
              </a:rPr>
              <a:t>layers</a:t>
            </a:r>
            <a:r>
              <a:rPr sz="11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374050"/>
                </a:solidFill>
                <a:latin typeface="Roboto"/>
                <a:cs typeface="Roboto"/>
              </a:rPr>
              <a:t>specialize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degraded</a:t>
            </a:r>
            <a:r>
              <a:rPr sz="11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374050"/>
                </a:solidFill>
                <a:latin typeface="Roboto"/>
                <a:cs typeface="Roboto"/>
              </a:rPr>
              <a:t>image </a:t>
            </a:r>
            <a:r>
              <a:rPr sz="1100" spc="-10" dirty="0">
                <a:solidFill>
                  <a:srgbClr val="374050"/>
                </a:solidFill>
                <a:latin typeface="Roboto"/>
                <a:cs typeface="Roboto"/>
              </a:rPr>
              <a:t>conditions.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53684" y="1492490"/>
            <a:ext cx="4510405" cy="4737735"/>
            <a:chOff x="5353684" y="1492490"/>
            <a:chExt cx="4510405" cy="4737735"/>
          </a:xfrm>
        </p:grpSpPr>
        <p:sp>
          <p:nvSpPr>
            <p:cNvPr id="23" name="object 23"/>
            <p:cNvSpPr/>
            <p:nvPr/>
          </p:nvSpPr>
          <p:spPr>
            <a:xfrm>
              <a:off x="5357812" y="1496618"/>
              <a:ext cx="4502150" cy="4729480"/>
            </a:xfrm>
            <a:custGeom>
              <a:avLst/>
              <a:gdLst/>
              <a:ahLst/>
              <a:cxnLst/>
              <a:rect l="l" t="t" r="r" b="b"/>
              <a:pathLst>
                <a:path w="4502150" h="4729480">
                  <a:moveTo>
                    <a:pt x="4445179" y="4729151"/>
                  </a:moveTo>
                  <a:lnTo>
                    <a:pt x="56843" y="4729151"/>
                  </a:lnTo>
                  <a:lnTo>
                    <a:pt x="52886" y="4728762"/>
                  </a:lnTo>
                  <a:lnTo>
                    <a:pt x="14994" y="4708507"/>
                  </a:lnTo>
                  <a:lnTo>
                    <a:pt x="0" y="4672307"/>
                  </a:lnTo>
                  <a:lnTo>
                    <a:pt x="0" y="4668313"/>
                  </a:lnTo>
                  <a:lnTo>
                    <a:pt x="0" y="56843"/>
                  </a:lnTo>
                  <a:lnTo>
                    <a:pt x="14994" y="20643"/>
                  </a:lnTo>
                  <a:lnTo>
                    <a:pt x="52886" y="389"/>
                  </a:lnTo>
                  <a:lnTo>
                    <a:pt x="56843" y="0"/>
                  </a:lnTo>
                  <a:lnTo>
                    <a:pt x="4445179" y="0"/>
                  </a:lnTo>
                  <a:lnTo>
                    <a:pt x="4481378" y="14994"/>
                  </a:lnTo>
                  <a:lnTo>
                    <a:pt x="4501633" y="52886"/>
                  </a:lnTo>
                  <a:lnTo>
                    <a:pt x="4502023" y="56843"/>
                  </a:lnTo>
                  <a:lnTo>
                    <a:pt x="4502023" y="4672307"/>
                  </a:lnTo>
                  <a:lnTo>
                    <a:pt x="4487027" y="4708507"/>
                  </a:lnTo>
                  <a:lnTo>
                    <a:pt x="4449135" y="4728762"/>
                  </a:lnTo>
                  <a:lnTo>
                    <a:pt x="4445179" y="4729151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57812" y="1496618"/>
              <a:ext cx="4502150" cy="4729480"/>
            </a:xfrm>
            <a:custGeom>
              <a:avLst/>
              <a:gdLst/>
              <a:ahLst/>
              <a:cxnLst/>
              <a:rect l="l" t="t" r="r" b="b"/>
              <a:pathLst>
                <a:path w="4502150" h="4729480">
                  <a:moveTo>
                    <a:pt x="0" y="4668313"/>
                  </a:moveTo>
                  <a:lnTo>
                    <a:pt x="0" y="60838"/>
                  </a:lnTo>
                  <a:lnTo>
                    <a:pt x="0" y="56843"/>
                  </a:lnTo>
                  <a:lnTo>
                    <a:pt x="389" y="52886"/>
                  </a:lnTo>
                  <a:lnTo>
                    <a:pt x="1168" y="48968"/>
                  </a:lnTo>
                  <a:lnTo>
                    <a:pt x="1947" y="45050"/>
                  </a:lnTo>
                  <a:lnTo>
                    <a:pt x="3101" y="41246"/>
                  </a:lnTo>
                  <a:lnTo>
                    <a:pt x="4630" y="37555"/>
                  </a:lnTo>
                  <a:lnTo>
                    <a:pt x="6159" y="33865"/>
                  </a:lnTo>
                  <a:lnTo>
                    <a:pt x="8032" y="30359"/>
                  </a:lnTo>
                  <a:lnTo>
                    <a:pt x="27038" y="10252"/>
                  </a:lnTo>
                  <a:lnTo>
                    <a:pt x="30359" y="8033"/>
                  </a:lnTo>
                  <a:lnTo>
                    <a:pt x="33864" y="6159"/>
                  </a:lnTo>
                  <a:lnTo>
                    <a:pt x="37555" y="4630"/>
                  </a:lnTo>
                  <a:lnTo>
                    <a:pt x="41246" y="3102"/>
                  </a:lnTo>
                  <a:lnTo>
                    <a:pt x="45050" y="1948"/>
                  </a:lnTo>
                  <a:lnTo>
                    <a:pt x="48968" y="1168"/>
                  </a:lnTo>
                  <a:lnTo>
                    <a:pt x="52886" y="389"/>
                  </a:lnTo>
                  <a:lnTo>
                    <a:pt x="56843" y="0"/>
                  </a:lnTo>
                  <a:lnTo>
                    <a:pt x="60838" y="0"/>
                  </a:lnTo>
                  <a:lnTo>
                    <a:pt x="4441185" y="0"/>
                  </a:lnTo>
                  <a:lnTo>
                    <a:pt x="4445179" y="0"/>
                  </a:lnTo>
                  <a:lnTo>
                    <a:pt x="4449135" y="389"/>
                  </a:lnTo>
                  <a:lnTo>
                    <a:pt x="4453053" y="1168"/>
                  </a:lnTo>
                  <a:lnTo>
                    <a:pt x="4456971" y="1948"/>
                  </a:lnTo>
                  <a:lnTo>
                    <a:pt x="4489549" y="23716"/>
                  </a:lnTo>
                  <a:lnTo>
                    <a:pt x="4491768" y="27038"/>
                  </a:lnTo>
                  <a:lnTo>
                    <a:pt x="4493987" y="30359"/>
                  </a:lnTo>
                  <a:lnTo>
                    <a:pt x="4495862" y="33865"/>
                  </a:lnTo>
                  <a:lnTo>
                    <a:pt x="4497390" y="37556"/>
                  </a:lnTo>
                  <a:lnTo>
                    <a:pt x="4498918" y="41246"/>
                  </a:lnTo>
                  <a:lnTo>
                    <a:pt x="4500073" y="45051"/>
                  </a:lnTo>
                  <a:lnTo>
                    <a:pt x="4500853" y="48968"/>
                  </a:lnTo>
                  <a:lnTo>
                    <a:pt x="4501633" y="52886"/>
                  </a:lnTo>
                  <a:lnTo>
                    <a:pt x="4502023" y="56843"/>
                  </a:lnTo>
                  <a:lnTo>
                    <a:pt x="4502023" y="60838"/>
                  </a:lnTo>
                  <a:lnTo>
                    <a:pt x="4502023" y="4668313"/>
                  </a:lnTo>
                  <a:lnTo>
                    <a:pt x="4502023" y="4672307"/>
                  </a:lnTo>
                  <a:lnTo>
                    <a:pt x="4501633" y="4676264"/>
                  </a:lnTo>
                  <a:lnTo>
                    <a:pt x="4500853" y="4680181"/>
                  </a:lnTo>
                  <a:lnTo>
                    <a:pt x="4500073" y="4684099"/>
                  </a:lnTo>
                  <a:lnTo>
                    <a:pt x="4498918" y="4687903"/>
                  </a:lnTo>
                  <a:lnTo>
                    <a:pt x="4497390" y="4691594"/>
                  </a:lnTo>
                  <a:lnTo>
                    <a:pt x="4495862" y="4695285"/>
                  </a:lnTo>
                  <a:lnTo>
                    <a:pt x="4468156" y="4722991"/>
                  </a:lnTo>
                  <a:lnTo>
                    <a:pt x="4453053" y="4727982"/>
                  </a:lnTo>
                  <a:lnTo>
                    <a:pt x="4449135" y="4728762"/>
                  </a:lnTo>
                  <a:lnTo>
                    <a:pt x="4445179" y="4729151"/>
                  </a:lnTo>
                  <a:lnTo>
                    <a:pt x="4441185" y="4729151"/>
                  </a:lnTo>
                  <a:lnTo>
                    <a:pt x="60838" y="4729151"/>
                  </a:lnTo>
                  <a:lnTo>
                    <a:pt x="56843" y="4729151"/>
                  </a:lnTo>
                  <a:lnTo>
                    <a:pt x="52886" y="4728762"/>
                  </a:lnTo>
                  <a:lnTo>
                    <a:pt x="17818" y="4711332"/>
                  </a:lnTo>
                  <a:lnTo>
                    <a:pt x="4630" y="4691594"/>
                  </a:lnTo>
                  <a:lnTo>
                    <a:pt x="3101" y="4687903"/>
                  </a:lnTo>
                  <a:lnTo>
                    <a:pt x="1947" y="4684099"/>
                  </a:lnTo>
                  <a:lnTo>
                    <a:pt x="1168" y="4680181"/>
                  </a:lnTo>
                  <a:lnTo>
                    <a:pt x="389" y="4676264"/>
                  </a:lnTo>
                  <a:lnTo>
                    <a:pt x="0" y="4672307"/>
                  </a:lnTo>
                  <a:lnTo>
                    <a:pt x="0" y="4668313"/>
                  </a:lnTo>
                  <a:close/>
                </a:path>
              </a:pathLst>
            </a:custGeom>
            <a:ln w="8111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07879" y="1634518"/>
              <a:ext cx="4214495" cy="397510"/>
            </a:xfrm>
            <a:custGeom>
              <a:avLst/>
              <a:gdLst/>
              <a:ahLst/>
              <a:cxnLst/>
              <a:rect l="l" t="t" r="r" b="b"/>
              <a:pathLst>
                <a:path w="4214495" h="397510">
                  <a:moveTo>
                    <a:pt x="4172371" y="397475"/>
                  </a:moveTo>
                  <a:lnTo>
                    <a:pt x="28144" y="397475"/>
                  </a:lnTo>
                  <a:lnTo>
                    <a:pt x="24005" y="396343"/>
                  </a:lnTo>
                  <a:lnTo>
                    <a:pt x="823" y="364468"/>
                  </a:lnTo>
                  <a:lnTo>
                    <a:pt x="0" y="358777"/>
                  </a:lnTo>
                  <a:lnTo>
                    <a:pt x="0" y="352861"/>
                  </a:lnTo>
                  <a:lnTo>
                    <a:pt x="0" y="38698"/>
                  </a:lnTo>
                  <a:lnTo>
                    <a:pt x="24005" y="1131"/>
                  </a:lnTo>
                  <a:lnTo>
                    <a:pt x="28144" y="0"/>
                  </a:lnTo>
                  <a:lnTo>
                    <a:pt x="4172371" y="0"/>
                  </a:lnTo>
                  <a:lnTo>
                    <a:pt x="4208163" y="22263"/>
                  </a:lnTo>
                  <a:lnTo>
                    <a:pt x="4214056" y="41685"/>
                  </a:lnTo>
                  <a:lnTo>
                    <a:pt x="4214056" y="355790"/>
                  </a:lnTo>
                  <a:lnTo>
                    <a:pt x="4191790" y="391584"/>
                  </a:lnTo>
                  <a:lnTo>
                    <a:pt x="4175272" y="397189"/>
                  </a:lnTo>
                  <a:lnTo>
                    <a:pt x="4172371" y="397475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15534" y="1630463"/>
              <a:ext cx="4210685" cy="405765"/>
            </a:xfrm>
            <a:custGeom>
              <a:avLst/>
              <a:gdLst/>
              <a:ahLst/>
              <a:cxnLst/>
              <a:rect l="l" t="t" r="r" b="b"/>
              <a:pathLst>
                <a:path w="4210684" h="405764">
                  <a:moveTo>
                    <a:pt x="4210456" y="42214"/>
                  </a:moveTo>
                  <a:lnTo>
                    <a:pt x="4209211" y="36017"/>
                  </a:lnTo>
                  <a:lnTo>
                    <a:pt x="4204271" y="24091"/>
                  </a:lnTo>
                  <a:lnTo>
                    <a:pt x="4200753" y="18821"/>
                  </a:lnTo>
                  <a:lnTo>
                    <a:pt x="4196600" y="14668"/>
                  </a:lnTo>
                  <a:lnTo>
                    <a:pt x="4196194" y="14262"/>
                  </a:lnTo>
                  <a:lnTo>
                    <a:pt x="4168229" y="0"/>
                  </a:lnTo>
                  <a:lnTo>
                    <a:pt x="18338" y="0"/>
                  </a:lnTo>
                  <a:lnTo>
                    <a:pt x="12128" y="1244"/>
                  </a:lnTo>
                  <a:lnTo>
                    <a:pt x="292" y="6184"/>
                  </a:lnTo>
                  <a:lnTo>
                    <a:pt x="0" y="6184"/>
                  </a:lnTo>
                  <a:lnTo>
                    <a:pt x="17868" y="10642"/>
                  </a:lnTo>
                  <a:lnTo>
                    <a:pt x="20307" y="8115"/>
                  </a:lnTo>
                  <a:lnTo>
                    <a:pt x="4161777" y="8115"/>
                  </a:lnTo>
                  <a:lnTo>
                    <a:pt x="4195661" y="26238"/>
                  </a:lnTo>
                  <a:lnTo>
                    <a:pt x="4202341" y="48679"/>
                  </a:lnTo>
                  <a:lnTo>
                    <a:pt x="4202341" y="356920"/>
                  </a:lnTo>
                  <a:lnTo>
                    <a:pt x="4184218" y="390804"/>
                  </a:lnTo>
                  <a:lnTo>
                    <a:pt x="4161777" y="397484"/>
                  </a:lnTo>
                  <a:lnTo>
                    <a:pt x="20307" y="397484"/>
                  </a:lnTo>
                  <a:lnTo>
                    <a:pt x="17868" y="394957"/>
                  </a:lnTo>
                  <a:lnTo>
                    <a:pt x="190" y="399376"/>
                  </a:lnTo>
                  <a:lnTo>
                    <a:pt x="12128" y="404355"/>
                  </a:lnTo>
                  <a:lnTo>
                    <a:pt x="18338" y="405587"/>
                  </a:lnTo>
                  <a:lnTo>
                    <a:pt x="4168229" y="405587"/>
                  </a:lnTo>
                  <a:lnTo>
                    <a:pt x="4196194" y="391337"/>
                  </a:lnTo>
                  <a:lnTo>
                    <a:pt x="4196600" y="390931"/>
                  </a:lnTo>
                  <a:lnTo>
                    <a:pt x="4200753" y="386778"/>
                  </a:lnTo>
                  <a:lnTo>
                    <a:pt x="4204271" y="381508"/>
                  </a:lnTo>
                  <a:lnTo>
                    <a:pt x="4209211" y="369582"/>
                  </a:lnTo>
                  <a:lnTo>
                    <a:pt x="4210456" y="363372"/>
                  </a:lnTo>
                  <a:lnTo>
                    <a:pt x="4210456" y="42214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91656" y="1636540"/>
              <a:ext cx="41910" cy="393700"/>
            </a:xfrm>
            <a:custGeom>
              <a:avLst/>
              <a:gdLst/>
              <a:ahLst/>
              <a:cxnLst/>
              <a:rect l="l" t="t" r="r" b="b"/>
              <a:pathLst>
                <a:path w="41910" h="393700">
                  <a:moveTo>
                    <a:pt x="24313" y="393430"/>
                  </a:moveTo>
                  <a:lnTo>
                    <a:pt x="0" y="357292"/>
                  </a:lnTo>
                  <a:lnTo>
                    <a:pt x="0" y="36137"/>
                  </a:lnTo>
                  <a:lnTo>
                    <a:pt x="24313" y="0"/>
                  </a:lnTo>
                  <a:lnTo>
                    <a:pt x="41906" y="4398"/>
                  </a:lnTo>
                  <a:lnTo>
                    <a:pt x="40365" y="5993"/>
                  </a:lnTo>
                  <a:lnTo>
                    <a:pt x="37197" y="13912"/>
                  </a:lnTo>
                  <a:lnTo>
                    <a:pt x="35119" y="20159"/>
                  </a:lnTo>
                  <a:lnTo>
                    <a:pt x="33634" y="27022"/>
                  </a:lnTo>
                  <a:lnTo>
                    <a:pt x="32743" y="34499"/>
                  </a:lnTo>
                  <a:lnTo>
                    <a:pt x="32446" y="42592"/>
                  </a:lnTo>
                  <a:lnTo>
                    <a:pt x="32446" y="350838"/>
                  </a:lnTo>
                  <a:lnTo>
                    <a:pt x="41906" y="389032"/>
                  </a:lnTo>
                  <a:lnTo>
                    <a:pt x="24313" y="393430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7879" y="2299681"/>
              <a:ext cx="4214495" cy="787400"/>
            </a:xfrm>
            <a:custGeom>
              <a:avLst/>
              <a:gdLst/>
              <a:ahLst/>
              <a:cxnLst/>
              <a:rect l="l" t="t" r="r" b="b"/>
              <a:pathLst>
                <a:path w="4214495" h="787400">
                  <a:moveTo>
                    <a:pt x="4172371" y="786839"/>
                  </a:moveTo>
                  <a:lnTo>
                    <a:pt x="28144" y="786839"/>
                  </a:lnTo>
                  <a:lnTo>
                    <a:pt x="24005" y="785707"/>
                  </a:lnTo>
                  <a:lnTo>
                    <a:pt x="823" y="753832"/>
                  </a:lnTo>
                  <a:lnTo>
                    <a:pt x="0" y="748141"/>
                  </a:lnTo>
                  <a:lnTo>
                    <a:pt x="0" y="742225"/>
                  </a:lnTo>
                  <a:lnTo>
                    <a:pt x="0" y="38698"/>
                  </a:lnTo>
                  <a:lnTo>
                    <a:pt x="24005" y="1132"/>
                  </a:lnTo>
                  <a:lnTo>
                    <a:pt x="28144" y="0"/>
                  </a:lnTo>
                  <a:lnTo>
                    <a:pt x="4172371" y="0"/>
                  </a:lnTo>
                  <a:lnTo>
                    <a:pt x="4208163" y="22263"/>
                  </a:lnTo>
                  <a:lnTo>
                    <a:pt x="4214056" y="41685"/>
                  </a:lnTo>
                  <a:lnTo>
                    <a:pt x="4214056" y="745154"/>
                  </a:lnTo>
                  <a:lnTo>
                    <a:pt x="4191790" y="780947"/>
                  </a:lnTo>
                  <a:lnTo>
                    <a:pt x="4175272" y="786553"/>
                  </a:lnTo>
                  <a:lnTo>
                    <a:pt x="4172371" y="78683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15534" y="2295626"/>
              <a:ext cx="4210685" cy="795020"/>
            </a:xfrm>
            <a:custGeom>
              <a:avLst/>
              <a:gdLst/>
              <a:ahLst/>
              <a:cxnLst/>
              <a:rect l="l" t="t" r="r" b="b"/>
              <a:pathLst>
                <a:path w="4210684" h="795019">
                  <a:moveTo>
                    <a:pt x="4210456" y="42227"/>
                  </a:moveTo>
                  <a:lnTo>
                    <a:pt x="4209211" y="36017"/>
                  </a:lnTo>
                  <a:lnTo>
                    <a:pt x="4204271" y="24091"/>
                  </a:lnTo>
                  <a:lnTo>
                    <a:pt x="4200753" y="18821"/>
                  </a:lnTo>
                  <a:lnTo>
                    <a:pt x="4196600" y="14668"/>
                  </a:lnTo>
                  <a:lnTo>
                    <a:pt x="4196194" y="14262"/>
                  </a:lnTo>
                  <a:lnTo>
                    <a:pt x="4168229" y="0"/>
                  </a:lnTo>
                  <a:lnTo>
                    <a:pt x="18338" y="0"/>
                  </a:lnTo>
                  <a:lnTo>
                    <a:pt x="12128" y="1244"/>
                  </a:lnTo>
                  <a:lnTo>
                    <a:pt x="292" y="6184"/>
                  </a:lnTo>
                  <a:lnTo>
                    <a:pt x="0" y="6184"/>
                  </a:lnTo>
                  <a:lnTo>
                    <a:pt x="17868" y="10642"/>
                  </a:lnTo>
                  <a:lnTo>
                    <a:pt x="20307" y="8115"/>
                  </a:lnTo>
                  <a:lnTo>
                    <a:pt x="4161777" y="8115"/>
                  </a:lnTo>
                  <a:lnTo>
                    <a:pt x="4195661" y="26238"/>
                  </a:lnTo>
                  <a:lnTo>
                    <a:pt x="4202341" y="48679"/>
                  </a:lnTo>
                  <a:lnTo>
                    <a:pt x="4202341" y="746290"/>
                  </a:lnTo>
                  <a:lnTo>
                    <a:pt x="4201591" y="754380"/>
                  </a:lnTo>
                  <a:lnTo>
                    <a:pt x="4199369" y="761860"/>
                  </a:lnTo>
                  <a:lnTo>
                    <a:pt x="4195661" y="768718"/>
                  </a:lnTo>
                  <a:lnTo>
                    <a:pt x="4190822" y="774522"/>
                  </a:lnTo>
                  <a:lnTo>
                    <a:pt x="4190454" y="774966"/>
                  </a:lnTo>
                  <a:lnTo>
                    <a:pt x="4184218" y="780161"/>
                  </a:lnTo>
                  <a:lnTo>
                    <a:pt x="4177347" y="783882"/>
                  </a:lnTo>
                  <a:lnTo>
                    <a:pt x="4169867" y="786104"/>
                  </a:lnTo>
                  <a:lnTo>
                    <a:pt x="4161777" y="786841"/>
                  </a:lnTo>
                  <a:lnTo>
                    <a:pt x="20307" y="786841"/>
                  </a:lnTo>
                  <a:lnTo>
                    <a:pt x="17868" y="784313"/>
                  </a:lnTo>
                  <a:lnTo>
                    <a:pt x="190" y="788733"/>
                  </a:lnTo>
                  <a:lnTo>
                    <a:pt x="12128" y="793724"/>
                  </a:lnTo>
                  <a:lnTo>
                    <a:pt x="18338" y="794956"/>
                  </a:lnTo>
                  <a:lnTo>
                    <a:pt x="4168229" y="794956"/>
                  </a:lnTo>
                  <a:lnTo>
                    <a:pt x="4174439" y="793724"/>
                  </a:lnTo>
                  <a:lnTo>
                    <a:pt x="4186440" y="788733"/>
                  </a:lnTo>
                  <a:lnTo>
                    <a:pt x="4189260" y="786841"/>
                  </a:lnTo>
                  <a:lnTo>
                    <a:pt x="4191635" y="785266"/>
                  </a:lnTo>
                  <a:lnTo>
                    <a:pt x="4196194" y="780707"/>
                  </a:lnTo>
                  <a:lnTo>
                    <a:pt x="4196600" y="780300"/>
                  </a:lnTo>
                  <a:lnTo>
                    <a:pt x="4200753" y="776135"/>
                  </a:lnTo>
                  <a:lnTo>
                    <a:pt x="4204271" y="770877"/>
                  </a:lnTo>
                  <a:lnTo>
                    <a:pt x="4209211" y="758952"/>
                  </a:lnTo>
                  <a:lnTo>
                    <a:pt x="4210456" y="752741"/>
                  </a:lnTo>
                  <a:lnTo>
                    <a:pt x="4210456" y="42227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91656" y="2301704"/>
              <a:ext cx="41910" cy="782955"/>
            </a:xfrm>
            <a:custGeom>
              <a:avLst/>
              <a:gdLst/>
              <a:ahLst/>
              <a:cxnLst/>
              <a:rect l="l" t="t" r="r" b="b"/>
              <a:pathLst>
                <a:path w="41910" h="782955">
                  <a:moveTo>
                    <a:pt x="24314" y="782794"/>
                  </a:moveTo>
                  <a:lnTo>
                    <a:pt x="0" y="746656"/>
                  </a:lnTo>
                  <a:lnTo>
                    <a:pt x="0" y="36138"/>
                  </a:lnTo>
                  <a:lnTo>
                    <a:pt x="24312" y="0"/>
                  </a:lnTo>
                  <a:lnTo>
                    <a:pt x="41906" y="4398"/>
                  </a:lnTo>
                  <a:lnTo>
                    <a:pt x="40365" y="5993"/>
                  </a:lnTo>
                  <a:lnTo>
                    <a:pt x="37197" y="13912"/>
                  </a:lnTo>
                  <a:lnTo>
                    <a:pt x="35119" y="20160"/>
                  </a:lnTo>
                  <a:lnTo>
                    <a:pt x="33634" y="27022"/>
                  </a:lnTo>
                  <a:lnTo>
                    <a:pt x="32743" y="34499"/>
                  </a:lnTo>
                  <a:lnTo>
                    <a:pt x="32446" y="42592"/>
                  </a:lnTo>
                  <a:lnTo>
                    <a:pt x="32446" y="740203"/>
                  </a:lnTo>
                  <a:lnTo>
                    <a:pt x="41906" y="778396"/>
                  </a:lnTo>
                  <a:lnTo>
                    <a:pt x="24314" y="782794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07879" y="3354209"/>
              <a:ext cx="4214495" cy="949325"/>
            </a:xfrm>
            <a:custGeom>
              <a:avLst/>
              <a:gdLst/>
              <a:ahLst/>
              <a:cxnLst/>
              <a:rect l="l" t="t" r="r" b="b"/>
              <a:pathLst>
                <a:path w="4214495" h="949325">
                  <a:moveTo>
                    <a:pt x="4172371" y="949074"/>
                  </a:moveTo>
                  <a:lnTo>
                    <a:pt x="28144" y="949074"/>
                  </a:lnTo>
                  <a:lnTo>
                    <a:pt x="24005" y="947942"/>
                  </a:lnTo>
                  <a:lnTo>
                    <a:pt x="823" y="916067"/>
                  </a:lnTo>
                  <a:lnTo>
                    <a:pt x="0" y="910376"/>
                  </a:lnTo>
                  <a:lnTo>
                    <a:pt x="0" y="904460"/>
                  </a:lnTo>
                  <a:lnTo>
                    <a:pt x="0" y="38697"/>
                  </a:lnTo>
                  <a:lnTo>
                    <a:pt x="24005" y="1132"/>
                  </a:lnTo>
                  <a:lnTo>
                    <a:pt x="28144" y="0"/>
                  </a:lnTo>
                  <a:lnTo>
                    <a:pt x="4172371" y="0"/>
                  </a:lnTo>
                  <a:lnTo>
                    <a:pt x="4208163" y="22263"/>
                  </a:lnTo>
                  <a:lnTo>
                    <a:pt x="4214056" y="41684"/>
                  </a:lnTo>
                  <a:lnTo>
                    <a:pt x="4214056" y="907389"/>
                  </a:lnTo>
                  <a:lnTo>
                    <a:pt x="4191790" y="943182"/>
                  </a:lnTo>
                  <a:lnTo>
                    <a:pt x="4175272" y="948788"/>
                  </a:lnTo>
                  <a:lnTo>
                    <a:pt x="4172371" y="94907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15534" y="3350158"/>
              <a:ext cx="4210685" cy="957580"/>
            </a:xfrm>
            <a:custGeom>
              <a:avLst/>
              <a:gdLst/>
              <a:ahLst/>
              <a:cxnLst/>
              <a:rect l="l" t="t" r="r" b="b"/>
              <a:pathLst>
                <a:path w="4210684" h="957579">
                  <a:moveTo>
                    <a:pt x="4210456" y="42214"/>
                  </a:moveTo>
                  <a:lnTo>
                    <a:pt x="4209211" y="36004"/>
                  </a:lnTo>
                  <a:lnTo>
                    <a:pt x="4204271" y="24079"/>
                  </a:lnTo>
                  <a:lnTo>
                    <a:pt x="4200753" y="18821"/>
                  </a:lnTo>
                  <a:lnTo>
                    <a:pt x="4196600" y="14668"/>
                  </a:lnTo>
                  <a:lnTo>
                    <a:pt x="4196194" y="14262"/>
                  </a:lnTo>
                  <a:lnTo>
                    <a:pt x="4191635" y="9690"/>
                  </a:lnTo>
                  <a:lnTo>
                    <a:pt x="4189272" y="8115"/>
                  </a:lnTo>
                  <a:lnTo>
                    <a:pt x="4186364" y="6172"/>
                  </a:lnTo>
                  <a:lnTo>
                    <a:pt x="4174439" y="1231"/>
                  </a:lnTo>
                  <a:lnTo>
                    <a:pt x="4168229" y="0"/>
                  </a:lnTo>
                  <a:lnTo>
                    <a:pt x="18338" y="0"/>
                  </a:lnTo>
                  <a:lnTo>
                    <a:pt x="12128" y="1231"/>
                  </a:lnTo>
                  <a:lnTo>
                    <a:pt x="292" y="6172"/>
                  </a:lnTo>
                  <a:lnTo>
                    <a:pt x="0" y="6172"/>
                  </a:lnTo>
                  <a:lnTo>
                    <a:pt x="17868" y="10642"/>
                  </a:lnTo>
                  <a:lnTo>
                    <a:pt x="20307" y="8115"/>
                  </a:lnTo>
                  <a:lnTo>
                    <a:pt x="4161777" y="8115"/>
                  </a:lnTo>
                  <a:lnTo>
                    <a:pt x="4195661" y="26238"/>
                  </a:lnTo>
                  <a:lnTo>
                    <a:pt x="4202341" y="48666"/>
                  </a:lnTo>
                  <a:lnTo>
                    <a:pt x="4202341" y="908519"/>
                  </a:lnTo>
                  <a:lnTo>
                    <a:pt x="4201591" y="916609"/>
                  </a:lnTo>
                  <a:lnTo>
                    <a:pt x="4199369" y="924090"/>
                  </a:lnTo>
                  <a:lnTo>
                    <a:pt x="4195661" y="930948"/>
                  </a:lnTo>
                  <a:lnTo>
                    <a:pt x="4190822" y="936752"/>
                  </a:lnTo>
                  <a:lnTo>
                    <a:pt x="4190454" y="937196"/>
                  </a:lnTo>
                  <a:lnTo>
                    <a:pt x="4184218" y="942390"/>
                  </a:lnTo>
                  <a:lnTo>
                    <a:pt x="4177347" y="946111"/>
                  </a:lnTo>
                  <a:lnTo>
                    <a:pt x="4169867" y="948334"/>
                  </a:lnTo>
                  <a:lnTo>
                    <a:pt x="4161777" y="949071"/>
                  </a:lnTo>
                  <a:lnTo>
                    <a:pt x="20307" y="949071"/>
                  </a:lnTo>
                  <a:lnTo>
                    <a:pt x="17868" y="946543"/>
                  </a:lnTo>
                  <a:lnTo>
                    <a:pt x="190" y="950963"/>
                  </a:lnTo>
                  <a:lnTo>
                    <a:pt x="12128" y="955954"/>
                  </a:lnTo>
                  <a:lnTo>
                    <a:pt x="18338" y="957186"/>
                  </a:lnTo>
                  <a:lnTo>
                    <a:pt x="4168229" y="957186"/>
                  </a:lnTo>
                  <a:lnTo>
                    <a:pt x="4174439" y="955954"/>
                  </a:lnTo>
                  <a:lnTo>
                    <a:pt x="4186440" y="950963"/>
                  </a:lnTo>
                  <a:lnTo>
                    <a:pt x="4189260" y="949071"/>
                  </a:lnTo>
                  <a:lnTo>
                    <a:pt x="4191635" y="947496"/>
                  </a:lnTo>
                  <a:lnTo>
                    <a:pt x="4196194" y="942936"/>
                  </a:lnTo>
                  <a:lnTo>
                    <a:pt x="4196600" y="942530"/>
                  </a:lnTo>
                  <a:lnTo>
                    <a:pt x="4200753" y="938364"/>
                  </a:lnTo>
                  <a:lnTo>
                    <a:pt x="4204271" y="933107"/>
                  </a:lnTo>
                  <a:lnTo>
                    <a:pt x="4209211" y="921181"/>
                  </a:lnTo>
                  <a:lnTo>
                    <a:pt x="4210456" y="914971"/>
                  </a:lnTo>
                  <a:lnTo>
                    <a:pt x="4210456" y="42214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1656" y="3356232"/>
              <a:ext cx="41910" cy="945515"/>
            </a:xfrm>
            <a:custGeom>
              <a:avLst/>
              <a:gdLst/>
              <a:ahLst/>
              <a:cxnLst/>
              <a:rect l="l" t="t" r="r" b="b"/>
              <a:pathLst>
                <a:path w="41910" h="945514">
                  <a:moveTo>
                    <a:pt x="24314" y="945029"/>
                  </a:moveTo>
                  <a:lnTo>
                    <a:pt x="0" y="908891"/>
                  </a:lnTo>
                  <a:lnTo>
                    <a:pt x="0" y="36137"/>
                  </a:lnTo>
                  <a:lnTo>
                    <a:pt x="24312" y="0"/>
                  </a:lnTo>
                  <a:lnTo>
                    <a:pt x="41905" y="4398"/>
                  </a:lnTo>
                  <a:lnTo>
                    <a:pt x="40365" y="5993"/>
                  </a:lnTo>
                  <a:lnTo>
                    <a:pt x="37197" y="13912"/>
                  </a:lnTo>
                  <a:lnTo>
                    <a:pt x="35119" y="20159"/>
                  </a:lnTo>
                  <a:lnTo>
                    <a:pt x="33634" y="27022"/>
                  </a:lnTo>
                  <a:lnTo>
                    <a:pt x="32743" y="34499"/>
                  </a:lnTo>
                  <a:lnTo>
                    <a:pt x="32446" y="42592"/>
                  </a:lnTo>
                  <a:lnTo>
                    <a:pt x="32446" y="902438"/>
                  </a:lnTo>
                  <a:lnTo>
                    <a:pt x="41906" y="940632"/>
                  </a:lnTo>
                  <a:lnTo>
                    <a:pt x="24314" y="94502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7879" y="4570972"/>
              <a:ext cx="4214495" cy="1224915"/>
            </a:xfrm>
            <a:custGeom>
              <a:avLst/>
              <a:gdLst/>
              <a:ahLst/>
              <a:cxnLst/>
              <a:rect l="l" t="t" r="r" b="b"/>
              <a:pathLst>
                <a:path w="4214495" h="1224914">
                  <a:moveTo>
                    <a:pt x="4172371" y="1224874"/>
                  </a:moveTo>
                  <a:lnTo>
                    <a:pt x="28144" y="1224874"/>
                  </a:lnTo>
                  <a:lnTo>
                    <a:pt x="24005" y="1223741"/>
                  </a:lnTo>
                  <a:lnTo>
                    <a:pt x="823" y="1191866"/>
                  </a:lnTo>
                  <a:lnTo>
                    <a:pt x="0" y="1186176"/>
                  </a:lnTo>
                  <a:lnTo>
                    <a:pt x="0" y="1180260"/>
                  </a:lnTo>
                  <a:lnTo>
                    <a:pt x="0" y="38698"/>
                  </a:lnTo>
                  <a:lnTo>
                    <a:pt x="24005" y="1131"/>
                  </a:lnTo>
                  <a:lnTo>
                    <a:pt x="28144" y="0"/>
                  </a:lnTo>
                  <a:lnTo>
                    <a:pt x="4172371" y="0"/>
                  </a:lnTo>
                  <a:lnTo>
                    <a:pt x="4208163" y="22263"/>
                  </a:lnTo>
                  <a:lnTo>
                    <a:pt x="4214056" y="41685"/>
                  </a:lnTo>
                  <a:lnTo>
                    <a:pt x="4214056" y="1183189"/>
                  </a:lnTo>
                  <a:lnTo>
                    <a:pt x="4191790" y="1218982"/>
                  </a:lnTo>
                  <a:lnTo>
                    <a:pt x="4175272" y="1224588"/>
                  </a:lnTo>
                  <a:lnTo>
                    <a:pt x="4172371" y="122487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15534" y="4566919"/>
              <a:ext cx="4210685" cy="1233170"/>
            </a:xfrm>
            <a:custGeom>
              <a:avLst/>
              <a:gdLst/>
              <a:ahLst/>
              <a:cxnLst/>
              <a:rect l="l" t="t" r="r" b="b"/>
              <a:pathLst>
                <a:path w="4210684" h="1233170">
                  <a:moveTo>
                    <a:pt x="4210456" y="42214"/>
                  </a:moveTo>
                  <a:lnTo>
                    <a:pt x="4209211" y="36004"/>
                  </a:lnTo>
                  <a:lnTo>
                    <a:pt x="4204271" y="24079"/>
                  </a:lnTo>
                  <a:lnTo>
                    <a:pt x="4200753" y="18821"/>
                  </a:lnTo>
                  <a:lnTo>
                    <a:pt x="4196600" y="14668"/>
                  </a:lnTo>
                  <a:lnTo>
                    <a:pt x="4196194" y="14262"/>
                  </a:lnTo>
                  <a:lnTo>
                    <a:pt x="4191635" y="9690"/>
                  </a:lnTo>
                  <a:lnTo>
                    <a:pt x="4189272" y="8115"/>
                  </a:lnTo>
                  <a:lnTo>
                    <a:pt x="4186364" y="6172"/>
                  </a:lnTo>
                  <a:lnTo>
                    <a:pt x="4174439" y="1231"/>
                  </a:lnTo>
                  <a:lnTo>
                    <a:pt x="4168229" y="0"/>
                  </a:lnTo>
                  <a:lnTo>
                    <a:pt x="18338" y="0"/>
                  </a:lnTo>
                  <a:lnTo>
                    <a:pt x="12128" y="1231"/>
                  </a:lnTo>
                  <a:lnTo>
                    <a:pt x="292" y="6172"/>
                  </a:lnTo>
                  <a:lnTo>
                    <a:pt x="0" y="6172"/>
                  </a:lnTo>
                  <a:lnTo>
                    <a:pt x="17868" y="10642"/>
                  </a:lnTo>
                  <a:lnTo>
                    <a:pt x="20307" y="8115"/>
                  </a:lnTo>
                  <a:lnTo>
                    <a:pt x="4161777" y="8115"/>
                  </a:lnTo>
                  <a:lnTo>
                    <a:pt x="4195661" y="26238"/>
                  </a:lnTo>
                  <a:lnTo>
                    <a:pt x="4202341" y="48679"/>
                  </a:lnTo>
                  <a:lnTo>
                    <a:pt x="4202341" y="1184313"/>
                  </a:lnTo>
                  <a:lnTo>
                    <a:pt x="4201591" y="1192415"/>
                  </a:lnTo>
                  <a:lnTo>
                    <a:pt x="4199369" y="1199883"/>
                  </a:lnTo>
                  <a:lnTo>
                    <a:pt x="4195661" y="1206754"/>
                  </a:lnTo>
                  <a:lnTo>
                    <a:pt x="4190822" y="1212557"/>
                  </a:lnTo>
                  <a:lnTo>
                    <a:pt x="4190454" y="1213002"/>
                  </a:lnTo>
                  <a:lnTo>
                    <a:pt x="4184218" y="1218196"/>
                  </a:lnTo>
                  <a:lnTo>
                    <a:pt x="4177347" y="1221905"/>
                  </a:lnTo>
                  <a:lnTo>
                    <a:pt x="4169867" y="1224140"/>
                  </a:lnTo>
                  <a:lnTo>
                    <a:pt x="4161777" y="1224876"/>
                  </a:lnTo>
                  <a:lnTo>
                    <a:pt x="20307" y="1224876"/>
                  </a:lnTo>
                  <a:lnTo>
                    <a:pt x="17868" y="1222349"/>
                  </a:lnTo>
                  <a:lnTo>
                    <a:pt x="190" y="1226769"/>
                  </a:lnTo>
                  <a:lnTo>
                    <a:pt x="12128" y="1231760"/>
                  </a:lnTo>
                  <a:lnTo>
                    <a:pt x="18338" y="1232992"/>
                  </a:lnTo>
                  <a:lnTo>
                    <a:pt x="4168229" y="1232992"/>
                  </a:lnTo>
                  <a:lnTo>
                    <a:pt x="4174439" y="1231760"/>
                  </a:lnTo>
                  <a:lnTo>
                    <a:pt x="4186440" y="1226769"/>
                  </a:lnTo>
                  <a:lnTo>
                    <a:pt x="4189260" y="1224876"/>
                  </a:lnTo>
                  <a:lnTo>
                    <a:pt x="4191635" y="1223302"/>
                  </a:lnTo>
                  <a:lnTo>
                    <a:pt x="4196194" y="1218730"/>
                  </a:lnTo>
                  <a:lnTo>
                    <a:pt x="4196600" y="1218323"/>
                  </a:lnTo>
                  <a:lnTo>
                    <a:pt x="4200753" y="1214170"/>
                  </a:lnTo>
                  <a:lnTo>
                    <a:pt x="4204271" y="1208913"/>
                  </a:lnTo>
                  <a:lnTo>
                    <a:pt x="4209211" y="1196975"/>
                  </a:lnTo>
                  <a:lnTo>
                    <a:pt x="4210456" y="1190777"/>
                  </a:lnTo>
                  <a:lnTo>
                    <a:pt x="4210456" y="42214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91656" y="4572994"/>
              <a:ext cx="41910" cy="1221105"/>
            </a:xfrm>
            <a:custGeom>
              <a:avLst/>
              <a:gdLst/>
              <a:ahLst/>
              <a:cxnLst/>
              <a:rect l="l" t="t" r="r" b="b"/>
              <a:pathLst>
                <a:path w="41910" h="1221104">
                  <a:moveTo>
                    <a:pt x="24315" y="1220829"/>
                  </a:moveTo>
                  <a:lnTo>
                    <a:pt x="0" y="1184691"/>
                  </a:lnTo>
                  <a:lnTo>
                    <a:pt x="0" y="36137"/>
                  </a:lnTo>
                  <a:lnTo>
                    <a:pt x="24312" y="0"/>
                  </a:lnTo>
                  <a:lnTo>
                    <a:pt x="41906" y="4398"/>
                  </a:lnTo>
                  <a:lnTo>
                    <a:pt x="40365" y="5993"/>
                  </a:lnTo>
                  <a:lnTo>
                    <a:pt x="37197" y="13912"/>
                  </a:lnTo>
                  <a:lnTo>
                    <a:pt x="35119" y="20159"/>
                  </a:lnTo>
                  <a:lnTo>
                    <a:pt x="33634" y="27022"/>
                  </a:lnTo>
                  <a:lnTo>
                    <a:pt x="32743" y="34499"/>
                  </a:lnTo>
                  <a:lnTo>
                    <a:pt x="32446" y="42592"/>
                  </a:lnTo>
                  <a:lnTo>
                    <a:pt x="32446" y="1178237"/>
                  </a:lnTo>
                  <a:lnTo>
                    <a:pt x="41906" y="1216431"/>
                  </a:lnTo>
                  <a:lnTo>
                    <a:pt x="24315" y="122082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25500" y="4676425"/>
              <a:ext cx="3991610" cy="203200"/>
            </a:xfrm>
            <a:custGeom>
              <a:avLst/>
              <a:gdLst/>
              <a:ahLst/>
              <a:cxnLst/>
              <a:rect l="l" t="t" r="r" b="b"/>
              <a:pathLst>
                <a:path w="3991609" h="203200">
                  <a:moveTo>
                    <a:pt x="3966355" y="202793"/>
                  </a:moveTo>
                  <a:lnTo>
                    <a:pt x="24626" y="202793"/>
                  </a:lnTo>
                  <a:lnTo>
                    <a:pt x="21004" y="202072"/>
                  </a:lnTo>
                  <a:lnTo>
                    <a:pt x="0" y="178166"/>
                  </a:lnTo>
                  <a:lnTo>
                    <a:pt x="0" y="174402"/>
                  </a:lnTo>
                  <a:lnTo>
                    <a:pt x="0" y="24625"/>
                  </a:lnTo>
                  <a:lnTo>
                    <a:pt x="24626" y="0"/>
                  </a:lnTo>
                  <a:lnTo>
                    <a:pt x="3966355" y="0"/>
                  </a:lnTo>
                  <a:lnTo>
                    <a:pt x="3990982" y="24625"/>
                  </a:lnTo>
                  <a:lnTo>
                    <a:pt x="3990982" y="178166"/>
                  </a:lnTo>
                  <a:lnTo>
                    <a:pt x="3969977" y="202072"/>
                  </a:lnTo>
                  <a:lnTo>
                    <a:pt x="3966355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25500" y="4676425"/>
              <a:ext cx="3991610" cy="203200"/>
            </a:xfrm>
            <a:custGeom>
              <a:avLst/>
              <a:gdLst/>
              <a:ahLst/>
              <a:cxnLst/>
              <a:rect l="l" t="t" r="r" b="b"/>
              <a:pathLst>
                <a:path w="3991609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5"/>
                  </a:lnTo>
                  <a:lnTo>
                    <a:pt x="720" y="21004"/>
                  </a:lnTo>
                  <a:lnTo>
                    <a:pt x="2161" y="17526"/>
                  </a:lnTo>
                  <a:lnTo>
                    <a:pt x="3601" y="14048"/>
                  </a:lnTo>
                  <a:lnTo>
                    <a:pt x="5653" y="10977"/>
                  </a:lnTo>
                  <a:lnTo>
                    <a:pt x="8315" y="8315"/>
                  </a:lnTo>
                  <a:lnTo>
                    <a:pt x="10977" y="5653"/>
                  </a:lnTo>
                  <a:lnTo>
                    <a:pt x="14048" y="3601"/>
                  </a:lnTo>
                  <a:lnTo>
                    <a:pt x="17526" y="2161"/>
                  </a:lnTo>
                  <a:lnTo>
                    <a:pt x="21004" y="720"/>
                  </a:lnTo>
                  <a:lnTo>
                    <a:pt x="24626" y="0"/>
                  </a:lnTo>
                  <a:lnTo>
                    <a:pt x="28391" y="0"/>
                  </a:lnTo>
                  <a:lnTo>
                    <a:pt x="3962591" y="0"/>
                  </a:lnTo>
                  <a:lnTo>
                    <a:pt x="3966355" y="0"/>
                  </a:lnTo>
                  <a:lnTo>
                    <a:pt x="3969977" y="720"/>
                  </a:lnTo>
                  <a:lnTo>
                    <a:pt x="3973456" y="2161"/>
                  </a:lnTo>
                  <a:lnTo>
                    <a:pt x="3976933" y="3601"/>
                  </a:lnTo>
                  <a:lnTo>
                    <a:pt x="3988820" y="17526"/>
                  </a:lnTo>
                  <a:lnTo>
                    <a:pt x="3990261" y="21004"/>
                  </a:lnTo>
                  <a:lnTo>
                    <a:pt x="3990982" y="24625"/>
                  </a:lnTo>
                  <a:lnTo>
                    <a:pt x="3990982" y="28391"/>
                  </a:lnTo>
                  <a:lnTo>
                    <a:pt x="3990982" y="174402"/>
                  </a:lnTo>
                  <a:lnTo>
                    <a:pt x="3990982" y="178166"/>
                  </a:lnTo>
                  <a:lnTo>
                    <a:pt x="3990261" y="181788"/>
                  </a:lnTo>
                  <a:lnTo>
                    <a:pt x="3988820" y="185267"/>
                  </a:lnTo>
                  <a:lnTo>
                    <a:pt x="3987379" y="188745"/>
                  </a:lnTo>
                  <a:lnTo>
                    <a:pt x="3962591" y="202793"/>
                  </a:lnTo>
                  <a:lnTo>
                    <a:pt x="28391" y="202793"/>
                  </a:lnTo>
                  <a:lnTo>
                    <a:pt x="8315" y="194478"/>
                  </a:lnTo>
                  <a:lnTo>
                    <a:pt x="5653" y="191815"/>
                  </a:lnTo>
                  <a:lnTo>
                    <a:pt x="3601" y="188745"/>
                  </a:lnTo>
                  <a:lnTo>
                    <a:pt x="2161" y="185267"/>
                  </a:lnTo>
                  <a:lnTo>
                    <a:pt x="720" y="181788"/>
                  </a:lnTo>
                  <a:lnTo>
                    <a:pt x="0" y="178166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25500" y="5082013"/>
              <a:ext cx="3991610" cy="203200"/>
            </a:xfrm>
            <a:custGeom>
              <a:avLst/>
              <a:gdLst/>
              <a:ahLst/>
              <a:cxnLst/>
              <a:rect l="l" t="t" r="r" b="b"/>
              <a:pathLst>
                <a:path w="3991609" h="203200">
                  <a:moveTo>
                    <a:pt x="3966355" y="202793"/>
                  </a:moveTo>
                  <a:lnTo>
                    <a:pt x="24626" y="202793"/>
                  </a:lnTo>
                  <a:lnTo>
                    <a:pt x="21004" y="202072"/>
                  </a:lnTo>
                  <a:lnTo>
                    <a:pt x="0" y="178166"/>
                  </a:lnTo>
                  <a:lnTo>
                    <a:pt x="0" y="174402"/>
                  </a:lnTo>
                  <a:lnTo>
                    <a:pt x="0" y="24625"/>
                  </a:lnTo>
                  <a:lnTo>
                    <a:pt x="24626" y="0"/>
                  </a:lnTo>
                  <a:lnTo>
                    <a:pt x="3966355" y="0"/>
                  </a:lnTo>
                  <a:lnTo>
                    <a:pt x="3990982" y="24625"/>
                  </a:lnTo>
                  <a:lnTo>
                    <a:pt x="3990982" y="178166"/>
                  </a:lnTo>
                  <a:lnTo>
                    <a:pt x="3969977" y="202072"/>
                  </a:lnTo>
                  <a:lnTo>
                    <a:pt x="3966355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25500" y="5082013"/>
              <a:ext cx="3991610" cy="203200"/>
            </a:xfrm>
            <a:custGeom>
              <a:avLst/>
              <a:gdLst/>
              <a:ahLst/>
              <a:cxnLst/>
              <a:rect l="l" t="t" r="r" b="b"/>
              <a:pathLst>
                <a:path w="3991609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5"/>
                  </a:lnTo>
                  <a:lnTo>
                    <a:pt x="720" y="21004"/>
                  </a:lnTo>
                  <a:lnTo>
                    <a:pt x="2161" y="17526"/>
                  </a:lnTo>
                  <a:lnTo>
                    <a:pt x="3601" y="14047"/>
                  </a:lnTo>
                  <a:lnTo>
                    <a:pt x="5653" y="10976"/>
                  </a:lnTo>
                  <a:lnTo>
                    <a:pt x="8315" y="8315"/>
                  </a:lnTo>
                  <a:lnTo>
                    <a:pt x="10977" y="5653"/>
                  </a:lnTo>
                  <a:lnTo>
                    <a:pt x="14048" y="3601"/>
                  </a:lnTo>
                  <a:lnTo>
                    <a:pt x="17526" y="2160"/>
                  </a:lnTo>
                  <a:lnTo>
                    <a:pt x="21004" y="720"/>
                  </a:lnTo>
                  <a:lnTo>
                    <a:pt x="24626" y="0"/>
                  </a:lnTo>
                  <a:lnTo>
                    <a:pt x="28391" y="0"/>
                  </a:lnTo>
                  <a:lnTo>
                    <a:pt x="3962591" y="0"/>
                  </a:lnTo>
                  <a:lnTo>
                    <a:pt x="3966355" y="0"/>
                  </a:lnTo>
                  <a:lnTo>
                    <a:pt x="3969977" y="720"/>
                  </a:lnTo>
                  <a:lnTo>
                    <a:pt x="3988820" y="17526"/>
                  </a:lnTo>
                  <a:lnTo>
                    <a:pt x="3990261" y="21004"/>
                  </a:lnTo>
                  <a:lnTo>
                    <a:pt x="3990982" y="24625"/>
                  </a:lnTo>
                  <a:lnTo>
                    <a:pt x="3990982" y="28391"/>
                  </a:lnTo>
                  <a:lnTo>
                    <a:pt x="3990982" y="174402"/>
                  </a:lnTo>
                  <a:lnTo>
                    <a:pt x="3990982" y="178166"/>
                  </a:lnTo>
                  <a:lnTo>
                    <a:pt x="3990261" y="181788"/>
                  </a:lnTo>
                  <a:lnTo>
                    <a:pt x="3988820" y="185266"/>
                  </a:lnTo>
                  <a:lnTo>
                    <a:pt x="3987379" y="188744"/>
                  </a:lnTo>
                  <a:lnTo>
                    <a:pt x="3962591" y="202793"/>
                  </a:lnTo>
                  <a:lnTo>
                    <a:pt x="28391" y="202793"/>
                  </a:lnTo>
                  <a:lnTo>
                    <a:pt x="2161" y="185266"/>
                  </a:lnTo>
                  <a:lnTo>
                    <a:pt x="720" y="181788"/>
                  </a:lnTo>
                  <a:lnTo>
                    <a:pt x="0" y="178166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25500" y="5487600"/>
              <a:ext cx="3991610" cy="203200"/>
            </a:xfrm>
            <a:custGeom>
              <a:avLst/>
              <a:gdLst/>
              <a:ahLst/>
              <a:cxnLst/>
              <a:rect l="l" t="t" r="r" b="b"/>
              <a:pathLst>
                <a:path w="3991609" h="203200">
                  <a:moveTo>
                    <a:pt x="3966355" y="202793"/>
                  </a:moveTo>
                  <a:lnTo>
                    <a:pt x="24626" y="202793"/>
                  </a:lnTo>
                  <a:lnTo>
                    <a:pt x="21004" y="202072"/>
                  </a:lnTo>
                  <a:lnTo>
                    <a:pt x="0" y="178166"/>
                  </a:lnTo>
                  <a:lnTo>
                    <a:pt x="0" y="174402"/>
                  </a:lnTo>
                  <a:lnTo>
                    <a:pt x="0" y="24625"/>
                  </a:lnTo>
                  <a:lnTo>
                    <a:pt x="24626" y="0"/>
                  </a:lnTo>
                  <a:lnTo>
                    <a:pt x="3966355" y="0"/>
                  </a:lnTo>
                  <a:lnTo>
                    <a:pt x="3990982" y="24625"/>
                  </a:lnTo>
                  <a:lnTo>
                    <a:pt x="3990982" y="178166"/>
                  </a:lnTo>
                  <a:lnTo>
                    <a:pt x="3969977" y="202072"/>
                  </a:lnTo>
                  <a:lnTo>
                    <a:pt x="3966355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25500" y="5487600"/>
              <a:ext cx="3991610" cy="203200"/>
            </a:xfrm>
            <a:custGeom>
              <a:avLst/>
              <a:gdLst/>
              <a:ahLst/>
              <a:cxnLst/>
              <a:rect l="l" t="t" r="r" b="b"/>
              <a:pathLst>
                <a:path w="3991609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5"/>
                  </a:lnTo>
                  <a:lnTo>
                    <a:pt x="720" y="21004"/>
                  </a:lnTo>
                  <a:lnTo>
                    <a:pt x="2161" y="17525"/>
                  </a:lnTo>
                  <a:lnTo>
                    <a:pt x="3601" y="14046"/>
                  </a:lnTo>
                  <a:lnTo>
                    <a:pt x="5653" y="10976"/>
                  </a:lnTo>
                  <a:lnTo>
                    <a:pt x="8315" y="8314"/>
                  </a:lnTo>
                  <a:lnTo>
                    <a:pt x="10977" y="5652"/>
                  </a:lnTo>
                  <a:lnTo>
                    <a:pt x="14048" y="3600"/>
                  </a:lnTo>
                  <a:lnTo>
                    <a:pt x="17526" y="2160"/>
                  </a:lnTo>
                  <a:lnTo>
                    <a:pt x="21004" y="720"/>
                  </a:lnTo>
                  <a:lnTo>
                    <a:pt x="24626" y="0"/>
                  </a:lnTo>
                  <a:lnTo>
                    <a:pt x="28391" y="0"/>
                  </a:lnTo>
                  <a:lnTo>
                    <a:pt x="3962591" y="0"/>
                  </a:lnTo>
                  <a:lnTo>
                    <a:pt x="3966355" y="0"/>
                  </a:lnTo>
                  <a:lnTo>
                    <a:pt x="3969977" y="720"/>
                  </a:lnTo>
                  <a:lnTo>
                    <a:pt x="3988820" y="17525"/>
                  </a:lnTo>
                  <a:lnTo>
                    <a:pt x="3990261" y="21004"/>
                  </a:lnTo>
                  <a:lnTo>
                    <a:pt x="3990982" y="24625"/>
                  </a:lnTo>
                  <a:lnTo>
                    <a:pt x="3990982" y="28391"/>
                  </a:lnTo>
                  <a:lnTo>
                    <a:pt x="3990982" y="174402"/>
                  </a:lnTo>
                  <a:lnTo>
                    <a:pt x="3990982" y="178166"/>
                  </a:lnTo>
                  <a:lnTo>
                    <a:pt x="3990261" y="181788"/>
                  </a:lnTo>
                  <a:lnTo>
                    <a:pt x="3988820" y="185266"/>
                  </a:lnTo>
                  <a:lnTo>
                    <a:pt x="3987379" y="188744"/>
                  </a:lnTo>
                  <a:lnTo>
                    <a:pt x="3973456" y="200631"/>
                  </a:lnTo>
                  <a:lnTo>
                    <a:pt x="3969977" y="202072"/>
                  </a:lnTo>
                  <a:lnTo>
                    <a:pt x="3966355" y="202793"/>
                  </a:lnTo>
                  <a:lnTo>
                    <a:pt x="3962591" y="202793"/>
                  </a:lnTo>
                  <a:lnTo>
                    <a:pt x="28391" y="202793"/>
                  </a:lnTo>
                  <a:lnTo>
                    <a:pt x="24626" y="202793"/>
                  </a:lnTo>
                  <a:lnTo>
                    <a:pt x="21004" y="202072"/>
                  </a:lnTo>
                  <a:lnTo>
                    <a:pt x="17526" y="200631"/>
                  </a:lnTo>
                  <a:lnTo>
                    <a:pt x="14048" y="199190"/>
                  </a:lnTo>
                  <a:lnTo>
                    <a:pt x="2161" y="185266"/>
                  </a:lnTo>
                  <a:lnTo>
                    <a:pt x="720" y="181788"/>
                  </a:lnTo>
                  <a:lnTo>
                    <a:pt x="0" y="178166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873417" y="1721070"/>
            <a:ext cx="14954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0" spc="-45" dirty="0">
                <a:solidFill>
                  <a:srgbClr val="1D40AF"/>
                </a:solidFill>
                <a:latin typeface="Roboto Medium"/>
                <a:cs typeface="Roboto Medium"/>
              </a:rPr>
              <a:t>Input</a:t>
            </a:r>
            <a:r>
              <a:rPr sz="1100" b="0" spc="1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100" b="0" spc="-55" dirty="0">
                <a:solidFill>
                  <a:srgbClr val="1D40AF"/>
                </a:solidFill>
                <a:latin typeface="Roboto Medium"/>
                <a:cs typeface="Roboto Medium"/>
              </a:rPr>
              <a:t>Image</a:t>
            </a:r>
            <a:r>
              <a:rPr sz="1100" b="0" spc="1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100" b="0" spc="-45" dirty="0">
                <a:solidFill>
                  <a:srgbClr val="1D40AF"/>
                </a:solidFill>
                <a:latin typeface="Roboto Medium"/>
                <a:cs typeface="Roboto Medium"/>
              </a:rPr>
              <a:t>(</a:t>
            </a:r>
            <a:r>
              <a:rPr lang="en-US" sz="1100" spc="-45" dirty="0">
                <a:solidFill>
                  <a:srgbClr val="1D40AF"/>
                </a:solidFill>
                <a:latin typeface="Roboto Medium"/>
                <a:cs typeface="Roboto Medium"/>
              </a:rPr>
              <a:t>160</a:t>
            </a:r>
            <a:r>
              <a:rPr sz="1100" b="0" spc="-45" dirty="0">
                <a:solidFill>
                  <a:srgbClr val="1D40AF"/>
                </a:solidFill>
                <a:latin typeface="Roboto Medium"/>
                <a:cs typeface="Roboto Medium"/>
              </a:rPr>
              <a:t>×</a:t>
            </a:r>
            <a:r>
              <a:rPr lang="en-US" sz="1100" b="0" spc="-45" dirty="0">
                <a:solidFill>
                  <a:srgbClr val="1D40AF"/>
                </a:solidFill>
                <a:latin typeface="Roboto Medium"/>
                <a:cs typeface="Roboto Medium"/>
              </a:rPr>
              <a:t>160</a:t>
            </a:r>
            <a:r>
              <a:rPr sz="1100" b="0" spc="-45" dirty="0">
                <a:solidFill>
                  <a:srgbClr val="1D40AF"/>
                </a:solidFill>
                <a:latin typeface="Roboto Medium"/>
                <a:cs typeface="Roboto Medium"/>
              </a:rPr>
              <a:t>×3)</a:t>
            </a:r>
            <a:endParaRPr sz="1100" dirty="0">
              <a:latin typeface="Roboto Medium"/>
              <a:cs typeface="Roboto 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33357" y="2321971"/>
            <a:ext cx="2175510" cy="4660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1100" b="0" spc="-45" dirty="0">
                <a:solidFill>
                  <a:srgbClr val="1C4ED8"/>
                </a:solidFill>
                <a:latin typeface="Roboto Medium"/>
                <a:cs typeface="Roboto Medium"/>
              </a:rPr>
              <a:t>InceptionResNetV1</a:t>
            </a:r>
            <a:r>
              <a:rPr sz="1100" b="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100" b="0" spc="-45" dirty="0">
                <a:solidFill>
                  <a:srgbClr val="1C4ED8"/>
                </a:solidFill>
                <a:latin typeface="Roboto Medium"/>
                <a:cs typeface="Roboto Medium"/>
              </a:rPr>
              <a:t>Feature</a:t>
            </a:r>
            <a:r>
              <a:rPr sz="1100" b="0" spc="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100" b="0" spc="-20" dirty="0">
                <a:solidFill>
                  <a:srgbClr val="1C4ED8"/>
                </a:solidFill>
                <a:latin typeface="Roboto Medium"/>
                <a:cs typeface="Roboto Medium"/>
              </a:rPr>
              <a:t>Extractor</a:t>
            </a:r>
            <a:endParaRPr sz="1100" dirty="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000" spc="-55" dirty="0">
                <a:solidFill>
                  <a:srgbClr val="1C4ED8"/>
                </a:solidFill>
                <a:latin typeface="Roboto"/>
                <a:cs typeface="Roboto"/>
              </a:rPr>
              <a:t>(Pre-trained</a:t>
            </a:r>
            <a:r>
              <a:rPr sz="1000" spc="-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1C4ED8"/>
                </a:solidFill>
                <a:latin typeface="Roboto"/>
                <a:cs typeface="Roboto"/>
              </a:rPr>
              <a:t>on</a:t>
            </a:r>
            <a:r>
              <a:rPr sz="1000" spc="-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1C4ED8"/>
                </a:solidFill>
                <a:latin typeface="Roboto"/>
                <a:cs typeface="Roboto"/>
              </a:rPr>
              <a:t>facial</a:t>
            </a:r>
            <a:r>
              <a:rPr sz="1000" spc="-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1C4ED8"/>
                </a:solidFill>
                <a:latin typeface="Roboto"/>
                <a:cs typeface="Roboto"/>
              </a:rPr>
              <a:t>recognition)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42992" y="2828353"/>
            <a:ext cx="195643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i="1" spc="-40" dirty="0">
                <a:solidFill>
                  <a:srgbClr val="4A5462"/>
                </a:solidFill>
                <a:latin typeface="Arial"/>
                <a:cs typeface="Arial"/>
              </a:rPr>
              <a:t>Inception</a:t>
            </a:r>
            <a:r>
              <a:rPr sz="850" i="1" spc="-1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4A5462"/>
                </a:solidFill>
                <a:latin typeface="Arial"/>
                <a:cs typeface="Arial"/>
              </a:rPr>
              <a:t>modules</a:t>
            </a:r>
            <a:r>
              <a:rPr sz="850" i="1" spc="-1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850" i="1" spc="-25" dirty="0">
                <a:solidFill>
                  <a:srgbClr val="4A5462"/>
                </a:solidFill>
                <a:latin typeface="Arial"/>
                <a:cs typeface="Arial"/>
              </a:rPr>
              <a:t>with</a:t>
            </a:r>
            <a:r>
              <a:rPr sz="850" i="1" spc="-1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850" i="1" spc="-45" dirty="0">
                <a:solidFill>
                  <a:srgbClr val="4A5462"/>
                </a:solidFill>
                <a:latin typeface="Arial"/>
                <a:cs typeface="Arial"/>
              </a:rPr>
              <a:t>residual</a:t>
            </a:r>
            <a:r>
              <a:rPr sz="850" i="1" spc="-1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850" i="1" spc="-30" dirty="0">
                <a:solidFill>
                  <a:srgbClr val="4A5462"/>
                </a:solidFill>
                <a:latin typeface="Arial"/>
                <a:cs typeface="Arial"/>
              </a:rPr>
              <a:t>connections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13730" y="3436416"/>
            <a:ext cx="814705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b="0" spc="-60" dirty="0">
                <a:solidFill>
                  <a:srgbClr val="B91B1B"/>
                </a:solidFill>
                <a:latin typeface="Roboto Medium"/>
                <a:cs typeface="Roboto Medium"/>
              </a:rPr>
              <a:t>Custom</a:t>
            </a:r>
            <a:r>
              <a:rPr sz="1100" b="0" spc="25" dirty="0">
                <a:solidFill>
                  <a:srgbClr val="B91B1B"/>
                </a:solidFill>
                <a:latin typeface="Roboto Medium"/>
                <a:cs typeface="Roboto Medium"/>
              </a:rPr>
              <a:t> </a:t>
            </a:r>
            <a:r>
              <a:rPr sz="1100" b="0" spc="-35" dirty="0">
                <a:solidFill>
                  <a:srgbClr val="B91B1B"/>
                </a:solidFill>
                <a:latin typeface="Roboto Medium"/>
                <a:cs typeface="Roboto Medium"/>
              </a:rPr>
              <a:t>Head</a:t>
            </a:r>
            <a:endParaRPr sz="1100">
              <a:latin typeface="Roboto Medium"/>
              <a:cs typeface="Roboto Medium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621372" y="3715111"/>
            <a:ext cx="1971675" cy="211454"/>
            <a:chOff x="5621372" y="3715111"/>
            <a:chExt cx="1971675" cy="211454"/>
          </a:xfrm>
        </p:grpSpPr>
        <p:sp>
          <p:nvSpPr>
            <p:cNvPr id="48" name="object 48"/>
            <p:cNvSpPr/>
            <p:nvPr/>
          </p:nvSpPr>
          <p:spPr>
            <a:xfrm>
              <a:off x="5625499" y="3719238"/>
              <a:ext cx="1963420" cy="203200"/>
            </a:xfrm>
            <a:custGeom>
              <a:avLst/>
              <a:gdLst/>
              <a:ahLst/>
              <a:cxnLst/>
              <a:rect l="l" t="t" r="r" b="b"/>
              <a:pathLst>
                <a:path w="1963420" h="203200">
                  <a:moveTo>
                    <a:pt x="1938417" y="202793"/>
                  </a:moveTo>
                  <a:lnTo>
                    <a:pt x="24626" y="202793"/>
                  </a:lnTo>
                  <a:lnTo>
                    <a:pt x="21004" y="202072"/>
                  </a:lnTo>
                  <a:lnTo>
                    <a:pt x="0" y="178167"/>
                  </a:lnTo>
                  <a:lnTo>
                    <a:pt x="0" y="174402"/>
                  </a:lnTo>
                  <a:lnTo>
                    <a:pt x="0" y="24625"/>
                  </a:lnTo>
                  <a:lnTo>
                    <a:pt x="24626" y="0"/>
                  </a:lnTo>
                  <a:lnTo>
                    <a:pt x="1938417" y="0"/>
                  </a:lnTo>
                  <a:lnTo>
                    <a:pt x="1963044" y="24625"/>
                  </a:lnTo>
                  <a:lnTo>
                    <a:pt x="1963044" y="178167"/>
                  </a:lnTo>
                  <a:lnTo>
                    <a:pt x="1942038" y="202072"/>
                  </a:lnTo>
                  <a:lnTo>
                    <a:pt x="1938417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25499" y="3719238"/>
              <a:ext cx="1963420" cy="203200"/>
            </a:xfrm>
            <a:custGeom>
              <a:avLst/>
              <a:gdLst/>
              <a:ahLst/>
              <a:cxnLst/>
              <a:rect l="l" t="t" r="r" b="b"/>
              <a:pathLst>
                <a:path w="1963420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5"/>
                  </a:lnTo>
                  <a:lnTo>
                    <a:pt x="720" y="21004"/>
                  </a:lnTo>
                  <a:lnTo>
                    <a:pt x="2161" y="17525"/>
                  </a:lnTo>
                  <a:lnTo>
                    <a:pt x="3601" y="14047"/>
                  </a:lnTo>
                  <a:lnTo>
                    <a:pt x="5653" y="10977"/>
                  </a:lnTo>
                  <a:lnTo>
                    <a:pt x="8315" y="8315"/>
                  </a:lnTo>
                  <a:lnTo>
                    <a:pt x="10977" y="5653"/>
                  </a:lnTo>
                  <a:lnTo>
                    <a:pt x="14048" y="3601"/>
                  </a:lnTo>
                  <a:lnTo>
                    <a:pt x="17526" y="2160"/>
                  </a:lnTo>
                  <a:lnTo>
                    <a:pt x="21004" y="720"/>
                  </a:lnTo>
                  <a:lnTo>
                    <a:pt x="24626" y="0"/>
                  </a:lnTo>
                  <a:lnTo>
                    <a:pt x="28391" y="0"/>
                  </a:lnTo>
                  <a:lnTo>
                    <a:pt x="1934653" y="0"/>
                  </a:lnTo>
                  <a:lnTo>
                    <a:pt x="1938417" y="0"/>
                  </a:lnTo>
                  <a:lnTo>
                    <a:pt x="1942038" y="720"/>
                  </a:lnTo>
                  <a:lnTo>
                    <a:pt x="1945516" y="2160"/>
                  </a:lnTo>
                  <a:lnTo>
                    <a:pt x="1948995" y="3601"/>
                  </a:lnTo>
                  <a:lnTo>
                    <a:pt x="1952065" y="5653"/>
                  </a:lnTo>
                  <a:lnTo>
                    <a:pt x="1954727" y="8315"/>
                  </a:lnTo>
                  <a:lnTo>
                    <a:pt x="1957389" y="10977"/>
                  </a:lnTo>
                  <a:lnTo>
                    <a:pt x="1963044" y="28391"/>
                  </a:lnTo>
                  <a:lnTo>
                    <a:pt x="1963044" y="174402"/>
                  </a:lnTo>
                  <a:lnTo>
                    <a:pt x="1963044" y="178167"/>
                  </a:lnTo>
                  <a:lnTo>
                    <a:pt x="1962323" y="181788"/>
                  </a:lnTo>
                  <a:lnTo>
                    <a:pt x="1960882" y="185266"/>
                  </a:lnTo>
                  <a:lnTo>
                    <a:pt x="1959441" y="188745"/>
                  </a:lnTo>
                  <a:lnTo>
                    <a:pt x="1934653" y="202793"/>
                  </a:lnTo>
                  <a:lnTo>
                    <a:pt x="28391" y="202793"/>
                  </a:lnTo>
                  <a:lnTo>
                    <a:pt x="2161" y="185266"/>
                  </a:lnTo>
                  <a:lnTo>
                    <a:pt x="720" y="181788"/>
                  </a:lnTo>
                  <a:lnTo>
                    <a:pt x="0" y="178167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142219" y="3732090"/>
            <a:ext cx="9258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Conv2D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+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65" dirty="0">
                <a:solidFill>
                  <a:srgbClr val="B91B1B"/>
                </a:solidFill>
                <a:latin typeface="Roboto"/>
                <a:cs typeface="Roboto"/>
              </a:rPr>
              <a:t>BN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+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45" dirty="0">
                <a:solidFill>
                  <a:srgbClr val="B91B1B"/>
                </a:solidFill>
                <a:latin typeface="Roboto"/>
                <a:cs typeface="Roboto"/>
              </a:rPr>
              <a:t>ReLU</a:t>
            </a:r>
            <a:endParaRPr sz="850">
              <a:latin typeface="Roboto"/>
              <a:cs typeface="Robo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657422" y="3715111"/>
            <a:ext cx="1963420" cy="211454"/>
            <a:chOff x="7657422" y="3715111"/>
            <a:chExt cx="1963420" cy="211454"/>
          </a:xfrm>
        </p:grpSpPr>
        <p:sp>
          <p:nvSpPr>
            <p:cNvPr id="52" name="object 52"/>
            <p:cNvSpPr/>
            <p:nvPr/>
          </p:nvSpPr>
          <p:spPr>
            <a:xfrm>
              <a:off x="7661550" y="3719238"/>
              <a:ext cx="1955164" cy="203200"/>
            </a:xfrm>
            <a:custGeom>
              <a:avLst/>
              <a:gdLst/>
              <a:ahLst/>
              <a:cxnLst/>
              <a:rect l="l" t="t" r="r" b="b"/>
              <a:pathLst>
                <a:path w="1955165" h="203200">
                  <a:moveTo>
                    <a:pt x="1930305" y="202793"/>
                  </a:moveTo>
                  <a:lnTo>
                    <a:pt x="24625" y="202793"/>
                  </a:lnTo>
                  <a:lnTo>
                    <a:pt x="21003" y="202072"/>
                  </a:lnTo>
                  <a:lnTo>
                    <a:pt x="0" y="178167"/>
                  </a:lnTo>
                  <a:lnTo>
                    <a:pt x="0" y="174402"/>
                  </a:lnTo>
                  <a:lnTo>
                    <a:pt x="0" y="24625"/>
                  </a:lnTo>
                  <a:lnTo>
                    <a:pt x="24625" y="0"/>
                  </a:lnTo>
                  <a:lnTo>
                    <a:pt x="1930305" y="0"/>
                  </a:lnTo>
                  <a:lnTo>
                    <a:pt x="1954932" y="24625"/>
                  </a:lnTo>
                  <a:lnTo>
                    <a:pt x="1954932" y="178167"/>
                  </a:lnTo>
                  <a:lnTo>
                    <a:pt x="1933927" y="202072"/>
                  </a:lnTo>
                  <a:lnTo>
                    <a:pt x="1930305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661550" y="3719238"/>
              <a:ext cx="1955164" cy="203200"/>
            </a:xfrm>
            <a:custGeom>
              <a:avLst/>
              <a:gdLst/>
              <a:ahLst/>
              <a:cxnLst/>
              <a:rect l="l" t="t" r="r" b="b"/>
              <a:pathLst>
                <a:path w="1955165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5"/>
                  </a:lnTo>
                  <a:lnTo>
                    <a:pt x="720" y="21004"/>
                  </a:lnTo>
                  <a:lnTo>
                    <a:pt x="2160" y="17525"/>
                  </a:lnTo>
                  <a:lnTo>
                    <a:pt x="3600" y="14047"/>
                  </a:lnTo>
                  <a:lnTo>
                    <a:pt x="5652" y="10977"/>
                  </a:lnTo>
                  <a:lnTo>
                    <a:pt x="8315" y="8315"/>
                  </a:lnTo>
                  <a:lnTo>
                    <a:pt x="10977" y="5653"/>
                  </a:lnTo>
                  <a:lnTo>
                    <a:pt x="14047" y="3601"/>
                  </a:lnTo>
                  <a:lnTo>
                    <a:pt x="17525" y="2160"/>
                  </a:lnTo>
                  <a:lnTo>
                    <a:pt x="21003" y="720"/>
                  </a:lnTo>
                  <a:lnTo>
                    <a:pt x="24625" y="0"/>
                  </a:lnTo>
                  <a:lnTo>
                    <a:pt x="28391" y="0"/>
                  </a:lnTo>
                  <a:lnTo>
                    <a:pt x="1926541" y="0"/>
                  </a:lnTo>
                  <a:lnTo>
                    <a:pt x="1930305" y="0"/>
                  </a:lnTo>
                  <a:lnTo>
                    <a:pt x="1933927" y="720"/>
                  </a:lnTo>
                  <a:lnTo>
                    <a:pt x="1952770" y="17525"/>
                  </a:lnTo>
                  <a:lnTo>
                    <a:pt x="1954212" y="21004"/>
                  </a:lnTo>
                  <a:lnTo>
                    <a:pt x="1954932" y="24625"/>
                  </a:lnTo>
                  <a:lnTo>
                    <a:pt x="1954932" y="28391"/>
                  </a:lnTo>
                  <a:lnTo>
                    <a:pt x="1954932" y="174402"/>
                  </a:lnTo>
                  <a:lnTo>
                    <a:pt x="1954932" y="178167"/>
                  </a:lnTo>
                  <a:lnTo>
                    <a:pt x="1954212" y="181788"/>
                  </a:lnTo>
                  <a:lnTo>
                    <a:pt x="1952770" y="185266"/>
                  </a:lnTo>
                  <a:lnTo>
                    <a:pt x="1951329" y="188745"/>
                  </a:lnTo>
                  <a:lnTo>
                    <a:pt x="1926541" y="202793"/>
                  </a:lnTo>
                  <a:lnTo>
                    <a:pt x="28391" y="202793"/>
                  </a:lnTo>
                  <a:lnTo>
                    <a:pt x="2160" y="185266"/>
                  </a:lnTo>
                  <a:lnTo>
                    <a:pt x="720" y="181788"/>
                  </a:lnTo>
                  <a:lnTo>
                    <a:pt x="0" y="178167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337462" y="3732090"/>
            <a:ext cx="59944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Dropout</a:t>
            </a:r>
            <a:r>
              <a:rPr sz="850" spc="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30" dirty="0">
                <a:solidFill>
                  <a:srgbClr val="B91B1B"/>
                </a:solidFill>
                <a:latin typeface="Roboto"/>
                <a:cs typeface="Roboto"/>
              </a:rPr>
              <a:t>(0.3)</a:t>
            </a:r>
            <a:endParaRPr sz="850">
              <a:latin typeface="Roboto"/>
              <a:cs typeface="Robo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621372" y="3990910"/>
            <a:ext cx="1971675" cy="211454"/>
            <a:chOff x="5621372" y="3990910"/>
            <a:chExt cx="1971675" cy="211454"/>
          </a:xfrm>
        </p:grpSpPr>
        <p:sp>
          <p:nvSpPr>
            <p:cNvPr id="56" name="object 56"/>
            <p:cNvSpPr/>
            <p:nvPr/>
          </p:nvSpPr>
          <p:spPr>
            <a:xfrm>
              <a:off x="5625499" y="3995038"/>
              <a:ext cx="1963420" cy="203200"/>
            </a:xfrm>
            <a:custGeom>
              <a:avLst/>
              <a:gdLst/>
              <a:ahLst/>
              <a:cxnLst/>
              <a:rect l="l" t="t" r="r" b="b"/>
              <a:pathLst>
                <a:path w="1963420" h="203200">
                  <a:moveTo>
                    <a:pt x="1938417" y="202793"/>
                  </a:moveTo>
                  <a:lnTo>
                    <a:pt x="24626" y="202793"/>
                  </a:lnTo>
                  <a:lnTo>
                    <a:pt x="21004" y="202072"/>
                  </a:lnTo>
                  <a:lnTo>
                    <a:pt x="0" y="178166"/>
                  </a:lnTo>
                  <a:lnTo>
                    <a:pt x="0" y="174402"/>
                  </a:lnTo>
                  <a:lnTo>
                    <a:pt x="0" y="24626"/>
                  </a:lnTo>
                  <a:lnTo>
                    <a:pt x="24626" y="0"/>
                  </a:lnTo>
                  <a:lnTo>
                    <a:pt x="1938417" y="0"/>
                  </a:lnTo>
                  <a:lnTo>
                    <a:pt x="1963044" y="24626"/>
                  </a:lnTo>
                  <a:lnTo>
                    <a:pt x="1963044" y="178166"/>
                  </a:lnTo>
                  <a:lnTo>
                    <a:pt x="1942038" y="202072"/>
                  </a:lnTo>
                  <a:lnTo>
                    <a:pt x="1938417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25499" y="3995038"/>
              <a:ext cx="1963420" cy="203200"/>
            </a:xfrm>
            <a:custGeom>
              <a:avLst/>
              <a:gdLst/>
              <a:ahLst/>
              <a:cxnLst/>
              <a:rect l="l" t="t" r="r" b="b"/>
              <a:pathLst>
                <a:path w="1963420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6"/>
                  </a:lnTo>
                  <a:lnTo>
                    <a:pt x="720" y="21004"/>
                  </a:lnTo>
                  <a:lnTo>
                    <a:pt x="2161" y="17525"/>
                  </a:lnTo>
                  <a:lnTo>
                    <a:pt x="3601" y="14047"/>
                  </a:lnTo>
                  <a:lnTo>
                    <a:pt x="5653" y="10977"/>
                  </a:lnTo>
                  <a:lnTo>
                    <a:pt x="8315" y="8315"/>
                  </a:lnTo>
                  <a:lnTo>
                    <a:pt x="10977" y="5653"/>
                  </a:lnTo>
                  <a:lnTo>
                    <a:pt x="14048" y="3601"/>
                  </a:lnTo>
                  <a:lnTo>
                    <a:pt x="17526" y="2160"/>
                  </a:lnTo>
                  <a:lnTo>
                    <a:pt x="21004" y="720"/>
                  </a:lnTo>
                  <a:lnTo>
                    <a:pt x="24626" y="0"/>
                  </a:lnTo>
                  <a:lnTo>
                    <a:pt x="28391" y="0"/>
                  </a:lnTo>
                  <a:lnTo>
                    <a:pt x="1934653" y="0"/>
                  </a:lnTo>
                  <a:lnTo>
                    <a:pt x="1938417" y="0"/>
                  </a:lnTo>
                  <a:lnTo>
                    <a:pt x="1942038" y="720"/>
                  </a:lnTo>
                  <a:lnTo>
                    <a:pt x="1945516" y="2160"/>
                  </a:lnTo>
                  <a:lnTo>
                    <a:pt x="1948995" y="3601"/>
                  </a:lnTo>
                  <a:lnTo>
                    <a:pt x="1952065" y="5653"/>
                  </a:lnTo>
                  <a:lnTo>
                    <a:pt x="1954727" y="8315"/>
                  </a:lnTo>
                  <a:lnTo>
                    <a:pt x="1957389" y="10977"/>
                  </a:lnTo>
                  <a:lnTo>
                    <a:pt x="1963044" y="28391"/>
                  </a:lnTo>
                  <a:lnTo>
                    <a:pt x="1963044" y="174402"/>
                  </a:lnTo>
                  <a:lnTo>
                    <a:pt x="1945517" y="200632"/>
                  </a:lnTo>
                  <a:lnTo>
                    <a:pt x="1942038" y="202072"/>
                  </a:lnTo>
                  <a:lnTo>
                    <a:pt x="1938417" y="202793"/>
                  </a:lnTo>
                  <a:lnTo>
                    <a:pt x="1934653" y="202793"/>
                  </a:lnTo>
                  <a:lnTo>
                    <a:pt x="28391" y="202793"/>
                  </a:lnTo>
                  <a:lnTo>
                    <a:pt x="8315" y="194478"/>
                  </a:lnTo>
                  <a:lnTo>
                    <a:pt x="5653" y="191815"/>
                  </a:lnTo>
                  <a:lnTo>
                    <a:pt x="3601" y="188745"/>
                  </a:lnTo>
                  <a:lnTo>
                    <a:pt x="2161" y="185267"/>
                  </a:lnTo>
                  <a:lnTo>
                    <a:pt x="720" y="181788"/>
                  </a:lnTo>
                  <a:lnTo>
                    <a:pt x="0" y="178166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142219" y="4007890"/>
            <a:ext cx="9258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Conv2D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+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65" dirty="0">
                <a:solidFill>
                  <a:srgbClr val="B91B1B"/>
                </a:solidFill>
                <a:latin typeface="Roboto"/>
                <a:cs typeface="Roboto"/>
              </a:rPr>
              <a:t>BN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+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45" dirty="0">
                <a:solidFill>
                  <a:srgbClr val="B91B1B"/>
                </a:solidFill>
                <a:latin typeface="Roboto"/>
                <a:cs typeface="Roboto"/>
              </a:rPr>
              <a:t>ReLU</a:t>
            </a:r>
            <a:endParaRPr sz="850">
              <a:latin typeface="Roboto"/>
              <a:cs typeface="Roboto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657422" y="3990910"/>
            <a:ext cx="1963420" cy="211454"/>
            <a:chOff x="7657422" y="3990910"/>
            <a:chExt cx="1963420" cy="211454"/>
          </a:xfrm>
        </p:grpSpPr>
        <p:sp>
          <p:nvSpPr>
            <p:cNvPr id="60" name="object 60"/>
            <p:cNvSpPr/>
            <p:nvPr/>
          </p:nvSpPr>
          <p:spPr>
            <a:xfrm>
              <a:off x="7661550" y="3995038"/>
              <a:ext cx="1955164" cy="203200"/>
            </a:xfrm>
            <a:custGeom>
              <a:avLst/>
              <a:gdLst/>
              <a:ahLst/>
              <a:cxnLst/>
              <a:rect l="l" t="t" r="r" b="b"/>
              <a:pathLst>
                <a:path w="1955165" h="203200">
                  <a:moveTo>
                    <a:pt x="1930305" y="202793"/>
                  </a:moveTo>
                  <a:lnTo>
                    <a:pt x="24625" y="202793"/>
                  </a:lnTo>
                  <a:lnTo>
                    <a:pt x="21003" y="202072"/>
                  </a:lnTo>
                  <a:lnTo>
                    <a:pt x="0" y="178166"/>
                  </a:lnTo>
                  <a:lnTo>
                    <a:pt x="0" y="174402"/>
                  </a:lnTo>
                  <a:lnTo>
                    <a:pt x="0" y="24626"/>
                  </a:lnTo>
                  <a:lnTo>
                    <a:pt x="24625" y="0"/>
                  </a:lnTo>
                  <a:lnTo>
                    <a:pt x="1930305" y="0"/>
                  </a:lnTo>
                  <a:lnTo>
                    <a:pt x="1954932" y="24626"/>
                  </a:lnTo>
                  <a:lnTo>
                    <a:pt x="1954932" y="178166"/>
                  </a:lnTo>
                  <a:lnTo>
                    <a:pt x="1933927" y="202072"/>
                  </a:lnTo>
                  <a:lnTo>
                    <a:pt x="1930305" y="202793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61550" y="3995038"/>
              <a:ext cx="1955164" cy="203200"/>
            </a:xfrm>
            <a:custGeom>
              <a:avLst/>
              <a:gdLst/>
              <a:ahLst/>
              <a:cxnLst/>
              <a:rect l="l" t="t" r="r" b="b"/>
              <a:pathLst>
                <a:path w="1955165" h="203200">
                  <a:moveTo>
                    <a:pt x="0" y="174402"/>
                  </a:moveTo>
                  <a:lnTo>
                    <a:pt x="0" y="28391"/>
                  </a:lnTo>
                  <a:lnTo>
                    <a:pt x="0" y="24626"/>
                  </a:lnTo>
                  <a:lnTo>
                    <a:pt x="720" y="21004"/>
                  </a:lnTo>
                  <a:lnTo>
                    <a:pt x="2160" y="17525"/>
                  </a:lnTo>
                  <a:lnTo>
                    <a:pt x="3600" y="14047"/>
                  </a:lnTo>
                  <a:lnTo>
                    <a:pt x="5652" y="10977"/>
                  </a:lnTo>
                  <a:lnTo>
                    <a:pt x="8315" y="8315"/>
                  </a:lnTo>
                  <a:lnTo>
                    <a:pt x="10977" y="5653"/>
                  </a:lnTo>
                  <a:lnTo>
                    <a:pt x="14047" y="3601"/>
                  </a:lnTo>
                  <a:lnTo>
                    <a:pt x="17525" y="2160"/>
                  </a:lnTo>
                  <a:lnTo>
                    <a:pt x="21003" y="720"/>
                  </a:lnTo>
                  <a:lnTo>
                    <a:pt x="24625" y="0"/>
                  </a:lnTo>
                  <a:lnTo>
                    <a:pt x="28391" y="0"/>
                  </a:lnTo>
                  <a:lnTo>
                    <a:pt x="1926541" y="0"/>
                  </a:lnTo>
                  <a:lnTo>
                    <a:pt x="1930305" y="0"/>
                  </a:lnTo>
                  <a:lnTo>
                    <a:pt x="1933927" y="720"/>
                  </a:lnTo>
                  <a:lnTo>
                    <a:pt x="1952770" y="17525"/>
                  </a:lnTo>
                  <a:lnTo>
                    <a:pt x="1954212" y="21004"/>
                  </a:lnTo>
                  <a:lnTo>
                    <a:pt x="1954932" y="24626"/>
                  </a:lnTo>
                  <a:lnTo>
                    <a:pt x="1954932" y="28391"/>
                  </a:lnTo>
                  <a:lnTo>
                    <a:pt x="1954932" y="174402"/>
                  </a:lnTo>
                  <a:lnTo>
                    <a:pt x="1954932" y="178166"/>
                  </a:lnTo>
                  <a:lnTo>
                    <a:pt x="1954212" y="181788"/>
                  </a:lnTo>
                  <a:lnTo>
                    <a:pt x="1952770" y="185267"/>
                  </a:lnTo>
                  <a:lnTo>
                    <a:pt x="1951329" y="188745"/>
                  </a:lnTo>
                  <a:lnTo>
                    <a:pt x="1926541" y="202793"/>
                  </a:lnTo>
                  <a:lnTo>
                    <a:pt x="28391" y="202793"/>
                  </a:lnTo>
                  <a:lnTo>
                    <a:pt x="8315" y="194478"/>
                  </a:lnTo>
                  <a:lnTo>
                    <a:pt x="5652" y="191815"/>
                  </a:lnTo>
                  <a:lnTo>
                    <a:pt x="3600" y="188745"/>
                  </a:lnTo>
                  <a:lnTo>
                    <a:pt x="2160" y="185267"/>
                  </a:lnTo>
                  <a:lnTo>
                    <a:pt x="720" y="181788"/>
                  </a:lnTo>
                  <a:lnTo>
                    <a:pt x="0" y="178166"/>
                  </a:lnTo>
                  <a:lnTo>
                    <a:pt x="0" y="174402"/>
                  </a:lnTo>
                  <a:close/>
                </a:path>
              </a:pathLst>
            </a:custGeom>
            <a:ln w="8111">
              <a:solidFill>
                <a:srgbClr val="FEE2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337462" y="4007890"/>
            <a:ext cx="59944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Dropout</a:t>
            </a:r>
            <a:r>
              <a:rPr sz="850" spc="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30" dirty="0">
                <a:solidFill>
                  <a:srgbClr val="B91B1B"/>
                </a:solidFill>
                <a:latin typeface="Roboto"/>
                <a:cs typeface="Roboto"/>
              </a:rPr>
              <a:t>(0.3)</a:t>
            </a:r>
            <a:endParaRPr sz="850">
              <a:latin typeface="Roboto"/>
              <a:cs typeface="Robo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58478" y="4689277"/>
            <a:ext cx="32512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0" dirty="0">
                <a:solidFill>
                  <a:srgbClr val="B91B1B"/>
                </a:solidFill>
                <a:latin typeface="Roboto"/>
                <a:cs typeface="Roboto"/>
              </a:rPr>
              <a:t>Flatten</a:t>
            </a:r>
            <a:endParaRPr sz="850">
              <a:latin typeface="Roboto"/>
              <a:cs typeface="Robo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27540" y="5094864"/>
            <a:ext cx="118745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Dense</a:t>
            </a:r>
            <a:r>
              <a:rPr sz="850" spc="-2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45" dirty="0">
                <a:solidFill>
                  <a:srgbClr val="B91B1B"/>
                </a:solidFill>
                <a:latin typeface="Roboto"/>
                <a:cs typeface="Roboto"/>
              </a:rPr>
              <a:t>(512)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+</a:t>
            </a:r>
            <a:r>
              <a:rPr sz="850" spc="-20" dirty="0">
                <a:solidFill>
                  <a:srgbClr val="B91B1B"/>
                </a:solidFill>
                <a:latin typeface="Roboto"/>
                <a:cs typeface="Roboto"/>
              </a:rPr>
              <a:t> ReLU</a:t>
            </a:r>
            <a:endParaRPr sz="8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7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</a:pP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Dense</a:t>
            </a:r>
            <a:r>
              <a:rPr sz="850" spc="-1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45" dirty="0">
                <a:solidFill>
                  <a:srgbClr val="B91B1B"/>
                </a:solidFill>
                <a:latin typeface="Roboto"/>
                <a:cs typeface="Roboto"/>
              </a:rPr>
              <a:t>(classes)</a:t>
            </a:r>
            <a:r>
              <a:rPr sz="850" spc="-1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50" dirty="0">
                <a:solidFill>
                  <a:srgbClr val="B91B1B"/>
                </a:solidFill>
                <a:latin typeface="Roboto"/>
                <a:cs typeface="Roboto"/>
              </a:rPr>
              <a:t>+</a:t>
            </a:r>
            <a:r>
              <a:rPr sz="850" spc="-10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850" spc="-30" dirty="0">
                <a:solidFill>
                  <a:srgbClr val="B91B1B"/>
                </a:solidFill>
                <a:latin typeface="Roboto"/>
                <a:cs typeface="Roboto"/>
              </a:rPr>
              <a:t>Softmax</a:t>
            </a:r>
            <a:endParaRPr sz="850">
              <a:latin typeface="Roboto"/>
              <a:cs typeface="Robot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116261" y="595402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341" y="97341"/>
                </a:moveTo>
                <a:lnTo>
                  <a:pt x="0" y="97341"/>
                </a:lnTo>
                <a:lnTo>
                  <a:pt x="0" y="0"/>
                </a:lnTo>
                <a:lnTo>
                  <a:pt x="97341" y="0"/>
                </a:lnTo>
                <a:lnTo>
                  <a:pt x="97341" y="97341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257589" y="5912326"/>
            <a:ext cx="132905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solidFill>
                  <a:srgbClr val="6A7280"/>
                </a:solidFill>
                <a:latin typeface="Roboto"/>
                <a:cs typeface="Roboto"/>
              </a:rPr>
              <a:t>Pre-trained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layers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(frozen)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771058" y="595402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341" y="97341"/>
                </a:moveTo>
                <a:lnTo>
                  <a:pt x="0" y="97341"/>
                </a:lnTo>
                <a:lnTo>
                  <a:pt x="0" y="0"/>
                </a:lnTo>
                <a:lnTo>
                  <a:pt x="97341" y="0"/>
                </a:lnTo>
                <a:lnTo>
                  <a:pt x="97341" y="97341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913527" y="5912326"/>
            <a:ext cx="12045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6A7280"/>
                </a:solidFill>
                <a:latin typeface="Roboto"/>
                <a:cs typeface="Roboto"/>
              </a:rPr>
              <a:t>Custom</a:t>
            </a:r>
            <a:r>
              <a:rPr sz="1000" spc="-2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layers</a:t>
            </a:r>
            <a:r>
              <a:rPr sz="1000" spc="-2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(trained)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06452" y="6502659"/>
            <a:ext cx="167513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4A5462"/>
                </a:solidFill>
                <a:latin typeface="Roboto"/>
                <a:cs typeface="Roboto"/>
              </a:rPr>
              <a:t>PG-</a:t>
            </a:r>
            <a:r>
              <a:rPr sz="1100" spc="-55" dirty="0">
                <a:solidFill>
                  <a:srgbClr val="4A5462"/>
                </a:solidFill>
                <a:latin typeface="Roboto"/>
                <a:cs typeface="Roboto"/>
              </a:rPr>
              <a:t>DBDA,</a:t>
            </a:r>
            <a:r>
              <a:rPr sz="11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00" spc="-45" dirty="0">
                <a:solidFill>
                  <a:srgbClr val="4A5462"/>
                </a:solidFill>
                <a:latin typeface="Roboto"/>
                <a:cs typeface="Roboto"/>
              </a:rPr>
              <a:t>C-</a:t>
            </a:r>
            <a:r>
              <a:rPr sz="1100" spc="-65" dirty="0">
                <a:solidFill>
                  <a:srgbClr val="4A5462"/>
                </a:solidFill>
                <a:latin typeface="Roboto"/>
                <a:cs typeface="Roboto"/>
              </a:rPr>
              <a:t>DAC</a:t>
            </a:r>
            <a:r>
              <a:rPr sz="11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00" spc="-65" dirty="0">
                <a:solidFill>
                  <a:srgbClr val="4A5462"/>
                </a:solidFill>
                <a:latin typeface="Roboto"/>
                <a:cs typeface="Roboto"/>
              </a:rPr>
              <a:t>ACTS</a:t>
            </a:r>
            <a:r>
              <a:rPr sz="1100" spc="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00" spc="-35" dirty="0">
                <a:solidFill>
                  <a:srgbClr val="4A5462"/>
                </a:solidFill>
                <a:latin typeface="Roboto"/>
                <a:cs typeface="Roboto"/>
              </a:rPr>
              <a:t>Pune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920872" y="6597641"/>
            <a:ext cx="435609" cy="18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0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100" spc="-50" dirty="0">
                <a:solidFill>
                  <a:srgbClr val="4A5462"/>
                </a:solidFill>
                <a:latin typeface="Roboto"/>
                <a:cs typeface="Roboto"/>
              </a:rPr>
              <a:t>2</a:t>
            </a:r>
            <a:r>
              <a:rPr sz="11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100" spc="-5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1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100" dirty="0">
              <a:latin typeface="Roboto"/>
              <a:cs typeface="Roboto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6813872"/>
            <a:ext cx="10383520" cy="33020"/>
          </a:xfrm>
          <a:custGeom>
            <a:avLst/>
            <a:gdLst/>
            <a:ahLst/>
            <a:cxnLst/>
            <a:rect l="l" t="t" r="r" b="b"/>
            <a:pathLst>
              <a:path w="10383520" h="33020">
                <a:moveTo>
                  <a:pt x="10383043" y="32447"/>
                </a:moveTo>
                <a:lnTo>
                  <a:pt x="0" y="32447"/>
                </a:lnTo>
                <a:lnTo>
                  <a:pt x="0" y="0"/>
                </a:lnTo>
                <a:lnTo>
                  <a:pt x="10383043" y="0"/>
                </a:lnTo>
                <a:lnTo>
                  <a:pt x="10383043" y="32447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43927" y="2100948"/>
            <a:ext cx="146050" cy="3253104"/>
          </a:xfrm>
          <a:custGeom>
            <a:avLst/>
            <a:gdLst/>
            <a:ahLst/>
            <a:cxnLst/>
            <a:rect l="l" t="t" r="r" b="b"/>
            <a:pathLst>
              <a:path w="146050" h="3253104">
                <a:moveTo>
                  <a:pt x="129781" y="2271293"/>
                </a:moveTo>
                <a:lnTo>
                  <a:pt x="0" y="2271293"/>
                </a:lnTo>
                <a:lnTo>
                  <a:pt x="64897" y="2336190"/>
                </a:lnTo>
                <a:lnTo>
                  <a:pt x="129781" y="2271293"/>
                </a:lnTo>
                <a:close/>
              </a:path>
              <a:path w="146050" h="3253104">
                <a:moveTo>
                  <a:pt x="129781" y="1054531"/>
                </a:moveTo>
                <a:lnTo>
                  <a:pt x="0" y="1054531"/>
                </a:lnTo>
                <a:lnTo>
                  <a:pt x="64897" y="1119428"/>
                </a:lnTo>
                <a:lnTo>
                  <a:pt x="129781" y="1054531"/>
                </a:lnTo>
                <a:close/>
              </a:path>
              <a:path w="146050" h="3253104">
                <a:moveTo>
                  <a:pt x="129781" y="0"/>
                </a:moveTo>
                <a:lnTo>
                  <a:pt x="0" y="0"/>
                </a:lnTo>
                <a:lnTo>
                  <a:pt x="64897" y="64897"/>
                </a:lnTo>
                <a:lnTo>
                  <a:pt x="129781" y="0"/>
                </a:lnTo>
                <a:close/>
              </a:path>
              <a:path w="146050" h="3253104">
                <a:moveTo>
                  <a:pt x="146011" y="3187916"/>
                </a:moveTo>
                <a:lnTo>
                  <a:pt x="16217" y="3187916"/>
                </a:lnTo>
                <a:lnTo>
                  <a:pt x="81114" y="3252813"/>
                </a:lnTo>
                <a:lnTo>
                  <a:pt x="146011" y="3187916"/>
                </a:lnTo>
                <a:close/>
              </a:path>
              <a:path w="146050" h="3253104">
                <a:moveTo>
                  <a:pt x="146011" y="2782328"/>
                </a:moveTo>
                <a:lnTo>
                  <a:pt x="16217" y="2782328"/>
                </a:lnTo>
                <a:lnTo>
                  <a:pt x="81114" y="2847225"/>
                </a:lnTo>
                <a:lnTo>
                  <a:pt x="146011" y="2782328"/>
                </a:lnTo>
                <a:close/>
              </a:path>
            </a:pathLst>
          </a:custGeom>
          <a:solidFill>
            <a:srgbClr val="A0AE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616714" y="6528144"/>
            <a:ext cx="912494" cy="143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65" dirty="0">
                <a:solidFill>
                  <a:srgbClr val="FFFFFF"/>
                </a:solidFill>
                <a:latin typeface="Roboto"/>
                <a:cs typeface="Roboto"/>
              </a:rPr>
              <a:t>Mad</a:t>
            </a:r>
            <a:r>
              <a:rPr sz="8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50" spc="-4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85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50" spc="-4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85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4838699"/>
            <a:ext cx="10972800" cy="38100"/>
          </a:xfrm>
          <a:custGeom>
            <a:avLst/>
            <a:gdLst/>
            <a:ahLst/>
            <a:cxnLst/>
            <a:rect l="l" t="t" r="r" b="b"/>
            <a:pathLst>
              <a:path w="10972800" h="38100">
                <a:moveTo>
                  <a:pt x="10972799" y="38099"/>
                </a:moveTo>
                <a:lnTo>
                  <a:pt x="0" y="3809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Model</a:t>
            </a:r>
            <a:r>
              <a:rPr spc="-100" dirty="0"/>
              <a:t> </a:t>
            </a:r>
            <a:r>
              <a:rPr spc="-150" dirty="0"/>
              <a:t>Training</a:t>
            </a:r>
            <a:r>
              <a:rPr spc="-40" dirty="0"/>
              <a:t> </a:t>
            </a:r>
            <a:r>
              <a:rPr spc="-170" dirty="0"/>
              <a:t>&amp;</a:t>
            </a:r>
            <a:r>
              <a:rPr spc="-35" dirty="0"/>
              <a:t> </a:t>
            </a:r>
            <a:r>
              <a:rPr spc="-110" dirty="0"/>
              <a:t>Validation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771650"/>
            <a:ext cx="150018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6918" y="1701811"/>
            <a:ext cx="49936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Training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Data:</a:t>
            </a:r>
            <a:r>
              <a:rPr sz="150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5" dirty="0">
                <a:latin typeface="Roboto"/>
                <a:cs typeface="Roboto"/>
              </a:rPr>
              <a:t>Images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with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various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degradations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applied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from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HQ </a:t>
            </a:r>
            <a:r>
              <a:rPr sz="1500" spc="-10" dirty="0">
                <a:latin typeface="Roboto"/>
                <a:cs typeface="Roboto"/>
              </a:rPr>
              <a:t>sources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35" y="2536328"/>
            <a:ext cx="210967" cy="1681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1212" y="2501625"/>
            <a:ext cx="11747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Training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1F2937"/>
                </a:solidFill>
                <a:latin typeface="Roboto Medium"/>
                <a:cs typeface="Roboto Medium"/>
              </a:rPr>
              <a:t>Steps:</a:t>
            </a:r>
            <a:endParaRPr sz="1500">
              <a:latin typeface="Roboto Medium"/>
              <a:cs typeface="Roboto Mediu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2046" y="2922226"/>
            <a:ext cx="133376" cy="1180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9362" y="2844561"/>
            <a:ext cx="29076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latin typeface="Roboto"/>
                <a:cs typeface="Roboto"/>
              </a:rPr>
              <a:t>Data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augmentation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(rotation,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60" dirty="0">
                <a:latin typeface="Roboto"/>
                <a:cs typeface="Roboto"/>
              </a:rPr>
              <a:t>flip,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etc.)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509" y="3306702"/>
            <a:ext cx="133350" cy="12501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4724" y="3643694"/>
            <a:ext cx="126135" cy="1333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49362" y="3149647"/>
            <a:ext cx="3170238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10" dirty="0">
                <a:latin typeface="Roboto"/>
                <a:cs typeface="Roboto"/>
              </a:rPr>
              <a:t>SGD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optimizer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with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momentum </a:t>
            </a:r>
            <a:endParaRPr lang="en-US" sz="1500" spc="-10" dirty="0">
              <a:latin typeface="Roboto"/>
              <a:cs typeface="Roboto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500" spc="-75" dirty="0">
                <a:latin typeface="Roboto"/>
                <a:cs typeface="Roboto"/>
              </a:rPr>
              <a:t>Dropout, Batch Normalization, Scheduler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4144565"/>
            <a:ext cx="171449" cy="1500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8349" y="4101825"/>
            <a:ext cx="35413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105" dirty="0">
                <a:solidFill>
                  <a:srgbClr val="1F2937"/>
                </a:solidFill>
                <a:latin typeface="Roboto Medium"/>
                <a:cs typeface="Roboto Medium"/>
              </a:rPr>
              <a:t>Tracked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Metrics:</a:t>
            </a:r>
            <a:r>
              <a:rPr sz="1500" b="0" spc="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0" dirty="0">
                <a:latin typeface="Roboto"/>
                <a:cs typeface="Roboto"/>
              </a:rPr>
              <a:t>Accuracy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loss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per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40" dirty="0">
                <a:latin typeface="Roboto"/>
                <a:cs typeface="Roboto"/>
              </a:rPr>
              <a:t>epoch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6499" y="4475479"/>
            <a:ext cx="19627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PG-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DBDA,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C-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DAC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ACTS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Pune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78937" y="4475479"/>
            <a:ext cx="50673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60" dirty="0">
                <a:solidFill>
                  <a:srgbClr val="4A5462"/>
                </a:solidFill>
                <a:latin typeface="Roboto"/>
                <a:cs typeface="Roboto"/>
              </a:rPr>
              <a:t>3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33000" y="6403816"/>
            <a:ext cx="10668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D1A7-8B83-6337-1921-2B2ED7095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37CB74-4DD4-CB11-55F5-3F616E1C51D7}"/>
              </a:ext>
            </a:extLst>
          </p:cNvPr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057FA4-DFDB-92A1-DE62-6AEEE9BB5ACF}"/>
              </a:ext>
            </a:extLst>
          </p:cNvPr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5A624C-650A-6809-EB66-AACDD1FFA5C0}"/>
              </a:ext>
            </a:extLst>
          </p:cNvPr>
          <p:cNvSpPr/>
          <p:nvPr/>
        </p:nvSpPr>
        <p:spPr>
          <a:xfrm>
            <a:off x="643243" y="6704806"/>
            <a:ext cx="10972800" cy="38100"/>
          </a:xfrm>
          <a:custGeom>
            <a:avLst/>
            <a:gdLst/>
            <a:ahLst/>
            <a:cxnLst/>
            <a:rect l="l" t="t" r="r" b="b"/>
            <a:pathLst>
              <a:path w="10972800" h="38100">
                <a:moveTo>
                  <a:pt x="10972799" y="38099"/>
                </a:moveTo>
                <a:lnTo>
                  <a:pt x="0" y="3809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860D57-A379-B024-9847-B7384E3A5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Flow chart</a:t>
            </a:r>
            <a:endParaRPr spc="-110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6E5C721-8828-6F30-C09D-ABC65C3E1007}"/>
              </a:ext>
            </a:extLst>
          </p:cNvPr>
          <p:cNvSpPr txBox="1"/>
          <p:nvPr/>
        </p:nvSpPr>
        <p:spPr>
          <a:xfrm>
            <a:off x="741562" y="6425282"/>
            <a:ext cx="19627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PG-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DBDA,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C-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DAC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ACTS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Pune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9EBB796-D7F1-C560-EA78-0E2630FF87EE}"/>
              </a:ext>
            </a:extLst>
          </p:cNvPr>
          <p:cNvSpPr txBox="1"/>
          <p:nvPr/>
        </p:nvSpPr>
        <p:spPr>
          <a:xfrm>
            <a:off x="11034653" y="6450426"/>
            <a:ext cx="50673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60" dirty="0">
                <a:solidFill>
                  <a:srgbClr val="4A5462"/>
                </a:solidFill>
                <a:latin typeface="Roboto"/>
                <a:cs typeface="Roboto"/>
              </a:rPr>
              <a:t>4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A0092EE-A35B-028E-4C6E-F60038D68AB3}"/>
              </a:ext>
            </a:extLst>
          </p:cNvPr>
          <p:cNvSpPr txBox="1"/>
          <p:nvPr/>
        </p:nvSpPr>
        <p:spPr>
          <a:xfrm>
            <a:off x="10833000" y="6403816"/>
            <a:ext cx="10668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4FCAC-1324-F4A6-808D-8AD4513C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63" y="1370805"/>
            <a:ext cx="8552473" cy="50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7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7413-4ACC-077B-BD91-9FB0A0342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A6F6B2-0CFE-172F-2956-07314A240072}"/>
              </a:ext>
            </a:extLst>
          </p:cNvPr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5B889E-E0EC-FE28-7A16-CF017AC410B2}"/>
              </a:ext>
            </a:extLst>
          </p:cNvPr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A810149-93CF-F20C-0E84-4B78CF2408E7}"/>
              </a:ext>
            </a:extLst>
          </p:cNvPr>
          <p:cNvSpPr/>
          <p:nvPr/>
        </p:nvSpPr>
        <p:spPr>
          <a:xfrm>
            <a:off x="676798" y="6818313"/>
            <a:ext cx="10972800" cy="38100"/>
          </a:xfrm>
          <a:custGeom>
            <a:avLst/>
            <a:gdLst/>
            <a:ahLst/>
            <a:cxnLst/>
            <a:rect l="l" t="t" r="r" b="b"/>
            <a:pathLst>
              <a:path w="10972800" h="38100">
                <a:moveTo>
                  <a:pt x="10972799" y="38099"/>
                </a:moveTo>
                <a:lnTo>
                  <a:pt x="0" y="38099"/>
                </a:lnTo>
                <a:lnTo>
                  <a:pt x="0" y="0"/>
                </a:lnTo>
                <a:lnTo>
                  <a:pt x="10972799" y="0"/>
                </a:lnTo>
                <a:lnTo>
                  <a:pt x="109727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360FD3A-7609-0EE4-BD9E-186FBFF85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lang="en-US" spc="-150" dirty="0"/>
              <a:t>Block Diagram</a:t>
            </a:r>
            <a:endParaRPr spc="-110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22A273B-C00A-AE66-ABEB-C4BC2F7E1EE1}"/>
              </a:ext>
            </a:extLst>
          </p:cNvPr>
          <p:cNvSpPr txBox="1"/>
          <p:nvPr/>
        </p:nvSpPr>
        <p:spPr>
          <a:xfrm>
            <a:off x="795639" y="6582251"/>
            <a:ext cx="19627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PG-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DBDA,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C-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DAC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ACTS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Pune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DA2232B-3DCE-D86D-6D8B-99DBC948704D}"/>
              </a:ext>
            </a:extLst>
          </p:cNvPr>
          <p:cNvSpPr txBox="1"/>
          <p:nvPr/>
        </p:nvSpPr>
        <p:spPr>
          <a:xfrm>
            <a:off x="11049000" y="6493033"/>
            <a:ext cx="50673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60" dirty="0">
                <a:solidFill>
                  <a:srgbClr val="4A5462"/>
                </a:solidFill>
                <a:latin typeface="Roboto"/>
                <a:cs typeface="Roboto"/>
              </a:rPr>
              <a:t>5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39661FB-3FF9-0904-A8D8-22296B8967F6}"/>
              </a:ext>
            </a:extLst>
          </p:cNvPr>
          <p:cNvSpPr txBox="1"/>
          <p:nvPr/>
        </p:nvSpPr>
        <p:spPr>
          <a:xfrm>
            <a:off x="10833000" y="6403816"/>
            <a:ext cx="10668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 dirty="0">
              <a:latin typeface="Roboto"/>
              <a:cs typeface="Robo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661939-3596-2C3C-341F-D6F4B8A27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665260"/>
            <a:ext cx="7848600" cy="43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8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0286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797" y="884662"/>
            <a:ext cx="7456053" cy="478467"/>
          </a:xfrm>
          <a:prstGeom prst="rect">
            <a:avLst/>
          </a:prstGeom>
        </p:spPr>
        <p:txBody>
          <a:bodyPr vert="horz" wrap="square" lIns="0" tIns="928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Accuracy of Training Models Across Degradation Levels</a:t>
            </a:r>
            <a:endParaRPr spc="-114" dirty="0"/>
          </a:p>
        </p:txBody>
      </p:sp>
      <p:sp>
        <p:nvSpPr>
          <p:cNvPr id="25" name="object 25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063137" y="6511925"/>
            <a:ext cx="5321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16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0642AA-A14D-462E-9DAD-5C9430DB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8383"/>
            <a:ext cx="8115300" cy="453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object 17">
            <a:extLst>
              <a:ext uri="{FF2B5EF4-FFF2-40B4-BE49-F238E27FC236}">
                <a16:creationId xmlns:a16="http://schemas.microsoft.com/office/drawing/2014/main" id="{9C033049-DC07-71A4-914A-7CE8BF6D5842}"/>
              </a:ext>
            </a:extLst>
          </p:cNvPr>
          <p:cNvGrpSpPr/>
          <p:nvPr/>
        </p:nvGrpSpPr>
        <p:grpSpPr>
          <a:xfrm>
            <a:off x="8991600" y="1675606"/>
            <a:ext cx="3124200" cy="2895600"/>
            <a:chOff x="7343774" y="1752599"/>
            <a:chExt cx="2047875" cy="1485900"/>
          </a:xfrm>
        </p:grpSpPr>
        <p:sp>
          <p:nvSpPr>
            <p:cNvPr id="6" name="object 18">
              <a:extLst>
                <a:ext uri="{FF2B5EF4-FFF2-40B4-BE49-F238E27FC236}">
                  <a16:creationId xmlns:a16="http://schemas.microsoft.com/office/drawing/2014/main" id="{CEFAE400-175F-24C1-0088-55C6AC773428}"/>
                </a:ext>
              </a:extLst>
            </p:cNvPr>
            <p:cNvSpPr/>
            <p:nvPr/>
          </p:nvSpPr>
          <p:spPr>
            <a:xfrm>
              <a:off x="7362823" y="1752599"/>
              <a:ext cx="2028825" cy="1485900"/>
            </a:xfrm>
            <a:custGeom>
              <a:avLst/>
              <a:gdLst/>
              <a:ahLst/>
              <a:cxnLst/>
              <a:rect l="l" t="t" r="r" b="b"/>
              <a:pathLst>
                <a:path w="2028825" h="1485900">
                  <a:moveTo>
                    <a:pt x="1995776" y="1485899"/>
                  </a:moveTo>
                  <a:lnTo>
                    <a:pt x="16523" y="1485899"/>
                  </a:lnTo>
                  <a:lnTo>
                    <a:pt x="14093" y="1484932"/>
                  </a:lnTo>
                  <a:lnTo>
                    <a:pt x="0" y="1452851"/>
                  </a:lnTo>
                  <a:lnTo>
                    <a:pt x="0" y="1447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995776" y="0"/>
                  </a:lnTo>
                  <a:lnTo>
                    <a:pt x="2027857" y="28187"/>
                  </a:lnTo>
                  <a:lnTo>
                    <a:pt x="2028824" y="33047"/>
                  </a:lnTo>
                  <a:lnTo>
                    <a:pt x="2028824" y="1452851"/>
                  </a:lnTo>
                  <a:lnTo>
                    <a:pt x="2000637" y="1484932"/>
                  </a:lnTo>
                  <a:lnTo>
                    <a:pt x="1995776" y="14858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>
              <a:extLst>
                <a:ext uri="{FF2B5EF4-FFF2-40B4-BE49-F238E27FC236}">
                  <a16:creationId xmlns:a16="http://schemas.microsoft.com/office/drawing/2014/main" id="{0374537F-1068-D68F-9293-E218033DC19C}"/>
                </a:ext>
              </a:extLst>
            </p:cNvPr>
            <p:cNvSpPr/>
            <p:nvPr/>
          </p:nvSpPr>
          <p:spPr>
            <a:xfrm>
              <a:off x="7343774" y="1752599"/>
              <a:ext cx="38100" cy="1485900"/>
            </a:xfrm>
            <a:custGeom>
              <a:avLst/>
              <a:gdLst/>
              <a:ahLst/>
              <a:cxnLst/>
              <a:rect l="l" t="t" r="r" b="b"/>
              <a:pathLst>
                <a:path w="38100" h="1485900">
                  <a:moveTo>
                    <a:pt x="38099" y="1485899"/>
                  </a:moveTo>
                  <a:lnTo>
                    <a:pt x="2789" y="1462425"/>
                  </a:lnTo>
                  <a:lnTo>
                    <a:pt x="0" y="1447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485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20">
              <a:extLst>
                <a:ext uri="{FF2B5EF4-FFF2-40B4-BE49-F238E27FC236}">
                  <a16:creationId xmlns:a16="http://schemas.microsoft.com/office/drawing/2014/main" id="{4807206D-C84A-7214-BE29-22DC088292B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4745" y="1865515"/>
              <a:ext cx="231457" cy="231412"/>
            </a:xfrm>
            <a:prstGeom prst="rect">
              <a:avLst/>
            </a:prstGeom>
          </p:spPr>
        </p:pic>
      </p:grpSp>
      <p:sp>
        <p:nvSpPr>
          <p:cNvPr id="9" name="object 44">
            <a:extLst>
              <a:ext uri="{FF2B5EF4-FFF2-40B4-BE49-F238E27FC236}">
                <a16:creationId xmlns:a16="http://schemas.microsoft.com/office/drawing/2014/main" id="{5686B676-93C4-A096-5593-5BE1C128FE24}"/>
              </a:ext>
            </a:extLst>
          </p:cNvPr>
          <p:cNvSpPr txBox="1"/>
          <p:nvPr/>
        </p:nvSpPr>
        <p:spPr>
          <a:xfrm>
            <a:off x="9221919" y="2186009"/>
            <a:ext cx="2817681" cy="175496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  <a:t>HQ = High Quality</a:t>
            </a:r>
            <a:b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</a:br>
            <a:b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</a:br>
            <a: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  <a:t>A = Acquisition and sensor defects</a:t>
            </a:r>
            <a:b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</a:br>
            <a:b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</a:br>
            <a: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  <a:t>B = Transmission and compression Artifacts</a:t>
            </a:r>
            <a:b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</a:br>
            <a:endParaRPr lang="en-US" sz="1100" spc="-45" dirty="0">
              <a:solidFill>
                <a:srgbClr val="1C4ED8"/>
              </a:solidFill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  <a:t>C= Blurring Effect</a:t>
            </a:r>
            <a:b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</a:br>
            <a:endParaRPr lang="en-US" sz="1100" spc="-45" dirty="0">
              <a:solidFill>
                <a:srgbClr val="1C4ED8"/>
              </a:solidFill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lang="en-US" sz="1100" spc="-45" dirty="0">
                <a:solidFill>
                  <a:srgbClr val="1C4ED8"/>
                </a:solidFill>
                <a:latin typeface="Roboto Medium"/>
                <a:cs typeface="Roboto Medium"/>
              </a:rPr>
              <a:t>D = Noise Injection</a:t>
            </a:r>
            <a:endParaRPr sz="1100" dirty="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0B17-F821-FBB9-E703-5C2F7640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E0580B-2E73-64C8-CA47-01EA19A8E8B2}"/>
              </a:ext>
            </a:extLst>
          </p:cNvPr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A9B147F-364E-3FEC-3E65-37989FCCEAB9}"/>
              </a:ext>
            </a:extLst>
          </p:cNvPr>
          <p:cNvSpPr/>
          <p:nvPr/>
        </p:nvSpPr>
        <p:spPr>
          <a:xfrm>
            <a:off x="609599" y="10286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CE79646-EDF2-1E10-F1E9-200073174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Training</a:t>
            </a:r>
            <a:r>
              <a:rPr spc="-40" dirty="0"/>
              <a:t> </a:t>
            </a:r>
            <a:r>
              <a:rPr spc="-170" dirty="0"/>
              <a:t>&amp;</a:t>
            </a:r>
            <a:r>
              <a:rPr spc="-35" dirty="0"/>
              <a:t> </a:t>
            </a:r>
            <a:r>
              <a:rPr spc="-130" dirty="0"/>
              <a:t>Validation</a:t>
            </a:r>
            <a:r>
              <a:rPr spc="-35" dirty="0"/>
              <a:t> </a:t>
            </a:r>
            <a:r>
              <a:rPr spc="-114" dirty="0"/>
              <a:t>Accuracy</a:t>
            </a: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8CB6D8DE-2BD3-5784-21BE-E37B5B8EC83B}"/>
              </a:ext>
            </a:extLst>
          </p:cNvPr>
          <p:cNvGrpSpPr/>
          <p:nvPr/>
        </p:nvGrpSpPr>
        <p:grpSpPr>
          <a:xfrm>
            <a:off x="609599" y="1600198"/>
            <a:ext cx="8058150" cy="4227515"/>
            <a:chOff x="609599" y="1600199"/>
            <a:chExt cx="8058150" cy="30480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E15B9DF-F949-D990-AA7E-B6668718E3A8}"/>
                </a:ext>
              </a:extLst>
            </p:cNvPr>
            <p:cNvSpPr/>
            <p:nvPr/>
          </p:nvSpPr>
          <p:spPr>
            <a:xfrm>
              <a:off x="614362" y="1604962"/>
              <a:ext cx="8048625" cy="3038475"/>
            </a:xfrm>
            <a:custGeom>
              <a:avLst/>
              <a:gdLst/>
              <a:ahLst/>
              <a:cxnLst/>
              <a:rect l="l" t="t" r="r" b="b"/>
              <a:pathLst>
                <a:path w="8048625" h="3038475">
                  <a:moveTo>
                    <a:pt x="7981877" y="3038474"/>
                  </a:moveTo>
                  <a:lnTo>
                    <a:pt x="66746" y="3038474"/>
                  </a:lnTo>
                  <a:lnTo>
                    <a:pt x="62101" y="3038016"/>
                  </a:lnTo>
                  <a:lnTo>
                    <a:pt x="24240" y="3020867"/>
                  </a:lnTo>
                  <a:lnTo>
                    <a:pt x="2287" y="2985573"/>
                  </a:lnTo>
                  <a:lnTo>
                    <a:pt x="0" y="2971727"/>
                  </a:lnTo>
                  <a:lnTo>
                    <a:pt x="0" y="29670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7981877" y="0"/>
                  </a:lnTo>
                  <a:lnTo>
                    <a:pt x="8020774" y="14645"/>
                  </a:lnTo>
                  <a:lnTo>
                    <a:pt x="8044980" y="48432"/>
                  </a:lnTo>
                  <a:lnTo>
                    <a:pt x="8048623" y="66746"/>
                  </a:lnTo>
                  <a:lnTo>
                    <a:pt x="8048623" y="2971727"/>
                  </a:lnTo>
                  <a:lnTo>
                    <a:pt x="8033977" y="3010624"/>
                  </a:lnTo>
                  <a:lnTo>
                    <a:pt x="8000190" y="3034831"/>
                  </a:lnTo>
                  <a:lnTo>
                    <a:pt x="7986522" y="3038016"/>
                  </a:lnTo>
                  <a:lnTo>
                    <a:pt x="7981877" y="3038474"/>
                  </a:lnTo>
                  <a:close/>
                </a:path>
              </a:pathLst>
            </a:custGeom>
            <a:solidFill>
              <a:srgbClr val="F9FAFA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1663F06-FB77-3D3B-A827-6B5FA6FDA2CF}"/>
                </a:ext>
              </a:extLst>
            </p:cNvPr>
            <p:cNvSpPr/>
            <p:nvPr/>
          </p:nvSpPr>
          <p:spPr>
            <a:xfrm>
              <a:off x="614362" y="1604962"/>
              <a:ext cx="8048625" cy="3038475"/>
            </a:xfrm>
            <a:custGeom>
              <a:avLst/>
              <a:gdLst/>
              <a:ahLst/>
              <a:cxnLst/>
              <a:rect l="l" t="t" r="r" b="b"/>
              <a:pathLst>
                <a:path w="8048625" h="3038475">
                  <a:moveTo>
                    <a:pt x="0" y="29670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7977186" y="0"/>
                  </a:lnTo>
                  <a:lnTo>
                    <a:pt x="7981877" y="0"/>
                  </a:lnTo>
                  <a:lnTo>
                    <a:pt x="7986522" y="457"/>
                  </a:lnTo>
                  <a:lnTo>
                    <a:pt x="7991123" y="1372"/>
                  </a:lnTo>
                  <a:lnTo>
                    <a:pt x="7995723" y="2287"/>
                  </a:lnTo>
                  <a:lnTo>
                    <a:pt x="8027699" y="20923"/>
                  </a:lnTo>
                  <a:lnTo>
                    <a:pt x="8031016" y="24240"/>
                  </a:lnTo>
                  <a:lnTo>
                    <a:pt x="8033977" y="27848"/>
                  </a:lnTo>
                  <a:lnTo>
                    <a:pt x="8036583" y="31748"/>
                  </a:lnTo>
                  <a:lnTo>
                    <a:pt x="8039189" y="35648"/>
                  </a:lnTo>
                  <a:lnTo>
                    <a:pt x="8041390" y="39765"/>
                  </a:lnTo>
                  <a:lnTo>
                    <a:pt x="8043185" y="44099"/>
                  </a:lnTo>
                  <a:lnTo>
                    <a:pt x="8044980" y="48432"/>
                  </a:lnTo>
                  <a:lnTo>
                    <a:pt x="8046335" y="52899"/>
                  </a:lnTo>
                  <a:lnTo>
                    <a:pt x="8047250" y="57500"/>
                  </a:lnTo>
                  <a:lnTo>
                    <a:pt x="8048166" y="62101"/>
                  </a:lnTo>
                  <a:lnTo>
                    <a:pt x="8048623" y="66746"/>
                  </a:lnTo>
                  <a:lnTo>
                    <a:pt x="8048624" y="71437"/>
                  </a:lnTo>
                  <a:lnTo>
                    <a:pt x="8048624" y="2967037"/>
                  </a:lnTo>
                  <a:lnTo>
                    <a:pt x="8043185" y="2994374"/>
                  </a:lnTo>
                  <a:lnTo>
                    <a:pt x="8041390" y="2998708"/>
                  </a:lnTo>
                  <a:lnTo>
                    <a:pt x="8039189" y="3002824"/>
                  </a:lnTo>
                  <a:lnTo>
                    <a:pt x="8036583" y="3006724"/>
                  </a:lnTo>
                  <a:lnTo>
                    <a:pt x="8033977" y="3010624"/>
                  </a:lnTo>
                  <a:lnTo>
                    <a:pt x="8000190" y="3034831"/>
                  </a:lnTo>
                  <a:lnTo>
                    <a:pt x="7991122" y="3037101"/>
                  </a:lnTo>
                  <a:lnTo>
                    <a:pt x="7986522" y="3038016"/>
                  </a:lnTo>
                  <a:lnTo>
                    <a:pt x="7981877" y="3038474"/>
                  </a:lnTo>
                  <a:lnTo>
                    <a:pt x="7977186" y="3038474"/>
                  </a:lnTo>
                  <a:lnTo>
                    <a:pt x="71437" y="3038474"/>
                  </a:lnTo>
                  <a:lnTo>
                    <a:pt x="66746" y="3038474"/>
                  </a:lnTo>
                  <a:lnTo>
                    <a:pt x="62101" y="3038016"/>
                  </a:lnTo>
                  <a:lnTo>
                    <a:pt x="57500" y="3037101"/>
                  </a:lnTo>
                  <a:lnTo>
                    <a:pt x="52900" y="3036186"/>
                  </a:lnTo>
                  <a:lnTo>
                    <a:pt x="31748" y="3026434"/>
                  </a:lnTo>
                  <a:lnTo>
                    <a:pt x="27848" y="3023828"/>
                  </a:lnTo>
                  <a:lnTo>
                    <a:pt x="3642" y="2990040"/>
                  </a:lnTo>
                  <a:lnTo>
                    <a:pt x="0" y="2971727"/>
                  </a:lnTo>
                  <a:lnTo>
                    <a:pt x="0" y="2967037"/>
                  </a:lnTo>
                  <a:close/>
                </a:path>
              </a:pathLst>
            </a:custGeom>
            <a:ln w="19050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2BEBDD44-73BC-2260-A35D-BED9ABE365C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4" y="1724024"/>
              <a:ext cx="7810499" cy="28003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F875A938-462F-699C-5322-CAA48C31B3B1}"/>
              </a:ext>
            </a:extLst>
          </p:cNvPr>
          <p:cNvSpPr txBox="1"/>
          <p:nvPr/>
        </p:nvSpPr>
        <p:spPr>
          <a:xfrm>
            <a:off x="3276915" y="6070282"/>
            <a:ext cx="272351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Training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Validation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Accuracy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over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Epochs</a:t>
            </a:r>
            <a:endParaRPr sz="1150" dirty="0">
              <a:latin typeface="Roboto"/>
              <a:cs typeface="Roboto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96C6B3B7-2C47-8117-3209-5BAABA887CF8}"/>
              </a:ext>
            </a:extLst>
          </p:cNvPr>
          <p:cNvGrpSpPr/>
          <p:nvPr/>
        </p:nvGrpSpPr>
        <p:grpSpPr>
          <a:xfrm>
            <a:off x="8896349" y="1600199"/>
            <a:ext cx="2686050" cy="1371600"/>
            <a:chOff x="8896349" y="1600199"/>
            <a:chExt cx="2686050" cy="137160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CFFF416-5F02-12EC-394F-47C7FFFD61AE}"/>
                </a:ext>
              </a:extLst>
            </p:cNvPr>
            <p:cNvSpPr/>
            <p:nvPr/>
          </p:nvSpPr>
          <p:spPr>
            <a:xfrm>
              <a:off x="8915398" y="16001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33952" y="1371599"/>
                  </a:moveTo>
                  <a:lnTo>
                    <a:pt x="16523" y="1371599"/>
                  </a:lnTo>
                  <a:lnTo>
                    <a:pt x="14093" y="1370632"/>
                  </a:lnTo>
                  <a:lnTo>
                    <a:pt x="0" y="1338551"/>
                  </a:lnTo>
                  <a:lnTo>
                    <a:pt x="0" y="13334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633952" y="0"/>
                  </a:lnTo>
                  <a:lnTo>
                    <a:pt x="2666031" y="28187"/>
                  </a:lnTo>
                  <a:lnTo>
                    <a:pt x="2666999" y="33047"/>
                  </a:lnTo>
                  <a:lnTo>
                    <a:pt x="2666999" y="1338551"/>
                  </a:lnTo>
                  <a:lnTo>
                    <a:pt x="2638811" y="1370632"/>
                  </a:lnTo>
                  <a:lnTo>
                    <a:pt x="2633952" y="13715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EAFBD7C-587D-7EC8-C7B8-3E066B6C6567}"/>
                </a:ext>
              </a:extLst>
            </p:cNvPr>
            <p:cNvSpPr/>
            <p:nvPr/>
          </p:nvSpPr>
          <p:spPr>
            <a:xfrm>
              <a:off x="8896349" y="16001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2789" y="1348125"/>
                  </a:lnTo>
                  <a:lnTo>
                    <a:pt x="0" y="1333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4333E9C5-9ADD-9B2A-9DFD-092B9BB811CF}"/>
              </a:ext>
            </a:extLst>
          </p:cNvPr>
          <p:cNvGrpSpPr/>
          <p:nvPr/>
        </p:nvGrpSpPr>
        <p:grpSpPr>
          <a:xfrm>
            <a:off x="8896349" y="3124199"/>
            <a:ext cx="2686050" cy="1104900"/>
            <a:chOff x="8896349" y="3124199"/>
            <a:chExt cx="2686050" cy="1104900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2A60CE1-46D1-1228-A91D-C4125AD69735}"/>
                </a:ext>
              </a:extLst>
            </p:cNvPr>
            <p:cNvSpPr/>
            <p:nvPr/>
          </p:nvSpPr>
          <p:spPr>
            <a:xfrm>
              <a:off x="8915398" y="3124199"/>
              <a:ext cx="2667000" cy="1104900"/>
            </a:xfrm>
            <a:custGeom>
              <a:avLst/>
              <a:gdLst/>
              <a:ahLst/>
              <a:cxnLst/>
              <a:rect l="l" t="t" r="r" b="b"/>
              <a:pathLst>
                <a:path w="2667000" h="1104900">
                  <a:moveTo>
                    <a:pt x="2633952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633952" y="0"/>
                  </a:lnTo>
                  <a:lnTo>
                    <a:pt x="2666031" y="28187"/>
                  </a:lnTo>
                  <a:lnTo>
                    <a:pt x="2666999" y="33047"/>
                  </a:lnTo>
                  <a:lnTo>
                    <a:pt x="2666999" y="1071851"/>
                  </a:lnTo>
                  <a:lnTo>
                    <a:pt x="2638811" y="1103932"/>
                  </a:lnTo>
                  <a:lnTo>
                    <a:pt x="2633952" y="11048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847150A-A702-418E-064C-97EA74166558}"/>
                </a:ext>
              </a:extLst>
            </p:cNvPr>
            <p:cNvSpPr/>
            <p:nvPr/>
          </p:nvSpPr>
          <p:spPr>
            <a:xfrm>
              <a:off x="8896349" y="31241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0AEA2776-D4D6-6B2C-39C5-63EEE8343A83}"/>
              </a:ext>
            </a:extLst>
          </p:cNvPr>
          <p:cNvGrpSpPr/>
          <p:nvPr/>
        </p:nvGrpSpPr>
        <p:grpSpPr>
          <a:xfrm>
            <a:off x="8896349" y="4381499"/>
            <a:ext cx="2686050" cy="1143000"/>
            <a:chOff x="8896349" y="4381499"/>
            <a:chExt cx="2686050" cy="114300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42A1367-EA3C-D3FE-B7E0-F6CE2F26A6EF}"/>
                </a:ext>
              </a:extLst>
            </p:cNvPr>
            <p:cNvSpPr/>
            <p:nvPr/>
          </p:nvSpPr>
          <p:spPr>
            <a:xfrm>
              <a:off x="8915398" y="4381499"/>
              <a:ext cx="2667000" cy="1143000"/>
            </a:xfrm>
            <a:custGeom>
              <a:avLst/>
              <a:gdLst/>
              <a:ahLst/>
              <a:cxnLst/>
              <a:rect l="l" t="t" r="r" b="b"/>
              <a:pathLst>
                <a:path w="2667000" h="1143000">
                  <a:moveTo>
                    <a:pt x="2633952" y="1142999"/>
                  </a:moveTo>
                  <a:lnTo>
                    <a:pt x="16523" y="1142999"/>
                  </a:lnTo>
                  <a:lnTo>
                    <a:pt x="14093" y="1142032"/>
                  </a:lnTo>
                  <a:lnTo>
                    <a:pt x="0" y="1109951"/>
                  </a:lnTo>
                  <a:lnTo>
                    <a:pt x="0" y="1104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633952" y="0"/>
                  </a:lnTo>
                  <a:lnTo>
                    <a:pt x="2666031" y="28187"/>
                  </a:lnTo>
                  <a:lnTo>
                    <a:pt x="2666999" y="33047"/>
                  </a:lnTo>
                  <a:lnTo>
                    <a:pt x="2666999" y="1109951"/>
                  </a:lnTo>
                  <a:lnTo>
                    <a:pt x="2638811" y="1142032"/>
                  </a:lnTo>
                  <a:lnTo>
                    <a:pt x="2633952" y="11429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1D76A955-13E9-4087-DB26-928B6199F7C3}"/>
                </a:ext>
              </a:extLst>
            </p:cNvPr>
            <p:cNvSpPr/>
            <p:nvPr/>
          </p:nvSpPr>
          <p:spPr>
            <a:xfrm>
              <a:off x="8896349" y="4381499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2789" y="1119525"/>
                  </a:lnTo>
                  <a:lnTo>
                    <a:pt x="0" y="1104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8F2BDFF-46FB-BBE7-CB2A-233A5EDCE1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6849" y="4829174"/>
              <a:ext cx="133349" cy="133349"/>
            </a:xfrm>
            <a:prstGeom prst="rect">
              <a:avLst/>
            </a:prstGeom>
          </p:spPr>
        </p:pic>
      </p:grpSp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id="{F045481E-1488-834C-9278-D8F72AA4108B}"/>
              </a:ext>
            </a:extLst>
          </p:cNvPr>
          <p:cNvGraphicFramePr>
            <a:graphicFrameLocks noGrp="1"/>
          </p:cNvGraphicFramePr>
          <p:nvPr/>
        </p:nvGraphicFramePr>
        <p:xfrm>
          <a:off x="9055100" y="1800225"/>
          <a:ext cx="2406650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300" b="1" spc="-65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Training</a:t>
                      </a:r>
                      <a:r>
                        <a:rPr sz="1300" b="1" spc="4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Accuracy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Initial: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spc="-10" dirty="0">
                          <a:solidFill>
                            <a:srgbClr val="1F2937"/>
                          </a:solidFill>
                          <a:latin typeface="Gill Sans Nova Cond Ultra Bold"/>
                          <a:cs typeface="Gill Sans Nova Cond Ultra Bold"/>
                        </a:rPr>
                        <a:t>24.81%</a:t>
                      </a:r>
                      <a:endParaRPr sz="130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31750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Final: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b="1" spc="-10" dirty="0">
                          <a:solidFill>
                            <a:srgbClr val="049569"/>
                          </a:solidFill>
                          <a:latin typeface="Gill Sans Nova Cond Ultra Bold"/>
                          <a:cs typeface="Gill Sans Nova Cond Ultra Bold"/>
                        </a:rPr>
                        <a:t>97.54%</a:t>
                      </a:r>
                      <a:endParaRPr sz="130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object 21">
            <a:extLst>
              <a:ext uri="{FF2B5EF4-FFF2-40B4-BE49-F238E27FC236}">
                <a16:creationId xmlns:a16="http://schemas.microsoft.com/office/drawing/2014/main" id="{B93E872A-C226-85B4-4C81-1A08C2656BE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015" y="2682477"/>
            <a:ext cx="150852" cy="84151"/>
          </a:xfrm>
          <a:prstGeom prst="rect">
            <a:avLst/>
          </a:prstGeom>
        </p:spPr>
      </p:pic>
      <p:sp>
        <p:nvSpPr>
          <p:cNvPr id="22" name="object 22">
            <a:extLst>
              <a:ext uri="{FF2B5EF4-FFF2-40B4-BE49-F238E27FC236}">
                <a16:creationId xmlns:a16="http://schemas.microsoft.com/office/drawing/2014/main" id="{5EBAFEA8-8CA6-61CE-A11B-51D66C0EA9E9}"/>
              </a:ext>
            </a:extLst>
          </p:cNvPr>
          <p:cNvSpPr txBox="1"/>
          <p:nvPr/>
        </p:nvSpPr>
        <p:spPr>
          <a:xfrm>
            <a:off x="9295345" y="2610723"/>
            <a:ext cx="13493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+72.73%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improvement</a:t>
            </a:r>
            <a:endParaRPr sz="1150">
              <a:latin typeface="Roboto"/>
              <a:cs typeface="Roboto"/>
            </a:endParaRPr>
          </a:p>
        </p:txBody>
      </p:sp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631D5F47-6AC2-6B81-B2BE-87E8F8589305}"/>
              </a:ext>
            </a:extLst>
          </p:cNvPr>
          <p:cNvGraphicFramePr>
            <a:graphicFrameLocks noGrp="1"/>
          </p:cNvGraphicFramePr>
          <p:nvPr/>
        </p:nvGraphicFramePr>
        <p:xfrm>
          <a:off x="9055100" y="3324225"/>
          <a:ext cx="2407285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300" b="1" spc="-55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Validation</a:t>
                      </a:r>
                      <a:r>
                        <a:rPr sz="1300" b="1" spc="1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Accuracy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Peak: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spc="-10" dirty="0">
                          <a:solidFill>
                            <a:srgbClr val="2562EB"/>
                          </a:solidFill>
                          <a:latin typeface="Gill Sans Nova Cond Ultra Bold"/>
                          <a:cs typeface="Gill Sans Nova Cond Ultra Bold"/>
                        </a:rPr>
                        <a:t>84.00%</a:t>
                      </a:r>
                      <a:endParaRPr sz="1300" dirty="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31750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spc="-65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At</a:t>
                      </a:r>
                      <a:r>
                        <a:rPr sz="1300" spc="-15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epoch: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b="1" spc="-25" dirty="0">
                          <a:solidFill>
                            <a:srgbClr val="1F2937"/>
                          </a:solidFill>
                          <a:latin typeface="Gill Sans Nova Cond Ultra Bold"/>
                          <a:cs typeface="Gill Sans Nova Cond Ultra Bold"/>
                        </a:rPr>
                        <a:t>17</a:t>
                      </a:r>
                      <a:endParaRPr sz="1300" dirty="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>
            <a:extLst>
              <a:ext uri="{FF2B5EF4-FFF2-40B4-BE49-F238E27FC236}">
                <a16:creationId xmlns:a16="http://schemas.microsoft.com/office/drawing/2014/main" id="{49F65B1D-9643-D3D3-CD90-CEBEB653FEE7}"/>
              </a:ext>
            </a:extLst>
          </p:cNvPr>
          <p:cNvSpPr txBox="1"/>
          <p:nvPr/>
        </p:nvSpPr>
        <p:spPr>
          <a:xfrm>
            <a:off x="9074150" y="4438849"/>
            <a:ext cx="2168525" cy="9283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b="1" spc="-75" dirty="0">
                <a:solidFill>
                  <a:srgbClr val="374050"/>
                </a:solidFill>
                <a:latin typeface="Roboto"/>
                <a:cs typeface="Roboto"/>
              </a:rPr>
              <a:t>Key</a:t>
            </a:r>
            <a:r>
              <a:rPr sz="1300" b="1" spc="-10" dirty="0">
                <a:solidFill>
                  <a:srgbClr val="374050"/>
                </a:solidFill>
                <a:latin typeface="Roboto"/>
                <a:cs typeface="Roboto"/>
              </a:rPr>
              <a:t> Insight</a:t>
            </a:r>
            <a:endParaRPr sz="1300" dirty="0">
              <a:latin typeface="Roboto"/>
              <a:cs typeface="Roboto"/>
            </a:endParaRPr>
          </a:p>
          <a:p>
            <a:pPr marL="12700" marR="5080" indent="204470">
              <a:lnSpc>
                <a:spcPct val="108700"/>
              </a:lnSpc>
              <a:spcBef>
                <a:spcPts val="420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Strong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model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generalization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demonstrated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high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validation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accuracy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relative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metrics.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5982864-2C12-EF61-028F-05A3FCC21A54}"/>
              </a:ext>
            </a:extLst>
          </p:cNvPr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9840E35-77D6-DA66-3655-41DD1ACD3F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113F5859-3554-52EA-50D1-785DE3B1ED7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46770A3-352D-B887-11FE-E664734F39F0}"/>
              </a:ext>
            </a:extLst>
          </p:cNvPr>
          <p:cNvSpPr txBox="1"/>
          <p:nvPr/>
        </p:nvSpPr>
        <p:spPr>
          <a:xfrm>
            <a:off x="11063137" y="6511925"/>
            <a:ext cx="5321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17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0195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0286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6924" y="964803"/>
            <a:ext cx="3383279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Training</a:t>
            </a:r>
            <a:r>
              <a:rPr spc="-40" dirty="0"/>
              <a:t> </a:t>
            </a:r>
            <a:r>
              <a:rPr spc="-170" dirty="0"/>
              <a:t>&amp;</a:t>
            </a:r>
            <a:r>
              <a:rPr spc="-35" dirty="0"/>
              <a:t> </a:t>
            </a:r>
            <a:r>
              <a:rPr spc="-130" dirty="0"/>
              <a:t>Validation</a:t>
            </a:r>
            <a:r>
              <a:rPr spc="-35" dirty="0"/>
              <a:t> </a:t>
            </a:r>
            <a:r>
              <a:rPr spc="-85" dirty="0"/>
              <a:t>Loss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1600199"/>
            <a:ext cx="8058150" cy="3999706"/>
            <a:chOff x="609599" y="1600199"/>
            <a:chExt cx="8058150" cy="3048000"/>
          </a:xfrm>
        </p:grpSpPr>
        <p:sp>
          <p:nvSpPr>
            <p:cNvPr id="6" name="object 6"/>
            <p:cNvSpPr/>
            <p:nvPr/>
          </p:nvSpPr>
          <p:spPr>
            <a:xfrm>
              <a:off x="614362" y="1604962"/>
              <a:ext cx="8048625" cy="3038475"/>
            </a:xfrm>
            <a:custGeom>
              <a:avLst/>
              <a:gdLst/>
              <a:ahLst/>
              <a:cxnLst/>
              <a:rect l="l" t="t" r="r" b="b"/>
              <a:pathLst>
                <a:path w="8048625" h="3038475">
                  <a:moveTo>
                    <a:pt x="7981877" y="3038474"/>
                  </a:moveTo>
                  <a:lnTo>
                    <a:pt x="66746" y="3038474"/>
                  </a:lnTo>
                  <a:lnTo>
                    <a:pt x="62101" y="3038016"/>
                  </a:lnTo>
                  <a:lnTo>
                    <a:pt x="24240" y="3020867"/>
                  </a:lnTo>
                  <a:lnTo>
                    <a:pt x="2287" y="2985573"/>
                  </a:lnTo>
                  <a:lnTo>
                    <a:pt x="0" y="2971727"/>
                  </a:lnTo>
                  <a:lnTo>
                    <a:pt x="0" y="29670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7981877" y="0"/>
                  </a:lnTo>
                  <a:lnTo>
                    <a:pt x="8020774" y="14645"/>
                  </a:lnTo>
                  <a:lnTo>
                    <a:pt x="8044980" y="48432"/>
                  </a:lnTo>
                  <a:lnTo>
                    <a:pt x="8048623" y="66746"/>
                  </a:lnTo>
                  <a:lnTo>
                    <a:pt x="8048623" y="2971727"/>
                  </a:lnTo>
                  <a:lnTo>
                    <a:pt x="8033977" y="3010624"/>
                  </a:lnTo>
                  <a:lnTo>
                    <a:pt x="8000190" y="3034831"/>
                  </a:lnTo>
                  <a:lnTo>
                    <a:pt x="7986522" y="3038016"/>
                  </a:lnTo>
                  <a:lnTo>
                    <a:pt x="7981877" y="3038474"/>
                  </a:lnTo>
                  <a:close/>
                </a:path>
              </a:pathLst>
            </a:custGeom>
            <a:solidFill>
              <a:srgbClr val="F9FAFA"/>
            </a:solidFill>
            <a:ln w="1905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1604962"/>
              <a:ext cx="8048625" cy="3038475"/>
            </a:xfrm>
            <a:custGeom>
              <a:avLst/>
              <a:gdLst/>
              <a:ahLst/>
              <a:cxnLst/>
              <a:rect l="l" t="t" r="r" b="b"/>
              <a:pathLst>
                <a:path w="8048625" h="3038475">
                  <a:moveTo>
                    <a:pt x="0" y="29670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7977186" y="0"/>
                  </a:lnTo>
                  <a:lnTo>
                    <a:pt x="7981877" y="0"/>
                  </a:lnTo>
                  <a:lnTo>
                    <a:pt x="7986522" y="457"/>
                  </a:lnTo>
                  <a:lnTo>
                    <a:pt x="7991123" y="1372"/>
                  </a:lnTo>
                  <a:lnTo>
                    <a:pt x="7995723" y="2287"/>
                  </a:lnTo>
                  <a:lnTo>
                    <a:pt x="8027699" y="20923"/>
                  </a:lnTo>
                  <a:lnTo>
                    <a:pt x="8031016" y="24240"/>
                  </a:lnTo>
                  <a:lnTo>
                    <a:pt x="8033977" y="27848"/>
                  </a:lnTo>
                  <a:lnTo>
                    <a:pt x="8036583" y="31748"/>
                  </a:lnTo>
                  <a:lnTo>
                    <a:pt x="8039189" y="35648"/>
                  </a:lnTo>
                  <a:lnTo>
                    <a:pt x="8041390" y="39765"/>
                  </a:lnTo>
                  <a:lnTo>
                    <a:pt x="8043185" y="44099"/>
                  </a:lnTo>
                  <a:lnTo>
                    <a:pt x="8044980" y="48432"/>
                  </a:lnTo>
                  <a:lnTo>
                    <a:pt x="8046335" y="52899"/>
                  </a:lnTo>
                  <a:lnTo>
                    <a:pt x="8047250" y="57500"/>
                  </a:lnTo>
                  <a:lnTo>
                    <a:pt x="8048166" y="62101"/>
                  </a:lnTo>
                  <a:lnTo>
                    <a:pt x="8048623" y="66746"/>
                  </a:lnTo>
                  <a:lnTo>
                    <a:pt x="8048624" y="71437"/>
                  </a:lnTo>
                  <a:lnTo>
                    <a:pt x="8048624" y="2967037"/>
                  </a:lnTo>
                  <a:lnTo>
                    <a:pt x="8043185" y="2994374"/>
                  </a:lnTo>
                  <a:lnTo>
                    <a:pt x="8041390" y="2998708"/>
                  </a:lnTo>
                  <a:lnTo>
                    <a:pt x="8039189" y="3002824"/>
                  </a:lnTo>
                  <a:lnTo>
                    <a:pt x="8036583" y="3006724"/>
                  </a:lnTo>
                  <a:lnTo>
                    <a:pt x="8033977" y="3010624"/>
                  </a:lnTo>
                  <a:lnTo>
                    <a:pt x="8000190" y="3034831"/>
                  </a:lnTo>
                  <a:lnTo>
                    <a:pt x="7991122" y="3037101"/>
                  </a:lnTo>
                  <a:lnTo>
                    <a:pt x="7986522" y="3038016"/>
                  </a:lnTo>
                  <a:lnTo>
                    <a:pt x="7981877" y="3038474"/>
                  </a:lnTo>
                  <a:lnTo>
                    <a:pt x="7977186" y="3038474"/>
                  </a:lnTo>
                  <a:lnTo>
                    <a:pt x="71437" y="3038474"/>
                  </a:lnTo>
                  <a:lnTo>
                    <a:pt x="66746" y="3038474"/>
                  </a:lnTo>
                  <a:lnTo>
                    <a:pt x="62101" y="3038016"/>
                  </a:lnTo>
                  <a:lnTo>
                    <a:pt x="57500" y="3037101"/>
                  </a:lnTo>
                  <a:lnTo>
                    <a:pt x="52900" y="3036186"/>
                  </a:lnTo>
                  <a:lnTo>
                    <a:pt x="31748" y="3026434"/>
                  </a:lnTo>
                  <a:lnTo>
                    <a:pt x="27848" y="3023828"/>
                  </a:lnTo>
                  <a:lnTo>
                    <a:pt x="3642" y="2990040"/>
                  </a:lnTo>
                  <a:lnTo>
                    <a:pt x="0" y="2971727"/>
                  </a:lnTo>
                  <a:lnTo>
                    <a:pt x="0" y="2967037"/>
                  </a:lnTo>
                  <a:close/>
                </a:path>
              </a:pathLst>
            </a:custGeom>
            <a:ln w="19050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3424" y="1724024"/>
              <a:ext cx="7810499" cy="280034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9" name="object 9"/>
          <p:cNvSpPr txBox="1"/>
          <p:nvPr/>
        </p:nvSpPr>
        <p:spPr>
          <a:xfrm>
            <a:off x="3505200" y="5968364"/>
            <a:ext cx="246126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Training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Validation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Loss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over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Epochs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96349" y="1600199"/>
            <a:ext cx="2686050" cy="1371600"/>
            <a:chOff x="8896349" y="1600199"/>
            <a:chExt cx="2686050" cy="1371600"/>
          </a:xfrm>
        </p:grpSpPr>
        <p:sp>
          <p:nvSpPr>
            <p:cNvPr id="11" name="object 11"/>
            <p:cNvSpPr/>
            <p:nvPr/>
          </p:nvSpPr>
          <p:spPr>
            <a:xfrm>
              <a:off x="8915398" y="1600199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2633952" y="1371599"/>
                  </a:moveTo>
                  <a:lnTo>
                    <a:pt x="16523" y="1371599"/>
                  </a:lnTo>
                  <a:lnTo>
                    <a:pt x="14093" y="1370632"/>
                  </a:lnTo>
                  <a:lnTo>
                    <a:pt x="0" y="1338551"/>
                  </a:lnTo>
                  <a:lnTo>
                    <a:pt x="0" y="13334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633952" y="0"/>
                  </a:lnTo>
                  <a:lnTo>
                    <a:pt x="2666031" y="28187"/>
                  </a:lnTo>
                  <a:lnTo>
                    <a:pt x="2666999" y="33047"/>
                  </a:lnTo>
                  <a:lnTo>
                    <a:pt x="2666999" y="1338551"/>
                  </a:lnTo>
                  <a:lnTo>
                    <a:pt x="2638811" y="1370632"/>
                  </a:lnTo>
                  <a:lnTo>
                    <a:pt x="2633952" y="13715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96349" y="16001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2789" y="1348125"/>
                  </a:lnTo>
                  <a:lnTo>
                    <a:pt x="0" y="1333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896349" y="3124199"/>
            <a:ext cx="2686050" cy="1104900"/>
            <a:chOff x="8896349" y="3124199"/>
            <a:chExt cx="2686050" cy="1104900"/>
          </a:xfrm>
        </p:grpSpPr>
        <p:sp>
          <p:nvSpPr>
            <p:cNvPr id="14" name="object 14"/>
            <p:cNvSpPr/>
            <p:nvPr/>
          </p:nvSpPr>
          <p:spPr>
            <a:xfrm>
              <a:off x="8915398" y="3124199"/>
              <a:ext cx="2667000" cy="1104900"/>
            </a:xfrm>
            <a:custGeom>
              <a:avLst/>
              <a:gdLst/>
              <a:ahLst/>
              <a:cxnLst/>
              <a:rect l="l" t="t" r="r" b="b"/>
              <a:pathLst>
                <a:path w="2667000" h="1104900">
                  <a:moveTo>
                    <a:pt x="2633952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633952" y="0"/>
                  </a:lnTo>
                  <a:lnTo>
                    <a:pt x="2666031" y="28187"/>
                  </a:lnTo>
                  <a:lnTo>
                    <a:pt x="2666999" y="33047"/>
                  </a:lnTo>
                  <a:lnTo>
                    <a:pt x="2666999" y="1071851"/>
                  </a:lnTo>
                  <a:lnTo>
                    <a:pt x="2638811" y="1103932"/>
                  </a:lnTo>
                  <a:lnTo>
                    <a:pt x="2633952" y="11048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6349" y="31241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896349" y="4381499"/>
            <a:ext cx="2686050" cy="1143000"/>
            <a:chOff x="8896349" y="4381499"/>
            <a:chExt cx="2686050" cy="1143000"/>
          </a:xfrm>
        </p:grpSpPr>
        <p:sp>
          <p:nvSpPr>
            <p:cNvPr id="17" name="object 17"/>
            <p:cNvSpPr/>
            <p:nvPr/>
          </p:nvSpPr>
          <p:spPr>
            <a:xfrm>
              <a:off x="8915398" y="4381499"/>
              <a:ext cx="2667000" cy="1143000"/>
            </a:xfrm>
            <a:custGeom>
              <a:avLst/>
              <a:gdLst/>
              <a:ahLst/>
              <a:cxnLst/>
              <a:rect l="l" t="t" r="r" b="b"/>
              <a:pathLst>
                <a:path w="2667000" h="1143000">
                  <a:moveTo>
                    <a:pt x="2633952" y="1142999"/>
                  </a:moveTo>
                  <a:lnTo>
                    <a:pt x="16523" y="1142999"/>
                  </a:lnTo>
                  <a:lnTo>
                    <a:pt x="14093" y="1142032"/>
                  </a:lnTo>
                  <a:lnTo>
                    <a:pt x="0" y="1109951"/>
                  </a:lnTo>
                  <a:lnTo>
                    <a:pt x="0" y="1104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2633952" y="0"/>
                  </a:lnTo>
                  <a:lnTo>
                    <a:pt x="2666031" y="28187"/>
                  </a:lnTo>
                  <a:lnTo>
                    <a:pt x="2666999" y="33047"/>
                  </a:lnTo>
                  <a:lnTo>
                    <a:pt x="2666999" y="1109951"/>
                  </a:lnTo>
                  <a:lnTo>
                    <a:pt x="2638811" y="1142032"/>
                  </a:lnTo>
                  <a:lnTo>
                    <a:pt x="2633952" y="11429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96349" y="4381499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2789" y="1119525"/>
                  </a:lnTo>
                  <a:lnTo>
                    <a:pt x="0" y="1104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86849" y="4829174"/>
              <a:ext cx="133349" cy="133349"/>
            </a:xfrm>
            <a:prstGeom prst="rect">
              <a:avLst/>
            </a:prstGeom>
          </p:spPr>
        </p:pic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055100" y="1800225"/>
          <a:ext cx="2407285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300" b="1" spc="-65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Training</a:t>
                      </a:r>
                      <a:r>
                        <a:rPr sz="1300" b="1" spc="4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Loss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Initial: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spc="-20" dirty="0">
                          <a:solidFill>
                            <a:srgbClr val="1F2937"/>
                          </a:solidFill>
                          <a:latin typeface="Arial Nova"/>
                          <a:cs typeface="Arial Nova"/>
                        </a:rPr>
                        <a:t>4.66</a:t>
                      </a:r>
                      <a:endParaRPr sz="1300">
                        <a:latin typeface="Arial Nova"/>
                        <a:cs typeface="Arial Nova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31750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Final: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b="1" spc="-20" dirty="0">
                          <a:solidFill>
                            <a:srgbClr val="049569"/>
                          </a:solidFill>
                          <a:latin typeface="Arial Nova"/>
                          <a:cs typeface="Arial Nova"/>
                        </a:rPr>
                        <a:t>0.11</a:t>
                      </a:r>
                      <a:endParaRPr sz="1300">
                        <a:latin typeface="Arial Nova"/>
                        <a:cs typeface="Arial Nova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015" y="2681670"/>
            <a:ext cx="150852" cy="8415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295345" y="2610723"/>
            <a:ext cx="97536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97.6%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reduction</a:t>
            </a:r>
            <a:endParaRPr sz="1150">
              <a:latin typeface="Roboto"/>
              <a:cs typeface="Roboto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055100" y="3324225"/>
          <a:ext cx="2406650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300" b="1" spc="-55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Validation</a:t>
                      </a:r>
                      <a:r>
                        <a:rPr sz="1300" b="1" spc="1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20" dirty="0">
                          <a:solidFill>
                            <a:srgbClr val="374050"/>
                          </a:solidFill>
                          <a:latin typeface="Roboto"/>
                          <a:cs typeface="Roboto"/>
                        </a:rPr>
                        <a:t>Loss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Minimum: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b="1" spc="-20" dirty="0">
                          <a:solidFill>
                            <a:srgbClr val="2562EB"/>
                          </a:solidFill>
                          <a:latin typeface="Arial Nova"/>
                          <a:cs typeface="Arial Nova"/>
                        </a:rPr>
                        <a:t>0.75</a:t>
                      </a:r>
                      <a:endParaRPr sz="1300">
                        <a:latin typeface="Arial Nova"/>
                        <a:cs typeface="Arial Nova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L="31750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spc="-65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At</a:t>
                      </a:r>
                      <a:r>
                        <a:rPr sz="1300" spc="-15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4A5462"/>
                          </a:solidFill>
                          <a:latin typeface="Roboto"/>
                          <a:cs typeface="Roboto"/>
                        </a:rPr>
                        <a:t>epoch: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  <a:spcBef>
                          <a:spcPts val="70"/>
                        </a:spcBef>
                      </a:pPr>
                      <a:r>
                        <a:rPr sz="1300" b="1" spc="-25" dirty="0">
                          <a:solidFill>
                            <a:srgbClr val="1F2937"/>
                          </a:solidFill>
                          <a:latin typeface="Arial Nova"/>
                          <a:cs typeface="Arial Nova"/>
                        </a:rPr>
                        <a:t>18</a:t>
                      </a:r>
                      <a:endParaRPr sz="1300">
                        <a:latin typeface="Arial Nova"/>
                        <a:cs typeface="Arial Nova"/>
                      </a:endParaRPr>
                    </a:p>
                  </a:txBody>
                  <a:tcPr marL="0" marR="0" marT="88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9074150" y="4438849"/>
            <a:ext cx="2278380" cy="9283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b="1" spc="-75" dirty="0">
                <a:solidFill>
                  <a:srgbClr val="374050"/>
                </a:solidFill>
                <a:latin typeface="Roboto"/>
                <a:cs typeface="Roboto"/>
              </a:rPr>
              <a:t>Key</a:t>
            </a:r>
            <a:r>
              <a:rPr sz="1300" b="1" spc="-10" dirty="0">
                <a:solidFill>
                  <a:srgbClr val="374050"/>
                </a:solidFill>
                <a:latin typeface="Roboto"/>
                <a:cs typeface="Roboto"/>
              </a:rPr>
              <a:t> Insight</a:t>
            </a:r>
            <a:endParaRPr sz="1300">
              <a:latin typeface="Roboto"/>
              <a:cs typeface="Roboto"/>
            </a:endParaRPr>
          </a:p>
          <a:p>
            <a:pPr marL="12700" marR="5080" indent="204470">
              <a:lnSpc>
                <a:spcPct val="108700"/>
              </a:lnSpc>
              <a:spcBef>
                <a:spcPts val="420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Close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train/val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loss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trends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indicate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no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overfitting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underfitting,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demonstrating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model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stability.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1063137" y="6511925"/>
            <a:ext cx="5321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18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Results</a:t>
            </a:r>
            <a:r>
              <a:rPr spc="-40" dirty="0"/>
              <a:t> </a:t>
            </a:r>
            <a:r>
              <a:rPr spc="-170" dirty="0"/>
              <a:t>&amp;</a:t>
            </a:r>
            <a:r>
              <a:rPr spc="-40" dirty="0"/>
              <a:t> </a:t>
            </a:r>
            <a:r>
              <a:rPr spc="-120" dirty="0"/>
              <a:t>Discussion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899" y="1727993"/>
            <a:ext cx="112204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05" dirty="0">
                <a:solidFill>
                  <a:srgbClr val="374050"/>
                </a:solidFill>
                <a:latin typeface="Roboto"/>
                <a:cs typeface="Roboto"/>
              </a:rPr>
              <a:t>Key</a:t>
            </a:r>
            <a:r>
              <a:rPr sz="1650" b="1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374050"/>
                </a:solidFill>
                <a:latin typeface="Roboto"/>
                <a:cs typeface="Roboto"/>
              </a:rPr>
              <a:t>Findings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190750"/>
            <a:ext cx="171449" cy="1714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8349" y="2120947"/>
            <a:ext cx="47104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Effective</a:t>
            </a:r>
            <a:r>
              <a:rPr sz="1500" b="0" spc="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Simulation:</a:t>
            </a:r>
            <a:r>
              <a:rPr sz="1500" b="0" spc="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0" dirty="0">
                <a:latin typeface="Roboto"/>
                <a:cs typeface="Roboto"/>
              </a:rPr>
              <a:t>Synthetic</a:t>
            </a:r>
            <a:r>
              <a:rPr sz="1500" spc="1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degraded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images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successfully </a:t>
            </a:r>
            <a:r>
              <a:rPr sz="1500" spc="-95" dirty="0">
                <a:latin typeface="Roboto"/>
                <a:cs typeface="Roboto"/>
              </a:rPr>
              <a:t>mimic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real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CCTV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characteristics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952749"/>
            <a:ext cx="171449" cy="1714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8349" y="2882947"/>
            <a:ext cx="44615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Recognition</a:t>
            </a:r>
            <a:r>
              <a:rPr sz="1500" b="0" spc="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Performance:</a:t>
            </a:r>
            <a:r>
              <a:rPr sz="1500" b="0" spc="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100" dirty="0">
                <a:latin typeface="Roboto"/>
                <a:cs typeface="Roboto"/>
              </a:rPr>
              <a:t>Face</a:t>
            </a:r>
            <a:r>
              <a:rPr sz="1500" spc="1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Recognition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System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50" dirty="0">
                <a:latin typeface="Roboto"/>
                <a:cs typeface="Roboto"/>
              </a:rPr>
              <a:t>(FRS) </a:t>
            </a:r>
            <a:r>
              <a:rPr sz="1500" spc="-80" dirty="0">
                <a:latin typeface="Roboto"/>
                <a:cs typeface="Roboto"/>
              </a:rPr>
              <a:t>maintains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high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accuracy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under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multiple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degradations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714750"/>
            <a:ext cx="171449" cy="171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8349" y="3644947"/>
            <a:ext cx="45529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Comparative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Advantage: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5" dirty="0">
                <a:latin typeface="Roboto"/>
                <a:cs typeface="Roboto"/>
              </a:rPr>
              <a:t>Outperforms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single-effect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or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55" dirty="0">
                <a:latin typeface="Roboto"/>
                <a:cs typeface="Roboto"/>
              </a:rPr>
              <a:t>naïve </a:t>
            </a:r>
            <a:r>
              <a:rPr sz="1500" spc="-70" dirty="0">
                <a:latin typeface="Roboto"/>
                <a:cs typeface="Roboto"/>
              </a:rPr>
              <a:t>pipelines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by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15-</a:t>
            </a:r>
            <a:r>
              <a:rPr sz="1500" spc="-25" dirty="0">
                <a:latin typeface="Roboto"/>
                <a:cs typeface="Roboto"/>
              </a:rPr>
              <a:t>20%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476750"/>
            <a:ext cx="171449" cy="1714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68349" y="4406947"/>
            <a:ext cx="46615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Applications: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0" dirty="0">
                <a:latin typeface="Roboto"/>
                <a:cs typeface="Roboto"/>
              </a:rPr>
              <a:t>Supports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privacy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preservation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real-</a:t>
            </a:r>
            <a:r>
              <a:rPr sz="1500" spc="-85" dirty="0">
                <a:latin typeface="Roboto"/>
                <a:cs typeface="Roboto"/>
              </a:rPr>
              <a:t>world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AI </a:t>
            </a:r>
            <a:r>
              <a:rPr sz="1500" spc="-10" dirty="0">
                <a:latin typeface="Roboto"/>
                <a:cs typeface="Roboto"/>
              </a:rPr>
              <a:t>development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86499" y="2171699"/>
            <a:ext cx="5295900" cy="762000"/>
            <a:chOff x="6286499" y="2171699"/>
            <a:chExt cx="5295900" cy="762000"/>
          </a:xfrm>
        </p:grpSpPr>
        <p:sp>
          <p:nvSpPr>
            <p:cNvPr id="15" name="object 15"/>
            <p:cNvSpPr/>
            <p:nvPr/>
          </p:nvSpPr>
          <p:spPr>
            <a:xfrm>
              <a:off x="6305549" y="2171699"/>
              <a:ext cx="5276850" cy="762000"/>
            </a:xfrm>
            <a:custGeom>
              <a:avLst/>
              <a:gdLst/>
              <a:ahLst/>
              <a:cxnLst/>
              <a:rect l="l" t="t" r="r" b="b"/>
              <a:pathLst>
                <a:path w="5276850" h="762000">
                  <a:moveTo>
                    <a:pt x="5205652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205652" y="0"/>
                  </a:lnTo>
                  <a:lnTo>
                    <a:pt x="5210607" y="488"/>
                  </a:lnTo>
                  <a:lnTo>
                    <a:pt x="5247142" y="15621"/>
                  </a:lnTo>
                  <a:lnTo>
                    <a:pt x="5272961" y="51661"/>
                  </a:lnTo>
                  <a:lnTo>
                    <a:pt x="5276848" y="71196"/>
                  </a:lnTo>
                  <a:lnTo>
                    <a:pt x="5276848" y="690803"/>
                  </a:lnTo>
                  <a:lnTo>
                    <a:pt x="5261226" y="732293"/>
                  </a:lnTo>
                  <a:lnTo>
                    <a:pt x="5225186" y="758113"/>
                  </a:lnTo>
                  <a:lnTo>
                    <a:pt x="5205652" y="7619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6499" y="21716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305548" y="3054661"/>
            <a:ext cx="5295900" cy="762000"/>
            <a:chOff x="6286499" y="4000499"/>
            <a:chExt cx="5295900" cy="762000"/>
          </a:xfrm>
        </p:grpSpPr>
        <p:sp>
          <p:nvSpPr>
            <p:cNvPr id="21" name="object 21"/>
            <p:cNvSpPr/>
            <p:nvPr/>
          </p:nvSpPr>
          <p:spPr>
            <a:xfrm>
              <a:off x="6305549" y="4000499"/>
              <a:ext cx="5276850" cy="762000"/>
            </a:xfrm>
            <a:custGeom>
              <a:avLst/>
              <a:gdLst/>
              <a:ahLst/>
              <a:cxnLst/>
              <a:rect l="l" t="t" r="r" b="b"/>
              <a:pathLst>
                <a:path w="5276850" h="762000">
                  <a:moveTo>
                    <a:pt x="5205652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205652" y="0"/>
                  </a:lnTo>
                  <a:lnTo>
                    <a:pt x="5210607" y="488"/>
                  </a:lnTo>
                  <a:lnTo>
                    <a:pt x="5247142" y="15621"/>
                  </a:lnTo>
                  <a:lnTo>
                    <a:pt x="5272961" y="51661"/>
                  </a:lnTo>
                  <a:lnTo>
                    <a:pt x="5276848" y="71196"/>
                  </a:lnTo>
                  <a:lnTo>
                    <a:pt x="5276848" y="690803"/>
                  </a:lnTo>
                  <a:lnTo>
                    <a:pt x="5261226" y="732293"/>
                  </a:lnTo>
                  <a:lnTo>
                    <a:pt x="5225186" y="758113"/>
                  </a:lnTo>
                  <a:lnTo>
                    <a:pt x="5205652" y="7619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86499" y="40004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286499" y="4914899"/>
            <a:ext cx="5295900" cy="990600"/>
            <a:chOff x="6286499" y="4914899"/>
            <a:chExt cx="5295900" cy="990600"/>
          </a:xfrm>
        </p:grpSpPr>
        <p:sp>
          <p:nvSpPr>
            <p:cNvPr id="24" name="object 24"/>
            <p:cNvSpPr/>
            <p:nvPr/>
          </p:nvSpPr>
          <p:spPr>
            <a:xfrm>
              <a:off x="6305548" y="4914899"/>
              <a:ext cx="5276850" cy="990600"/>
            </a:xfrm>
            <a:custGeom>
              <a:avLst/>
              <a:gdLst/>
              <a:ahLst/>
              <a:cxnLst/>
              <a:rect l="l" t="t" r="r" b="b"/>
              <a:pathLst>
                <a:path w="5276850" h="990600">
                  <a:moveTo>
                    <a:pt x="5205653" y="990599"/>
                  </a:moveTo>
                  <a:lnTo>
                    <a:pt x="53397" y="990599"/>
                  </a:lnTo>
                  <a:lnTo>
                    <a:pt x="49681" y="990112"/>
                  </a:lnTo>
                  <a:lnTo>
                    <a:pt x="14085" y="964743"/>
                  </a:lnTo>
                  <a:lnTo>
                    <a:pt x="365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3" y="0"/>
                  </a:lnTo>
                  <a:lnTo>
                    <a:pt x="5247142" y="15621"/>
                  </a:lnTo>
                  <a:lnTo>
                    <a:pt x="5272962" y="51660"/>
                  </a:lnTo>
                  <a:lnTo>
                    <a:pt x="5276849" y="71196"/>
                  </a:lnTo>
                  <a:lnTo>
                    <a:pt x="5276849" y="919403"/>
                  </a:lnTo>
                  <a:lnTo>
                    <a:pt x="5261226" y="960894"/>
                  </a:lnTo>
                  <a:lnTo>
                    <a:pt x="5225187" y="986714"/>
                  </a:lnTo>
                  <a:lnTo>
                    <a:pt x="5210607" y="990112"/>
                  </a:lnTo>
                  <a:lnTo>
                    <a:pt x="5205653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86499" y="49151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5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1762" y="5095874"/>
              <a:ext cx="104768" cy="1523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73799" y="1727993"/>
            <a:ext cx="1783714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5" dirty="0">
                <a:solidFill>
                  <a:srgbClr val="374050"/>
                </a:solidFill>
                <a:latin typeface="Roboto"/>
                <a:cs typeface="Roboto"/>
              </a:rPr>
              <a:t>Performance</a:t>
            </a:r>
            <a:r>
              <a:rPr sz="1650" b="1" spc="6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374050"/>
                </a:solidFill>
                <a:latin typeface="Roboto"/>
                <a:cs typeface="Roboto"/>
              </a:rPr>
              <a:t>Impact</a:t>
            </a:r>
            <a:endParaRPr sz="1650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64299" y="2291642"/>
            <a:ext cx="1536700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0" spc="-55" dirty="0">
                <a:solidFill>
                  <a:srgbClr val="1F2937"/>
                </a:solidFill>
                <a:latin typeface="Roboto Medium"/>
                <a:cs typeface="Roboto Medium"/>
              </a:rPr>
              <a:t>Recognition</a:t>
            </a:r>
            <a:r>
              <a:rPr sz="13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300" b="0" spc="-25" dirty="0">
                <a:solidFill>
                  <a:srgbClr val="1F2937"/>
                </a:solidFill>
                <a:latin typeface="Roboto Medium"/>
                <a:cs typeface="Roboto Medium"/>
              </a:rPr>
              <a:t>Accuracy</a:t>
            </a:r>
            <a:endParaRPr sz="1300" dirty="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Across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types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14284" y="2263146"/>
            <a:ext cx="92900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330"/>
              </a:spcBef>
            </a:pPr>
            <a:r>
              <a:rPr sz="1950" b="1" spc="-80" dirty="0">
                <a:solidFill>
                  <a:srgbClr val="2562EB"/>
                </a:solidFill>
                <a:latin typeface="Roboto"/>
                <a:cs typeface="Roboto"/>
              </a:rPr>
              <a:t>8</a:t>
            </a:r>
            <a:r>
              <a:rPr lang="en-US" sz="1950" b="1" spc="-80" dirty="0">
                <a:solidFill>
                  <a:srgbClr val="2562EB"/>
                </a:solidFill>
                <a:latin typeface="Roboto"/>
                <a:cs typeface="Roboto"/>
              </a:rPr>
              <a:t>7</a:t>
            </a:r>
            <a:r>
              <a:rPr sz="1950" b="1" spc="-80" dirty="0">
                <a:solidFill>
                  <a:srgbClr val="2562EB"/>
                </a:solidFill>
                <a:latin typeface="Roboto"/>
                <a:cs typeface="Roboto"/>
              </a:rPr>
              <a:t>.0%</a:t>
            </a:r>
            <a:endParaRPr sz="19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sz="1000" dirty="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64299" y="3151722"/>
            <a:ext cx="148907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0" spc="-60" dirty="0">
                <a:solidFill>
                  <a:srgbClr val="1F2937"/>
                </a:solidFill>
                <a:latin typeface="Roboto Medium"/>
                <a:cs typeface="Roboto Medium"/>
              </a:rPr>
              <a:t>Processing</a:t>
            </a:r>
            <a:r>
              <a:rPr sz="1300" b="0" spc="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1F2937"/>
                </a:solidFill>
                <a:latin typeface="Roboto Medium"/>
                <a:cs typeface="Roboto Medium"/>
              </a:rPr>
              <a:t>Efficiency</a:t>
            </a:r>
            <a:endParaRPr sz="1300" dirty="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Batch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throughput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Roboto"/>
                <a:cs typeface="Roboto"/>
              </a:rPr>
              <a:t>rate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85713" y="3159859"/>
            <a:ext cx="1067435" cy="34240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950" b="1" spc="-105" dirty="0">
                <a:solidFill>
                  <a:srgbClr val="2562EB"/>
                </a:solidFill>
                <a:latin typeface="Roboto"/>
                <a:cs typeface="Roboto"/>
              </a:rPr>
              <a:t>1</a:t>
            </a:r>
            <a:r>
              <a:rPr lang="en-IN" sz="1950" b="1" spc="-105" dirty="0">
                <a:solidFill>
                  <a:srgbClr val="2562EB"/>
                </a:solidFill>
                <a:latin typeface="Roboto"/>
                <a:cs typeface="Roboto"/>
              </a:rPr>
              <a:t>2</a:t>
            </a:r>
            <a:r>
              <a:rPr sz="1950" b="1" spc="-105" dirty="0">
                <a:solidFill>
                  <a:srgbClr val="2562EB"/>
                </a:solidFill>
                <a:latin typeface="Roboto"/>
                <a:cs typeface="Roboto"/>
              </a:rPr>
              <a:t>5</a:t>
            </a:r>
            <a:r>
              <a:rPr sz="1950" b="1" spc="-3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0" b="1" spc="-70" dirty="0" err="1">
                <a:solidFill>
                  <a:srgbClr val="2562EB"/>
                </a:solidFill>
                <a:latin typeface="Roboto"/>
                <a:cs typeface="Roboto"/>
              </a:rPr>
              <a:t>im</a:t>
            </a:r>
            <a:r>
              <a:rPr lang="en-IN" sz="1950" b="1" spc="-70" dirty="0">
                <a:solidFill>
                  <a:srgbClr val="2562EB"/>
                </a:solidFill>
                <a:latin typeface="Roboto"/>
                <a:cs typeface="Roboto"/>
              </a:rPr>
              <a:t>g</a:t>
            </a:r>
            <a:r>
              <a:rPr sz="1950" b="1" spc="-70" dirty="0">
                <a:solidFill>
                  <a:srgbClr val="2562EB"/>
                </a:solidFill>
                <a:latin typeface="Roboto"/>
                <a:cs typeface="Roboto"/>
              </a:rPr>
              <a:t>/s</a:t>
            </a:r>
            <a:endParaRPr sz="1950" dirty="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64299" y="5021833"/>
            <a:ext cx="489331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Combined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degradation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effects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provide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more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realistic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simulation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than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individual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effects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applied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separately,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leading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more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robust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recognition models.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1063137" y="6511925"/>
            <a:ext cx="5321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19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88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20"/>
              </a:spcBef>
            </a:pPr>
            <a:r>
              <a:rPr sz="2450" spc="-110" dirty="0"/>
              <a:t>Project</a:t>
            </a:r>
            <a:r>
              <a:rPr sz="2450" spc="-20" dirty="0"/>
              <a:t> </a:t>
            </a:r>
            <a:r>
              <a:rPr sz="2450" spc="-95" dirty="0"/>
              <a:t>Overview</a:t>
            </a:r>
            <a:endParaRPr sz="2450"/>
          </a:p>
        </p:txBody>
      </p:sp>
      <p:grpSp>
        <p:nvGrpSpPr>
          <p:cNvPr id="5" name="object 5"/>
          <p:cNvGrpSpPr/>
          <p:nvPr/>
        </p:nvGrpSpPr>
        <p:grpSpPr>
          <a:xfrm>
            <a:off x="609599" y="3314699"/>
            <a:ext cx="5295900" cy="990600"/>
            <a:chOff x="609599" y="3314699"/>
            <a:chExt cx="5295900" cy="990600"/>
          </a:xfrm>
        </p:grpSpPr>
        <p:sp>
          <p:nvSpPr>
            <p:cNvPr id="6" name="object 6"/>
            <p:cNvSpPr/>
            <p:nvPr/>
          </p:nvSpPr>
          <p:spPr>
            <a:xfrm>
              <a:off x="628649" y="3314699"/>
              <a:ext cx="5276850" cy="990600"/>
            </a:xfrm>
            <a:custGeom>
              <a:avLst/>
              <a:gdLst/>
              <a:ahLst/>
              <a:cxnLst/>
              <a:rect l="l" t="t" r="r" b="b"/>
              <a:pathLst>
                <a:path w="5276850" h="990600">
                  <a:moveTo>
                    <a:pt x="5205652" y="990599"/>
                  </a:moveTo>
                  <a:lnTo>
                    <a:pt x="53397" y="990599"/>
                  </a:lnTo>
                  <a:lnTo>
                    <a:pt x="49680" y="990111"/>
                  </a:lnTo>
                  <a:lnTo>
                    <a:pt x="14085" y="964743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919403"/>
                  </a:lnTo>
                  <a:lnTo>
                    <a:pt x="5261227" y="960894"/>
                  </a:lnTo>
                  <a:lnTo>
                    <a:pt x="5225187" y="986714"/>
                  </a:lnTo>
                  <a:lnTo>
                    <a:pt x="5210608" y="990111"/>
                  </a:lnTo>
                  <a:lnTo>
                    <a:pt x="5205652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3149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4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62" y="3495674"/>
              <a:ext cx="104768" cy="1523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064" y="1876051"/>
            <a:ext cx="65365" cy="1088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97" y="2298226"/>
            <a:ext cx="65365" cy="1088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96" y="2831994"/>
            <a:ext cx="65365" cy="10889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xfrm>
            <a:off x="821140" y="1802926"/>
            <a:ext cx="10558780" cy="2587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65" dirty="0">
                <a:solidFill>
                  <a:srgbClr val="1F2937"/>
                </a:solidFill>
                <a:latin typeface="Roboto Medium"/>
                <a:cs typeface="Roboto Medium"/>
              </a:rPr>
              <a:t>Brief:</a:t>
            </a:r>
            <a:r>
              <a:rPr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pc="-95" dirty="0"/>
              <a:t>Degrading</a:t>
            </a:r>
            <a:r>
              <a:rPr dirty="0"/>
              <a:t> </a:t>
            </a:r>
            <a:r>
              <a:rPr spc="-75" dirty="0"/>
              <a:t>high-quality</a:t>
            </a:r>
            <a:r>
              <a:rPr dirty="0"/>
              <a:t> </a:t>
            </a:r>
            <a:r>
              <a:rPr spc="-95" dirty="0"/>
              <a:t>images</a:t>
            </a:r>
            <a:r>
              <a:rPr dirty="0"/>
              <a:t> </a:t>
            </a:r>
            <a:r>
              <a:rPr spc="-85" dirty="0"/>
              <a:t>to</a:t>
            </a:r>
            <a:r>
              <a:rPr dirty="0"/>
              <a:t> </a:t>
            </a:r>
            <a:r>
              <a:rPr spc="-95" dirty="0"/>
              <a:t>mimic</a:t>
            </a:r>
            <a:r>
              <a:rPr dirty="0"/>
              <a:t> </a:t>
            </a:r>
            <a:r>
              <a:rPr spc="-75" dirty="0"/>
              <a:t>real</a:t>
            </a:r>
            <a:r>
              <a:rPr dirty="0"/>
              <a:t> </a:t>
            </a:r>
            <a:r>
              <a:rPr spc="-105" dirty="0"/>
              <a:t>CCTV</a:t>
            </a:r>
            <a:r>
              <a:rPr dirty="0"/>
              <a:t> </a:t>
            </a:r>
            <a:r>
              <a:rPr spc="-10" dirty="0"/>
              <a:t>images</a:t>
            </a:r>
            <a:r>
              <a:rPr lang="en-US" spc="-10" dirty="0"/>
              <a:t> and integrating with robust FRS model</a:t>
            </a:r>
            <a:endParaRPr spc="-10" dirty="0"/>
          </a:p>
          <a:p>
            <a:pPr marL="12700" marR="5478780">
              <a:lnSpc>
                <a:spcPct val="216699"/>
              </a:lnSpc>
            </a:pPr>
            <a:r>
              <a:rPr b="0" spc="-75" dirty="0">
                <a:solidFill>
                  <a:srgbClr val="1F2937"/>
                </a:solidFill>
                <a:latin typeface="Roboto Medium"/>
                <a:cs typeface="Roboto Medium"/>
              </a:rPr>
              <a:t>Motivation:</a:t>
            </a:r>
            <a:r>
              <a:rPr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pc="-85" dirty="0"/>
              <a:t>Robustness</a:t>
            </a:r>
            <a:r>
              <a:rPr spc="-25" dirty="0"/>
              <a:t> </a:t>
            </a:r>
            <a:r>
              <a:rPr spc="-70" dirty="0"/>
              <a:t>in</a:t>
            </a:r>
            <a:r>
              <a:rPr spc="-25" dirty="0"/>
              <a:t> </a:t>
            </a:r>
            <a:r>
              <a:rPr spc="-85" dirty="0"/>
              <a:t>face</a:t>
            </a:r>
            <a:r>
              <a:rPr spc="-25" dirty="0"/>
              <a:t> </a:t>
            </a:r>
            <a:r>
              <a:rPr spc="-75" dirty="0"/>
              <a:t>recognition</a:t>
            </a:r>
            <a:r>
              <a:rPr spc="-25" dirty="0"/>
              <a:t> </a:t>
            </a:r>
            <a:r>
              <a:rPr spc="-100" dirty="0"/>
              <a:t>and</a:t>
            </a:r>
            <a:r>
              <a:rPr spc="-25" dirty="0"/>
              <a:t> </a:t>
            </a:r>
            <a:r>
              <a:rPr spc="-75" dirty="0"/>
              <a:t>privacy</a:t>
            </a:r>
            <a:r>
              <a:rPr spc="-25" dirty="0"/>
              <a:t> </a:t>
            </a:r>
            <a:r>
              <a:rPr spc="-70" dirty="0"/>
              <a:t>in</a:t>
            </a:r>
            <a:r>
              <a:rPr spc="-25" dirty="0"/>
              <a:t> </a:t>
            </a:r>
            <a:r>
              <a:rPr spc="-50" dirty="0"/>
              <a:t>datasets </a:t>
            </a:r>
            <a:r>
              <a:rPr b="0" spc="-95" dirty="0">
                <a:solidFill>
                  <a:srgbClr val="1F2937"/>
                </a:solidFill>
                <a:latin typeface="Roboto Medium"/>
                <a:cs typeface="Roboto Medium"/>
              </a:rPr>
              <a:t>Approach:</a:t>
            </a:r>
            <a:r>
              <a:rPr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pc="-85" dirty="0"/>
              <a:t>Modular</a:t>
            </a:r>
            <a:r>
              <a:rPr spc="-5" dirty="0"/>
              <a:t> </a:t>
            </a:r>
            <a:r>
              <a:rPr spc="-80" dirty="0"/>
              <a:t>software</a:t>
            </a:r>
            <a:r>
              <a:rPr spc="-5" dirty="0"/>
              <a:t> </a:t>
            </a:r>
            <a:r>
              <a:rPr spc="-70" dirty="0"/>
              <a:t>pipeline</a:t>
            </a:r>
            <a:r>
              <a:rPr spc="-10" dirty="0"/>
              <a:t> </a:t>
            </a:r>
            <a:r>
              <a:rPr spc="-100" dirty="0"/>
              <a:t>and</a:t>
            </a:r>
            <a:r>
              <a:rPr spc="-5" dirty="0"/>
              <a:t> </a:t>
            </a:r>
            <a:r>
              <a:rPr spc="-95" dirty="0"/>
              <a:t>CNN-based</a:t>
            </a:r>
            <a:r>
              <a:rPr spc="-5" dirty="0"/>
              <a:t> </a:t>
            </a:r>
            <a:r>
              <a:rPr spc="-10" dirty="0"/>
              <a:t>recognition</a:t>
            </a:r>
          </a:p>
          <a:p>
            <a:pPr>
              <a:lnSpc>
                <a:spcPct val="100000"/>
              </a:lnSpc>
            </a:pPr>
            <a:endParaRPr sz="1350" dirty="0"/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350" dirty="0"/>
          </a:p>
          <a:p>
            <a:pPr marL="116839" marR="5799455" indent="227965">
              <a:lnSpc>
                <a:spcPct val="115399"/>
              </a:lnSpc>
            </a:pPr>
            <a:r>
              <a:rPr sz="1300" spc="-60" dirty="0">
                <a:solidFill>
                  <a:srgbClr val="374050"/>
                </a:solidFill>
              </a:rPr>
              <a:t>Our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65" dirty="0">
                <a:solidFill>
                  <a:srgbClr val="374050"/>
                </a:solidFill>
              </a:rPr>
              <a:t>system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55" dirty="0">
                <a:solidFill>
                  <a:srgbClr val="374050"/>
                </a:solidFill>
              </a:rPr>
              <a:t>provides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55" dirty="0">
                <a:solidFill>
                  <a:srgbClr val="374050"/>
                </a:solidFill>
              </a:rPr>
              <a:t>configurable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55" dirty="0">
                <a:solidFill>
                  <a:srgbClr val="374050"/>
                </a:solidFill>
              </a:rPr>
              <a:t>parameters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55" dirty="0">
                <a:solidFill>
                  <a:srgbClr val="374050"/>
                </a:solidFill>
              </a:rPr>
              <a:t>to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50" dirty="0">
                <a:solidFill>
                  <a:srgbClr val="374050"/>
                </a:solidFill>
              </a:rPr>
              <a:t>simulate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35" dirty="0">
                <a:solidFill>
                  <a:srgbClr val="374050"/>
                </a:solidFill>
              </a:rPr>
              <a:t>various </a:t>
            </a:r>
            <a:r>
              <a:rPr sz="1300" spc="-70" dirty="0">
                <a:solidFill>
                  <a:srgbClr val="374050"/>
                </a:solidFill>
              </a:rPr>
              <a:t>CCTV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50" dirty="0">
                <a:solidFill>
                  <a:srgbClr val="374050"/>
                </a:solidFill>
              </a:rPr>
              <a:t>conditions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40" dirty="0">
                <a:solidFill>
                  <a:srgbClr val="374050"/>
                </a:solidFill>
              </a:rPr>
              <a:t>for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45" dirty="0">
                <a:solidFill>
                  <a:srgbClr val="374050"/>
                </a:solidFill>
              </a:rPr>
              <a:t>training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60" dirty="0">
                <a:solidFill>
                  <a:srgbClr val="374050"/>
                </a:solidFill>
              </a:rPr>
              <a:t>and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45" dirty="0">
                <a:solidFill>
                  <a:srgbClr val="374050"/>
                </a:solidFill>
              </a:rPr>
              <a:t>testing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60" dirty="0">
                <a:solidFill>
                  <a:srgbClr val="374050"/>
                </a:solidFill>
              </a:rPr>
              <a:t>robust</a:t>
            </a:r>
            <a:r>
              <a:rPr sz="1300" spc="-10" dirty="0">
                <a:solidFill>
                  <a:srgbClr val="374050"/>
                </a:solidFill>
              </a:rPr>
              <a:t> </a:t>
            </a:r>
            <a:r>
              <a:rPr sz="1300" spc="-55" dirty="0">
                <a:solidFill>
                  <a:srgbClr val="374050"/>
                </a:solidFill>
              </a:rPr>
              <a:t>face</a:t>
            </a:r>
            <a:r>
              <a:rPr sz="1300" spc="-15" dirty="0">
                <a:solidFill>
                  <a:srgbClr val="374050"/>
                </a:solidFill>
              </a:rPr>
              <a:t> </a:t>
            </a:r>
            <a:r>
              <a:rPr sz="1300" spc="-10" dirty="0">
                <a:solidFill>
                  <a:srgbClr val="374050"/>
                </a:solidFill>
              </a:rPr>
              <a:t>recognition systems.</a:t>
            </a:r>
            <a:endParaRPr sz="1300" dirty="0"/>
          </a:p>
          <a:p>
            <a:pPr>
              <a:lnSpc>
                <a:spcPct val="100000"/>
              </a:lnSpc>
            </a:pPr>
            <a:endParaRPr sz="1200" dirty="0"/>
          </a:p>
        </p:txBody>
      </p:sp>
      <p:sp>
        <p:nvSpPr>
          <p:cNvPr id="17" name="object 17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2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</a:t>
            </a:r>
            <a:r>
              <a:rPr lang="en-US" spc="-25" dirty="0"/>
              <a:t>9</a:t>
            </a:r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6798" y="884662"/>
            <a:ext cx="6714602" cy="555302"/>
          </a:xfrm>
          <a:prstGeom prst="rect">
            <a:avLst/>
          </a:prstGeom>
        </p:spPr>
        <p:txBody>
          <a:bodyPr vert="horz" wrap="square" lIns="0" tIns="168932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Conclusion,</a:t>
            </a:r>
            <a:r>
              <a:rPr spc="-25" dirty="0"/>
              <a:t> </a:t>
            </a:r>
            <a:r>
              <a:rPr spc="-145" dirty="0"/>
              <a:t>Future</a:t>
            </a:r>
            <a:r>
              <a:rPr spc="-20" dirty="0"/>
              <a:t> </a:t>
            </a:r>
            <a:r>
              <a:rPr spc="-170" dirty="0"/>
              <a:t>Work</a:t>
            </a:r>
            <a:r>
              <a:rPr spc="-25" dirty="0"/>
              <a:t> </a:t>
            </a:r>
            <a:r>
              <a:rPr spc="-170" dirty="0"/>
              <a:t>&amp;</a:t>
            </a:r>
            <a:r>
              <a:rPr spc="-20" dirty="0"/>
              <a:t> </a:t>
            </a:r>
            <a:r>
              <a:rPr spc="-114" dirty="0"/>
              <a:t>References</a:t>
            </a:r>
          </a:p>
        </p:txBody>
      </p:sp>
      <p:sp>
        <p:nvSpPr>
          <p:cNvPr id="5" name="object 5"/>
          <p:cNvSpPr/>
          <p:nvPr/>
        </p:nvSpPr>
        <p:spPr>
          <a:xfrm>
            <a:off x="676274" y="28670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274" y="31718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274" y="34766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256722"/>
            <a:ext cx="134272" cy="1162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637722"/>
            <a:ext cx="134272" cy="1162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5018722"/>
            <a:ext cx="134272" cy="1162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57224" y="1583053"/>
            <a:ext cx="5620385" cy="36220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50" b="1" spc="-10" dirty="0">
                <a:solidFill>
                  <a:srgbClr val="374050"/>
                </a:solidFill>
                <a:latin typeface="Roboto"/>
                <a:cs typeface="Roboto"/>
              </a:rPr>
              <a:t>Conclusion</a:t>
            </a:r>
            <a:endParaRPr sz="1650" dirty="0">
              <a:latin typeface="Roboto"/>
              <a:cs typeface="Roboto"/>
            </a:endParaRPr>
          </a:p>
          <a:p>
            <a:pPr marL="12700" marR="5080">
              <a:lnSpc>
                <a:spcPct val="116700"/>
              </a:lnSpc>
              <a:spcBef>
                <a:spcPts val="795"/>
              </a:spcBef>
            </a:pPr>
            <a:r>
              <a:rPr sz="1500" spc="-80" dirty="0">
                <a:solidFill>
                  <a:srgbClr val="374050"/>
                </a:solidFill>
                <a:latin typeface="Tahoma"/>
                <a:cs typeface="Tahoma"/>
              </a:rPr>
              <a:t>Robust,</a:t>
            </a:r>
            <a:r>
              <a:rPr sz="1500" spc="-8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374050"/>
                </a:solidFill>
                <a:latin typeface="Tahoma"/>
                <a:cs typeface="Tahoma"/>
              </a:rPr>
              <a:t>configurable</a:t>
            </a:r>
            <a:r>
              <a:rPr sz="1500" spc="-8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Tahoma"/>
                <a:cs typeface="Tahoma"/>
              </a:rPr>
              <a:t>CCTV-</a:t>
            </a:r>
            <a:r>
              <a:rPr sz="1500" spc="-55" dirty="0">
                <a:solidFill>
                  <a:srgbClr val="374050"/>
                </a:solidFill>
                <a:latin typeface="Tahoma"/>
                <a:cs typeface="Tahoma"/>
              </a:rPr>
              <a:t>style</a:t>
            </a:r>
            <a:r>
              <a:rPr sz="1500" spc="-8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Tahoma"/>
                <a:cs typeface="Tahoma"/>
              </a:rPr>
              <a:t>degradation</a:t>
            </a:r>
            <a:r>
              <a:rPr sz="1500" spc="-85" dirty="0">
                <a:solidFill>
                  <a:srgbClr val="374050"/>
                </a:solidFill>
                <a:latin typeface="Tahoma"/>
                <a:cs typeface="Tahoma"/>
              </a:rPr>
              <a:t> and </a:t>
            </a:r>
            <a:r>
              <a:rPr sz="1500" spc="-40" dirty="0">
                <a:solidFill>
                  <a:srgbClr val="374050"/>
                </a:solidFill>
                <a:latin typeface="Tahoma"/>
                <a:cs typeface="Tahoma"/>
              </a:rPr>
              <a:t>face</a:t>
            </a:r>
            <a:r>
              <a:rPr sz="1500" spc="-8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374050"/>
                </a:solidFill>
                <a:latin typeface="Tahoma"/>
                <a:cs typeface="Tahoma"/>
              </a:rPr>
              <a:t>recognition</a:t>
            </a:r>
            <a:r>
              <a:rPr sz="1500" spc="-8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Tahoma"/>
                <a:cs typeface="Tahoma"/>
              </a:rPr>
              <a:t>system </a:t>
            </a:r>
            <a:r>
              <a:rPr sz="1500" spc="-35" dirty="0">
                <a:solidFill>
                  <a:srgbClr val="374050"/>
                </a:solidFill>
                <a:latin typeface="Tahoma"/>
                <a:cs typeface="Tahoma"/>
              </a:rPr>
              <a:t>successfully</a:t>
            </a:r>
            <a:r>
              <a:rPr sz="1500" spc="-6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Tahoma"/>
                <a:cs typeface="Tahoma"/>
              </a:rPr>
              <a:t>developed</a:t>
            </a:r>
            <a:r>
              <a:rPr sz="1500" spc="-6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Tahoma"/>
                <a:cs typeface="Tahoma"/>
              </a:rPr>
              <a:t>that:</a:t>
            </a:r>
            <a:endParaRPr lang="en-US" sz="1500" dirty="0">
              <a:latin typeface="Tahoma"/>
              <a:cs typeface="Tahoma"/>
            </a:endParaRPr>
          </a:p>
          <a:p>
            <a:pPr marL="240665" marR="530225">
              <a:lnSpc>
                <a:spcPct val="148100"/>
              </a:lnSpc>
              <a:spcBef>
                <a:spcPts val="345"/>
              </a:spcBef>
            </a:pPr>
            <a:r>
              <a:rPr lang="en-US" sz="1350" spc="-50" dirty="0">
                <a:solidFill>
                  <a:srgbClr val="374050"/>
                </a:solidFill>
                <a:latin typeface="Tahoma"/>
                <a:cs typeface="Tahoma"/>
              </a:rPr>
              <a:t>Maintains</a:t>
            </a:r>
            <a:r>
              <a:rPr lang="en-US" sz="1350" spc="-9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50" dirty="0">
                <a:solidFill>
                  <a:srgbClr val="374050"/>
                </a:solidFill>
                <a:latin typeface="Tahoma"/>
                <a:cs typeface="Tahoma"/>
              </a:rPr>
              <a:t>essential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35" dirty="0">
                <a:solidFill>
                  <a:srgbClr val="374050"/>
                </a:solidFill>
                <a:latin typeface="Tahoma"/>
                <a:cs typeface="Tahoma"/>
              </a:rPr>
              <a:t>facial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70" dirty="0">
                <a:solidFill>
                  <a:srgbClr val="374050"/>
                </a:solidFill>
                <a:latin typeface="Tahoma"/>
                <a:cs typeface="Tahoma"/>
              </a:rPr>
              <a:t>features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95" dirty="0">
                <a:solidFill>
                  <a:srgbClr val="374050"/>
                </a:solidFill>
                <a:latin typeface="Tahoma"/>
                <a:cs typeface="Tahoma"/>
              </a:rPr>
              <a:t>under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65" dirty="0">
                <a:solidFill>
                  <a:srgbClr val="374050"/>
                </a:solidFill>
                <a:latin typeface="Tahoma"/>
                <a:cs typeface="Tahoma"/>
              </a:rPr>
              <a:t>various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degradation </a:t>
            </a:r>
            <a:r>
              <a:rPr lang="en-US" sz="1350" spc="-10" dirty="0">
                <a:solidFill>
                  <a:srgbClr val="374050"/>
                </a:solidFill>
                <a:latin typeface="Tahoma"/>
                <a:cs typeface="Tahoma"/>
              </a:rPr>
              <a:t>effects </a:t>
            </a:r>
            <a:r>
              <a:rPr lang="en-US" sz="1350" spc="-60" dirty="0">
                <a:solidFill>
                  <a:srgbClr val="374050"/>
                </a:solidFill>
                <a:latin typeface="Tahoma"/>
                <a:cs typeface="Tahoma"/>
              </a:rPr>
              <a:t>Provides</a:t>
            </a:r>
            <a:r>
              <a:rPr lang="en-US" sz="1350" spc="-8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modular </a:t>
            </a:r>
            <a:r>
              <a:rPr lang="en-US" sz="1350" spc="-85" dirty="0">
                <a:solidFill>
                  <a:srgbClr val="374050"/>
                </a:solidFill>
                <a:latin typeface="Tahoma"/>
                <a:cs typeface="Tahoma"/>
              </a:rPr>
              <a:t>and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70" dirty="0">
                <a:solidFill>
                  <a:srgbClr val="374050"/>
                </a:solidFill>
                <a:latin typeface="Tahoma"/>
                <a:cs typeface="Tahoma"/>
              </a:rPr>
              <a:t>configurable</a:t>
            </a:r>
            <a:r>
              <a:rPr lang="en-US" sz="1350" spc="-8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65" dirty="0">
                <a:solidFill>
                  <a:srgbClr val="374050"/>
                </a:solidFill>
                <a:latin typeface="Tahoma"/>
                <a:cs typeface="Tahoma"/>
              </a:rPr>
              <a:t>pipeline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60" dirty="0">
                <a:solidFill>
                  <a:srgbClr val="374050"/>
                </a:solidFill>
                <a:latin typeface="Tahoma"/>
                <a:cs typeface="Tahoma"/>
              </a:rPr>
              <a:t>for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70" dirty="0">
                <a:solidFill>
                  <a:srgbClr val="374050"/>
                </a:solidFill>
                <a:latin typeface="Tahoma"/>
                <a:cs typeface="Tahoma"/>
              </a:rPr>
              <a:t>research</a:t>
            </a:r>
            <a:r>
              <a:rPr lang="en-US" sz="1350" spc="-8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10" dirty="0">
                <a:solidFill>
                  <a:srgbClr val="374050"/>
                </a:solidFill>
                <a:latin typeface="Tahoma"/>
                <a:cs typeface="Tahoma"/>
              </a:rPr>
              <a:t>applications 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Demonstrates </a:t>
            </a:r>
            <a:r>
              <a:rPr lang="en-US" sz="1350" spc="-85" dirty="0">
                <a:solidFill>
                  <a:srgbClr val="374050"/>
                </a:solidFill>
                <a:latin typeface="Tahoma"/>
                <a:cs typeface="Tahoma"/>
              </a:rPr>
              <a:t>real-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world </a:t>
            </a:r>
            <a:r>
              <a:rPr lang="en-US" sz="1350" spc="-55" dirty="0">
                <a:solidFill>
                  <a:srgbClr val="374050"/>
                </a:solidFill>
                <a:latin typeface="Tahoma"/>
                <a:cs typeface="Tahoma"/>
              </a:rPr>
              <a:t>applicability</a:t>
            </a:r>
            <a:r>
              <a:rPr lang="en-US" sz="1350" spc="-7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60" dirty="0">
                <a:solidFill>
                  <a:srgbClr val="374050"/>
                </a:solidFill>
                <a:latin typeface="Tahoma"/>
                <a:cs typeface="Tahoma"/>
              </a:rPr>
              <a:t>for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60" dirty="0">
                <a:solidFill>
                  <a:srgbClr val="374050"/>
                </a:solidFill>
                <a:latin typeface="Tahoma"/>
                <a:cs typeface="Tahoma"/>
              </a:rPr>
              <a:t>security</a:t>
            </a:r>
            <a:r>
              <a:rPr lang="en-US" sz="1350" spc="-70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85" dirty="0">
                <a:solidFill>
                  <a:srgbClr val="374050"/>
                </a:solidFill>
                <a:latin typeface="Tahoma"/>
                <a:cs typeface="Tahoma"/>
              </a:rPr>
              <a:t>and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70" dirty="0">
                <a:solidFill>
                  <a:srgbClr val="374050"/>
                </a:solidFill>
                <a:latin typeface="Tahoma"/>
                <a:cs typeface="Tahoma"/>
              </a:rPr>
              <a:t>privacy </a:t>
            </a:r>
            <a:r>
              <a:rPr lang="en-US" sz="1350" spc="-65" dirty="0">
                <a:solidFill>
                  <a:srgbClr val="374050"/>
                </a:solidFill>
                <a:latin typeface="Tahoma"/>
                <a:cs typeface="Tahoma"/>
              </a:rPr>
              <a:t>use</a:t>
            </a:r>
            <a:r>
              <a:rPr lang="en-US" sz="1350" spc="-75" dirty="0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lang="en-US" sz="1350" spc="-10" dirty="0">
                <a:solidFill>
                  <a:srgbClr val="374050"/>
                </a:solidFill>
                <a:latin typeface="Tahoma"/>
                <a:cs typeface="Tahoma"/>
              </a:rPr>
              <a:t>cases</a:t>
            </a:r>
            <a:endParaRPr lang="en-US" sz="13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50" b="1" spc="-90" dirty="0">
                <a:solidFill>
                  <a:srgbClr val="374050"/>
                </a:solidFill>
                <a:latin typeface="Roboto"/>
                <a:cs typeface="Roboto"/>
              </a:rPr>
              <a:t>Future</a:t>
            </a:r>
            <a:r>
              <a:rPr sz="1650" b="1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1" spc="-20" dirty="0">
                <a:solidFill>
                  <a:srgbClr val="374050"/>
                </a:solidFill>
                <a:latin typeface="Roboto"/>
                <a:cs typeface="Roboto"/>
              </a:rPr>
              <a:t>Work</a:t>
            </a:r>
            <a:endParaRPr sz="1650" dirty="0">
              <a:latin typeface="Roboto"/>
              <a:cs typeface="Roboto"/>
            </a:endParaRPr>
          </a:p>
          <a:p>
            <a:pPr marL="145415">
              <a:lnSpc>
                <a:spcPct val="100000"/>
              </a:lnSpc>
              <a:spcBef>
                <a:spcPts val="1070"/>
              </a:spcBef>
            </a:pPr>
            <a:r>
              <a:rPr sz="1300" spc="-65" dirty="0">
                <a:latin typeface="Roboto"/>
                <a:cs typeface="Roboto"/>
              </a:rPr>
              <a:t>Expand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degradation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types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(weather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effects,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color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aberrations)</a:t>
            </a:r>
            <a:endParaRPr sz="1300" dirty="0">
              <a:latin typeface="Roboto"/>
              <a:cs typeface="Roboto"/>
            </a:endParaRPr>
          </a:p>
          <a:p>
            <a:pPr marL="145415" marR="1746885">
              <a:lnSpc>
                <a:spcPct val="192300"/>
              </a:lnSpc>
            </a:pPr>
            <a:r>
              <a:rPr sz="1300" spc="-60" dirty="0">
                <a:latin typeface="Roboto"/>
                <a:cs typeface="Roboto"/>
              </a:rPr>
              <a:t>Deploy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system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to</a:t>
            </a:r>
            <a:r>
              <a:rPr sz="1300" spc="20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process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real-</a:t>
            </a:r>
            <a:r>
              <a:rPr sz="1300" spc="-55" dirty="0">
                <a:latin typeface="Roboto"/>
                <a:cs typeface="Roboto"/>
              </a:rPr>
              <a:t>time</a:t>
            </a:r>
            <a:r>
              <a:rPr sz="1300" spc="2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video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feeds</a:t>
            </a:r>
            <a:r>
              <a:rPr sz="1300" spc="50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Explore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80" dirty="0">
                <a:latin typeface="Roboto"/>
                <a:cs typeface="Roboto"/>
              </a:rPr>
              <a:t>GANs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and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advanced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data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synthesis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techniques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84168" y="1743074"/>
            <a:ext cx="4229100" cy="3333750"/>
            <a:chOff x="7348536" y="1757362"/>
            <a:chExt cx="4229100" cy="3333750"/>
          </a:xfrm>
        </p:grpSpPr>
        <p:sp>
          <p:nvSpPr>
            <p:cNvPr id="13" name="object 13"/>
            <p:cNvSpPr/>
            <p:nvPr/>
          </p:nvSpPr>
          <p:spPr>
            <a:xfrm>
              <a:off x="7348536" y="1757362"/>
              <a:ext cx="4229100" cy="3333750"/>
            </a:xfrm>
            <a:custGeom>
              <a:avLst/>
              <a:gdLst/>
              <a:ahLst/>
              <a:cxnLst/>
              <a:rect l="l" t="t" r="r" b="b"/>
              <a:pathLst>
                <a:path w="4229100" h="3333750">
                  <a:moveTo>
                    <a:pt x="4162353" y="3333749"/>
                  </a:moveTo>
                  <a:lnTo>
                    <a:pt x="66747" y="3333749"/>
                  </a:lnTo>
                  <a:lnTo>
                    <a:pt x="62102" y="3333292"/>
                  </a:lnTo>
                  <a:lnTo>
                    <a:pt x="24240" y="3316142"/>
                  </a:lnTo>
                  <a:lnTo>
                    <a:pt x="2287" y="3280849"/>
                  </a:lnTo>
                  <a:lnTo>
                    <a:pt x="0" y="3267003"/>
                  </a:lnTo>
                  <a:lnTo>
                    <a:pt x="0" y="32623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162353" y="0"/>
                  </a:lnTo>
                  <a:lnTo>
                    <a:pt x="4201249" y="14645"/>
                  </a:lnTo>
                  <a:lnTo>
                    <a:pt x="4225455" y="48432"/>
                  </a:lnTo>
                  <a:lnTo>
                    <a:pt x="4229100" y="66746"/>
                  </a:lnTo>
                  <a:lnTo>
                    <a:pt x="4229100" y="3267003"/>
                  </a:lnTo>
                  <a:lnTo>
                    <a:pt x="4214453" y="3305900"/>
                  </a:lnTo>
                  <a:lnTo>
                    <a:pt x="4180667" y="3330106"/>
                  </a:lnTo>
                  <a:lnTo>
                    <a:pt x="4166998" y="3333292"/>
                  </a:lnTo>
                  <a:lnTo>
                    <a:pt x="4162353" y="33337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48536" y="1757362"/>
              <a:ext cx="4229100" cy="3333750"/>
            </a:xfrm>
            <a:custGeom>
              <a:avLst/>
              <a:gdLst/>
              <a:ahLst/>
              <a:cxnLst/>
              <a:rect l="l" t="t" r="r" b="b"/>
              <a:pathLst>
                <a:path w="4229100" h="3333750">
                  <a:moveTo>
                    <a:pt x="0" y="32623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157662" y="0"/>
                  </a:lnTo>
                  <a:lnTo>
                    <a:pt x="4162353" y="0"/>
                  </a:lnTo>
                  <a:lnTo>
                    <a:pt x="4166998" y="457"/>
                  </a:lnTo>
                  <a:lnTo>
                    <a:pt x="4171599" y="1372"/>
                  </a:lnTo>
                  <a:lnTo>
                    <a:pt x="4176200" y="2287"/>
                  </a:lnTo>
                  <a:lnTo>
                    <a:pt x="4211492" y="24240"/>
                  </a:lnTo>
                  <a:lnTo>
                    <a:pt x="4217059" y="31748"/>
                  </a:lnTo>
                  <a:lnTo>
                    <a:pt x="4219664" y="35648"/>
                  </a:lnTo>
                  <a:lnTo>
                    <a:pt x="4221865" y="39765"/>
                  </a:lnTo>
                  <a:lnTo>
                    <a:pt x="4223659" y="44099"/>
                  </a:lnTo>
                  <a:lnTo>
                    <a:pt x="4225455" y="48432"/>
                  </a:lnTo>
                  <a:lnTo>
                    <a:pt x="4226810" y="52899"/>
                  </a:lnTo>
                  <a:lnTo>
                    <a:pt x="4227727" y="57500"/>
                  </a:lnTo>
                  <a:lnTo>
                    <a:pt x="4228642" y="62100"/>
                  </a:lnTo>
                  <a:lnTo>
                    <a:pt x="4229100" y="66746"/>
                  </a:lnTo>
                  <a:lnTo>
                    <a:pt x="4229100" y="71437"/>
                  </a:lnTo>
                  <a:lnTo>
                    <a:pt x="4229100" y="3262312"/>
                  </a:lnTo>
                  <a:lnTo>
                    <a:pt x="4229100" y="3267003"/>
                  </a:lnTo>
                  <a:lnTo>
                    <a:pt x="4228642" y="3271648"/>
                  </a:lnTo>
                  <a:lnTo>
                    <a:pt x="4227727" y="3276249"/>
                  </a:lnTo>
                  <a:lnTo>
                    <a:pt x="4226810" y="3280849"/>
                  </a:lnTo>
                  <a:lnTo>
                    <a:pt x="4225455" y="3285316"/>
                  </a:lnTo>
                  <a:lnTo>
                    <a:pt x="4223659" y="3289649"/>
                  </a:lnTo>
                  <a:lnTo>
                    <a:pt x="4221865" y="3293983"/>
                  </a:lnTo>
                  <a:lnTo>
                    <a:pt x="4219664" y="3298100"/>
                  </a:lnTo>
                  <a:lnTo>
                    <a:pt x="4217059" y="3301999"/>
                  </a:lnTo>
                  <a:lnTo>
                    <a:pt x="4214453" y="3305900"/>
                  </a:lnTo>
                  <a:lnTo>
                    <a:pt x="4180667" y="3330106"/>
                  </a:lnTo>
                  <a:lnTo>
                    <a:pt x="4171599" y="3332376"/>
                  </a:lnTo>
                  <a:lnTo>
                    <a:pt x="4166998" y="3333292"/>
                  </a:lnTo>
                  <a:lnTo>
                    <a:pt x="4162353" y="3333749"/>
                  </a:lnTo>
                  <a:lnTo>
                    <a:pt x="4157662" y="3333749"/>
                  </a:lnTo>
                  <a:lnTo>
                    <a:pt x="71438" y="3333749"/>
                  </a:lnTo>
                  <a:lnTo>
                    <a:pt x="66747" y="3333749"/>
                  </a:lnTo>
                  <a:lnTo>
                    <a:pt x="62102" y="3333292"/>
                  </a:lnTo>
                  <a:lnTo>
                    <a:pt x="57501" y="3332376"/>
                  </a:lnTo>
                  <a:lnTo>
                    <a:pt x="52900" y="3331460"/>
                  </a:lnTo>
                  <a:lnTo>
                    <a:pt x="20924" y="3312825"/>
                  </a:lnTo>
                  <a:lnTo>
                    <a:pt x="17607" y="3309509"/>
                  </a:lnTo>
                  <a:lnTo>
                    <a:pt x="5438" y="3289649"/>
                  </a:lnTo>
                  <a:lnTo>
                    <a:pt x="3642" y="3285316"/>
                  </a:lnTo>
                  <a:lnTo>
                    <a:pt x="2287" y="3280849"/>
                  </a:lnTo>
                  <a:lnTo>
                    <a:pt x="1372" y="3276249"/>
                  </a:lnTo>
                  <a:lnTo>
                    <a:pt x="457" y="3271648"/>
                  </a:lnTo>
                  <a:lnTo>
                    <a:pt x="0" y="3267003"/>
                  </a:lnTo>
                  <a:lnTo>
                    <a:pt x="0" y="32623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2428874"/>
              <a:ext cx="133349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2781299"/>
              <a:ext cx="133349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3133724"/>
              <a:ext cx="13334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3486149"/>
              <a:ext cx="133349" cy="1523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800" y="3838574"/>
              <a:ext cx="133349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533034" y="1927946"/>
            <a:ext cx="3644265" cy="24737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0" dirty="0">
                <a:solidFill>
                  <a:srgbClr val="374050"/>
                </a:solidFill>
                <a:latin typeface="Roboto"/>
                <a:cs typeface="Roboto"/>
              </a:rPr>
              <a:t>References</a:t>
            </a:r>
            <a:endParaRPr sz="1650" dirty="0">
              <a:latin typeface="Roboto"/>
              <a:cs typeface="Roboto"/>
            </a:endParaRPr>
          </a:p>
          <a:p>
            <a:pPr marL="145415" marR="1478915">
              <a:lnSpc>
                <a:spcPct val="201100"/>
              </a:lnSpc>
              <a:spcBef>
                <a:spcPts val="500"/>
              </a:spcBef>
            </a:pPr>
            <a:r>
              <a:rPr sz="1150" spc="-55" dirty="0">
                <a:latin typeface="Roboto"/>
                <a:cs typeface="Roboto"/>
              </a:rPr>
              <a:t>facenet-pytorch</a:t>
            </a:r>
            <a:r>
              <a:rPr sz="1150" spc="20" dirty="0">
                <a:latin typeface="Roboto"/>
                <a:cs typeface="Roboto"/>
              </a:rPr>
              <a:t> </a:t>
            </a:r>
            <a:r>
              <a:rPr sz="1150" spc="-55" dirty="0">
                <a:latin typeface="Roboto"/>
                <a:cs typeface="Roboto"/>
              </a:rPr>
              <a:t>(Timesler,</a:t>
            </a:r>
            <a:r>
              <a:rPr sz="1150" spc="25" dirty="0">
                <a:latin typeface="Roboto"/>
                <a:cs typeface="Roboto"/>
              </a:rPr>
              <a:t> </a:t>
            </a:r>
            <a:r>
              <a:rPr sz="1150" spc="-10" dirty="0">
                <a:latin typeface="Roboto"/>
                <a:cs typeface="Roboto"/>
              </a:rPr>
              <a:t>2019) </a:t>
            </a:r>
            <a:r>
              <a:rPr sz="1150" spc="-65" dirty="0">
                <a:latin typeface="Roboto"/>
                <a:cs typeface="Roboto"/>
              </a:rPr>
              <a:t>OpenCV</a:t>
            </a:r>
            <a:r>
              <a:rPr sz="1150" spc="-20" dirty="0">
                <a:latin typeface="Roboto"/>
                <a:cs typeface="Roboto"/>
              </a:rPr>
              <a:t> </a:t>
            </a:r>
            <a:r>
              <a:rPr sz="1150" dirty="0">
                <a:latin typeface="Roboto"/>
                <a:cs typeface="Roboto"/>
              </a:rPr>
              <a:t>-</a:t>
            </a:r>
            <a:r>
              <a:rPr sz="1150" spc="-15" dirty="0">
                <a:latin typeface="Roboto"/>
                <a:cs typeface="Roboto"/>
              </a:rPr>
              <a:t> </a:t>
            </a:r>
            <a:r>
              <a:rPr sz="1150" spc="-60" dirty="0">
                <a:latin typeface="Roboto"/>
                <a:cs typeface="Roboto"/>
              </a:rPr>
              <a:t>Computer</a:t>
            </a:r>
            <a:r>
              <a:rPr sz="1150" spc="-15" dirty="0">
                <a:latin typeface="Roboto"/>
                <a:cs typeface="Roboto"/>
              </a:rPr>
              <a:t> </a:t>
            </a:r>
            <a:r>
              <a:rPr sz="1150" spc="-50" dirty="0">
                <a:latin typeface="Roboto"/>
                <a:cs typeface="Roboto"/>
              </a:rPr>
              <a:t>Vision</a:t>
            </a:r>
            <a:r>
              <a:rPr sz="1150" spc="-20" dirty="0">
                <a:latin typeface="Roboto"/>
                <a:cs typeface="Roboto"/>
              </a:rPr>
              <a:t> </a:t>
            </a:r>
            <a:r>
              <a:rPr sz="1150" spc="-55" dirty="0">
                <a:latin typeface="Roboto"/>
                <a:cs typeface="Roboto"/>
              </a:rPr>
              <a:t>Library PIL</a:t>
            </a:r>
            <a:r>
              <a:rPr sz="1150" spc="-20" dirty="0">
                <a:latin typeface="Roboto"/>
                <a:cs typeface="Roboto"/>
              </a:rPr>
              <a:t> </a:t>
            </a:r>
            <a:r>
              <a:rPr sz="1150" dirty="0">
                <a:latin typeface="Roboto"/>
                <a:cs typeface="Roboto"/>
              </a:rPr>
              <a:t>-</a:t>
            </a:r>
            <a:r>
              <a:rPr sz="1150" spc="-15" dirty="0">
                <a:latin typeface="Roboto"/>
                <a:cs typeface="Roboto"/>
              </a:rPr>
              <a:t> </a:t>
            </a:r>
            <a:r>
              <a:rPr sz="1150" spc="-60" dirty="0">
                <a:latin typeface="Roboto"/>
                <a:cs typeface="Roboto"/>
              </a:rPr>
              <a:t>Python</a:t>
            </a:r>
            <a:r>
              <a:rPr sz="1150" spc="-15" dirty="0">
                <a:latin typeface="Roboto"/>
                <a:cs typeface="Roboto"/>
              </a:rPr>
              <a:t> </a:t>
            </a:r>
            <a:r>
              <a:rPr sz="1150" spc="-55" dirty="0">
                <a:latin typeface="Roboto"/>
                <a:cs typeface="Roboto"/>
              </a:rPr>
              <a:t>Imaging</a:t>
            </a:r>
            <a:r>
              <a:rPr sz="1150" spc="-15" dirty="0">
                <a:latin typeface="Roboto"/>
                <a:cs typeface="Roboto"/>
              </a:rPr>
              <a:t> </a:t>
            </a:r>
            <a:r>
              <a:rPr sz="1150" spc="-10" dirty="0">
                <a:latin typeface="Roboto"/>
                <a:cs typeface="Roboto"/>
              </a:rPr>
              <a:t>Library</a:t>
            </a:r>
            <a:endParaRPr sz="1150" dirty="0">
              <a:latin typeface="Roboto"/>
              <a:cs typeface="Roboto"/>
            </a:endParaRPr>
          </a:p>
          <a:p>
            <a:pPr marL="145415" marR="5080">
              <a:lnSpc>
                <a:spcPct val="201100"/>
              </a:lnSpc>
            </a:pPr>
            <a:r>
              <a:rPr sz="1150" spc="-65" dirty="0">
                <a:latin typeface="Roboto"/>
                <a:cs typeface="Roboto"/>
              </a:rPr>
              <a:t>Zhang</a:t>
            </a:r>
            <a:r>
              <a:rPr sz="1150" dirty="0">
                <a:latin typeface="Roboto"/>
                <a:cs typeface="Roboto"/>
              </a:rPr>
              <a:t> </a:t>
            </a:r>
            <a:r>
              <a:rPr sz="1150" spc="-50" dirty="0">
                <a:latin typeface="Roboto"/>
                <a:cs typeface="Roboto"/>
              </a:rPr>
              <a:t>et</a:t>
            </a:r>
            <a:r>
              <a:rPr sz="1150" dirty="0">
                <a:latin typeface="Roboto"/>
                <a:cs typeface="Roboto"/>
              </a:rPr>
              <a:t> </a:t>
            </a:r>
            <a:r>
              <a:rPr sz="1150" spc="-35" dirty="0">
                <a:latin typeface="Roboto"/>
                <a:cs typeface="Roboto"/>
              </a:rPr>
              <a:t>al.,</a:t>
            </a:r>
            <a:r>
              <a:rPr sz="1150" spc="5" dirty="0">
                <a:latin typeface="Roboto"/>
                <a:cs typeface="Roboto"/>
              </a:rPr>
              <a:t> </a:t>
            </a:r>
            <a:r>
              <a:rPr sz="1150" spc="-75" dirty="0">
                <a:latin typeface="Roboto"/>
                <a:cs typeface="Roboto"/>
              </a:rPr>
              <a:t>"MTCNN:</a:t>
            </a:r>
            <a:r>
              <a:rPr sz="1150" dirty="0">
                <a:latin typeface="Roboto"/>
                <a:cs typeface="Roboto"/>
              </a:rPr>
              <a:t> </a:t>
            </a:r>
            <a:r>
              <a:rPr sz="1150" spc="-50" dirty="0">
                <a:latin typeface="Roboto"/>
                <a:cs typeface="Roboto"/>
              </a:rPr>
              <a:t>Joint</a:t>
            </a:r>
            <a:r>
              <a:rPr sz="1150" spc="5" dirty="0">
                <a:latin typeface="Roboto"/>
                <a:cs typeface="Roboto"/>
              </a:rPr>
              <a:t> </a:t>
            </a:r>
            <a:r>
              <a:rPr sz="1150" spc="-70" dirty="0">
                <a:latin typeface="Roboto"/>
                <a:cs typeface="Roboto"/>
              </a:rPr>
              <a:t>Face</a:t>
            </a:r>
            <a:r>
              <a:rPr sz="1150" dirty="0">
                <a:latin typeface="Roboto"/>
                <a:cs typeface="Roboto"/>
              </a:rPr>
              <a:t> </a:t>
            </a:r>
            <a:r>
              <a:rPr sz="1150" spc="-50" dirty="0">
                <a:latin typeface="Roboto"/>
                <a:cs typeface="Roboto"/>
              </a:rPr>
              <a:t>Detection</a:t>
            </a:r>
            <a:r>
              <a:rPr sz="1150" spc="5" dirty="0">
                <a:latin typeface="Roboto"/>
                <a:cs typeface="Roboto"/>
              </a:rPr>
              <a:t> </a:t>
            </a:r>
            <a:r>
              <a:rPr sz="1150" spc="-60" dirty="0">
                <a:latin typeface="Roboto"/>
                <a:cs typeface="Roboto"/>
              </a:rPr>
              <a:t>and</a:t>
            </a:r>
            <a:r>
              <a:rPr sz="1150" dirty="0">
                <a:latin typeface="Roboto"/>
                <a:cs typeface="Roboto"/>
              </a:rPr>
              <a:t> </a:t>
            </a:r>
            <a:r>
              <a:rPr sz="1150" spc="-55" dirty="0">
                <a:latin typeface="Roboto"/>
                <a:cs typeface="Roboto"/>
              </a:rPr>
              <a:t>Alignment" </a:t>
            </a:r>
            <a:r>
              <a:rPr sz="1150" spc="-50" dirty="0">
                <a:latin typeface="Roboto"/>
                <a:cs typeface="Roboto"/>
              </a:rPr>
              <a:t>C-</a:t>
            </a:r>
            <a:r>
              <a:rPr sz="1150" spc="-90" dirty="0">
                <a:latin typeface="Roboto"/>
                <a:cs typeface="Roboto"/>
              </a:rPr>
              <a:t>DAC</a:t>
            </a:r>
            <a:r>
              <a:rPr sz="1150" spc="5" dirty="0">
                <a:latin typeface="Roboto"/>
                <a:cs typeface="Roboto"/>
              </a:rPr>
              <a:t> </a:t>
            </a:r>
            <a:r>
              <a:rPr sz="1150" spc="-85" dirty="0">
                <a:latin typeface="Roboto"/>
                <a:cs typeface="Roboto"/>
              </a:rPr>
              <a:t>ACTS</a:t>
            </a:r>
            <a:r>
              <a:rPr sz="1150" spc="10" dirty="0">
                <a:latin typeface="Roboto"/>
                <a:cs typeface="Roboto"/>
              </a:rPr>
              <a:t> </a:t>
            </a:r>
            <a:r>
              <a:rPr sz="1150" spc="-50" dirty="0">
                <a:latin typeface="Roboto"/>
                <a:cs typeface="Roboto"/>
              </a:rPr>
              <a:t>technical</a:t>
            </a:r>
            <a:r>
              <a:rPr sz="1150" spc="10" dirty="0">
                <a:latin typeface="Roboto"/>
                <a:cs typeface="Roboto"/>
              </a:rPr>
              <a:t> </a:t>
            </a:r>
            <a:r>
              <a:rPr sz="1150" spc="-10" dirty="0">
                <a:latin typeface="Roboto"/>
                <a:cs typeface="Roboto"/>
              </a:rPr>
              <a:t>resources</a:t>
            </a:r>
            <a:endParaRPr sz="11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50" dirty="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063137" y="6511925"/>
            <a:ext cx="532130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20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Problem</a:t>
            </a:r>
            <a:r>
              <a:rPr spc="-20" dirty="0"/>
              <a:t> </a:t>
            </a:r>
            <a:r>
              <a:rPr spc="-125" dirty="0"/>
              <a:t>Statement</a:t>
            </a:r>
          </a:p>
        </p:txBody>
      </p:sp>
      <p:sp>
        <p:nvSpPr>
          <p:cNvPr id="5" name="object 5"/>
          <p:cNvSpPr/>
          <p:nvPr/>
        </p:nvSpPr>
        <p:spPr>
          <a:xfrm>
            <a:off x="609599" y="4115077"/>
            <a:ext cx="70485" cy="762000"/>
          </a:xfrm>
          <a:custGeom>
            <a:avLst/>
            <a:gdLst/>
            <a:ahLst/>
            <a:cxnLst/>
            <a:rect l="l" t="t" r="r" b="b"/>
            <a:pathLst>
              <a:path w="70484" h="762000">
                <a:moveTo>
                  <a:pt x="70450" y="761444"/>
                </a:moveTo>
                <a:lnTo>
                  <a:pt x="33857" y="748891"/>
                </a:lnTo>
                <a:lnTo>
                  <a:pt x="5800" y="714682"/>
                </a:lnTo>
                <a:lnTo>
                  <a:pt x="0" y="6855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685522"/>
                </a:lnTo>
                <a:lnTo>
                  <a:pt x="44514" y="727864"/>
                </a:lnTo>
                <a:lnTo>
                  <a:pt x="66287" y="759788"/>
                </a:lnTo>
                <a:lnTo>
                  <a:pt x="70450" y="76144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97" y="1782365"/>
            <a:ext cx="172655" cy="1500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97" y="2544365"/>
            <a:ext cx="172655" cy="1500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97" y="3306365"/>
            <a:ext cx="172655" cy="15001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8349" y="1701847"/>
            <a:ext cx="49276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5585">
              <a:lnSpc>
                <a:spcPct val="116700"/>
              </a:lnSpc>
              <a:spcBef>
                <a:spcPts val="100"/>
              </a:spcBef>
            </a:pPr>
            <a:r>
              <a:rPr sz="1500" b="0" spc="-90" dirty="0">
                <a:solidFill>
                  <a:srgbClr val="1F2937"/>
                </a:solidFill>
                <a:latin typeface="Roboto Medium"/>
                <a:cs typeface="Roboto Medium"/>
              </a:rPr>
              <a:t>Data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Acquisition: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0" dirty="0">
                <a:latin typeface="Roboto"/>
                <a:cs typeface="Roboto"/>
              </a:rPr>
              <a:t>Real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CCTV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images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are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often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low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quality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45" dirty="0">
                <a:latin typeface="Roboto"/>
                <a:cs typeface="Roboto"/>
              </a:rPr>
              <a:t>and </a:t>
            </a:r>
            <a:r>
              <a:rPr sz="1500" spc="-75" dirty="0">
                <a:latin typeface="Roboto"/>
                <a:cs typeface="Roboto"/>
              </a:rPr>
              <a:t>difficult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to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obtain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350">
              <a:latin typeface="Roboto"/>
              <a:cs typeface="Roboto"/>
            </a:endParaRPr>
          </a:p>
          <a:p>
            <a:pPr marL="12700" marR="45085">
              <a:lnSpc>
                <a:spcPct val="116700"/>
              </a:lnSpc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Recognition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Challenge: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0" dirty="0">
                <a:latin typeface="Roboto"/>
                <a:cs typeface="Roboto"/>
              </a:rPr>
              <a:t>Robust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face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recognition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under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degraded </a:t>
            </a:r>
            <a:r>
              <a:rPr sz="1500" spc="-80" dirty="0">
                <a:latin typeface="Roboto"/>
                <a:cs typeface="Roboto"/>
              </a:rPr>
              <a:t>conditions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is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a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significant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technical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hurdle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350">
              <a:latin typeface="Roboto"/>
              <a:cs typeface="Roboto"/>
            </a:endParaRPr>
          </a:p>
          <a:p>
            <a:pPr marL="12700" marR="5080">
              <a:lnSpc>
                <a:spcPct val="116700"/>
              </a:lnSpc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Dataset</a:t>
            </a:r>
            <a:r>
              <a:rPr sz="150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Creation: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100" dirty="0">
                <a:latin typeface="Roboto"/>
                <a:cs typeface="Roboto"/>
              </a:rPr>
              <a:t>Need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for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synthetic,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parameterized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datasets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for </a:t>
            </a:r>
            <a:r>
              <a:rPr sz="1500" spc="-95" dirty="0">
                <a:latin typeface="Roboto"/>
                <a:cs typeface="Roboto"/>
              </a:rPr>
              <a:t>model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training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testing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4862" y="4295775"/>
            <a:ext cx="104768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87399" y="4221733"/>
            <a:ext cx="454660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Current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solutions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lack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flexibility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producing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variably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degraded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images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train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robust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recognition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systems.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77200" y="5855095"/>
            <a:ext cx="432943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Typical</a:t>
            </a:r>
            <a:r>
              <a:rPr sz="115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6A7280"/>
                </a:solidFill>
                <a:latin typeface="Roboto"/>
                <a:cs typeface="Roboto"/>
              </a:rPr>
              <a:t>CCTV</a:t>
            </a:r>
            <a:r>
              <a:rPr sz="1150" spc="-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footage</a:t>
            </a:r>
            <a:r>
              <a:rPr sz="115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with</a:t>
            </a:r>
            <a:r>
              <a:rPr sz="1150" spc="-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lang="en-US" sz="1150" spc="-55" dirty="0">
                <a:solidFill>
                  <a:srgbClr val="6A7280"/>
                </a:solidFill>
                <a:latin typeface="Roboto"/>
                <a:cs typeface="Roboto"/>
              </a:rPr>
              <a:t>noise added 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3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</a:t>
            </a:r>
            <a:r>
              <a:rPr lang="en-US" spc="-25" dirty="0"/>
              <a:t>9</a:t>
            </a:r>
            <a:endParaRPr spc="-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E3F54F-E711-9D3A-A6FF-6C1F62E0D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41" y="1202848"/>
            <a:ext cx="5286177" cy="4054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847070" cy="67945"/>
          </a:xfrm>
          <a:custGeom>
            <a:avLst/>
            <a:gdLst/>
            <a:ahLst/>
            <a:cxnLst/>
            <a:rect l="l" t="t" r="r" b="b"/>
            <a:pathLst>
              <a:path w="10847070" h="67945">
                <a:moveTo>
                  <a:pt x="10846975" y="67793"/>
                </a:moveTo>
                <a:lnTo>
                  <a:pt x="0" y="67793"/>
                </a:lnTo>
                <a:lnTo>
                  <a:pt x="0" y="0"/>
                </a:lnTo>
                <a:lnTo>
                  <a:pt x="10846975" y="0"/>
                </a:lnTo>
                <a:lnTo>
                  <a:pt x="10846975" y="67793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61" y="203380"/>
            <a:ext cx="737255" cy="5084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81507" y="355291"/>
            <a:ext cx="2871470" cy="184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3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30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0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348" y="983007"/>
            <a:ext cx="42545" cy="305435"/>
          </a:xfrm>
          <a:custGeom>
            <a:avLst/>
            <a:gdLst/>
            <a:ahLst/>
            <a:cxnLst/>
            <a:rect l="l" t="t" r="r" b="b"/>
            <a:pathLst>
              <a:path w="42545" h="305434">
                <a:moveTo>
                  <a:pt x="42370" y="305071"/>
                </a:moveTo>
                <a:lnTo>
                  <a:pt x="0" y="305071"/>
                </a:lnTo>
                <a:lnTo>
                  <a:pt x="0" y="0"/>
                </a:lnTo>
                <a:lnTo>
                  <a:pt x="42370" y="0"/>
                </a:lnTo>
                <a:lnTo>
                  <a:pt x="42370" y="305071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97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25"/>
              </a:spcBef>
            </a:pPr>
            <a:r>
              <a:rPr sz="2200" spc="-100" dirty="0"/>
              <a:t>Objectives</a:t>
            </a:r>
            <a:endParaRPr sz="2200"/>
          </a:p>
        </p:txBody>
      </p:sp>
      <p:grpSp>
        <p:nvGrpSpPr>
          <p:cNvPr id="7" name="object 7"/>
          <p:cNvGrpSpPr/>
          <p:nvPr/>
        </p:nvGrpSpPr>
        <p:grpSpPr>
          <a:xfrm>
            <a:off x="542348" y="1559252"/>
            <a:ext cx="5652770" cy="949325"/>
            <a:chOff x="542348" y="1559252"/>
            <a:chExt cx="5652770" cy="949325"/>
          </a:xfrm>
        </p:grpSpPr>
        <p:sp>
          <p:nvSpPr>
            <p:cNvPr id="8" name="object 8"/>
            <p:cNvSpPr/>
            <p:nvPr/>
          </p:nvSpPr>
          <p:spPr>
            <a:xfrm>
              <a:off x="559297" y="1559252"/>
              <a:ext cx="5635625" cy="949325"/>
            </a:xfrm>
            <a:custGeom>
              <a:avLst/>
              <a:gdLst/>
              <a:ahLst/>
              <a:cxnLst/>
              <a:rect l="l" t="t" r="r" b="b"/>
              <a:pathLst>
                <a:path w="5635625" h="949325">
                  <a:moveTo>
                    <a:pt x="5572000" y="949110"/>
                  </a:moveTo>
                  <a:lnTo>
                    <a:pt x="0" y="949110"/>
                  </a:lnTo>
                  <a:lnTo>
                    <a:pt x="0" y="0"/>
                  </a:lnTo>
                  <a:lnTo>
                    <a:pt x="5572000" y="0"/>
                  </a:lnTo>
                  <a:lnTo>
                    <a:pt x="5576409" y="434"/>
                  </a:lnTo>
                  <a:lnTo>
                    <a:pt x="5612338" y="16708"/>
                  </a:lnTo>
                  <a:lnTo>
                    <a:pt x="5633170" y="50201"/>
                  </a:lnTo>
                  <a:lnTo>
                    <a:pt x="5635342" y="63342"/>
                  </a:lnTo>
                  <a:lnTo>
                    <a:pt x="5635342" y="885768"/>
                  </a:lnTo>
                  <a:lnTo>
                    <a:pt x="5621443" y="922681"/>
                  </a:lnTo>
                  <a:lnTo>
                    <a:pt x="5589379" y="945652"/>
                  </a:lnTo>
                  <a:lnTo>
                    <a:pt x="5572000" y="949110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340" y="1559254"/>
              <a:ext cx="474980" cy="949325"/>
            </a:xfrm>
            <a:custGeom>
              <a:avLst/>
              <a:gdLst/>
              <a:ahLst/>
              <a:cxnLst/>
              <a:rect l="l" t="t" r="r" b="b"/>
              <a:pathLst>
                <a:path w="474980" h="949325">
                  <a:moveTo>
                    <a:pt x="33896" y="0"/>
                  </a:moveTo>
                  <a:lnTo>
                    <a:pt x="0" y="0"/>
                  </a:lnTo>
                  <a:lnTo>
                    <a:pt x="0" y="949109"/>
                  </a:lnTo>
                  <a:lnTo>
                    <a:pt x="33896" y="949109"/>
                  </a:lnTo>
                  <a:lnTo>
                    <a:pt x="33896" y="0"/>
                  </a:lnTo>
                  <a:close/>
                </a:path>
                <a:path w="474980" h="949325">
                  <a:moveTo>
                    <a:pt x="474560" y="467893"/>
                  </a:moveTo>
                  <a:lnTo>
                    <a:pt x="470662" y="428345"/>
                  </a:lnTo>
                  <a:lnTo>
                    <a:pt x="461098" y="390575"/>
                  </a:lnTo>
                  <a:lnTo>
                    <a:pt x="443242" y="350685"/>
                  </a:lnTo>
                  <a:lnTo>
                    <a:pt x="415188" y="313118"/>
                  </a:lnTo>
                  <a:lnTo>
                    <a:pt x="385394" y="289204"/>
                  </a:lnTo>
                  <a:lnTo>
                    <a:pt x="347433" y="273786"/>
                  </a:lnTo>
                  <a:lnTo>
                    <a:pt x="327660" y="271183"/>
                  </a:lnTo>
                  <a:lnTo>
                    <a:pt x="316382" y="271183"/>
                  </a:lnTo>
                  <a:lnTo>
                    <a:pt x="272516" y="281863"/>
                  </a:lnTo>
                  <a:lnTo>
                    <a:pt x="232841" y="309156"/>
                  </a:lnTo>
                  <a:lnTo>
                    <a:pt x="207111" y="340385"/>
                  </a:lnTo>
                  <a:lnTo>
                    <a:pt x="185077" y="384556"/>
                  </a:lnTo>
                  <a:lnTo>
                    <a:pt x="174586" y="421894"/>
                  </a:lnTo>
                  <a:lnTo>
                    <a:pt x="169735" y="461251"/>
                  </a:lnTo>
                  <a:lnTo>
                    <a:pt x="169481" y="467893"/>
                  </a:lnTo>
                  <a:lnTo>
                    <a:pt x="169481" y="474560"/>
                  </a:lnTo>
                  <a:lnTo>
                    <a:pt x="169481" y="481215"/>
                  </a:lnTo>
                  <a:lnTo>
                    <a:pt x="173380" y="520763"/>
                  </a:lnTo>
                  <a:lnTo>
                    <a:pt x="182943" y="558546"/>
                  </a:lnTo>
                  <a:lnTo>
                    <a:pt x="200799" y="598436"/>
                  </a:lnTo>
                  <a:lnTo>
                    <a:pt x="228854" y="636003"/>
                  </a:lnTo>
                  <a:lnTo>
                    <a:pt x="258648" y="659904"/>
                  </a:lnTo>
                  <a:lnTo>
                    <a:pt x="296608" y="675335"/>
                  </a:lnTo>
                  <a:lnTo>
                    <a:pt x="316382" y="677938"/>
                  </a:lnTo>
                  <a:lnTo>
                    <a:pt x="327660" y="677938"/>
                  </a:lnTo>
                  <a:lnTo>
                    <a:pt x="371525" y="667245"/>
                  </a:lnTo>
                  <a:lnTo>
                    <a:pt x="411200" y="639965"/>
                  </a:lnTo>
                  <a:lnTo>
                    <a:pt x="436930" y="608736"/>
                  </a:lnTo>
                  <a:lnTo>
                    <a:pt x="458965" y="564553"/>
                  </a:lnTo>
                  <a:lnTo>
                    <a:pt x="469455" y="527227"/>
                  </a:lnTo>
                  <a:lnTo>
                    <a:pt x="474306" y="487870"/>
                  </a:lnTo>
                  <a:lnTo>
                    <a:pt x="474560" y="481215"/>
                  </a:lnTo>
                  <a:lnTo>
                    <a:pt x="474560" y="467893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831" y="1948271"/>
              <a:ext cx="171304" cy="17130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42348" y="2677847"/>
            <a:ext cx="5652770" cy="949325"/>
            <a:chOff x="542348" y="2677847"/>
            <a:chExt cx="5652770" cy="949325"/>
          </a:xfrm>
        </p:grpSpPr>
        <p:sp>
          <p:nvSpPr>
            <p:cNvPr id="12" name="object 12"/>
            <p:cNvSpPr/>
            <p:nvPr/>
          </p:nvSpPr>
          <p:spPr>
            <a:xfrm>
              <a:off x="559297" y="2677847"/>
              <a:ext cx="5635625" cy="949325"/>
            </a:xfrm>
            <a:custGeom>
              <a:avLst/>
              <a:gdLst/>
              <a:ahLst/>
              <a:cxnLst/>
              <a:rect l="l" t="t" r="r" b="b"/>
              <a:pathLst>
                <a:path w="5635625" h="949325">
                  <a:moveTo>
                    <a:pt x="5572000" y="949110"/>
                  </a:moveTo>
                  <a:lnTo>
                    <a:pt x="0" y="949110"/>
                  </a:lnTo>
                  <a:lnTo>
                    <a:pt x="0" y="0"/>
                  </a:lnTo>
                  <a:lnTo>
                    <a:pt x="5572000" y="0"/>
                  </a:lnTo>
                  <a:lnTo>
                    <a:pt x="5576409" y="434"/>
                  </a:lnTo>
                  <a:lnTo>
                    <a:pt x="5612338" y="16708"/>
                  </a:lnTo>
                  <a:lnTo>
                    <a:pt x="5633170" y="50201"/>
                  </a:lnTo>
                  <a:lnTo>
                    <a:pt x="5635342" y="63342"/>
                  </a:lnTo>
                  <a:lnTo>
                    <a:pt x="5635342" y="885768"/>
                  </a:lnTo>
                  <a:lnTo>
                    <a:pt x="5621443" y="922681"/>
                  </a:lnTo>
                  <a:lnTo>
                    <a:pt x="5589379" y="945652"/>
                  </a:lnTo>
                  <a:lnTo>
                    <a:pt x="5572000" y="949110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2340" y="2677858"/>
              <a:ext cx="483234" cy="949325"/>
            </a:xfrm>
            <a:custGeom>
              <a:avLst/>
              <a:gdLst/>
              <a:ahLst/>
              <a:cxnLst/>
              <a:rect l="l" t="t" r="r" b="b"/>
              <a:pathLst>
                <a:path w="483234" h="949325">
                  <a:moveTo>
                    <a:pt x="33896" y="0"/>
                  </a:moveTo>
                  <a:lnTo>
                    <a:pt x="0" y="0"/>
                  </a:lnTo>
                  <a:lnTo>
                    <a:pt x="0" y="949109"/>
                  </a:lnTo>
                  <a:lnTo>
                    <a:pt x="33896" y="949109"/>
                  </a:lnTo>
                  <a:lnTo>
                    <a:pt x="33896" y="0"/>
                  </a:lnTo>
                  <a:close/>
                </a:path>
                <a:path w="483234" h="949325">
                  <a:moveTo>
                    <a:pt x="483031" y="467893"/>
                  </a:moveTo>
                  <a:lnTo>
                    <a:pt x="479018" y="428345"/>
                  </a:lnTo>
                  <a:lnTo>
                    <a:pt x="469138" y="390563"/>
                  </a:lnTo>
                  <a:lnTo>
                    <a:pt x="450710" y="350672"/>
                  </a:lnTo>
                  <a:lnTo>
                    <a:pt x="421767" y="313105"/>
                  </a:lnTo>
                  <a:lnTo>
                    <a:pt x="391033" y="289204"/>
                  </a:lnTo>
                  <a:lnTo>
                    <a:pt x="351866" y="273773"/>
                  </a:lnTo>
                  <a:lnTo>
                    <a:pt x="331457" y="271170"/>
                  </a:lnTo>
                  <a:lnTo>
                    <a:pt x="321056" y="271170"/>
                  </a:lnTo>
                  <a:lnTo>
                    <a:pt x="275793" y="281863"/>
                  </a:lnTo>
                  <a:lnTo>
                    <a:pt x="234861" y="309143"/>
                  </a:lnTo>
                  <a:lnTo>
                    <a:pt x="208318" y="340372"/>
                  </a:lnTo>
                  <a:lnTo>
                    <a:pt x="185572" y="384556"/>
                  </a:lnTo>
                  <a:lnTo>
                    <a:pt x="174739" y="421881"/>
                  </a:lnTo>
                  <a:lnTo>
                    <a:pt x="169735" y="461238"/>
                  </a:lnTo>
                  <a:lnTo>
                    <a:pt x="169481" y="467893"/>
                  </a:lnTo>
                  <a:lnTo>
                    <a:pt x="169481" y="474548"/>
                  </a:lnTo>
                  <a:lnTo>
                    <a:pt x="169481" y="481215"/>
                  </a:lnTo>
                  <a:lnTo>
                    <a:pt x="173494" y="520763"/>
                  </a:lnTo>
                  <a:lnTo>
                    <a:pt x="183375" y="558533"/>
                  </a:lnTo>
                  <a:lnTo>
                    <a:pt x="201803" y="598424"/>
                  </a:lnTo>
                  <a:lnTo>
                    <a:pt x="230746" y="635990"/>
                  </a:lnTo>
                  <a:lnTo>
                    <a:pt x="261480" y="659904"/>
                  </a:lnTo>
                  <a:lnTo>
                    <a:pt x="300659" y="675322"/>
                  </a:lnTo>
                  <a:lnTo>
                    <a:pt x="321056" y="677926"/>
                  </a:lnTo>
                  <a:lnTo>
                    <a:pt x="331457" y="677926"/>
                  </a:lnTo>
                  <a:lnTo>
                    <a:pt x="376720" y="667245"/>
                  </a:lnTo>
                  <a:lnTo>
                    <a:pt x="417652" y="639953"/>
                  </a:lnTo>
                  <a:lnTo>
                    <a:pt x="444207" y="608723"/>
                  </a:lnTo>
                  <a:lnTo>
                    <a:pt x="466940" y="564553"/>
                  </a:lnTo>
                  <a:lnTo>
                    <a:pt x="477774" y="527215"/>
                  </a:lnTo>
                  <a:lnTo>
                    <a:pt x="482777" y="487857"/>
                  </a:lnTo>
                  <a:lnTo>
                    <a:pt x="483031" y="481215"/>
                  </a:lnTo>
                  <a:lnTo>
                    <a:pt x="483031" y="467893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152" y="3078252"/>
              <a:ext cx="190669" cy="14829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42348" y="3796441"/>
            <a:ext cx="5652770" cy="949325"/>
            <a:chOff x="542348" y="3796441"/>
            <a:chExt cx="5652770" cy="949325"/>
          </a:xfrm>
        </p:grpSpPr>
        <p:sp>
          <p:nvSpPr>
            <p:cNvPr id="16" name="object 16"/>
            <p:cNvSpPr/>
            <p:nvPr/>
          </p:nvSpPr>
          <p:spPr>
            <a:xfrm>
              <a:off x="559297" y="3796441"/>
              <a:ext cx="5635625" cy="949325"/>
            </a:xfrm>
            <a:custGeom>
              <a:avLst/>
              <a:gdLst/>
              <a:ahLst/>
              <a:cxnLst/>
              <a:rect l="l" t="t" r="r" b="b"/>
              <a:pathLst>
                <a:path w="5635625" h="949325">
                  <a:moveTo>
                    <a:pt x="5572000" y="949110"/>
                  </a:moveTo>
                  <a:lnTo>
                    <a:pt x="0" y="949110"/>
                  </a:lnTo>
                  <a:lnTo>
                    <a:pt x="0" y="0"/>
                  </a:lnTo>
                  <a:lnTo>
                    <a:pt x="5572000" y="0"/>
                  </a:lnTo>
                  <a:lnTo>
                    <a:pt x="5576409" y="434"/>
                  </a:lnTo>
                  <a:lnTo>
                    <a:pt x="5612338" y="16708"/>
                  </a:lnTo>
                  <a:lnTo>
                    <a:pt x="5633170" y="50201"/>
                  </a:lnTo>
                  <a:lnTo>
                    <a:pt x="5635342" y="63342"/>
                  </a:lnTo>
                  <a:lnTo>
                    <a:pt x="5635342" y="885767"/>
                  </a:lnTo>
                  <a:lnTo>
                    <a:pt x="5621443" y="922681"/>
                  </a:lnTo>
                  <a:lnTo>
                    <a:pt x="5589379" y="945652"/>
                  </a:lnTo>
                  <a:lnTo>
                    <a:pt x="5572000" y="949110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2340" y="3796449"/>
              <a:ext cx="474980" cy="949325"/>
            </a:xfrm>
            <a:custGeom>
              <a:avLst/>
              <a:gdLst/>
              <a:ahLst/>
              <a:cxnLst/>
              <a:rect l="l" t="t" r="r" b="b"/>
              <a:pathLst>
                <a:path w="474980" h="949325">
                  <a:moveTo>
                    <a:pt x="33896" y="0"/>
                  </a:moveTo>
                  <a:lnTo>
                    <a:pt x="0" y="0"/>
                  </a:lnTo>
                  <a:lnTo>
                    <a:pt x="0" y="949109"/>
                  </a:lnTo>
                  <a:lnTo>
                    <a:pt x="33896" y="949109"/>
                  </a:lnTo>
                  <a:lnTo>
                    <a:pt x="33896" y="0"/>
                  </a:lnTo>
                  <a:close/>
                </a:path>
                <a:path w="474980" h="949325">
                  <a:moveTo>
                    <a:pt x="474560" y="467893"/>
                  </a:moveTo>
                  <a:lnTo>
                    <a:pt x="470662" y="428345"/>
                  </a:lnTo>
                  <a:lnTo>
                    <a:pt x="461086" y="390575"/>
                  </a:lnTo>
                  <a:lnTo>
                    <a:pt x="443217" y="350685"/>
                  </a:lnTo>
                  <a:lnTo>
                    <a:pt x="415137" y="313118"/>
                  </a:lnTo>
                  <a:lnTo>
                    <a:pt x="385318" y="289204"/>
                  </a:lnTo>
                  <a:lnTo>
                    <a:pt x="347319" y="273786"/>
                  </a:lnTo>
                  <a:lnTo>
                    <a:pt x="327533" y="271170"/>
                  </a:lnTo>
                  <a:lnTo>
                    <a:pt x="316509" y="271170"/>
                  </a:lnTo>
                  <a:lnTo>
                    <a:pt x="272605" y="281863"/>
                  </a:lnTo>
                  <a:lnTo>
                    <a:pt x="232905" y="309156"/>
                  </a:lnTo>
                  <a:lnTo>
                    <a:pt x="207149" y="340385"/>
                  </a:lnTo>
                  <a:lnTo>
                    <a:pt x="185089" y="384556"/>
                  </a:lnTo>
                  <a:lnTo>
                    <a:pt x="174586" y="421894"/>
                  </a:lnTo>
                  <a:lnTo>
                    <a:pt x="169735" y="461251"/>
                  </a:lnTo>
                  <a:lnTo>
                    <a:pt x="169481" y="467893"/>
                  </a:lnTo>
                  <a:lnTo>
                    <a:pt x="169481" y="474548"/>
                  </a:lnTo>
                  <a:lnTo>
                    <a:pt x="169481" y="481215"/>
                  </a:lnTo>
                  <a:lnTo>
                    <a:pt x="173380" y="520763"/>
                  </a:lnTo>
                  <a:lnTo>
                    <a:pt x="182956" y="558533"/>
                  </a:lnTo>
                  <a:lnTo>
                    <a:pt x="200825" y="598424"/>
                  </a:lnTo>
                  <a:lnTo>
                    <a:pt x="228904" y="635990"/>
                  </a:lnTo>
                  <a:lnTo>
                    <a:pt x="258724" y="659904"/>
                  </a:lnTo>
                  <a:lnTo>
                    <a:pt x="296722" y="675322"/>
                  </a:lnTo>
                  <a:lnTo>
                    <a:pt x="316509" y="677938"/>
                  </a:lnTo>
                  <a:lnTo>
                    <a:pt x="327533" y="677938"/>
                  </a:lnTo>
                  <a:lnTo>
                    <a:pt x="371436" y="667245"/>
                  </a:lnTo>
                  <a:lnTo>
                    <a:pt x="411137" y="639953"/>
                  </a:lnTo>
                  <a:lnTo>
                    <a:pt x="436892" y="608723"/>
                  </a:lnTo>
                  <a:lnTo>
                    <a:pt x="458952" y="564553"/>
                  </a:lnTo>
                  <a:lnTo>
                    <a:pt x="469455" y="527215"/>
                  </a:lnTo>
                  <a:lnTo>
                    <a:pt x="474306" y="487857"/>
                  </a:lnTo>
                  <a:lnTo>
                    <a:pt x="474560" y="481215"/>
                  </a:lnTo>
                  <a:lnTo>
                    <a:pt x="474560" y="467893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626" y="4191551"/>
              <a:ext cx="169483" cy="15889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42348" y="4948932"/>
            <a:ext cx="5652770" cy="1254760"/>
            <a:chOff x="542348" y="4948932"/>
            <a:chExt cx="5652770" cy="1254760"/>
          </a:xfrm>
        </p:grpSpPr>
        <p:sp>
          <p:nvSpPr>
            <p:cNvPr id="20" name="object 20"/>
            <p:cNvSpPr/>
            <p:nvPr/>
          </p:nvSpPr>
          <p:spPr>
            <a:xfrm>
              <a:off x="559297" y="4948932"/>
              <a:ext cx="5635625" cy="1254760"/>
            </a:xfrm>
            <a:custGeom>
              <a:avLst/>
              <a:gdLst/>
              <a:ahLst/>
              <a:cxnLst/>
              <a:rect l="l" t="t" r="r" b="b"/>
              <a:pathLst>
                <a:path w="5635625" h="1254760">
                  <a:moveTo>
                    <a:pt x="5572000" y="1254181"/>
                  </a:moveTo>
                  <a:lnTo>
                    <a:pt x="47506" y="1254181"/>
                  </a:lnTo>
                  <a:lnTo>
                    <a:pt x="44200" y="1253747"/>
                  </a:lnTo>
                  <a:lnTo>
                    <a:pt x="12531" y="1231176"/>
                  </a:lnTo>
                  <a:lnTo>
                    <a:pt x="0" y="1190838"/>
                  </a:lnTo>
                  <a:lnTo>
                    <a:pt x="0" y="1186387"/>
                  </a:lnTo>
                  <a:lnTo>
                    <a:pt x="0" y="63342"/>
                  </a:lnTo>
                  <a:lnTo>
                    <a:pt x="10423" y="26427"/>
                  </a:lnTo>
                  <a:lnTo>
                    <a:pt x="44200" y="433"/>
                  </a:lnTo>
                  <a:lnTo>
                    <a:pt x="47506" y="0"/>
                  </a:lnTo>
                  <a:lnTo>
                    <a:pt x="5572000" y="0"/>
                  </a:lnTo>
                  <a:lnTo>
                    <a:pt x="5608913" y="13897"/>
                  </a:lnTo>
                  <a:lnTo>
                    <a:pt x="5631885" y="45962"/>
                  </a:lnTo>
                  <a:lnTo>
                    <a:pt x="5635342" y="63342"/>
                  </a:lnTo>
                  <a:lnTo>
                    <a:pt x="5635342" y="1190838"/>
                  </a:lnTo>
                  <a:lnTo>
                    <a:pt x="5621443" y="1227752"/>
                  </a:lnTo>
                  <a:lnTo>
                    <a:pt x="5589379" y="1250723"/>
                  </a:lnTo>
                  <a:lnTo>
                    <a:pt x="5576409" y="1253747"/>
                  </a:lnTo>
                  <a:lnTo>
                    <a:pt x="5572000" y="1254181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348" y="4949179"/>
              <a:ext cx="62865" cy="1254125"/>
            </a:xfrm>
            <a:custGeom>
              <a:avLst/>
              <a:gdLst/>
              <a:ahLst/>
              <a:cxnLst/>
              <a:rect l="l" t="t" r="r" b="b"/>
              <a:pathLst>
                <a:path w="62865" h="1254125">
                  <a:moveTo>
                    <a:pt x="62678" y="1253687"/>
                  </a:moveTo>
                  <a:lnTo>
                    <a:pt x="24806" y="1238571"/>
                  </a:lnTo>
                  <a:lnTo>
                    <a:pt x="2902" y="1205790"/>
                  </a:lnTo>
                  <a:lnTo>
                    <a:pt x="0" y="1186140"/>
                  </a:lnTo>
                  <a:lnTo>
                    <a:pt x="0" y="67546"/>
                  </a:lnTo>
                  <a:lnTo>
                    <a:pt x="11414" y="29874"/>
                  </a:lnTo>
                  <a:lnTo>
                    <a:pt x="41850" y="4912"/>
                  </a:lnTo>
                  <a:lnTo>
                    <a:pt x="62677" y="0"/>
                  </a:lnTo>
                  <a:lnTo>
                    <a:pt x="58974" y="1472"/>
                  </a:lnTo>
                  <a:lnTo>
                    <a:pt x="50668" y="8353"/>
                  </a:lnTo>
                  <a:lnTo>
                    <a:pt x="35348" y="47895"/>
                  </a:lnTo>
                  <a:lnTo>
                    <a:pt x="33896" y="67546"/>
                  </a:lnTo>
                  <a:lnTo>
                    <a:pt x="33896" y="1186140"/>
                  </a:lnTo>
                  <a:lnTo>
                    <a:pt x="40646" y="1227720"/>
                  </a:lnTo>
                  <a:lnTo>
                    <a:pt x="58974" y="1252213"/>
                  </a:lnTo>
                  <a:lnTo>
                    <a:pt x="62678" y="1253687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7247" y="5465863"/>
              <a:ext cx="42545" cy="517525"/>
            </a:xfrm>
            <a:custGeom>
              <a:avLst/>
              <a:gdLst/>
              <a:ahLst/>
              <a:cxnLst/>
              <a:rect l="l" t="t" r="r" b="b"/>
              <a:pathLst>
                <a:path w="42545" h="517525">
                  <a:moveTo>
                    <a:pt x="42367" y="492937"/>
                  </a:moveTo>
                  <a:lnTo>
                    <a:pt x="23990" y="474560"/>
                  </a:lnTo>
                  <a:lnTo>
                    <a:pt x="18376" y="474560"/>
                  </a:lnTo>
                  <a:lnTo>
                    <a:pt x="0" y="492937"/>
                  </a:lnTo>
                  <a:lnTo>
                    <a:pt x="0" y="498551"/>
                  </a:lnTo>
                  <a:lnTo>
                    <a:pt x="18376" y="516928"/>
                  </a:lnTo>
                  <a:lnTo>
                    <a:pt x="23990" y="516928"/>
                  </a:lnTo>
                  <a:lnTo>
                    <a:pt x="42367" y="498551"/>
                  </a:lnTo>
                  <a:lnTo>
                    <a:pt x="42367" y="495744"/>
                  </a:lnTo>
                  <a:lnTo>
                    <a:pt x="42367" y="492937"/>
                  </a:lnTo>
                  <a:close/>
                </a:path>
                <a:path w="42545" h="517525">
                  <a:moveTo>
                    <a:pt x="42367" y="255651"/>
                  </a:moveTo>
                  <a:lnTo>
                    <a:pt x="23990" y="237274"/>
                  </a:lnTo>
                  <a:lnTo>
                    <a:pt x="18376" y="237274"/>
                  </a:lnTo>
                  <a:lnTo>
                    <a:pt x="0" y="255651"/>
                  </a:lnTo>
                  <a:lnTo>
                    <a:pt x="0" y="261277"/>
                  </a:lnTo>
                  <a:lnTo>
                    <a:pt x="18376" y="279654"/>
                  </a:lnTo>
                  <a:lnTo>
                    <a:pt x="23990" y="279654"/>
                  </a:lnTo>
                  <a:lnTo>
                    <a:pt x="42367" y="261277"/>
                  </a:lnTo>
                  <a:lnTo>
                    <a:pt x="42367" y="258470"/>
                  </a:lnTo>
                  <a:lnTo>
                    <a:pt x="42367" y="255651"/>
                  </a:lnTo>
                  <a:close/>
                </a:path>
                <a:path w="42545" h="517525">
                  <a:moveTo>
                    <a:pt x="42367" y="18376"/>
                  </a:moveTo>
                  <a:lnTo>
                    <a:pt x="23990" y="0"/>
                  </a:lnTo>
                  <a:lnTo>
                    <a:pt x="18376" y="0"/>
                  </a:lnTo>
                  <a:lnTo>
                    <a:pt x="0" y="18376"/>
                  </a:lnTo>
                  <a:lnTo>
                    <a:pt x="0" y="23990"/>
                  </a:lnTo>
                  <a:lnTo>
                    <a:pt x="18376" y="42367"/>
                  </a:lnTo>
                  <a:lnTo>
                    <a:pt x="23990" y="42367"/>
                  </a:lnTo>
                  <a:lnTo>
                    <a:pt x="42367" y="23990"/>
                  </a:lnTo>
                  <a:lnTo>
                    <a:pt x="42367" y="21183"/>
                  </a:lnTo>
                  <a:lnTo>
                    <a:pt x="42367" y="18376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2363" y="1610638"/>
            <a:ext cx="4773930" cy="18643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b="1" spc="-70" dirty="0">
                <a:solidFill>
                  <a:srgbClr val="1F2937"/>
                </a:solidFill>
                <a:latin typeface="Roboto"/>
                <a:cs typeface="Roboto"/>
              </a:rPr>
              <a:t>Develop</a:t>
            </a:r>
            <a:r>
              <a:rPr sz="145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450" b="1" spc="-75" dirty="0">
                <a:solidFill>
                  <a:srgbClr val="1F2937"/>
                </a:solidFill>
                <a:latin typeface="Roboto"/>
                <a:cs typeface="Roboto"/>
              </a:rPr>
              <a:t>Automated</a:t>
            </a:r>
            <a:r>
              <a:rPr sz="1450" b="1" spc="-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1F2937"/>
                </a:solidFill>
                <a:latin typeface="Roboto"/>
                <a:cs typeface="Roboto"/>
              </a:rPr>
              <a:t>Tools</a:t>
            </a:r>
            <a:endParaRPr sz="1450">
              <a:latin typeface="Roboto"/>
              <a:cs typeface="Roboto"/>
            </a:endParaRPr>
          </a:p>
          <a:p>
            <a:pPr marL="12700" marR="5080">
              <a:lnSpc>
                <a:spcPct val="115999"/>
              </a:lnSpc>
              <a:spcBef>
                <a:spcPts val="204"/>
              </a:spcBef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Generate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CCTV-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style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degraded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images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controllable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parameters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various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environments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conditions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050">
              <a:latin typeface="Roboto"/>
              <a:cs typeface="Roboto"/>
            </a:endParaRPr>
          </a:p>
          <a:p>
            <a:pPr marL="22225">
              <a:lnSpc>
                <a:spcPct val="100000"/>
              </a:lnSpc>
              <a:spcBef>
                <a:spcPts val="5"/>
              </a:spcBef>
            </a:pPr>
            <a:r>
              <a:rPr sz="1450" b="1" spc="-70" dirty="0">
                <a:solidFill>
                  <a:srgbClr val="1F2937"/>
                </a:solidFill>
                <a:latin typeface="Roboto"/>
                <a:cs typeface="Roboto"/>
              </a:rPr>
              <a:t>Maintain</a:t>
            </a:r>
            <a:r>
              <a:rPr sz="1450" b="1" spc="4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1F2937"/>
                </a:solidFill>
                <a:latin typeface="Roboto"/>
                <a:cs typeface="Roboto"/>
              </a:rPr>
              <a:t>Essential</a:t>
            </a:r>
            <a:r>
              <a:rPr sz="1450" b="1" spc="4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1F2937"/>
                </a:solidFill>
                <a:latin typeface="Roboto"/>
                <a:cs typeface="Roboto"/>
              </a:rPr>
              <a:t>Features</a:t>
            </a:r>
            <a:endParaRPr sz="1450">
              <a:latin typeface="Roboto"/>
              <a:cs typeface="Roboto"/>
            </a:endParaRPr>
          </a:p>
          <a:p>
            <a:pPr marL="22225" marR="68580">
              <a:lnSpc>
                <a:spcPct val="115999"/>
              </a:lnSpc>
              <a:spcBef>
                <a:spcPts val="204"/>
              </a:spcBef>
            </a:pP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Preserve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Roboto"/>
                <a:cs typeface="Roboto"/>
              </a:rPr>
              <a:t>critical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facial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characteristics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necessary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accurate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face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Roboto"/>
                <a:cs typeface="Roboto"/>
              </a:rPr>
              <a:t>recognition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despite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image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degradation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2628" y="3847827"/>
            <a:ext cx="4756150" cy="7461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50" b="1" spc="-75" dirty="0">
                <a:solidFill>
                  <a:srgbClr val="1F2937"/>
                </a:solidFill>
                <a:latin typeface="Roboto"/>
                <a:cs typeface="Roboto"/>
              </a:rPr>
              <a:t>Provide</a:t>
            </a:r>
            <a:r>
              <a:rPr sz="1450" b="1" spc="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450" b="1" spc="-65" dirty="0">
                <a:solidFill>
                  <a:srgbClr val="1F2937"/>
                </a:solidFill>
                <a:latin typeface="Roboto"/>
                <a:cs typeface="Roboto"/>
              </a:rPr>
              <a:t>Configurable</a:t>
            </a:r>
            <a:r>
              <a:rPr sz="1450" b="1" spc="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450" b="1" spc="-10" dirty="0">
                <a:solidFill>
                  <a:srgbClr val="1F2937"/>
                </a:solidFill>
                <a:latin typeface="Roboto"/>
                <a:cs typeface="Roboto"/>
              </a:rPr>
              <a:t>Pipeline</a:t>
            </a:r>
            <a:endParaRPr sz="1450">
              <a:latin typeface="Roboto"/>
              <a:cs typeface="Roboto"/>
            </a:endParaRPr>
          </a:p>
          <a:p>
            <a:pPr marL="12700" marR="5080">
              <a:lnSpc>
                <a:spcPct val="115999"/>
              </a:lnSpc>
              <a:spcBef>
                <a:spcPts val="204"/>
              </a:spcBef>
            </a:pP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Create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flexible,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modular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framework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research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practical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applications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with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adjustable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degradation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levels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9132" y="4964880"/>
            <a:ext cx="3034665" cy="108648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00" b="0" spc="-80" dirty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sz="1300" b="0" spc="-10" dirty="0">
                <a:solidFill>
                  <a:srgbClr val="1F2937"/>
                </a:solidFill>
                <a:latin typeface="Roboto Medium"/>
                <a:cs typeface="Roboto Medium"/>
              </a:rPr>
              <a:t> Deliverables:</a:t>
            </a:r>
            <a:endParaRPr sz="1300">
              <a:latin typeface="Roboto Medium"/>
              <a:cs typeface="Roboto Medium"/>
            </a:endParaRPr>
          </a:p>
          <a:p>
            <a:pPr marL="181610" marR="5080">
              <a:lnSpc>
                <a:spcPct val="135400"/>
              </a:lnSpc>
              <a:spcBef>
                <a:spcPts val="305"/>
              </a:spcBef>
            </a:pP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Software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module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Roboto"/>
                <a:cs typeface="Roboto"/>
              </a:rPr>
              <a:t>UI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image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degradation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Validation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through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face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recognition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tests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Documentation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extensible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architecture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76591" y="5477652"/>
            <a:ext cx="364299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785" marR="5080" indent="-1696720">
              <a:lnSpc>
                <a:spcPct val="111200"/>
              </a:lnSpc>
              <a:spcBef>
                <a:spcPts val="90"/>
              </a:spcBef>
            </a:pP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Examples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30" dirty="0">
                <a:solidFill>
                  <a:srgbClr val="6A7280"/>
                </a:solidFill>
                <a:latin typeface="Roboto"/>
                <a:cs typeface="Roboto"/>
              </a:rPr>
              <a:t>of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30" dirty="0">
                <a:solidFill>
                  <a:srgbClr val="6A7280"/>
                </a:solidFill>
                <a:latin typeface="Roboto"/>
                <a:cs typeface="Roboto"/>
              </a:rPr>
              <a:t>original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6A7280"/>
                </a:solidFill>
                <a:latin typeface="Roboto"/>
                <a:cs typeface="Roboto"/>
              </a:rPr>
              <a:t>image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6A7280"/>
                </a:solidFill>
                <a:latin typeface="Roboto"/>
                <a:cs typeface="Roboto"/>
              </a:rPr>
              <a:t>(a)</a:t>
            </a:r>
            <a:r>
              <a:rPr sz="1000" spc="-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6A7280"/>
                </a:solidFill>
                <a:latin typeface="Roboto"/>
                <a:cs typeface="Roboto"/>
              </a:rPr>
              <a:t>and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6A7280"/>
                </a:solidFill>
                <a:latin typeface="Roboto"/>
                <a:cs typeface="Roboto"/>
              </a:rPr>
              <a:t>systematically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degraded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6A7280"/>
                </a:solidFill>
                <a:latin typeface="Roboto"/>
                <a:cs typeface="Roboto"/>
              </a:rPr>
              <a:t>versions </a:t>
            </a:r>
            <a:r>
              <a:rPr sz="1000" spc="-35" dirty="0">
                <a:solidFill>
                  <a:srgbClr val="6A7280"/>
                </a:solidFill>
                <a:latin typeface="Roboto"/>
                <a:cs typeface="Roboto"/>
              </a:rPr>
              <a:t>(b-</a:t>
            </a:r>
            <a:r>
              <a:rPr sz="1000" spc="-25" dirty="0">
                <a:solidFill>
                  <a:srgbClr val="6A7280"/>
                </a:solidFill>
                <a:latin typeface="Roboto"/>
                <a:cs typeface="Roboto"/>
              </a:rPr>
              <a:t>f)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9648" y="6488705"/>
            <a:ext cx="1748789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PG-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DBDA,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C-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DAC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ACTS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Pune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40114" y="6488705"/>
            <a:ext cx="37782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4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15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6813256"/>
            <a:ext cx="10847070" cy="34290"/>
          </a:xfrm>
          <a:custGeom>
            <a:avLst/>
            <a:gdLst/>
            <a:ahLst/>
            <a:cxnLst/>
            <a:rect l="l" t="t" r="r" b="b"/>
            <a:pathLst>
              <a:path w="10847070" h="34290">
                <a:moveTo>
                  <a:pt x="10846975" y="33896"/>
                </a:moveTo>
                <a:lnTo>
                  <a:pt x="0" y="33896"/>
                </a:lnTo>
                <a:lnTo>
                  <a:pt x="0" y="0"/>
                </a:lnTo>
                <a:lnTo>
                  <a:pt x="10846975" y="0"/>
                </a:lnTo>
                <a:lnTo>
                  <a:pt x="10846975" y="33896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ECFCB5A-702A-F3CD-40F8-5B99431DC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20" y="1821953"/>
            <a:ext cx="4667371" cy="3496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Functional</a:t>
            </a:r>
            <a:r>
              <a:rPr spc="10" dirty="0"/>
              <a:t> </a:t>
            </a:r>
            <a:r>
              <a:rPr spc="-125" dirty="0"/>
              <a:t>Requirements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849" y="1772643"/>
            <a:ext cx="190499" cy="1785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9" y="1701847"/>
            <a:ext cx="59613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90" dirty="0">
                <a:solidFill>
                  <a:srgbClr val="1F2937"/>
                </a:solidFill>
                <a:latin typeface="Roboto Medium"/>
                <a:cs typeface="Roboto Medium"/>
              </a:rPr>
              <a:t>Image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Degradation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Effects:</a:t>
            </a:r>
            <a:r>
              <a:rPr sz="150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65" dirty="0">
                <a:latin typeface="Roboto"/>
                <a:cs typeface="Roboto"/>
              </a:rPr>
              <a:t>Blurring,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downsampling,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noise,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compression,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color </a:t>
            </a:r>
            <a:r>
              <a:rPr sz="1500" spc="-80" dirty="0">
                <a:latin typeface="Roboto"/>
                <a:cs typeface="Roboto"/>
              </a:rPr>
              <a:t>effects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with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configurable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intensity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204" y="2503911"/>
            <a:ext cx="190499" cy="1917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1212" y="2463561"/>
            <a:ext cx="60198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User-</a:t>
            </a:r>
            <a:r>
              <a:rPr sz="1500" b="0" spc="-90" dirty="0">
                <a:solidFill>
                  <a:srgbClr val="1F2937"/>
                </a:solidFill>
                <a:latin typeface="Roboto Medium"/>
                <a:cs typeface="Roboto Medium"/>
              </a:rPr>
              <a:t>defined</a:t>
            </a:r>
            <a:r>
              <a:rPr sz="150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Control: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70" dirty="0">
                <a:latin typeface="Roboto"/>
                <a:cs typeface="Roboto"/>
              </a:rPr>
              <a:t>Severity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levels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effect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groupings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via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intuitive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40" dirty="0">
                <a:latin typeface="Roboto"/>
                <a:cs typeface="Roboto"/>
              </a:rPr>
              <a:t>interface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161" y="2952828"/>
            <a:ext cx="190499" cy="190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9" y="2920761"/>
            <a:ext cx="60788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100" dirty="0">
                <a:solidFill>
                  <a:srgbClr val="1F2937"/>
                </a:solidFill>
                <a:latin typeface="Roboto Medium"/>
                <a:cs typeface="Roboto Medium"/>
              </a:rPr>
              <a:t>Face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Processing: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100" dirty="0">
                <a:latin typeface="Roboto"/>
                <a:cs typeface="Roboto"/>
              </a:rPr>
              <a:t>Automated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detection,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cropping,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batch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processing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support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849" y="3390899"/>
            <a:ext cx="142874" cy="190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9774" y="3377962"/>
            <a:ext cx="536829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90" dirty="0">
                <a:solidFill>
                  <a:srgbClr val="1F2937"/>
                </a:solidFill>
                <a:latin typeface="Roboto Medium"/>
                <a:cs typeface="Roboto Medium"/>
              </a:rPr>
              <a:t>Format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Compatibility: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5" dirty="0">
                <a:latin typeface="Roboto"/>
                <a:cs typeface="Roboto"/>
              </a:rPr>
              <a:t>Support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for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standard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image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formats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(JPG,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PNG)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43774" y="4838699"/>
            <a:ext cx="4238625" cy="685800"/>
            <a:chOff x="7343774" y="4838699"/>
            <a:chExt cx="4238625" cy="685800"/>
          </a:xfrm>
        </p:grpSpPr>
        <p:sp>
          <p:nvSpPr>
            <p:cNvPr id="14" name="object 14"/>
            <p:cNvSpPr/>
            <p:nvPr/>
          </p:nvSpPr>
          <p:spPr>
            <a:xfrm>
              <a:off x="7362824" y="4838699"/>
              <a:ext cx="4219575" cy="685800"/>
            </a:xfrm>
            <a:custGeom>
              <a:avLst/>
              <a:gdLst/>
              <a:ahLst/>
              <a:cxnLst/>
              <a:rect l="l" t="t" r="r" b="b"/>
              <a:pathLst>
                <a:path w="4219575" h="685800">
                  <a:moveTo>
                    <a:pt x="4148378" y="685799"/>
                  </a:moveTo>
                  <a:lnTo>
                    <a:pt x="53397" y="685799"/>
                  </a:lnTo>
                  <a:lnTo>
                    <a:pt x="49681" y="685311"/>
                  </a:lnTo>
                  <a:lnTo>
                    <a:pt x="14084" y="659942"/>
                  </a:lnTo>
                  <a:lnTo>
                    <a:pt x="365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148378" y="0"/>
                  </a:lnTo>
                  <a:lnTo>
                    <a:pt x="4189867" y="15621"/>
                  </a:lnTo>
                  <a:lnTo>
                    <a:pt x="4215687" y="51660"/>
                  </a:lnTo>
                  <a:lnTo>
                    <a:pt x="4219574" y="71196"/>
                  </a:lnTo>
                  <a:lnTo>
                    <a:pt x="4219574" y="614603"/>
                  </a:lnTo>
                  <a:lnTo>
                    <a:pt x="4203951" y="656092"/>
                  </a:lnTo>
                  <a:lnTo>
                    <a:pt x="4167912" y="681913"/>
                  </a:lnTo>
                  <a:lnTo>
                    <a:pt x="4153332" y="685311"/>
                  </a:lnTo>
                  <a:lnTo>
                    <a:pt x="4148378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43774" y="48389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1" y="638481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3"/>
                  </a:lnTo>
                  <a:lnTo>
                    <a:pt x="66287" y="683587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8442" y="5019674"/>
              <a:ext cx="91672" cy="13335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343774" y="1752599"/>
            <a:ext cx="2047875" cy="1485900"/>
            <a:chOff x="7343774" y="1752599"/>
            <a:chExt cx="2047875" cy="1485900"/>
          </a:xfrm>
        </p:grpSpPr>
        <p:sp>
          <p:nvSpPr>
            <p:cNvPr id="18" name="object 18"/>
            <p:cNvSpPr/>
            <p:nvPr/>
          </p:nvSpPr>
          <p:spPr>
            <a:xfrm>
              <a:off x="7362823" y="1752599"/>
              <a:ext cx="2028825" cy="1485900"/>
            </a:xfrm>
            <a:custGeom>
              <a:avLst/>
              <a:gdLst/>
              <a:ahLst/>
              <a:cxnLst/>
              <a:rect l="l" t="t" r="r" b="b"/>
              <a:pathLst>
                <a:path w="2028825" h="1485900">
                  <a:moveTo>
                    <a:pt x="1995776" y="1485899"/>
                  </a:moveTo>
                  <a:lnTo>
                    <a:pt x="16523" y="1485899"/>
                  </a:lnTo>
                  <a:lnTo>
                    <a:pt x="14093" y="1484932"/>
                  </a:lnTo>
                  <a:lnTo>
                    <a:pt x="0" y="1452851"/>
                  </a:lnTo>
                  <a:lnTo>
                    <a:pt x="0" y="1447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995776" y="0"/>
                  </a:lnTo>
                  <a:lnTo>
                    <a:pt x="2027857" y="28187"/>
                  </a:lnTo>
                  <a:lnTo>
                    <a:pt x="2028824" y="33047"/>
                  </a:lnTo>
                  <a:lnTo>
                    <a:pt x="2028824" y="1452851"/>
                  </a:lnTo>
                  <a:lnTo>
                    <a:pt x="2000637" y="1484932"/>
                  </a:lnTo>
                  <a:lnTo>
                    <a:pt x="1995776" y="14858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3774" y="1752599"/>
              <a:ext cx="38100" cy="1485900"/>
            </a:xfrm>
            <a:custGeom>
              <a:avLst/>
              <a:gdLst/>
              <a:ahLst/>
              <a:cxnLst/>
              <a:rect l="l" t="t" r="r" b="b"/>
              <a:pathLst>
                <a:path w="38100" h="1485900">
                  <a:moveTo>
                    <a:pt x="38099" y="1485899"/>
                  </a:moveTo>
                  <a:lnTo>
                    <a:pt x="2789" y="1462425"/>
                  </a:lnTo>
                  <a:lnTo>
                    <a:pt x="0" y="1447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485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4745" y="1865515"/>
              <a:ext cx="231457" cy="23141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485409" y="2159047"/>
            <a:ext cx="1725295" cy="960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2780">
              <a:lnSpc>
                <a:spcPct val="116700"/>
              </a:lnSpc>
              <a:spcBef>
                <a:spcPts val="100"/>
              </a:spcBef>
            </a:pPr>
            <a:r>
              <a:rPr sz="1500" b="0" spc="-90" dirty="0">
                <a:latin typeface="Roboto Medium"/>
                <a:cs typeface="Roboto Medium"/>
              </a:rPr>
              <a:t>Customizable </a:t>
            </a:r>
            <a:r>
              <a:rPr sz="1500" b="0" spc="-10" dirty="0">
                <a:latin typeface="Roboto Medium"/>
                <a:cs typeface="Roboto Medium"/>
              </a:rPr>
              <a:t>Degradation</a:t>
            </a:r>
            <a:endParaRPr sz="15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50"/>
              </a:spcBef>
            </a:pP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Multiple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effect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combinations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adjustable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parameters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544049" y="1752599"/>
            <a:ext cx="2038350" cy="1485900"/>
            <a:chOff x="9544049" y="1752599"/>
            <a:chExt cx="2038350" cy="1485900"/>
          </a:xfrm>
        </p:grpSpPr>
        <p:sp>
          <p:nvSpPr>
            <p:cNvPr id="23" name="object 23"/>
            <p:cNvSpPr/>
            <p:nvPr/>
          </p:nvSpPr>
          <p:spPr>
            <a:xfrm>
              <a:off x="9563098" y="1752599"/>
              <a:ext cx="2019300" cy="1485900"/>
            </a:xfrm>
            <a:custGeom>
              <a:avLst/>
              <a:gdLst/>
              <a:ahLst/>
              <a:cxnLst/>
              <a:rect l="l" t="t" r="r" b="b"/>
              <a:pathLst>
                <a:path w="2019300" h="1485900">
                  <a:moveTo>
                    <a:pt x="1986252" y="1485899"/>
                  </a:moveTo>
                  <a:lnTo>
                    <a:pt x="16523" y="1485899"/>
                  </a:lnTo>
                  <a:lnTo>
                    <a:pt x="14093" y="1484932"/>
                  </a:lnTo>
                  <a:lnTo>
                    <a:pt x="0" y="1452851"/>
                  </a:lnTo>
                  <a:lnTo>
                    <a:pt x="0" y="1447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986252" y="0"/>
                  </a:lnTo>
                  <a:lnTo>
                    <a:pt x="2018331" y="28187"/>
                  </a:lnTo>
                  <a:lnTo>
                    <a:pt x="2019299" y="33047"/>
                  </a:lnTo>
                  <a:lnTo>
                    <a:pt x="2019299" y="1452851"/>
                  </a:lnTo>
                  <a:lnTo>
                    <a:pt x="1991111" y="1484932"/>
                  </a:lnTo>
                  <a:lnTo>
                    <a:pt x="1986252" y="14858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44049" y="1752599"/>
              <a:ext cx="38100" cy="1485900"/>
            </a:xfrm>
            <a:custGeom>
              <a:avLst/>
              <a:gdLst/>
              <a:ahLst/>
              <a:cxnLst/>
              <a:rect l="l" t="t" r="r" b="b"/>
              <a:pathLst>
                <a:path w="38100" h="1485900">
                  <a:moveTo>
                    <a:pt x="38099" y="1485899"/>
                  </a:moveTo>
                  <a:lnTo>
                    <a:pt x="2789" y="1462425"/>
                  </a:lnTo>
                  <a:lnTo>
                    <a:pt x="0" y="1447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485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96449" y="1866899"/>
              <a:ext cx="285750" cy="229235"/>
            </a:xfrm>
            <a:custGeom>
              <a:avLst/>
              <a:gdLst/>
              <a:ahLst/>
              <a:cxnLst/>
              <a:rect l="l" t="t" r="r" b="b"/>
              <a:pathLst>
                <a:path w="285750" h="229235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9235">
                  <a:moveTo>
                    <a:pt x="222974" y="228912"/>
                  </a:moveTo>
                  <a:lnTo>
                    <a:pt x="219982" y="228912"/>
                  </a:lnTo>
                  <a:lnTo>
                    <a:pt x="217348" y="227796"/>
                  </a:lnTo>
                  <a:lnTo>
                    <a:pt x="187432" y="208275"/>
                  </a:lnTo>
                  <a:lnTo>
                    <a:pt x="169022" y="182974"/>
                  </a:lnTo>
                  <a:lnTo>
                    <a:pt x="159729" y="156175"/>
                  </a:lnTo>
                  <a:lnTo>
                    <a:pt x="157162" y="132159"/>
                  </a:lnTo>
                  <a:lnTo>
                    <a:pt x="157162" y="127783"/>
                  </a:lnTo>
                  <a:lnTo>
                    <a:pt x="159841" y="123854"/>
                  </a:lnTo>
                  <a:lnTo>
                    <a:pt x="220027" y="99744"/>
                  </a:lnTo>
                  <a:lnTo>
                    <a:pt x="222885" y="99744"/>
                  </a:lnTo>
                  <a:lnTo>
                    <a:pt x="279008" y="122202"/>
                  </a:lnTo>
                  <a:lnTo>
                    <a:pt x="221456" y="122202"/>
                  </a:lnTo>
                  <a:lnTo>
                    <a:pt x="221456" y="206141"/>
                  </a:lnTo>
                  <a:lnTo>
                    <a:pt x="257050" y="206141"/>
                  </a:lnTo>
                  <a:lnTo>
                    <a:pt x="255499" y="208275"/>
                  </a:lnTo>
                  <a:lnTo>
                    <a:pt x="225608" y="227796"/>
                  </a:lnTo>
                  <a:lnTo>
                    <a:pt x="222974" y="228912"/>
                  </a:lnTo>
                  <a:close/>
                </a:path>
                <a:path w="285750" h="229235">
                  <a:moveTo>
                    <a:pt x="257050" y="206141"/>
                  </a:moveTo>
                  <a:lnTo>
                    <a:pt x="221456" y="206141"/>
                  </a:lnTo>
                  <a:lnTo>
                    <a:pt x="240712" y="192665"/>
                  </a:lnTo>
                  <a:lnTo>
                    <a:pt x="253519" y="175686"/>
                  </a:lnTo>
                  <a:lnTo>
                    <a:pt x="260942" y="157224"/>
                  </a:lnTo>
                  <a:lnTo>
                    <a:pt x="264050" y="139303"/>
                  </a:lnTo>
                  <a:lnTo>
                    <a:pt x="221344" y="122202"/>
                  </a:lnTo>
                  <a:lnTo>
                    <a:pt x="279008" y="122202"/>
                  </a:lnTo>
                  <a:lnTo>
                    <a:pt x="283071" y="123854"/>
                  </a:lnTo>
                  <a:lnTo>
                    <a:pt x="285750" y="127783"/>
                  </a:lnTo>
                  <a:lnTo>
                    <a:pt x="285750" y="132159"/>
                  </a:lnTo>
                  <a:lnTo>
                    <a:pt x="283184" y="156175"/>
                  </a:lnTo>
                  <a:lnTo>
                    <a:pt x="273895" y="182974"/>
                  </a:lnTo>
                  <a:lnTo>
                    <a:pt x="257050" y="206141"/>
                  </a:lnTo>
                  <a:close/>
                </a:path>
                <a:path w="285750" h="229235">
                  <a:moveTo>
                    <a:pt x="188327" y="228510"/>
                  </a:moveTo>
                  <a:lnTo>
                    <a:pt x="5848" y="228510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8319" y="135731"/>
                  </a:lnTo>
                  <a:lnTo>
                    <a:pt x="135909" y="136847"/>
                  </a:lnTo>
                  <a:lnTo>
                    <a:pt x="143098" y="138990"/>
                  </a:lnTo>
                  <a:lnTo>
                    <a:pt x="146121" y="160648"/>
                  </a:lnTo>
                  <a:lnTo>
                    <a:pt x="153884" y="184347"/>
                  </a:lnTo>
                  <a:lnTo>
                    <a:pt x="167773" y="207748"/>
                  </a:lnTo>
                  <a:lnTo>
                    <a:pt x="189130" y="228376"/>
                  </a:lnTo>
                  <a:lnTo>
                    <a:pt x="188327" y="22851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679879" y="2154979"/>
            <a:ext cx="1428750" cy="6978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00" b="0" spc="-85" dirty="0">
                <a:latin typeface="Roboto Medium"/>
                <a:cs typeface="Roboto Medium"/>
              </a:rPr>
              <a:t>Privacy</a:t>
            </a:r>
            <a:r>
              <a:rPr sz="1500" b="0" spc="15" dirty="0">
                <a:latin typeface="Roboto Medium"/>
                <a:cs typeface="Roboto Medium"/>
              </a:rPr>
              <a:t> </a:t>
            </a:r>
            <a:r>
              <a:rPr sz="1500" b="0" spc="-70" dirty="0">
                <a:latin typeface="Roboto Medium"/>
                <a:cs typeface="Roboto Medium"/>
              </a:rPr>
              <a:t>Protection</a:t>
            </a:r>
            <a:endParaRPr sz="1500">
              <a:latin typeface="Roboto Medium"/>
              <a:cs typeface="Roboto Medium"/>
            </a:endParaRPr>
          </a:p>
          <a:p>
            <a:pPr marL="12700" marR="67945">
              <a:lnSpc>
                <a:spcPct val="108700"/>
              </a:lnSpc>
              <a:spcBef>
                <a:spcPts val="155"/>
              </a:spcBef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Synthetically</a:t>
            </a:r>
            <a:r>
              <a:rPr sz="1150" spc="4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degraded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datasets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77235" y="3397448"/>
            <a:ext cx="2047875" cy="1219200"/>
            <a:chOff x="7343774" y="3390899"/>
            <a:chExt cx="2047875" cy="1219200"/>
          </a:xfrm>
        </p:grpSpPr>
        <p:sp>
          <p:nvSpPr>
            <p:cNvPr id="28" name="object 28"/>
            <p:cNvSpPr/>
            <p:nvPr/>
          </p:nvSpPr>
          <p:spPr>
            <a:xfrm>
              <a:off x="7362823" y="3390899"/>
              <a:ext cx="2028825" cy="1219200"/>
            </a:xfrm>
            <a:custGeom>
              <a:avLst/>
              <a:gdLst/>
              <a:ahLst/>
              <a:cxnLst/>
              <a:rect l="l" t="t" r="r" b="b"/>
              <a:pathLst>
                <a:path w="2028825" h="1219200">
                  <a:moveTo>
                    <a:pt x="1995776" y="1219199"/>
                  </a:moveTo>
                  <a:lnTo>
                    <a:pt x="16523" y="1219199"/>
                  </a:lnTo>
                  <a:lnTo>
                    <a:pt x="14093" y="1218232"/>
                  </a:lnTo>
                  <a:lnTo>
                    <a:pt x="0" y="1186152"/>
                  </a:lnTo>
                  <a:lnTo>
                    <a:pt x="0" y="1181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995776" y="0"/>
                  </a:lnTo>
                  <a:lnTo>
                    <a:pt x="2027857" y="28187"/>
                  </a:lnTo>
                  <a:lnTo>
                    <a:pt x="2028824" y="33047"/>
                  </a:lnTo>
                  <a:lnTo>
                    <a:pt x="2028824" y="1186152"/>
                  </a:lnTo>
                  <a:lnTo>
                    <a:pt x="2000637" y="1218232"/>
                  </a:lnTo>
                  <a:lnTo>
                    <a:pt x="1995776" y="12191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3774" y="3390899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2789" y="1195725"/>
                  </a:lnTo>
                  <a:lnTo>
                    <a:pt x="0" y="1181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96888" y="3508771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70836" y="3792060"/>
            <a:ext cx="1722120" cy="6978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00" b="0" spc="-85" dirty="0">
                <a:latin typeface="Roboto Medium"/>
                <a:cs typeface="Roboto Medium"/>
              </a:rPr>
              <a:t>Modular</a:t>
            </a:r>
            <a:r>
              <a:rPr sz="1500" b="0" spc="-35" dirty="0">
                <a:latin typeface="Roboto Medium"/>
                <a:cs typeface="Roboto Medium"/>
              </a:rPr>
              <a:t> </a:t>
            </a:r>
            <a:r>
              <a:rPr sz="1500" b="0" spc="-25" dirty="0">
                <a:latin typeface="Roboto Medium"/>
                <a:cs typeface="Roboto Medium"/>
              </a:rPr>
              <a:t>Architecture</a:t>
            </a:r>
            <a:endParaRPr sz="1500" dirty="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55"/>
              </a:spcBef>
            </a:pP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Flexible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pipeline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research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extensibility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23509" y="4960445"/>
            <a:ext cx="362140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8915">
              <a:lnSpc>
                <a:spcPct val="108700"/>
              </a:lnSpc>
              <a:spcBef>
                <a:spcPts val="95"/>
              </a:spcBef>
            </a:pP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All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parameters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are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configurable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through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both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GUI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API interfaces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research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flexibility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reproducibility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5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</a:t>
            </a:r>
            <a:r>
              <a:rPr lang="en-US" spc="-25" dirty="0"/>
              <a:t>9</a:t>
            </a:r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88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20"/>
              </a:spcBef>
            </a:pPr>
            <a:r>
              <a:rPr sz="2450" spc="-105" dirty="0"/>
              <a:t>Literature</a:t>
            </a:r>
            <a:r>
              <a:rPr sz="2450" spc="-5" dirty="0"/>
              <a:t> </a:t>
            </a:r>
            <a:r>
              <a:rPr sz="2450" spc="-95" dirty="0"/>
              <a:t>Review</a:t>
            </a:r>
            <a:endParaRPr sz="2450"/>
          </a:p>
        </p:txBody>
      </p:sp>
      <p:grpSp>
        <p:nvGrpSpPr>
          <p:cNvPr id="5" name="object 5"/>
          <p:cNvGrpSpPr/>
          <p:nvPr/>
        </p:nvGrpSpPr>
        <p:grpSpPr>
          <a:xfrm>
            <a:off x="609599" y="4114799"/>
            <a:ext cx="5295900" cy="990600"/>
            <a:chOff x="609599" y="4114799"/>
            <a:chExt cx="5295900" cy="990600"/>
          </a:xfrm>
        </p:grpSpPr>
        <p:sp>
          <p:nvSpPr>
            <p:cNvPr id="6" name="object 6"/>
            <p:cNvSpPr/>
            <p:nvPr/>
          </p:nvSpPr>
          <p:spPr>
            <a:xfrm>
              <a:off x="628649" y="4114799"/>
              <a:ext cx="5276850" cy="990600"/>
            </a:xfrm>
            <a:custGeom>
              <a:avLst/>
              <a:gdLst/>
              <a:ahLst/>
              <a:cxnLst/>
              <a:rect l="l" t="t" r="r" b="b"/>
              <a:pathLst>
                <a:path w="5276850" h="990600">
                  <a:moveTo>
                    <a:pt x="5205652" y="990599"/>
                  </a:moveTo>
                  <a:lnTo>
                    <a:pt x="53397" y="990599"/>
                  </a:lnTo>
                  <a:lnTo>
                    <a:pt x="49680" y="990112"/>
                  </a:lnTo>
                  <a:lnTo>
                    <a:pt x="14085" y="964742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919403"/>
                  </a:lnTo>
                  <a:lnTo>
                    <a:pt x="5261227" y="960893"/>
                  </a:lnTo>
                  <a:lnTo>
                    <a:pt x="5225187" y="986714"/>
                  </a:lnTo>
                  <a:lnTo>
                    <a:pt x="5210608" y="990112"/>
                  </a:lnTo>
                  <a:lnTo>
                    <a:pt x="5205652" y="990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41150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4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4324349"/>
              <a:ext cx="133349" cy="9524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46" y="1762124"/>
            <a:ext cx="171449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8349" y="1701847"/>
            <a:ext cx="48228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Typical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techniques:</a:t>
            </a:r>
            <a:r>
              <a:rPr sz="150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5" dirty="0">
                <a:latin typeface="Roboto"/>
                <a:cs typeface="Roboto"/>
              </a:rPr>
              <a:t>Most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existing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approaches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use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single-</a:t>
            </a:r>
            <a:r>
              <a:rPr sz="1500" spc="-40" dirty="0">
                <a:latin typeface="Roboto"/>
                <a:cs typeface="Roboto"/>
              </a:rPr>
              <a:t>effect </a:t>
            </a:r>
            <a:r>
              <a:rPr sz="1500" spc="-85" dirty="0">
                <a:latin typeface="Roboto"/>
                <a:cs typeface="Roboto"/>
              </a:rPr>
              <a:t>degradation</a:t>
            </a:r>
            <a:r>
              <a:rPr sz="1500" spc="-25" dirty="0">
                <a:latin typeface="Roboto"/>
                <a:cs typeface="Roboto"/>
              </a:rPr>
              <a:t> </a:t>
            </a:r>
            <a:r>
              <a:rPr sz="1500" dirty="0">
                <a:latin typeface="Roboto"/>
                <a:cs typeface="Roboto"/>
              </a:rPr>
              <a:t>-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blur,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noise,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or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5" dirty="0">
                <a:latin typeface="Roboto"/>
                <a:cs typeface="Roboto"/>
              </a:rPr>
              <a:t>JPEG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65" dirty="0">
                <a:latin typeface="Roboto"/>
                <a:cs typeface="Roboto"/>
              </a:rPr>
              <a:t>artifacts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in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isolation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540" y="2539602"/>
            <a:ext cx="172655" cy="1500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8349" y="2463847"/>
            <a:ext cx="4427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Limitations: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75" dirty="0">
                <a:latin typeface="Roboto"/>
                <a:cs typeface="Roboto"/>
              </a:rPr>
              <a:t>Single-</a:t>
            </a:r>
            <a:r>
              <a:rPr sz="1500" spc="-85" dirty="0">
                <a:latin typeface="Roboto"/>
                <a:cs typeface="Roboto"/>
              </a:rPr>
              <a:t>stage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processing,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lack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of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60" dirty="0">
                <a:latin typeface="Roboto"/>
                <a:cs typeface="Roboto"/>
              </a:rPr>
              <a:t>flexibility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35" dirty="0">
                <a:latin typeface="Roboto"/>
                <a:cs typeface="Roboto"/>
              </a:rPr>
              <a:t>and </a:t>
            </a:r>
            <a:r>
              <a:rPr sz="1500" spc="-70" dirty="0">
                <a:latin typeface="Roboto"/>
                <a:cs typeface="Roboto"/>
              </a:rPr>
              <a:t>adaptability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to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different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surveillance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scenarios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822" y="3305188"/>
            <a:ext cx="117865" cy="1714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25487" y="3225847"/>
            <a:ext cx="48183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90" dirty="0">
                <a:solidFill>
                  <a:srgbClr val="1F2937"/>
                </a:solidFill>
                <a:latin typeface="Roboto Medium"/>
                <a:cs typeface="Roboto Medium"/>
              </a:rPr>
              <a:t>Our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contribution:</a:t>
            </a:r>
            <a:r>
              <a:rPr sz="1500" b="0" spc="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80" dirty="0">
                <a:latin typeface="Roboto"/>
                <a:cs typeface="Roboto"/>
              </a:rPr>
              <a:t>Composite,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user-</a:t>
            </a:r>
            <a:r>
              <a:rPr sz="1500" spc="-75" dirty="0">
                <a:latin typeface="Roboto"/>
                <a:cs typeface="Roboto"/>
              </a:rPr>
              <a:t>driven,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modular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pipeline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30" dirty="0">
                <a:latin typeface="Roboto"/>
                <a:cs typeface="Roboto"/>
              </a:rPr>
              <a:t>with </a:t>
            </a:r>
            <a:r>
              <a:rPr sz="1500" spc="-85" dirty="0">
                <a:latin typeface="Roboto"/>
                <a:cs typeface="Roboto"/>
              </a:rPr>
              <a:t>configurable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degradation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sequences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severity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levels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9" y="4221733"/>
            <a:ext cx="4805680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7015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Most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existing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methods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fail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realistically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simulate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complex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degradations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found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real-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world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CCTV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systems,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which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involve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multiple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combined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image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quality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factors.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86498" y="1752599"/>
            <a:ext cx="5295900" cy="1933575"/>
            <a:chOff x="6286498" y="1752599"/>
            <a:chExt cx="5295900" cy="1933575"/>
          </a:xfrm>
        </p:grpSpPr>
        <p:sp>
          <p:nvSpPr>
            <p:cNvPr id="17" name="object 17"/>
            <p:cNvSpPr/>
            <p:nvPr/>
          </p:nvSpPr>
          <p:spPr>
            <a:xfrm>
              <a:off x="6291261" y="1757362"/>
              <a:ext cx="5286375" cy="1924050"/>
            </a:xfrm>
            <a:custGeom>
              <a:avLst/>
              <a:gdLst/>
              <a:ahLst/>
              <a:cxnLst/>
              <a:rect l="l" t="t" r="r" b="b"/>
              <a:pathLst>
                <a:path w="5286375" h="1924050">
                  <a:moveTo>
                    <a:pt x="0" y="18526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214937" y="0"/>
                  </a:lnTo>
                  <a:lnTo>
                    <a:pt x="5219628" y="0"/>
                  </a:lnTo>
                  <a:lnTo>
                    <a:pt x="5224273" y="457"/>
                  </a:lnTo>
                  <a:lnTo>
                    <a:pt x="5228873" y="1372"/>
                  </a:lnTo>
                  <a:lnTo>
                    <a:pt x="5233474" y="2287"/>
                  </a:lnTo>
                  <a:lnTo>
                    <a:pt x="5268766" y="24240"/>
                  </a:lnTo>
                  <a:lnTo>
                    <a:pt x="5274334" y="31748"/>
                  </a:lnTo>
                  <a:lnTo>
                    <a:pt x="5276939" y="35648"/>
                  </a:lnTo>
                  <a:lnTo>
                    <a:pt x="5279140" y="39765"/>
                  </a:lnTo>
                  <a:lnTo>
                    <a:pt x="5280934" y="44099"/>
                  </a:lnTo>
                  <a:lnTo>
                    <a:pt x="5282730" y="48432"/>
                  </a:lnTo>
                  <a:lnTo>
                    <a:pt x="5284085" y="52899"/>
                  </a:lnTo>
                  <a:lnTo>
                    <a:pt x="5285001" y="57500"/>
                  </a:lnTo>
                  <a:lnTo>
                    <a:pt x="5285916" y="62100"/>
                  </a:lnTo>
                  <a:lnTo>
                    <a:pt x="5286375" y="66746"/>
                  </a:lnTo>
                  <a:lnTo>
                    <a:pt x="5286375" y="71437"/>
                  </a:lnTo>
                  <a:lnTo>
                    <a:pt x="5286375" y="1852612"/>
                  </a:lnTo>
                  <a:lnTo>
                    <a:pt x="5286375" y="1857303"/>
                  </a:lnTo>
                  <a:lnTo>
                    <a:pt x="5285916" y="1861948"/>
                  </a:lnTo>
                  <a:lnTo>
                    <a:pt x="5285001" y="1866549"/>
                  </a:lnTo>
                  <a:lnTo>
                    <a:pt x="5284085" y="1871149"/>
                  </a:lnTo>
                  <a:lnTo>
                    <a:pt x="5282730" y="1875615"/>
                  </a:lnTo>
                  <a:lnTo>
                    <a:pt x="5280934" y="1879949"/>
                  </a:lnTo>
                  <a:lnTo>
                    <a:pt x="5279140" y="1884283"/>
                  </a:lnTo>
                  <a:lnTo>
                    <a:pt x="5250724" y="1914615"/>
                  </a:lnTo>
                  <a:lnTo>
                    <a:pt x="5214937" y="1924049"/>
                  </a:lnTo>
                  <a:lnTo>
                    <a:pt x="71438" y="1924049"/>
                  </a:lnTo>
                  <a:lnTo>
                    <a:pt x="44099" y="1918611"/>
                  </a:lnTo>
                  <a:lnTo>
                    <a:pt x="39764" y="1916816"/>
                  </a:lnTo>
                  <a:lnTo>
                    <a:pt x="35648" y="1914615"/>
                  </a:lnTo>
                  <a:lnTo>
                    <a:pt x="31748" y="1912009"/>
                  </a:lnTo>
                  <a:lnTo>
                    <a:pt x="27848" y="1909403"/>
                  </a:lnTo>
                  <a:lnTo>
                    <a:pt x="5437" y="1879949"/>
                  </a:lnTo>
                  <a:lnTo>
                    <a:pt x="3642" y="1875615"/>
                  </a:lnTo>
                  <a:lnTo>
                    <a:pt x="2287" y="1871149"/>
                  </a:lnTo>
                  <a:lnTo>
                    <a:pt x="1372" y="1866548"/>
                  </a:lnTo>
                  <a:lnTo>
                    <a:pt x="457" y="1861948"/>
                  </a:lnTo>
                  <a:lnTo>
                    <a:pt x="0" y="1857303"/>
                  </a:lnTo>
                  <a:lnTo>
                    <a:pt x="0" y="18526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6012" y="1762124"/>
              <a:ext cx="5276850" cy="342900"/>
            </a:xfrm>
            <a:custGeom>
              <a:avLst/>
              <a:gdLst/>
              <a:ahLst/>
              <a:cxnLst/>
              <a:rect l="l" t="t" r="r" b="b"/>
              <a:pathLst>
                <a:path w="5276850" h="342900">
                  <a:moveTo>
                    <a:pt x="5276850" y="66675"/>
                  </a:moveTo>
                  <a:lnTo>
                    <a:pt x="5265623" y="29629"/>
                  </a:lnTo>
                  <a:lnTo>
                    <a:pt x="5235689" y="5080"/>
                  </a:lnTo>
                  <a:lnTo>
                    <a:pt x="5210175" y="0"/>
                  </a:lnTo>
                  <a:lnTo>
                    <a:pt x="4324350" y="0"/>
                  </a:lnTo>
                  <a:lnTo>
                    <a:pt x="3019425" y="0"/>
                  </a:lnTo>
                  <a:lnTo>
                    <a:pt x="1790700" y="0"/>
                  </a:lnTo>
                  <a:lnTo>
                    <a:pt x="66675" y="0"/>
                  </a:lnTo>
                  <a:lnTo>
                    <a:pt x="60109" y="317"/>
                  </a:lnTo>
                  <a:lnTo>
                    <a:pt x="24396" y="15113"/>
                  </a:lnTo>
                  <a:lnTo>
                    <a:pt x="2857" y="47358"/>
                  </a:lnTo>
                  <a:lnTo>
                    <a:pt x="0" y="66675"/>
                  </a:lnTo>
                  <a:lnTo>
                    <a:pt x="0" y="342900"/>
                  </a:lnTo>
                  <a:lnTo>
                    <a:pt x="1790700" y="342900"/>
                  </a:lnTo>
                  <a:lnTo>
                    <a:pt x="3019425" y="342900"/>
                  </a:lnTo>
                  <a:lnTo>
                    <a:pt x="4324350" y="342900"/>
                  </a:lnTo>
                  <a:lnTo>
                    <a:pt x="5276850" y="342900"/>
                  </a:lnTo>
                  <a:lnTo>
                    <a:pt x="5276850" y="66675"/>
                  </a:lnTo>
                  <a:close/>
                </a:path>
              </a:pathLst>
            </a:custGeom>
            <a:solidFill>
              <a:srgbClr val="E8F0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6012" y="2495549"/>
              <a:ext cx="5276850" cy="1171575"/>
            </a:xfrm>
            <a:custGeom>
              <a:avLst/>
              <a:gdLst/>
              <a:ahLst/>
              <a:cxnLst/>
              <a:rect l="l" t="t" r="r" b="b"/>
              <a:pathLst>
                <a:path w="5276850" h="1171575">
                  <a:moveTo>
                    <a:pt x="5276850" y="781050"/>
                  </a:moveTo>
                  <a:lnTo>
                    <a:pt x="4324350" y="781050"/>
                  </a:lnTo>
                  <a:lnTo>
                    <a:pt x="3019425" y="781050"/>
                  </a:lnTo>
                  <a:lnTo>
                    <a:pt x="1790700" y="781050"/>
                  </a:lnTo>
                  <a:lnTo>
                    <a:pt x="0" y="781050"/>
                  </a:lnTo>
                  <a:lnTo>
                    <a:pt x="0" y="1114425"/>
                  </a:lnTo>
                  <a:lnTo>
                    <a:pt x="11226" y="1151483"/>
                  </a:lnTo>
                  <a:lnTo>
                    <a:pt x="32473" y="1171575"/>
                  </a:lnTo>
                  <a:lnTo>
                    <a:pt x="1790700" y="1171575"/>
                  </a:lnTo>
                  <a:lnTo>
                    <a:pt x="3019425" y="1171575"/>
                  </a:lnTo>
                  <a:lnTo>
                    <a:pt x="4324350" y="1171575"/>
                  </a:lnTo>
                  <a:lnTo>
                    <a:pt x="5244389" y="1171575"/>
                  </a:lnTo>
                  <a:lnTo>
                    <a:pt x="5247233" y="1169873"/>
                  </a:lnTo>
                  <a:lnTo>
                    <a:pt x="5271782" y="1139952"/>
                  </a:lnTo>
                  <a:lnTo>
                    <a:pt x="5276850" y="1114425"/>
                  </a:lnTo>
                  <a:lnTo>
                    <a:pt x="5276850" y="781050"/>
                  </a:lnTo>
                  <a:close/>
                </a:path>
                <a:path w="5276850" h="1171575">
                  <a:moveTo>
                    <a:pt x="5276850" y="0"/>
                  </a:moveTo>
                  <a:lnTo>
                    <a:pt x="4324350" y="0"/>
                  </a:lnTo>
                  <a:lnTo>
                    <a:pt x="3019425" y="0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390525"/>
                  </a:lnTo>
                  <a:lnTo>
                    <a:pt x="1790700" y="390525"/>
                  </a:lnTo>
                  <a:lnTo>
                    <a:pt x="3019425" y="390525"/>
                  </a:lnTo>
                  <a:lnTo>
                    <a:pt x="4324350" y="390525"/>
                  </a:lnTo>
                  <a:lnTo>
                    <a:pt x="5276850" y="390525"/>
                  </a:lnTo>
                  <a:lnTo>
                    <a:pt x="5276850" y="0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96012" y="2105024"/>
              <a:ext cx="5276850" cy="1571625"/>
            </a:xfrm>
            <a:custGeom>
              <a:avLst/>
              <a:gdLst/>
              <a:ahLst/>
              <a:cxnLst/>
              <a:rect l="l" t="t" r="r" b="b"/>
              <a:pathLst>
                <a:path w="5276850" h="1571625">
                  <a:moveTo>
                    <a:pt x="5244389" y="1562100"/>
                  </a:moveTo>
                  <a:lnTo>
                    <a:pt x="4324350" y="1562100"/>
                  </a:lnTo>
                  <a:lnTo>
                    <a:pt x="3019425" y="1562100"/>
                  </a:lnTo>
                  <a:lnTo>
                    <a:pt x="1790700" y="1562100"/>
                  </a:lnTo>
                  <a:lnTo>
                    <a:pt x="32473" y="1562100"/>
                  </a:lnTo>
                  <a:lnTo>
                    <a:pt x="35217" y="1563751"/>
                  </a:lnTo>
                  <a:lnTo>
                    <a:pt x="66675" y="1571625"/>
                  </a:lnTo>
                  <a:lnTo>
                    <a:pt x="1790700" y="1571625"/>
                  </a:lnTo>
                  <a:lnTo>
                    <a:pt x="3019425" y="1571625"/>
                  </a:lnTo>
                  <a:lnTo>
                    <a:pt x="4324350" y="1571625"/>
                  </a:lnTo>
                  <a:lnTo>
                    <a:pt x="5210175" y="1571625"/>
                  </a:lnTo>
                  <a:lnTo>
                    <a:pt x="5216753" y="1571307"/>
                  </a:lnTo>
                  <a:lnTo>
                    <a:pt x="5223192" y="1570367"/>
                  </a:lnTo>
                  <a:lnTo>
                    <a:pt x="5229504" y="1568780"/>
                  </a:lnTo>
                  <a:lnTo>
                    <a:pt x="5235689" y="1566557"/>
                  </a:lnTo>
                  <a:lnTo>
                    <a:pt x="5241645" y="1563751"/>
                  </a:lnTo>
                  <a:lnTo>
                    <a:pt x="5244389" y="1562100"/>
                  </a:lnTo>
                  <a:close/>
                </a:path>
                <a:path w="5276850" h="1571625">
                  <a:moveTo>
                    <a:pt x="5276850" y="1171575"/>
                  </a:moveTo>
                  <a:lnTo>
                    <a:pt x="4324350" y="1171575"/>
                  </a:lnTo>
                  <a:lnTo>
                    <a:pt x="3019425" y="1171575"/>
                  </a:lnTo>
                  <a:lnTo>
                    <a:pt x="1790700" y="1171575"/>
                  </a:lnTo>
                  <a:lnTo>
                    <a:pt x="0" y="1171575"/>
                  </a:lnTo>
                  <a:lnTo>
                    <a:pt x="0" y="1181100"/>
                  </a:lnTo>
                  <a:lnTo>
                    <a:pt x="1790700" y="1181100"/>
                  </a:lnTo>
                  <a:lnTo>
                    <a:pt x="3019425" y="1181100"/>
                  </a:lnTo>
                  <a:lnTo>
                    <a:pt x="4324350" y="1181100"/>
                  </a:lnTo>
                  <a:lnTo>
                    <a:pt x="5276850" y="1181100"/>
                  </a:lnTo>
                  <a:lnTo>
                    <a:pt x="5276850" y="1171575"/>
                  </a:lnTo>
                  <a:close/>
                </a:path>
                <a:path w="5276850" h="1571625">
                  <a:moveTo>
                    <a:pt x="5276850" y="781050"/>
                  </a:moveTo>
                  <a:lnTo>
                    <a:pt x="4324350" y="781050"/>
                  </a:lnTo>
                  <a:lnTo>
                    <a:pt x="3019425" y="781050"/>
                  </a:lnTo>
                  <a:lnTo>
                    <a:pt x="1790700" y="781050"/>
                  </a:lnTo>
                  <a:lnTo>
                    <a:pt x="0" y="781050"/>
                  </a:lnTo>
                  <a:lnTo>
                    <a:pt x="0" y="790575"/>
                  </a:lnTo>
                  <a:lnTo>
                    <a:pt x="1790700" y="790575"/>
                  </a:lnTo>
                  <a:lnTo>
                    <a:pt x="3019425" y="790575"/>
                  </a:lnTo>
                  <a:lnTo>
                    <a:pt x="4324350" y="790575"/>
                  </a:lnTo>
                  <a:lnTo>
                    <a:pt x="5276850" y="790575"/>
                  </a:lnTo>
                  <a:lnTo>
                    <a:pt x="5276850" y="781050"/>
                  </a:lnTo>
                  <a:close/>
                </a:path>
                <a:path w="5276850" h="1571625">
                  <a:moveTo>
                    <a:pt x="5276850" y="390525"/>
                  </a:moveTo>
                  <a:lnTo>
                    <a:pt x="4324350" y="390525"/>
                  </a:lnTo>
                  <a:lnTo>
                    <a:pt x="3019425" y="390525"/>
                  </a:lnTo>
                  <a:lnTo>
                    <a:pt x="1790700" y="390525"/>
                  </a:lnTo>
                  <a:lnTo>
                    <a:pt x="0" y="390525"/>
                  </a:lnTo>
                  <a:lnTo>
                    <a:pt x="0" y="400050"/>
                  </a:lnTo>
                  <a:lnTo>
                    <a:pt x="1790700" y="400050"/>
                  </a:lnTo>
                  <a:lnTo>
                    <a:pt x="3019425" y="400050"/>
                  </a:lnTo>
                  <a:lnTo>
                    <a:pt x="4324350" y="400050"/>
                  </a:lnTo>
                  <a:lnTo>
                    <a:pt x="5276850" y="400050"/>
                  </a:lnTo>
                  <a:lnTo>
                    <a:pt x="5276850" y="390525"/>
                  </a:lnTo>
                  <a:close/>
                </a:path>
                <a:path w="5276850" h="1571625">
                  <a:moveTo>
                    <a:pt x="5276850" y="0"/>
                  </a:moveTo>
                  <a:lnTo>
                    <a:pt x="4324350" y="0"/>
                  </a:lnTo>
                  <a:lnTo>
                    <a:pt x="3019425" y="0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790700" y="9525"/>
                  </a:lnTo>
                  <a:lnTo>
                    <a:pt x="3019425" y="9525"/>
                  </a:lnTo>
                  <a:lnTo>
                    <a:pt x="4324350" y="9525"/>
                  </a:lnTo>
                  <a:lnTo>
                    <a:pt x="5276850" y="9525"/>
                  </a:lnTo>
                  <a:lnTo>
                    <a:pt x="5276850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88906" y="1820148"/>
            <a:ext cx="6007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60" dirty="0">
                <a:latin typeface="Roboto"/>
                <a:cs typeface="Roboto"/>
              </a:rPr>
              <a:t>Approach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8790" y="1820148"/>
            <a:ext cx="71882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55" dirty="0">
                <a:latin typeface="Roboto"/>
                <a:cs typeface="Roboto"/>
              </a:rPr>
              <a:t>Multi-</a:t>
            </a:r>
            <a:r>
              <a:rPr sz="1150" b="1" spc="-40" dirty="0">
                <a:latin typeface="Roboto"/>
                <a:cs typeface="Roboto"/>
              </a:rPr>
              <a:t>stage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79719" y="1820148"/>
            <a:ext cx="77597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60" dirty="0">
                <a:latin typeface="Roboto"/>
                <a:cs typeface="Roboto"/>
              </a:rPr>
              <a:t>User</a:t>
            </a:r>
            <a:r>
              <a:rPr sz="1150" b="1" spc="-5" dirty="0">
                <a:latin typeface="Roboto"/>
                <a:cs typeface="Roboto"/>
              </a:rPr>
              <a:t> </a:t>
            </a:r>
            <a:r>
              <a:rPr sz="1150" b="1" spc="-50" dirty="0">
                <a:latin typeface="Roboto"/>
                <a:cs typeface="Roboto"/>
              </a:rPr>
              <a:t>Control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42673" y="1820148"/>
            <a:ext cx="50927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50" dirty="0">
                <a:latin typeface="Roboto"/>
                <a:cs typeface="Roboto"/>
              </a:rPr>
              <a:t>Realism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638340" y="2262544"/>
            <a:ext cx="1385570" cy="1256665"/>
            <a:chOff x="8638340" y="2262544"/>
            <a:chExt cx="1385570" cy="125666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6200" y="2262544"/>
              <a:ext cx="85010" cy="850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5166" y="2262570"/>
              <a:ext cx="118322" cy="849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6200" y="2653069"/>
              <a:ext cx="85010" cy="850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5166" y="2653095"/>
              <a:ext cx="118322" cy="8498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6200" y="3043594"/>
              <a:ext cx="85010" cy="850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5166" y="3043620"/>
              <a:ext cx="118322" cy="849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38340" y="3434145"/>
              <a:ext cx="118322" cy="8498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5166" y="3434145"/>
              <a:ext cx="118322" cy="84984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62699" y="3867150"/>
            <a:ext cx="133349" cy="13334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296024" y="2191623"/>
            <a:ext cx="5276850" cy="18326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43535" algn="r">
              <a:lnSpc>
                <a:spcPct val="100000"/>
              </a:lnSpc>
              <a:spcBef>
                <a:spcPts val="114"/>
              </a:spcBef>
              <a:tabLst>
                <a:tab pos="4120515" algn="l"/>
              </a:tabLst>
            </a:pPr>
            <a:r>
              <a:rPr sz="1150" spc="-55" dirty="0">
                <a:latin typeface="Roboto"/>
                <a:cs typeface="Roboto"/>
              </a:rPr>
              <a:t>Simple</a:t>
            </a:r>
            <a:r>
              <a:rPr sz="1150" spc="-20" dirty="0">
                <a:latin typeface="Roboto"/>
                <a:cs typeface="Roboto"/>
              </a:rPr>
              <a:t> Blur</a:t>
            </a:r>
            <a:r>
              <a:rPr sz="1150" dirty="0">
                <a:latin typeface="Roboto"/>
                <a:cs typeface="Roboto"/>
              </a:rPr>
              <a:t>	</a:t>
            </a:r>
            <a:r>
              <a:rPr sz="1150" spc="-25" dirty="0">
                <a:latin typeface="Roboto"/>
                <a:cs typeface="Roboto"/>
              </a:rPr>
              <a:t>Low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050">
              <a:latin typeface="Roboto"/>
              <a:cs typeface="Roboto"/>
            </a:endParaRPr>
          </a:p>
          <a:p>
            <a:pPr marR="343535" algn="r">
              <a:lnSpc>
                <a:spcPct val="100000"/>
              </a:lnSpc>
              <a:tabLst>
                <a:tab pos="4219575" algn="l"/>
              </a:tabLst>
            </a:pPr>
            <a:r>
              <a:rPr sz="1150" spc="-60" dirty="0">
                <a:latin typeface="Roboto"/>
                <a:cs typeface="Roboto"/>
              </a:rPr>
              <a:t>Noise</a:t>
            </a:r>
            <a:r>
              <a:rPr sz="1150" spc="10" dirty="0">
                <a:latin typeface="Roboto"/>
                <a:cs typeface="Roboto"/>
              </a:rPr>
              <a:t> </a:t>
            </a:r>
            <a:r>
              <a:rPr sz="1150" spc="-10" dirty="0">
                <a:latin typeface="Roboto"/>
                <a:cs typeface="Roboto"/>
              </a:rPr>
              <a:t>Addition</a:t>
            </a:r>
            <a:r>
              <a:rPr sz="1150" dirty="0">
                <a:latin typeface="Roboto"/>
                <a:cs typeface="Roboto"/>
              </a:rPr>
              <a:t>	</a:t>
            </a:r>
            <a:r>
              <a:rPr sz="1150" spc="-25" dirty="0">
                <a:latin typeface="Roboto"/>
                <a:cs typeface="Roboto"/>
              </a:rPr>
              <a:t>Low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050">
              <a:latin typeface="Roboto"/>
              <a:cs typeface="Roboto"/>
            </a:endParaRPr>
          </a:p>
          <a:p>
            <a:pPr marL="319405">
              <a:lnSpc>
                <a:spcPct val="100000"/>
              </a:lnSpc>
              <a:tabLst>
                <a:tab pos="4558030" algn="l"/>
              </a:tabLst>
            </a:pPr>
            <a:r>
              <a:rPr sz="1150" spc="-70" dirty="0">
                <a:latin typeface="Roboto"/>
                <a:cs typeface="Roboto"/>
              </a:rPr>
              <a:t>JPEG</a:t>
            </a:r>
            <a:r>
              <a:rPr sz="1150" spc="-5" dirty="0">
                <a:latin typeface="Roboto"/>
                <a:cs typeface="Roboto"/>
              </a:rPr>
              <a:t> </a:t>
            </a:r>
            <a:r>
              <a:rPr sz="1150" spc="-10" dirty="0">
                <a:latin typeface="Roboto"/>
                <a:cs typeface="Roboto"/>
              </a:rPr>
              <a:t>Compression</a:t>
            </a:r>
            <a:r>
              <a:rPr sz="1150" dirty="0">
                <a:latin typeface="Roboto"/>
                <a:cs typeface="Roboto"/>
              </a:rPr>
              <a:t>	</a:t>
            </a:r>
            <a:r>
              <a:rPr sz="1150" spc="-10" dirty="0">
                <a:latin typeface="Roboto"/>
                <a:cs typeface="Roboto"/>
              </a:rPr>
              <a:t>Medium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050">
              <a:latin typeface="Roboto"/>
              <a:cs typeface="Roboto"/>
            </a:endParaRPr>
          </a:p>
          <a:p>
            <a:pPr marL="530225">
              <a:lnSpc>
                <a:spcPct val="100000"/>
              </a:lnSpc>
              <a:tabLst>
                <a:tab pos="4662805" algn="l"/>
              </a:tabLst>
            </a:pPr>
            <a:r>
              <a:rPr sz="1150" b="0" spc="-65" dirty="0">
                <a:latin typeface="Roboto Medium"/>
                <a:cs typeface="Roboto Medium"/>
              </a:rPr>
              <a:t>Our</a:t>
            </a:r>
            <a:r>
              <a:rPr sz="1150" b="0" spc="-15" dirty="0">
                <a:latin typeface="Roboto Medium"/>
                <a:cs typeface="Roboto Medium"/>
              </a:rPr>
              <a:t> </a:t>
            </a:r>
            <a:r>
              <a:rPr sz="1150" b="0" spc="-10" dirty="0">
                <a:latin typeface="Roboto Medium"/>
                <a:cs typeface="Roboto Medium"/>
              </a:rPr>
              <a:t>Pipeline</a:t>
            </a:r>
            <a:r>
              <a:rPr sz="1150" b="0" dirty="0">
                <a:latin typeface="Roboto Medium"/>
                <a:cs typeface="Roboto Medium"/>
              </a:rPr>
              <a:t>	</a:t>
            </a:r>
            <a:r>
              <a:rPr sz="1150" spc="-20" dirty="0">
                <a:latin typeface="Roboto"/>
                <a:cs typeface="Roboto"/>
              </a:rPr>
              <a:t>High</a:t>
            </a:r>
            <a:endParaRPr sz="1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050">
              <a:latin typeface="Roboto"/>
              <a:cs typeface="Roboto"/>
            </a:endParaRPr>
          </a:p>
          <a:p>
            <a:pPr marL="238125">
              <a:lnSpc>
                <a:spcPct val="100000"/>
              </a:lnSpc>
            </a:pP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Key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advantages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our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approach: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10323" y="41909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540500" y="4036520"/>
            <a:ext cx="21659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5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Parametrized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degradation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sequence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Face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detection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integration</a:t>
            </a:r>
            <a:endParaRPr sz="1150">
              <a:latin typeface="Roboto"/>
              <a:cs typeface="Roboto"/>
            </a:endParaRPr>
          </a:p>
          <a:p>
            <a:pPr marL="12700" marR="405130">
              <a:lnSpc>
                <a:spcPct val="130400"/>
              </a:lnSpc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Batch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processing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capabilities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Customizable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severity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levels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10323" y="44195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10323" y="4648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5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5"/>
                </a:lnTo>
                <a:lnTo>
                  <a:pt x="21576" y="380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10323" y="4876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6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</a:t>
            </a:r>
            <a:r>
              <a:rPr lang="en-US" spc="-25" dirty="0"/>
              <a:t>9</a:t>
            </a:r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Pipeline</a:t>
            </a:r>
            <a:r>
              <a:rPr spc="-15" dirty="0"/>
              <a:t> </a:t>
            </a:r>
            <a:r>
              <a:rPr spc="-120" dirty="0"/>
              <a:t>Architecture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2095499"/>
            <a:ext cx="5334000" cy="685800"/>
            <a:chOff x="609599" y="2095499"/>
            <a:chExt cx="5334000" cy="685800"/>
          </a:xfrm>
        </p:grpSpPr>
        <p:sp>
          <p:nvSpPr>
            <p:cNvPr id="6" name="object 6"/>
            <p:cNvSpPr/>
            <p:nvPr/>
          </p:nvSpPr>
          <p:spPr>
            <a:xfrm>
              <a:off x="628649" y="2095499"/>
              <a:ext cx="5314950" cy="685800"/>
            </a:xfrm>
            <a:custGeom>
              <a:avLst/>
              <a:gdLst/>
              <a:ahLst/>
              <a:cxnLst/>
              <a:rect l="l" t="t" r="r" b="b"/>
              <a:pathLst>
                <a:path w="5314950" h="685800">
                  <a:moveTo>
                    <a:pt x="52437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614603"/>
                  </a:lnTo>
                  <a:lnTo>
                    <a:pt x="5299327" y="656094"/>
                  </a:lnTo>
                  <a:lnTo>
                    <a:pt x="5263287" y="681913"/>
                  </a:lnTo>
                  <a:lnTo>
                    <a:pt x="5248707" y="685311"/>
                  </a:lnTo>
                  <a:lnTo>
                    <a:pt x="5243752" y="685799"/>
                  </a:lnTo>
                  <a:close/>
                </a:path>
              </a:pathLst>
            </a:custGeom>
            <a:solidFill>
              <a:srgbClr val="2562EB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20957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49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49" y="6852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599" y="2838449"/>
            <a:ext cx="5334000" cy="685800"/>
            <a:chOff x="609599" y="2838449"/>
            <a:chExt cx="5334000" cy="685800"/>
          </a:xfrm>
        </p:grpSpPr>
        <p:sp>
          <p:nvSpPr>
            <p:cNvPr id="9" name="object 9"/>
            <p:cNvSpPr/>
            <p:nvPr/>
          </p:nvSpPr>
          <p:spPr>
            <a:xfrm>
              <a:off x="628649" y="2838449"/>
              <a:ext cx="5314950" cy="685800"/>
            </a:xfrm>
            <a:custGeom>
              <a:avLst/>
              <a:gdLst/>
              <a:ahLst/>
              <a:cxnLst/>
              <a:rect l="l" t="t" r="r" b="b"/>
              <a:pathLst>
                <a:path w="5314950" h="685800">
                  <a:moveTo>
                    <a:pt x="52437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614603"/>
                  </a:lnTo>
                  <a:lnTo>
                    <a:pt x="5299327" y="656094"/>
                  </a:lnTo>
                  <a:lnTo>
                    <a:pt x="5263287" y="681913"/>
                  </a:lnTo>
                  <a:lnTo>
                    <a:pt x="5248707" y="685311"/>
                  </a:lnTo>
                  <a:lnTo>
                    <a:pt x="5243752" y="685799"/>
                  </a:lnTo>
                  <a:close/>
                </a:path>
              </a:pathLst>
            </a:custGeom>
            <a:solidFill>
              <a:srgbClr val="0FB98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283872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49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49" y="6852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599" y="3581399"/>
            <a:ext cx="5334000" cy="685800"/>
            <a:chOff x="609599" y="3581399"/>
            <a:chExt cx="5334000" cy="685800"/>
          </a:xfrm>
        </p:grpSpPr>
        <p:sp>
          <p:nvSpPr>
            <p:cNvPr id="12" name="object 12"/>
            <p:cNvSpPr/>
            <p:nvPr/>
          </p:nvSpPr>
          <p:spPr>
            <a:xfrm>
              <a:off x="628649" y="3581399"/>
              <a:ext cx="5314950" cy="685800"/>
            </a:xfrm>
            <a:custGeom>
              <a:avLst/>
              <a:gdLst/>
              <a:ahLst/>
              <a:cxnLst/>
              <a:rect l="l" t="t" r="r" b="b"/>
              <a:pathLst>
                <a:path w="5314950" h="685800">
                  <a:moveTo>
                    <a:pt x="52437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3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614603"/>
                  </a:lnTo>
                  <a:lnTo>
                    <a:pt x="5299327" y="656093"/>
                  </a:lnTo>
                  <a:lnTo>
                    <a:pt x="5263287" y="681913"/>
                  </a:lnTo>
                  <a:lnTo>
                    <a:pt x="5248707" y="685311"/>
                  </a:lnTo>
                  <a:lnTo>
                    <a:pt x="5243752" y="685799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358167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599" y="4324349"/>
            <a:ext cx="5334000" cy="685800"/>
            <a:chOff x="609599" y="4324349"/>
            <a:chExt cx="5334000" cy="685800"/>
          </a:xfrm>
        </p:grpSpPr>
        <p:sp>
          <p:nvSpPr>
            <p:cNvPr id="15" name="object 15"/>
            <p:cNvSpPr/>
            <p:nvPr/>
          </p:nvSpPr>
          <p:spPr>
            <a:xfrm>
              <a:off x="628649" y="4324349"/>
              <a:ext cx="5314950" cy="685800"/>
            </a:xfrm>
            <a:custGeom>
              <a:avLst/>
              <a:gdLst/>
              <a:ahLst/>
              <a:cxnLst/>
              <a:rect l="l" t="t" r="r" b="b"/>
              <a:pathLst>
                <a:path w="5314950" h="685800">
                  <a:moveTo>
                    <a:pt x="5243752" y="685799"/>
                  </a:moveTo>
                  <a:lnTo>
                    <a:pt x="53397" y="685799"/>
                  </a:lnTo>
                  <a:lnTo>
                    <a:pt x="49680" y="685312"/>
                  </a:lnTo>
                  <a:lnTo>
                    <a:pt x="14085" y="659942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614603"/>
                  </a:lnTo>
                  <a:lnTo>
                    <a:pt x="5299327" y="656093"/>
                  </a:lnTo>
                  <a:lnTo>
                    <a:pt x="5263287" y="681914"/>
                  </a:lnTo>
                  <a:lnTo>
                    <a:pt x="5248707" y="685312"/>
                  </a:lnTo>
                  <a:lnTo>
                    <a:pt x="5243752" y="685799"/>
                  </a:lnTo>
                  <a:close/>
                </a:path>
              </a:pathLst>
            </a:custGeom>
            <a:solidFill>
              <a:srgbClr val="F43F5D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432462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3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F43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599" y="5200649"/>
            <a:ext cx="5334000" cy="685800"/>
            <a:chOff x="609599" y="5200649"/>
            <a:chExt cx="5334000" cy="685800"/>
          </a:xfrm>
        </p:grpSpPr>
        <p:sp>
          <p:nvSpPr>
            <p:cNvPr id="18" name="object 18"/>
            <p:cNvSpPr/>
            <p:nvPr/>
          </p:nvSpPr>
          <p:spPr>
            <a:xfrm>
              <a:off x="628649" y="5200649"/>
              <a:ext cx="5314950" cy="685800"/>
            </a:xfrm>
            <a:custGeom>
              <a:avLst/>
              <a:gdLst/>
              <a:ahLst/>
              <a:cxnLst/>
              <a:rect l="l" t="t" r="r" b="b"/>
              <a:pathLst>
                <a:path w="5314950" h="685800">
                  <a:moveTo>
                    <a:pt x="5243752" y="685799"/>
                  </a:moveTo>
                  <a:lnTo>
                    <a:pt x="53397" y="685799"/>
                  </a:lnTo>
                  <a:lnTo>
                    <a:pt x="49680" y="685311"/>
                  </a:lnTo>
                  <a:lnTo>
                    <a:pt x="14085" y="659942"/>
                  </a:lnTo>
                  <a:lnTo>
                    <a:pt x="366" y="619558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3" y="15621"/>
                  </a:lnTo>
                  <a:lnTo>
                    <a:pt x="5311063" y="51661"/>
                  </a:lnTo>
                  <a:lnTo>
                    <a:pt x="5314949" y="71196"/>
                  </a:lnTo>
                  <a:lnTo>
                    <a:pt x="5314949" y="614603"/>
                  </a:lnTo>
                  <a:lnTo>
                    <a:pt x="5299327" y="656093"/>
                  </a:lnTo>
                  <a:lnTo>
                    <a:pt x="5263287" y="681912"/>
                  </a:lnTo>
                  <a:lnTo>
                    <a:pt x="5248707" y="685311"/>
                  </a:lnTo>
                  <a:lnTo>
                    <a:pt x="5243752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99" y="5200927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4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4" y="651664"/>
                  </a:lnTo>
                  <a:lnTo>
                    <a:pt x="66287" y="683588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762" y="5343524"/>
              <a:ext cx="104768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96899" y="1651793"/>
            <a:ext cx="194183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00" dirty="0">
                <a:solidFill>
                  <a:srgbClr val="374050"/>
                </a:solidFill>
                <a:latin typeface="Roboto"/>
                <a:cs typeface="Roboto"/>
              </a:rPr>
              <a:t>Grouped</a:t>
            </a:r>
            <a:r>
              <a:rPr sz="1650" b="1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374050"/>
                </a:solidFill>
                <a:latin typeface="Roboto"/>
                <a:cs typeface="Roboto"/>
              </a:rPr>
              <a:t>Degradations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249" y="2143575"/>
            <a:ext cx="3308351" cy="52963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5" dirty="0">
                <a:latin typeface="Roboto Medium"/>
                <a:cs typeface="Roboto Medium"/>
              </a:rPr>
              <a:t>Group</a:t>
            </a:r>
            <a:r>
              <a:rPr sz="1500" b="0" spc="-15" dirty="0">
                <a:latin typeface="Roboto Medium"/>
                <a:cs typeface="Roboto Medium"/>
              </a:rPr>
              <a:t> </a:t>
            </a:r>
            <a:r>
              <a:rPr sz="1500" b="0" spc="-85" dirty="0">
                <a:latin typeface="Roboto Medium"/>
                <a:cs typeface="Roboto Medium"/>
              </a:rPr>
              <a:t>A:</a:t>
            </a:r>
            <a:r>
              <a:rPr sz="1500" b="0" spc="-10" dirty="0">
                <a:latin typeface="Roboto Medium"/>
                <a:cs typeface="Roboto Medium"/>
              </a:rPr>
              <a:t> </a:t>
            </a:r>
            <a:r>
              <a:rPr lang="en-IN" sz="1500" b="0" spc="-85" dirty="0">
                <a:latin typeface="Roboto Medium"/>
                <a:cs typeface="Roboto Medium"/>
              </a:rPr>
              <a:t>Acquisition &amp; Sensor Defects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endParaRPr sz="1300" dirty="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0249" y="2886525"/>
            <a:ext cx="4305300" cy="27828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5" dirty="0">
                <a:latin typeface="Roboto Medium"/>
                <a:cs typeface="Roboto Medium"/>
              </a:rPr>
              <a:t>Group</a:t>
            </a:r>
            <a:r>
              <a:rPr sz="1500" b="0" spc="-25" dirty="0">
                <a:latin typeface="Roboto Medium"/>
                <a:cs typeface="Roboto Medium"/>
              </a:rPr>
              <a:t> </a:t>
            </a:r>
            <a:r>
              <a:rPr sz="1500" b="0" spc="-80" dirty="0">
                <a:latin typeface="Roboto Medium"/>
                <a:cs typeface="Roboto Medium"/>
              </a:rPr>
              <a:t>B:</a:t>
            </a:r>
            <a:r>
              <a:rPr sz="1500" b="0" spc="-25" dirty="0">
                <a:latin typeface="Roboto Medium"/>
                <a:cs typeface="Roboto Medium"/>
              </a:rPr>
              <a:t> </a:t>
            </a:r>
            <a:r>
              <a:rPr lang="en-IN" sz="1500" b="0" spc="-75" dirty="0">
                <a:latin typeface="Roboto Medium"/>
                <a:cs typeface="Roboto Medium"/>
              </a:rPr>
              <a:t>Transmission &amp; Compression artifact’s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0249" y="3629475"/>
            <a:ext cx="253682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5" dirty="0">
                <a:latin typeface="Roboto Medium"/>
                <a:cs typeface="Roboto Medium"/>
              </a:rPr>
              <a:t>Group</a:t>
            </a:r>
            <a:r>
              <a:rPr sz="1500" b="0" spc="-20" dirty="0">
                <a:latin typeface="Roboto Medium"/>
                <a:cs typeface="Roboto Medium"/>
              </a:rPr>
              <a:t> </a:t>
            </a:r>
            <a:r>
              <a:rPr sz="1500" b="0" spc="-85" dirty="0">
                <a:latin typeface="Roboto Medium"/>
                <a:cs typeface="Roboto Medium"/>
              </a:rPr>
              <a:t>C:</a:t>
            </a:r>
            <a:r>
              <a:rPr sz="1500" b="0" spc="-20" dirty="0">
                <a:latin typeface="Roboto Medium"/>
                <a:cs typeface="Roboto Medium"/>
              </a:rPr>
              <a:t> </a:t>
            </a:r>
            <a:r>
              <a:rPr sz="1500" b="0" spc="-75" dirty="0">
                <a:latin typeface="Roboto Medium"/>
                <a:cs typeface="Roboto Medium"/>
              </a:rPr>
              <a:t>Blur</a:t>
            </a:r>
            <a:r>
              <a:rPr sz="1500" b="0" spc="-20" dirty="0">
                <a:latin typeface="Roboto Medium"/>
                <a:cs typeface="Roboto Medium"/>
              </a:rPr>
              <a:t> </a:t>
            </a:r>
            <a:r>
              <a:rPr sz="1500" b="0" spc="-10" dirty="0">
                <a:latin typeface="Roboto Medium"/>
                <a:cs typeface="Roboto Medium"/>
              </a:rPr>
              <a:t>Effects</a:t>
            </a:r>
            <a:endParaRPr sz="1500" dirty="0">
              <a:latin typeface="Roboto Medium"/>
              <a:cs typeface="Roboto Medium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endParaRPr sz="1300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249" y="4372425"/>
            <a:ext cx="253936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5" dirty="0">
                <a:latin typeface="Roboto Medium"/>
                <a:cs typeface="Roboto Medium"/>
              </a:rPr>
              <a:t>Group</a:t>
            </a:r>
            <a:r>
              <a:rPr sz="1500" b="0" spc="-20" dirty="0">
                <a:latin typeface="Roboto Medium"/>
                <a:cs typeface="Roboto Medium"/>
              </a:rPr>
              <a:t> </a:t>
            </a:r>
            <a:r>
              <a:rPr sz="1500" b="0" spc="-85" dirty="0">
                <a:latin typeface="Roboto Medium"/>
                <a:cs typeface="Roboto Medium"/>
              </a:rPr>
              <a:t>D:</a:t>
            </a:r>
            <a:r>
              <a:rPr sz="1500" b="0" spc="-15" dirty="0">
                <a:latin typeface="Roboto Medium"/>
                <a:cs typeface="Roboto Medium"/>
              </a:rPr>
              <a:t> </a:t>
            </a:r>
            <a:r>
              <a:rPr sz="1500" b="0" spc="-90" dirty="0">
                <a:latin typeface="Roboto Medium"/>
                <a:cs typeface="Roboto Medium"/>
              </a:rPr>
              <a:t>Noise</a:t>
            </a:r>
            <a:r>
              <a:rPr sz="1500" b="0" spc="-15" dirty="0">
                <a:latin typeface="Roboto Medium"/>
                <a:cs typeface="Roboto Medium"/>
              </a:rPr>
              <a:t> </a:t>
            </a:r>
            <a:r>
              <a:rPr sz="1500" b="0" spc="-10" dirty="0">
                <a:latin typeface="Roboto Medium"/>
                <a:cs typeface="Roboto Medium"/>
              </a:rPr>
              <a:t>Effects</a:t>
            </a:r>
            <a:endParaRPr sz="1500" dirty="0">
              <a:latin typeface="Roboto Medium"/>
              <a:cs typeface="Roboto Medium"/>
            </a:endParaRPr>
          </a:p>
          <a:p>
            <a:pPr marL="126364">
              <a:lnSpc>
                <a:spcPct val="100000"/>
              </a:lnSpc>
              <a:spcBef>
                <a:spcPts val="275"/>
              </a:spcBef>
            </a:pPr>
            <a:endParaRPr sz="1300" dirty="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5699" y="1651793"/>
            <a:ext cx="225171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5" dirty="0">
                <a:solidFill>
                  <a:srgbClr val="374050"/>
                </a:solidFill>
                <a:latin typeface="Roboto"/>
                <a:cs typeface="Roboto"/>
              </a:rPr>
              <a:t>Technical</a:t>
            </a:r>
            <a:r>
              <a:rPr sz="1650" b="1" spc="-3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374050"/>
                </a:solidFill>
                <a:latin typeface="Roboto"/>
                <a:cs typeface="Roboto"/>
              </a:rPr>
              <a:t>Implementation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67420" y="4228326"/>
            <a:ext cx="58419" cy="97155"/>
          </a:xfrm>
          <a:custGeom>
            <a:avLst/>
            <a:gdLst/>
            <a:ahLst/>
            <a:cxnLst/>
            <a:rect l="l" t="t" r="r" b="b"/>
            <a:pathLst>
              <a:path w="58420" h="97154">
                <a:moveTo>
                  <a:pt x="9465" y="96797"/>
                </a:moveTo>
                <a:lnTo>
                  <a:pt x="2321" y="93821"/>
                </a:lnTo>
                <a:lnTo>
                  <a:pt x="0" y="90338"/>
                </a:lnTo>
                <a:lnTo>
                  <a:pt x="0" y="6429"/>
                </a:lnTo>
                <a:lnTo>
                  <a:pt x="2321" y="2976"/>
                </a:lnTo>
                <a:lnTo>
                  <a:pt x="9465" y="0"/>
                </a:lnTo>
                <a:lnTo>
                  <a:pt x="13543" y="803"/>
                </a:lnTo>
                <a:lnTo>
                  <a:pt x="58102" y="45362"/>
                </a:lnTo>
                <a:lnTo>
                  <a:pt x="58102" y="51405"/>
                </a:lnTo>
                <a:lnTo>
                  <a:pt x="54381" y="55125"/>
                </a:lnTo>
                <a:lnTo>
                  <a:pt x="16281" y="93255"/>
                </a:lnTo>
                <a:lnTo>
                  <a:pt x="13543" y="95964"/>
                </a:lnTo>
                <a:lnTo>
                  <a:pt x="9465" y="9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11899" y="4170679"/>
            <a:ext cx="33248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latin typeface="Roboto"/>
                <a:cs typeface="Roboto"/>
              </a:rPr>
              <a:t>Python-</a:t>
            </a:r>
            <a:r>
              <a:rPr sz="1300" spc="-65" dirty="0">
                <a:latin typeface="Roboto"/>
                <a:cs typeface="Roboto"/>
              </a:rPr>
              <a:t>based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implementation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using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75" dirty="0">
                <a:latin typeface="Roboto"/>
                <a:cs typeface="Roboto"/>
              </a:rPr>
              <a:t>OpenCV,</a:t>
            </a:r>
            <a:r>
              <a:rPr sz="1300" spc="10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PIL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67420" y="4571226"/>
            <a:ext cx="58419" cy="97155"/>
          </a:xfrm>
          <a:custGeom>
            <a:avLst/>
            <a:gdLst/>
            <a:ahLst/>
            <a:cxnLst/>
            <a:rect l="l" t="t" r="r" b="b"/>
            <a:pathLst>
              <a:path w="58420" h="97154">
                <a:moveTo>
                  <a:pt x="9465" y="96797"/>
                </a:moveTo>
                <a:lnTo>
                  <a:pt x="2321" y="93821"/>
                </a:lnTo>
                <a:lnTo>
                  <a:pt x="0" y="90338"/>
                </a:lnTo>
                <a:lnTo>
                  <a:pt x="0" y="6429"/>
                </a:lnTo>
                <a:lnTo>
                  <a:pt x="2321" y="2976"/>
                </a:lnTo>
                <a:lnTo>
                  <a:pt x="9465" y="0"/>
                </a:lnTo>
                <a:lnTo>
                  <a:pt x="13543" y="803"/>
                </a:lnTo>
                <a:lnTo>
                  <a:pt x="58102" y="45362"/>
                </a:lnTo>
                <a:lnTo>
                  <a:pt x="58102" y="51405"/>
                </a:lnTo>
                <a:lnTo>
                  <a:pt x="54381" y="55125"/>
                </a:lnTo>
                <a:lnTo>
                  <a:pt x="16281" y="93255"/>
                </a:lnTo>
                <a:lnTo>
                  <a:pt x="13543" y="95964"/>
                </a:lnTo>
                <a:lnTo>
                  <a:pt x="9465" y="9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11899" y="4513579"/>
            <a:ext cx="30441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latin typeface="Roboto"/>
                <a:cs typeface="Roboto"/>
              </a:rPr>
              <a:t>Modular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design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easy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extension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of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30" dirty="0">
                <a:latin typeface="Roboto"/>
                <a:cs typeface="Roboto"/>
              </a:rPr>
              <a:t>effects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67420" y="4914126"/>
            <a:ext cx="58419" cy="97155"/>
          </a:xfrm>
          <a:custGeom>
            <a:avLst/>
            <a:gdLst/>
            <a:ahLst/>
            <a:cxnLst/>
            <a:rect l="l" t="t" r="r" b="b"/>
            <a:pathLst>
              <a:path w="58420" h="97154">
                <a:moveTo>
                  <a:pt x="9465" y="96797"/>
                </a:moveTo>
                <a:lnTo>
                  <a:pt x="2321" y="93821"/>
                </a:lnTo>
                <a:lnTo>
                  <a:pt x="0" y="90338"/>
                </a:lnTo>
                <a:lnTo>
                  <a:pt x="0" y="6429"/>
                </a:lnTo>
                <a:lnTo>
                  <a:pt x="2321" y="2976"/>
                </a:lnTo>
                <a:lnTo>
                  <a:pt x="9465" y="0"/>
                </a:lnTo>
                <a:lnTo>
                  <a:pt x="13543" y="803"/>
                </a:lnTo>
                <a:lnTo>
                  <a:pt x="58102" y="45362"/>
                </a:lnTo>
                <a:lnTo>
                  <a:pt x="58102" y="51405"/>
                </a:lnTo>
                <a:lnTo>
                  <a:pt x="54381" y="55125"/>
                </a:lnTo>
                <a:lnTo>
                  <a:pt x="16281" y="93255"/>
                </a:lnTo>
                <a:lnTo>
                  <a:pt x="13543" y="95964"/>
                </a:lnTo>
                <a:lnTo>
                  <a:pt x="9465" y="9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9299" y="4856479"/>
            <a:ext cx="8989060" cy="895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574665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latin typeface="Roboto"/>
                <a:cs typeface="Roboto"/>
              </a:rPr>
              <a:t>Batch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processing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capability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dataset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generation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 dirty="0">
              <a:latin typeface="Roboto"/>
              <a:cs typeface="Roboto"/>
            </a:endParaRPr>
          </a:p>
          <a:p>
            <a:pPr marL="12700" marR="4196715" indent="227965">
              <a:lnSpc>
                <a:spcPct val="115399"/>
              </a:lnSpc>
              <a:spcBef>
                <a:spcPts val="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Users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can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select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combinations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(A,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A+B,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C+D,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etc.)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create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realistic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CCTV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degradations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398" y="2095499"/>
            <a:ext cx="5334000" cy="190499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8248301" y="2360929"/>
            <a:ext cx="133477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latin typeface="Roboto Medium"/>
                <a:cs typeface="Roboto Medium"/>
              </a:rPr>
              <a:t>High-</a:t>
            </a:r>
            <a:r>
              <a:rPr sz="1300" b="0" spc="-50" dirty="0">
                <a:latin typeface="Roboto Medium"/>
                <a:cs typeface="Roboto Medium"/>
              </a:rPr>
              <a:t>Quality</a:t>
            </a:r>
            <a:r>
              <a:rPr sz="1300" b="0" spc="5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Image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40847" y="2879757"/>
            <a:ext cx="1765935" cy="53911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150" b="0" spc="-55" dirty="0">
                <a:latin typeface="Roboto Medium"/>
                <a:cs typeface="Roboto Medium"/>
              </a:rPr>
              <a:t>Selected</a:t>
            </a:r>
            <a:r>
              <a:rPr sz="1150" b="0" spc="15" dirty="0">
                <a:latin typeface="Roboto Medium"/>
                <a:cs typeface="Roboto Medium"/>
              </a:rPr>
              <a:t> </a:t>
            </a:r>
            <a:r>
              <a:rPr sz="1150" b="0" spc="-60" dirty="0">
                <a:latin typeface="Roboto Medium"/>
                <a:cs typeface="Roboto Medium"/>
              </a:rPr>
              <a:t>Degradation</a:t>
            </a:r>
            <a:r>
              <a:rPr sz="1150" b="0" spc="20" dirty="0">
                <a:latin typeface="Roboto Medium"/>
                <a:cs typeface="Roboto Medium"/>
              </a:rPr>
              <a:t> </a:t>
            </a:r>
            <a:r>
              <a:rPr sz="1150" b="0" spc="-25" dirty="0">
                <a:latin typeface="Roboto Medium"/>
                <a:cs typeface="Roboto Medium"/>
              </a:rPr>
              <a:t>Groups</a:t>
            </a:r>
            <a:endParaRPr sz="11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  <a:tabLst>
                <a:tab pos="302895" algn="l"/>
                <a:tab pos="602615" algn="l"/>
                <a:tab pos="906144" algn="l"/>
              </a:tabLst>
            </a:pPr>
            <a:r>
              <a:rPr sz="950" spc="-50" dirty="0">
                <a:solidFill>
                  <a:srgbClr val="1C4ED8"/>
                </a:solidFill>
                <a:latin typeface="Berlin Sans FB"/>
                <a:cs typeface="Berlin Sans FB"/>
              </a:rPr>
              <a:t>A</a:t>
            </a:r>
            <a:r>
              <a:rPr sz="950" dirty="0">
                <a:solidFill>
                  <a:srgbClr val="1C4ED8"/>
                </a:solidFill>
                <a:latin typeface="Berlin Sans FB"/>
                <a:cs typeface="Berlin Sans FB"/>
              </a:rPr>
              <a:t>	</a:t>
            </a:r>
            <a:r>
              <a:rPr sz="950" spc="-50" dirty="0">
                <a:solidFill>
                  <a:srgbClr val="047857"/>
                </a:solidFill>
                <a:latin typeface="Comic Sans MS"/>
                <a:cs typeface="Comic Sans MS"/>
              </a:rPr>
              <a:t>B</a:t>
            </a:r>
            <a:r>
              <a:rPr sz="950" dirty="0">
                <a:solidFill>
                  <a:srgbClr val="047857"/>
                </a:solidFill>
                <a:latin typeface="Comic Sans MS"/>
                <a:cs typeface="Comic Sans MS"/>
              </a:rPr>
              <a:t>	</a:t>
            </a:r>
            <a:r>
              <a:rPr sz="950" spc="-50" dirty="0">
                <a:solidFill>
                  <a:srgbClr val="B45309"/>
                </a:solidFill>
                <a:latin typeface="Georgia"/>
                <a:cs typeface="Georgia"/>
              </a:rPr>
              <a:t>C</a:t>
            </a:r>
            <a:r>
              <a:rPr sz="950" dirty="0">
                <a:solidFill>
                  <a:srgbClr val="B45309"/>
                </a:solidFill>
                <a:latin typeface="Georgia"/>
                <a:cs typeface="Georgia"/>
              </a:rPr>
              <a:t>	</a:t>
            </a:r>
            <a:r>
              <a:rPr sz="950" spc="-50" dirty="0">
                <a:solidFill>
                  <a:srgbClr val="B91B1B"/>
                </a:solidFill>
                <a:latin typeface="Cambria"/>
                <a:cs typeface="Cambria"/>
              </a:rPr>
              <a:t>D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85771" y="2931803"/>
            <a:ext cx="1642110" cy="4502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150" b="0" spc="-65" dirty="0">
                <a:latin typeface="Roboto Medium"/>
                <a:cs typeface="Roboto Medium"/>
              </a:rPr>
              <a:t>Batch</a:t>
            </a:r>
            <a:r>
              <a:rPr sz="1150" b="0" spc="10" dirty="0">
                <a:latin typeface="Roboto Medium"/>
                <a:cs typeface="Roboto Medium"/>
              </a:rPr>
              <a:t> </a:t>
            </a:r>
            <a:r>
              <a:rPr sz="1150" b="0" spc="-10" dirty="0">
                <a:latin typeface="Roboto Medium"/>
                <a:cs typeface="Roboto Medium"/>
              </a:rPr>
              <a:t>Processing</a:t>
            </a:r>
            <a:endParaRPr sz="11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000" spc="-60" dirty="0">
                <a:solidFill>
                  <a:srgbClr val="4A5462"/>
                </a:solidFill>
                <a:latin typeface="Roboto"/>
                <a:cs typeface="Roboto"/>
              </a:rPr>
              <a:t>Python-</a:t>
            </a:r>
            <a:r>
              <a:rPr sz="1000" spc="-65" dirty="0">
                <a:solidFill>
                  <a:srgbClr val="4A5462"/>
                </a:solidFill>
                <a:latin typeface="Roboto"/>
                <a:cs typeface="Roboto"/>
              </a:rPr>
              <a:t>based</a:t>
            </a:r>
            <a:r>
              <a:rPr sz="1000" spc="4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4A5462"/>
                </a:solidFill>
                <a:latin typeface="Roboto"/>
                <a:cs typeface="Roboto"/>
              </a:rPr>
              <a:t>parallel</a:t>
            </a:r>
            <a:r>
              <a:rPr sz="1000" spc="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4A5462"/>
                </a:solidFill>
                <a:latin typeface="Roboto"/>
                <a:cs typeface="Roboto"/>
              </a:rPr>
              <a:t>execution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7816" y="3524249"/>
            <a:ext cx="195516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80" dirty="0">
                <a:latin typeface="Roboto Medium"/>
                <a:cs typeface="Roboto Medium"/>
              </a:rPr>
              <a:t>CCTV-</a:t>
            </a:r>
            <a:r>
              <a:rPr sz="1300" b="0" spc="-55" dirty="0">
                <a:latin typeface="Roboto Medium"/>
                <a:cs typeface="Roboto Medium"/>
              </a:rPr>
              <a:t>Style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Degraded</a:t>
            </a:r>
            <a:r>
              <a:rPr sz="1300" b="0" spc="15" dirty="0">
                <a:latin typeface="Roboto Medium"/>
                <a:cs typeface="Roboto Medium"/>
              </a:rPr>
              <a:t> </a:t>
            </a:r>
            <a:r>
              <a:rPr sz="1300" b="0" spc="-35" dirty="0">
                <a:latin typeface="Roboto Medium"/>
                <a:cs typeface="Roboto Medium"/>
              </a:rPr>
              <a:t>Image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60"/>
              </a:lnSpc>
            </a:pPr>
            <a:fld id="{81D60167-4931-47E6-BA6A-407CBD079E47}" type="slidenum">
              <a:rPr spc="-60" dirty="0"/>
              <a:t>7</a:t>
            </a:fld>
            <a:r>
              <a:rPr spc="-25" dirty="0"/>
              <a:t> </a:t>
            </a:r>
            <a:r>
              <a:rPr dirty="0"/>
              <a:t>/</a:t>
            </a:r>
            <a:r>
              <a:rPr spc="-75" dirty="0"/>
              <a:t> </a:t>
            </a:r>
            <a:r>
              <a:rPr spc="-25" dirty="0"/>
              <a:t>1</a:t>
            </a:r>
            <a:r>
              <a:rPr lang="en-US" spc="-25" dirty="0"/>
              <a:t>9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04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Dataset</a:t>
            </a:r>
            <a:r>
              <a:rPr spc="-35" dirty="0"/>
              <a:t> </a:t>
            </a:r>
            <a:r>
              <a:rPr spc="-155" dirty="0"/>
              <a:t>and</a:t>
            </a:r>
            <a:r>
              <a:rPr spc="-30" dirty="0"/>
              <a:t> </a:t>
            </a:r>
            <a:r>
              <a:rPr spc="-120" dirty="0"/>
              <a:t>Preparation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3409949"/>
            <a:ext cx="5295900" cy="381000"/>
            <a:chOff x="609599" y="3409949"/>
            <a:chExt cx="5295900" cy="381000"/>
          </a:xfrm>
        </p:grpSpPr>
        <p:sp>
          <p:nvSpPr>
            <p:cNvPr id="6" name="object 6"/>
            <p:cNvSpPr/>
            <p:nvPr/>
          </p:nvSpPr>
          <p:spPr>
            <a:xfrm>
              <a:off x="623887" y="3409949"/>
              <a:ext cx="5281930" cy="381000"/>
            </a:xfrm>
            <a:custGeom>
              <a:avLst/>
              <a:gdLst/>
              <a:ahLst/>
              <a:cxnLst/>
              <a:rect l="l" t="t" r="r" b="b"/>
              <a:pathLst>
                <a:path w="5281930" h="381000">
                  <a:moveTo>
                    <a:pt x="524856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248564" y="0"/>
                  </a:lnTo>
                  <a:lnTo>
                    <a:pt x="5253424" y="966"/>
                  </a:lnTo>
                  <a:lnTo>
                    <a:pt x="5280645" y="28187"/>
                  </a:lnTo>
                  <a:lnTo>
                    <a:pt x="5281612" y="33047"/>
                  </a:lnTo>
                  <a:lnTo>
                    <a:pt x="5281612" y="347952"/>
                  </a:lnTo>
                  <a:lnTo>
                    <a:pt x="5253424" y="380032"/>
                  </a:lnTo>
                  <a:lnTo>
                    <a:pt x="5248564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40994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599" y="3905249"/>
            <a:ext cx="5295900" cy="381000"/>
            <a:chOff x="609599" y="3905249"/>
            <a:chExt cx="5295900" cy="381000"/>
          </a:xfrm>
        </p:grpSpPr>
        <p:sp>
          <p:nvSpPr>
            <p:cNvPr id="9" name="object 9"/>
            <p:cNvSpPr/>
            <p:nvPr/>
          </p:nvSpPr>
          <p:spPr>
            <a:xfrm>
              <a:off x="623887" y="3905249"/>
              <a:ext cx="5281930" cy="381000"/>
            </a:xfrm>
            <a:custGeom>
              <a:avLst/>
              <a:gdLst/>
              <a:ahLst/>
              <a:cxnLst/>
              <a:rect l="l" t="t" r="r" b="b"/>
              <a:pathLst>
                <a:path w="5281930" h="381000">
                  <a:moveTo>
                    <a:pt x="524856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248564" y="0"/>
                  </a:lnTo>
                  <a:lnTo>
                    <a:pt x="5253424" y="966"/>
                  </a:lnTo>
                  <a:lnTo>
                    <a:pt x="5280645" y="28187"/>
                  </a:lnTo>
                  <a:lnTo>
                    <a:pt x="5281612" y="33047"/>
                  </a:lnTo>
                  <a:lnTo>
                    <a:pt x="5281612" y="347952"/>
                  </a:lnTo>
                  <a:lnTo>
                    <a:pt x="5253424" y="380032"/>
                  </a:lnTo>
                  <a:lnTo>
                    <a:pt x="5248564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90524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599" y="4400549"/>
            <a:ext cx="5295900" cy="381000"/>
            <a:chOff x="609599" y="4400549"/>
            <a:chExt cx="5295900" cy="381000"/>
          </a:xfrm>
        </p:grpSpPr>
        <p:sp>
          <p:nvSpPr>
            <p:cNvPr id="12" name="object 12"/>
            <p:cNvSpPr/>
            <p:nvPr/>
          </p:nvSpPr>
          <p:spPr>
            <a:xfrm>
              <a:off x="623887" y="4400549"/>
              <a:ext cx="5281930" cy="381000"/>
            </a:xfrm>
            <a:custGeom>
              <a:avLst/>
              <a:gdLst/>
              <a:ahLst/>
              <a:cxnLst/>
              <a:rect l="l" t="t" r="r" b="b"/>
              <a:pathLst>
                <a:path w="5281930" h="381000">
                  <a:moveTo>
                    <a:pt x="524856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248564" y="0"/>
                  </a:lnTo>
                  <a:lnTo>
                    <a:pt x="5253424" y="966"/>
                  </a:lnTo>
                  <a:lnTo>
                    <a:pt x="5280645" y="28187"/>
                  </a:lnTo>
                  <a:lnTo>
                    <a:pt x="5281612" y="33047"/>
                  </a:lnTo>
                  <a:lnTo>
                    <a:pt x="5281612" y="347952"/>
                  </a:lnTo>
                  <a:lnTo>
                    <a:pt x="5253424" y="380032"/>
                  </a:lnTo>
                  <a:lnTo>
                    <a:pt x="5248564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440054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599" y="4895849"/>
            <a:ext cx="5295900" cy="381000"/>
            <a:chOff x="609599" y="4895849"/>
            <a:chExt cx="5295900" cy="381000"/>
          </a:xfrm>
        </p:grpSpPr>
        <p:sp>
          <p:nvSpPr>
            <p:cNvPr id="15" name="object 15"/>
            <p:cNvSpPr/>
            <p:nvPr/>
          </p:nvSpPr>
          <p:spPr>
            <a:xfrm>
              <a:off x="623887" y="4895849"/>
              <a:ext cx="5281930" cy="381000"/>
            </a:xfrm>
            <a:custGeom>
              <a:avLst/>
              <a:gdLst/>
              <a:ahLst/>
              <a:cxnLst/>
              <a:rect l="l" t="t" r="r" b="b"/>
              <a:pathLst>
                <a:path w="5281930" h="381000">
                  <a:moveTo>
                    <a:pt x="524856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5248564" y="0"/>
                  </a:lnTo>
                  <a:lnTo>
                    <a:pt x="5253424" y="966"/>
                  </a:lnTo>
                  <a:lnTo>
                    <a:pt x="5280645" y="28187"/>
                  </a:lnTo>
                  <a:lnTo>
                    <a:pt x="5281612" y="33047"/>
                  </a:lnTo>
                  <a:lnTo>
                    <a:pt x="5281612" y="347952"/>
                  </a:lnTo>
                  <a:lnTo>
                    <a:pt x="5253424" y="380033"/>
                  </a:lnTo>
                  <a:lnTo>
                    <a:pt x="5248564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489584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7699" y="2171699"/>
            <a:ext cx="752475" cy="285750"/>
            <a:chOff x="647699" y="2171699"/>
            <a:chExt cx="752475" cy="285750"/>
          </a:xfrm>
        </p:grpSpPr>
        <p:sp>
          <p:nvSpPr>
            <p:cNvPr id="18" name="object 18"/>
            <p:cNvSpPr/>
            <p:nvPr/>
          </p:nvSpPr>
          <p:spPr>
            <a:xfrm>
              <a:off x="647699" y="2171699"/>
              <a:ext cx="752475" cy="285750"/>
            </a:xfrm>
            <a:custGeom>
              <a:avLst/>
              <a:gdLst/>
              <a:ahLst/>
              <a:cxnLst/>
              <a:rect l="l" t="t" r="r" b="b"/>
              <a:pathLst>
                <a:path w="752475" h="285750">
                  <a:moveTo>
                    <a:pt x="609599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6" y="257628"/>
                  </a:lnTo>
                  <a:lnTo>
                    <a:pt x="28120" y="227992"/>
                  </a:lnTo>
                  <a:lnTo>
                    <a:pt x="8348" y="191000"/>
                  </a:lnTo>
                  <a:lnTo>
                    <a:pt x="171" y="149894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609599" y="0"/>
                  </a:lnTo>
                  <a:lnTo>
                    <a:pt x="651074" y="6150"/>
                  </a:lnTo>
                  <a:lnTo>
                    <a:pt x="688977" y="24078"/>
                  </a:lnTo>
                  <a:lnTo>
                    <a:pt x="720045" y="52234"/>
                  </a:lnTo>
                  <a:lnTo>
                    <a:pt x="741599" y="88198"/>
                  </a:lnTo>
                  <a:lnTo>
                    <a:pt x="751788" y="128870"/>
                  </a:lnTo>
                  <a:lnTo>
                    <a:pt x="752474" y="142874"/>
                  </a:lnTo>
                  <a:lnTo>
                    <a:pt x="752303" y="149894"/>
                  </a:lnTo>
                  <a:lnTo>
                    <a:pt x="744126" y="191000"/>
                  </a:lnTo>
                  <a:lnTo>
                    <a:pt x="724353" y="227992"/>
                  </a:lnTo>
                  <a:lnTo>
                    <a:pt x="694717" y="257628"/>
                  </a:lnTo>
                  <a:lnTo>
                    <a:pt x="657725" y="277401"/>
                  </a:lnTo>
                  <a:lnTo>
                    <a:pt x="616618" y="285578"/>
                  </a:lnTo>
                  <a:lnTo>
                    <a:pt x="609599" y="28574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2228924"/>
              <a:ext cx="119806" cy="13692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476374" y="2171699"/>
            <a:ext cx="990600" cy="285750"/>
            <a:chOff x="1476374" y="2171699"/>
            <a:chExt cx="990600" cy="285750"/>
          </a:xfrm>
        </p:grpSpPr>
        <p:sp>
          <p:nvSpPr>
            <p:cNvPr id="21" name="object 21"/>
            <p:cNvSpPr/>
            <p:nvPr/>
          </p:nvSpPr>
          <p:spPr>
            <a:xfrm>
              <a:off x="1476374" y="2171699"/>
              <a:ext cx="990600" cy="285750"/>
            </a:xfrm>
            <a:custGeom>
              <a:avLst/>
              <a:gdLst/>
              <a:ahLst/>
              <a:cxnLst/>
              <a:rect l="l" t="t" r="r" b="b"/>
              <a:pathLst>
                <a:path w="990600" h="285750">
                  <a:moveTo>
                    <a:pt x="8477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6" y="257628"/>
                  </a:lnTo>
                  <a:lnTo>
                    <a:pt x="28121" y="227992"/>
                  </a:lnTo>
                  <a:lnTo>
                    <a:pt x="8348" y="191000"/>
                  </a:lnTo>
                  <a:lnTo>
                    <a:pt x="171" y="149894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847724" y="0"/>
                  </a:lnTo>
                  <a:lnTo>
                    <a:pt x="889199" y="6150"/>
                  </a:lnTo>
                  <a:lnTo>
                    <a:pt x="927101" y="24078"/>
                  </a:lnTo>
                  <a:lnTo>
                    <a:pt x="958169" y="52234"/>
                  </a:lnTo>
                  <a:lnTo>
                    <a:pt x="979723" y="88198"/>
                  </a:lnTo>
                  <a:lnTo>
                    <a:pt x="989913" y="128870"/>
                  </a:lnTo>
                  <a:lnTo>
                    <a:pt x="990599" y="142874"/>
                  </a:lnTo>
                  <a:lnTo>
                    <a:pt x="990428" y="149894"/>
                  </a:lnTo>
                  <a:lnTo>
                    <a:pt x="982251" y="191000"/>
                  </a:lnTo>
                  <a:lnTo>
                    <a:pt x="962478" y="227992"/>
                  </a:lnTo>
                  <a:lnTo>
                    <a:pt x="932842" y="257628"/>
                  </a:lnTo>
                  <a:lnTo>
                    <a:pt x="895850" y="277401"/>
                  </a:lnTo>
                  <a:lnTo>
                    <a:pt x="854743" y="285578"/>
                  </a:lnTo>
                  <a:lnTo>
                    <a:pt x="847724" y="28574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0674" y="2228924"/>
              <a:ext cx="119806" cy="136921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543174" y="2171699"/>
            <a:ext cx="657225" cy="285750"/>
            <a:chOff x="2543174" y="2171699"/>
            <a:chExt cx="657225" cy="285750"/>
          </a:xfrm>
        </p:grpSpPr>
        <p:sp>
          <p:nvSpPr>
            <p:cNvPr id="24" name="object 24"/>
            <p:cNvSpPr/>
            <p:nvPr/>
          </p:nvSpPr>
          <p:spPr>
            <a:xfrm>
              <a:off x="2543174" y="2171699"/>
              <a:ext cx="657225" cy="285750"/>
            </a:xfrm>
            <a:custGeom>
              <a:avLst/>
              <a:gdLst/>
              <a:ahLst/>
              <a:cxnLst/>
              <a:rect l="l" t="t" r="r" b="b"/>
              <a:pathLst>
                <a:path w="657225" h="285750">
                  <a:moveTo>
                    <a:pt x="514349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6" y="257628"/>
                  </a:lnTo>
                  <a:lnTo>
                    <a:pt x="28120" y="227992"/>
                  </a:lnTo>
                  <a:lnTo>
                    <a:pt x="8347" y="191000"/>
                  </a:lnTo>
                  <a:lnTo>
                    <a:pt x="171" y="149894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7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14349" y="0"/>
                  </a:lnTo>
                  <a:lnTo>
                    <a:pt x="555824" y="6150"/>
                  </a:lnTo>
                  <a:lnTo>
                    <a:pt x="593727" y="24078"/>
                  </a:lnTo>
                  <a:lnTo>
                    <a:pt x="624795" y="52234"/>
                  </a:lnTo>
                  <a:lnTo>
                    <a:pt x="646348" y="88198"/>
                  </a:lnTo>
                  <a:lnTo>
                    <a:pt x="656538" y="128870"/>
                  </a:lnTo>
                  <a:lnTo>
                    <a:pt x="657224" y="142874"/>
                  </a:lnTo>
                  <a:lnTo>
                    <a:pt x="657053" y="149894"/>
                  </a:lnTo>
                  <a:lnTo>
                    <a:pt x="648876" y="191000"/>
                  </a:lnTo>
                  <a:lnTo>
                    <a:pt x="629103" y="227992"/>
                  </a:lnTo>
                  <a:lnTo>
                    <a:pt x="599467" y="257628"/>
                  </a:lnTo>
                  <a:lnTo>
                    <a:pt x="562475" y="277401"/>
                  </a:lnTo>
                  <a:lnTo>
                    <a:pt x="521368" y="285578"/>
                  </a:lnTo>
                  <a:lnTo>
                    <a:pt x="514349" y="28574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474" y="2228924"/>
              <a:ext cx="119806" cy="136921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3276599" y="2171699"/>
            <a:ext cx="819150" cy="285750"/>
            <a:chOff x="3276599" y="2171699"/>
            <a:chExt cx="819150" cy="285750"/>
          </a:xfrm>
        </p:grpSpPr>
        <p:sp>
          <p:nvSpPr>
            <p:cNvPr id="27" name="object 27"/>
            <p:cNvSpPr/>
            <p:nvPr/>
          </p:nvSpPr>
          <p:spPr>
            <a:xfrm>
              <a:off x="3276599" y="2171699"/>
              <a:ext cx="819150" cy="285750"/>
            </a:xfrm>
            <a:custGeom>
              <a:avLst/>
              <a:gdLst/>
              <a:ahLst/>
              <a:cxnLst/>
              <a:rect l="l" t="t" r="r" b="b"/>
              <a:pathLst>
                <a:path w="819150" h="285750">
                  <a:moveTo>
                    <a:pt x="67627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6" y="257628"/>
                  </a:lnTo>
                  <a:lnTo>
                    <a:pt x="28121" y="227992"/>
                  </a:lnTo>
                  <a:lnTo>
                    <a:pt x="8347" y="191000"/>
                  </a:lnTo>
                  <a:lnTo>
                    <a:pt x="171" y="149894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7" y="94749"/>
                  </a:lnTo>
                  <a:lnTo>
                    <a:pt x="28121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676274" y="0"/>
                  </a:lnTo>
                  <a:lnTo>
                    <a:pt x="717749" y="6150"/>
                  </a:lnTo>
                  <a:lnTo>
                    <a:pt x="755651" y="24078"/>
                  </a:lnTo>
                  <a:lnTo>
                    <a:pt x="786719" y="52234"/>
                  </a:lnTo>
                  <a:lnTo>
                    <a:pt x="808273" y="88198"/>
                  </a:lnTo>
                  <a:lnTo>
                    <a:pt x="818463" y="128870"/>
                  </a:lnTo>
                  <a:lnTo>
                    <a:pt x="819149" y="142874"/>
                  </a:lnTo>
                  <a:lnTo>
                    <a:pt x="818978" y="149894"/>
                  </a:lnTo>
                  <a:lnTo>
                    <a:pt x="810801" y="191000"/>
                  </a:lnTo>
                  <a:lnTo>
                    <a:pt x="791028" y="227992"/>
                  </a:lnTo>
                  <a:lnTo>
                    <a:pt x="761392" y="257628"/>
                  </a:lnTo>
                  <a:lnTo>
                    <a:pt x="724399" y="277401"/>
                  </a:lnTo>
                  <a:lnTo>
                    <a:pt x="683293" y="285578"/>
                  </a:lnTo>
                  <a:lnTo>
                    <a:pt x="676274" y="28574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899" y="2228924"/>
              <a:ext cx="119806" cy="13692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96899" y="1727993"/>
            <a:ext cx="4333240" cy="34531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Public</a:t>
            </a:r>
            <a:r>
              <a:rPr sz="165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F2937"/>
                </a:solidFill>
                <a:latin typeface="Roboto Medium"/>
                <a:cs typeface="Roboto Medium"/>
              </a:rPr>
              <a:t>Datasets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20" dirty="0">
                <a:solidFill>
                  <a:srgbClr val="1F2937"/>
                </a:solidFill>
                <a:latin typeface="Roboto Medium"/>
                <a:cs typeface="Roboto Medium"/>
              </a:rPr>
              <a:t>Used</a:t>
            </a:r>
            <a:endParaRPr sz="1650" dirty="0">
              <a:latin typeface="Roboto Medium"/>
              <a:cs typeface="Roboto Medium"/>
            </a:endParaRPr>
          </a:p>
          <a:p>
            <a:pPr marL="322580">
              <a:lnSpc>
                <a:spcPct val="100000"/>
              </a:lnSpc>
              <a:spcBef>
                <a:spcPts val="1620"/>
              </a:spcBef>
              <a:tabLst>
                <a:tab pos="1153160" algn="l"/>
                <a:tab pos="2215515" algn="l"/>
                <a:tab pos="2948305" algn="l"/>
              </a:tabLst>
            </a:pPr>
            <a:r>
              <a:rPr sz="1200" b="0" spc="-20" dirty="0">
                <a:solidFill>
                  <a:srgbClr val="1A56DA"/>
                </a:solidFill>
                <a:latin typeface="Roboto Medium"/>
                <a:cs typeface="Roboto Medium"/>
              </a:rPr>
              <a:t>COCO</a:t>
            </a:r>
            <a:r>
              <a:rPr sz="1200" b="0" dirty="0">
                <a:solidFill>
                  <a:srgbClr val="1A56DA"/>
                </a:solidFill>
                <a:latin typeface="Roboto Medium"/>
                <a:cs typeface="Roboto Medium"/>
              </a:rPr>
              <a:t>	</a:t>
            </a:r>
            <a:r>
              <a:rPr sz="1200" b="0" spc="-10" dirty="0">
                <a:solidFill>
                  <a:srgbClr val="1A56DA"/>
                </a:solidFill>
                <a:latin typeface="Roboto Medium"/>
                <a:cs typeface="Roboto Medium"/>
              </a:rPr>
              <a:t>ImageNet</a:t>
            </a:r>
            <a:r>
              <a:rPr sz="1200" b="0" dirty="0">
                <a:solidFill>
                  <a:srgbClr val="1A56DA"/>
                </a:solidFill>
                <a:latin typeface="Roboto Medium"/>
                <a:cs typeface="Roboto Medium"/>
              </a:rPr>
              <a:t>	</a:t>
            </a:r>
            <a:r>
              <a:rPr sz="1200" b="0" spc="-25" dirty="0">
                <a:solidFill>
                  <a:srgbClr val="1A56DA"/>
                </a:solidFill>
                <a:latin typeface="Roboto Medium"/>
                <a:cs typeface="Roboto Medium"/>
              </a:rPr>
              <a:t>LFW</a:t>
            </a:r>
            <a:r>
              <a:rPr sz="1200" b="0" dirty="0">
                <a:solidFill>
                  <a:srgbClr val="1A56DA"/>
                </a:solidFill>
                <a:latin typeface="Roboto Medium"/>
                <a:cs typeface="Roboto Medium"/>
              </a:rPr>
              <a:t>	</a:t>
            </a:r>
            <a:r>
              <a:rPr sz="1200" b="0" spc="-10" dirty="0">
                <a:solidFill>
                  <a:srgbClr val="1A56DA"/>
                </a:solidFill>
                <a:latin typeface="Roboto Medium"/>
                <a:cs typeface="Roboto Medium"/>
              </a:rPr>
              <a:t>CelebA</a:t>
            </a:r>
            <a:endParaRPr sz="1200" dirty="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50" dirty="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Selected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diverse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faces,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lighting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conditions,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backgrounds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Preprocessing</a:t>
            </a:r>
            <a:r>
              <a:rPr sz="165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10" dirty="0">
                <a:solidFill>
                  <a:srgbClr val="1F2937"/>
                </a:solidFill>
                <a:latin typeface="Roboto Medium"/>
                <a:cs typeface="Roboto Medium"/>
              </a:rPr>
              <a:t>Pipeline</a:t>
            </a:r>
            <a:endParaRPr sz="1650" dirty="0">
              <a:latin typeface="Roboto Medium"/>
              <a:cs typeface="Roboto Medium"/>
            </a:endParaRPr>
          </a:p>
          <a:p>
            <a:pPr marL="154940">
              <a:lnSpc>
                <a:spcPct val="100000"/>
              </a:lnSpc>
              <a:spcBef>
                <a:spcPts val="1670"/>
              </a:spcBef>
            </a:pPr>
            <a:r>
              <a:rPr sz="1300" b="0" spc="-60" dirty="0">
                <a:latin typeface="Roboto Medium"/>
                <a:cs typeface="Roboto Medium"/>
              </a:rPr>
              <a:t>Step</a:t>
            </a:r>
            <a:r>
              <a:rPr sz="1300" b="0" spc="-30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1: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spc="-50" dirty="0">
                <a:latin typeface="Roboto"/>
                <a:cs typeface="Roboto"/>
              </a:rPr>
              <a:t>Resizing</a:t>
            </a:r>
            <a:r>
              <a:rPr sz="1300" spc="-2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to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uniform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dimensions</a:t>
            </a:r>
            <a:endParaRPr sz="1300" dirty="0">
              <a:latin typeface="Roboto"/>
              <a:cs typeface="Roboto"/>
            </a:endParaRPr>
          </a:p>
          <a:p>
            <a:pPr marL="154940" marR="753745">
              <a:lnSpc>
                <a:spcPct val="250000"/>
              </a:lnSpc>
            </a:pPr>
            <a:r>
              <a:rPr sz="1300" b="0" spc="-60" dirty="0">
                <a:latin typeface="Roboto Medium"/>
                <a:cs typeface="Roboto Medium"/>
              </a:rPr>
              <a:t>Step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2: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spc="-55" dirty="0">
                <a:latin typeface="Roboto"/>
                <a:cs typeface="Roboto"/>
              </a:rPr>
              <a:t>Normalization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(mean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subtraction,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scaling) </a:t>
            </a:r>
            <a:r>
              <a:rPr sz="1300" b="0" spc="-60" dirty="0">
                <a:latin typeface="Roboto Medium"/>
                <a:cs typeface="Roboto Medium"/>
              </a:rPr>
              <a:t>Step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3: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spc="-75" dirty="0">
                <a:latin typeface="Roboto"/>
                <a:cs typeface="Roboto"/>
              </a:rPr>
              <a:t>Random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augmentations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for</a:t>
            </a:r>
            <a:r>
              <a:rPr sz="1300" spc="-10" dirty="0">
                <a:latin typeface="Roboto"/>
                <a:cs typeface="Roboto"/>
              </a:rPr>
              <a:t> robustness </a:t>
            </a:r>
            <a:r>
              <a:rPr sz="1300" b="0" spc="-60" dirty="0">
                <a:latin typeface="Roboto Medium"/>
                <a:cs typeface="Roboto Medium"/>
              </a:rPr>
              <a:t>Step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45" dirty="0">
                <a:latin typeface="Roboto Medium"/>
                <a:cs typeface="Roboto Medium"/>
              </a:rPr>
              <a:t>4: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spc="-65" dirty="0">
                <a:latin typeface="Roboto"/>
                <a:cs typeface="Roboto"/>
              </a:rPr>
              <a:t>Face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detection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and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cropping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using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5" dirty="0">
                <a:latin typeface="Roboto"/>
                <a:cs typeface="Roboto"/>
              </a:rPr>
              <a:t>MTCNN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91332" y="1756659"/>
            <a:ext cx="5365825" cy="4733149"/>
          </a:xfrm>
          <a:custGeom>
            <a:avLst/>
            <a:gdLst/>
            <a:ahLst/>
            <a:cxnLst/>
            <a:rect l="l" t="t" r="r" b="b"/>
            <a:pathLst>
              <a:path w="5286375" h="5553075">
                <a:moveTo>
                  <a:pt x="0" y="548163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899"/>
                </a:lnTo>
                <a:lnTo>
                  <a:pt x="3642" y="48432"/>
                </a:lnTo>
                <a:lnTo>
                  <a:pt x="5437" y="44099"/>
                </a:lnTo>
                <a:lnTo>
                  <a:pt x="7232" y="39765"/>
                </a:lnTo>
                <a:lnTo>
                  <a:pt x="9432" y="35648"/>
                </a:lnTo>
                <a:lnTo>
                  <a:pt x="31748" y="12039"/>
                </a:lnTo>
                <a:lnTo>
                  <a:pt x="35648" y="9433"/>
                </a:lnTo>
                <a:lnTo>
                  <a:pt x="39764" y="7232"/>
                </a:lnTo>
                <a:lnTo>
                  <a:pt x="44099" y="5437"/>
                </a:lnTo>
                <a:lnTo>
                  <a:pt x="48432" y="3642"/>
                </a:lnTo>
                <a:lnTo>
                  <a:pt x="52899" y="2287"/>
                </a:lnTo>
                <a:lnTo>
                  <a:pt x="57499" y="1372"/>
                </a:lnTo>
                <a:lnTo>
                  <a:pt x="62100" y="457"/>
                </a:lnTo>
                <a:lnTo>
                  <a:pt x="66747" y="0"/>
                </a:lnTo>
                <a:lnTo>
                  <a:pt x="71438" y="0"/>
                </a:lnTo>
                <a:lnTo>
                  <a:pt x="5214937" y="0"/>
                </a:lnTo>
                <a:lnTo>
                  <a:pt x="5219628" y="0"/>
                </a:lnTo>
                <a:lnTo>
                  <a:pt x="5224273" y="457"/>
                </a:lnTo>
                <a:lnTo>
                  <a:pt x="5228873" y="1372"/>
                </a:lnTo>
                <a:lnTo>
                  <a:pt x="5233474" y="2287"/>
                </a:lnTo>
                <a:lnTo>
                  <a:pt x="5268766" y="24240"/>
                </a:lnTo>
                <a:lnTo>
                  <a:pt x="5274334" y="31748"/>
                </a:lnTo>
                <a:lnTo>
                  <a:pt x="5276939" y="35648"/>
                </a:lnTo>
                <a:lnTo>
                  <a:pt x="5279140" y="39765"/>
                </a:lnTo>
                <a:lnTo>
                  <a:pt x="5280934" y="44099"/>
                </a:lnTo>
                <a:lnTo>
                  <a:pt x="5282730" y="48432"/>
                </a:lnTo>
                <a:lnTo>
                  <a:pt x="5284085" y="52899"/>
                </a:lnTo>
                <a:lnTo>
                  <a:pt x="5285001" y="57500"/>
                </a:lnTo>
                <a:lnTo>
                  <a:pt x="5285916" y="62100"/>
                </a:lnTo>
                <a:lnTo>
                  <a:pt x="5286375" y="66746"/>
                </a:lnTo>
                <a:lnTo>
                  <a:pt x="5286375" y="71437"/>
                </a:lnTo>
                <a:lnTo>
                  <a:pt x="5286375" y="5481637"/>
                </a:lnTo>
                <a:lnTo>
                  <a:pt x="5286375" y="5486326"/>
                </a:lnTo>
                <a:lnTo>
                  <a:pt x="5285916" y="5490972"/>
                </a:lnTo>
                <a:lnTo>
                  <a:pt x="5285001" y="5495572"/>
                </a:lnTo>
                <a:lnTo>
                  <a:pt x="5284085" y="5500173"/>
                </a:lnTo>
                <a:lnTo>
                  <a:pt x="5282730" y="5504640"/>
                </a:lnTo>
                <a:lnTo>
                  <a:pt x="5280934" y="5508974"/>
                </a:lnTo>
                <a:lnTo>
                  <a:pt x="5279140" y="5513307"/>
                </a:lnTo>
                <a:lnTo>
                  <a:pt x="5250724" y="5543640"/>
                </a:lnTo>
                <a:lnTo>
                  <a:pt x="5228873" y="5551701"/>
                </a:lnTo>
                <a:lnTo>
                  <a:pt x="5224273" y="5552617"/>
                </a:lnTo>
                <a:lnTo>
                  <a:pt x="5219628" y="5553074"/>
                </a:lnTo>
                <a:lnTo>
                  <a:pt x="5214937" y="5553074"/>
                </a:lnTo>
                <a:lnTo>
                  <a:pt x="71438" y="5553074"/>
                </a:lnTo>
                <a:lnTo>
                  <a:pt x="66747" y="5553074"/>
                </a:lnTo>
                <a:lnTo>
                  <a:pt x="62100" y="5552617"/>
                </a:lnTo>
                <a:lnTo>
                  <a:pt x="24239" y="5535467"/>
                </a:lnTo>
                <a:lnTo>
                  <a:pt x="5437" y="5508974"/>
                </a:lnTo>
                <a:lnTo>
                  <a:pt x="3642" y="5504640"/>
                </a:lnTo>
                <a:lnTo>
                  <a:pt x="2287" y="5500173"/>
                </a:lnTo>
                <a:lnTo>
                  <a:pt x="1372" y="5495572"/>
                </a:lnTo>
                <a:lnTo>
                  <a:pt x="457" y="5490972"/>
                </a:lnTo>
                <a:lnTo>
                  <a:pt x="0" y="5486326"/>
                </a:lnTo>
                <a:lnTo>
                  <a:pt x="0" y="5481637"/>
                </a:lnTo>
                <a:close/>
              </a:path>
            </a:pathLst>
          </a:custGeom>
          <a:ln w="9524">
            <a:solidFill>
              <a:srgbClr val="E2E7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596899" y="5313304"/>
            <a:ext cx="5286375" cy="1353489"/>
            <a:chOff x="6291261" y="7548561"/>
            <a:chExt cx="5286375" cy="1762125"/>
          </a:xfrm>
        </p:grpSpPr>
        <p:sp>
          <p:nvSpPr>
            <p:cNvPr id="34" name="object 34"/>
            <p:cNvSpPr/>
            <p:nvPr/>
          </p:nvSpPr>
          <p:spPr>
            <a:xfrm>
              <a:off x="6291261" y="7548561"/>
              <a:ext cx="5286375" cy="1603099"/>
            </a:xfrm>
            <a:custGeom>
              <a:avLst/>
              <a:gdLst/>
              <a:ahLst/>
              <a:cxnLst/>
              <a:rect l="l" t="t" r="r" b="b"/>
              <a:pathLst>
                <a:path w="5286375" h="1762125">
                  <a:moveTo>
                    <a:pt x="5219628" y="1762124"/>
                  </a:moveTo>
                  <a:lnTo>
                    <a:pt x="66747" y="1762124"/>
                  </a:lnTo>
                  <a:lnTo>
                    <a:pt x="62100" y="1761666"/>
                  </a:lnTo>
                  <a:lnTo>
                    <a:pt x="24239" y="1744516"/>
                  </a:lnTo>
                  <a:lnTo>
                    <a:pt x="2287" y="1709223"/>
                  </a:lnTo>
                  <a:lnTo>
                    <a:pt x="0" y="1695377"/>
                  </a:lnTo>
                  <a:lnTo>
                    <a:pt x="0" y="1690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5219628" y="0"/>
                  </a:lnTo>
                  <a:lnTo>
                    <a:pt x="5258524" y="14645"/>
                  </a:lnTo>
                  <a:lnTo>
                    <a:pt x="5282730" y="48431"/>
                  </a:lnTo>
                  <a:lnTo>
                    <a:pt x="5286375" y="66746"/>
                  </a:lnTo>
                  <a:lnTo>
                    <a:pt x="5286375" y="1695377"/>
                  </a:lnTo>
                  <a:lnTo>
                    <a:pt x="5271728" y="1734274"/>
                  </a:lnTo>
                  <a:lnTo>
                    <a:pt x="5237942" y="1758480"/>
                  </a:lnTo>
                  <a:lnTo>
                    <a:pt x="5224273" y="1761666"/>
                  </a:lnTo>
                  <a:lnTo>
                    <a:pt x="5219628" y="17621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91261" y="7548561"/>
              <a:ext cx="5286375" cy="1762125"/>
            </a:xfrm>
            <a:custGeom>
              <a:avLst/>
              <a:gdLst/>
              <a:ahLst/>
              <a:cxnLst/>
              <a:rect l="l" t="t" r="r" b="b"/>
              <a:pathLst>
                <a:path w="5286375" h="1762125">
                  <a:moveTo>
                    <a:pt x="0" y="1690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1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214937" y="0"/>
                  </a:lnTo>
                  <a:lnTo>
                    <a:pt x="5219628" y="0"/>
                  </a:lnTo>
                  <a:lnTo>
                    <a:pt x="5224273" y="457"/>
                  </a:lnTo>
                  <a:lnTo>
                    <a:pt x="5262133" y="17606"/>
                  </a:lnTo>
                  <a:lnTo>
                    <a:pt x="5274334" y="31748"/>
                  </a:lnTo>
                  <a:lnTo>
                    <a:pt x="5276939" y="35648"/>
                  </a:lnTo>
                  <a:lnTo>
                    <a:pt x="5279140" y="39764"/>
                  </a:lnTo>
                  <a:lnTo>
                    <a:pt x="5280934" y="44098"/>
                  </a:lnTo>
                  <a:lnTo>
                    <a:pt x="5282730" y="48431"/>
                  </a:lnTo>
                  <a:lnTo>
                    <a:pt x="5284085" y="52899"/>
                  </a:lnTo>
                  <a:lnTo>
                    <a:pt x="5285001" y="57499"/>
                  </a:lnTo>
                  <a:lnTo>
                    <a:pt x="5285916" y="62100"/>
                  </a:lnTo>
                  <a:lnTo>
                    <a:pt x="5286375" y="66746"/>
                  </a:lnTo>
                  <a:lnTo>
                    <a:pt x="5286375" y="71437"/>
                  </a:lnTo>
                  <a:lnTo>
                    <a:pt x="5286375" y="1690687"/>
                  </a:lnTo>
                  <a:lnTo>
                    <a:pt x="5286375" y="1695377"/>
                  </a:lnTo>
                  <a:lnTo>
                    <a:pt x="5285916" y="1700022"/>
                  </a:lnTo>
                  <a:lnTo>
                    <a:pt x="5285001" y="1704623"/>
                  </a:lnTo>
                  <a:lnTo>
                    <a:pt x="5284085" y="1709223"/>
                  </a:lnTo>
                  <a:lnTo>
                    <a:pt x="5282730" y="1713690"/>
                  </a:lnTo>
                  <a:lnTo>
                    <a:pt x="5280934" y="1718024"/>
                  </a:lnTo>
                  <a:lnTo>
                    <a:pt x="5279140" y="1722358"/>
                  </a:lnTo>
                  <a:lnTo>
                    <a:pt x="5276939" y="1726474"/>
                  </a:lnTo>
                  <a:lnTo>
                    <a:pt x="5274334" y="1730374"/>
                  </a:lnTo>
                  <a:lnTo>
                    <a:pt x="5271728" y="1734274"/>
                  </a:lnTo>
                  <a:lnTo>
                    <a:pt x="5237942" y="1758480"/>
                  </a:lnTo>
                  <a:lnTo>
                    <a:pt x="5228873" y="1760751"/>
                  </a:lnTo>
                  <a:lnTo>
                    <a:pt x="5224273" y="1761666"/>
                  </a:lnTo>
                  <a:lnTo>
                    <a:pt x="5219628" y="1762124"/>
                  </a:lnTo>
                  <a:lnTo>
                    <a:pt x="5214937" y="1762124"/>
                  </a:lnTo>
                  <a:lnTo>
                    <a:pt x="71438" y="1762124"/>
                  </a:lnTo>
                  <a:lnTo>
                    <a:pt x="66747" y="1762124"/>
                  </a:lnTo>
                  <a:lnTo>
                    <a:pt x="62100" y="1761666"/>
                  </a:lnTo>
                  <a:lnTo>
                    <a:pt x="57499" y="1760751"/>
                  </a:lnTo>
                  <a:lnTo>
                    <a:pt x="52899" y="1759836"/>
                  </a:lnTo>
                  <a:lnTo>
                    <a:pt x="48432" y="1758480"/>
                  </a:lnTo>
                  <a:lnTo>
                    <a:pt x="44099" y="1756685"/>
                  </a:lnTo>
                  <a:lnTo>
                    <a:pt x="39764" y="1754890"/>
                  </a:lnTo>
                  <a:lnTo>
                    <a:pt x="35648" y="1752689"/>
                  </a:lnTo>
                  <a:lnTo>
                    <a:pt x="31748" y="1750083"/>
                  </a:lnTo>
                  <a:lnTo>
                    <a:pt x="27848" y="1747477"/>
                  </a:lnTo>
                  <a:lnTo>
                    <a:pt x="12038" y="1730374"/>
                  </a:lnTo>
                  <a:lnTo>
                    <a:pt x="9432" y="1726474"/>
                  </a:lnTo>
                  <a:lnTo>
                    <a:pt x="7232" y="1722358"/>
                  </a:lnTo>
                  <a:lnTo>
                    <a:pt x="5437" y="1718024"/>
                  </a:lnTo>
                  <a:lnTo>
                    <a:pt x="3642" y="1713690"/>
                  </a:lnTo>
                  <a:lnTo>
                    <a:pt x="2287" y="1709223"/>
                  </a:lnTo>
                  <a:lnTo>
                    <a:pt x="1372" y="1704623"/>
                  </a:lnTo>
                  <a:lnTo>
                    <a:pt x="457" y="1700022"/>
                  </a:lnTo>
                  <a:lnTo>
                    <a:pt x="0" y="1695377"/>
                  </a:lnTo>
                  <a:lnTo>
                    <a:pt x="0" y="16906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192728" y="6606746"/>
            <a:ext cx="351599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90" dirty="0">
                <a:solidFill>
                  <a:srgbClr val="4A5462"/>
                </a:solidFill>
                <a:latin typeface="Roboto"/>
                <a:cs typeface="Roboto"/>
              </a:rPr>
              <a:t>MTCNN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face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detection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architecture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used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preprocessing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1902" y="5461078"/>
            <a:ext cx="10039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Dataset</a:t>
            </a:r>
            <a:r>
              <a:rPr sz="1500" b="0" spc="-3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55" dirty="0">
                <a:solidFill>
                  <a:srgbClr val="1F2937"/>
                </a:solidFill>
                <a:latin typeface="Roboto Medium"/>
                <a:cs typeface="Roboto Medium"/>
              </a:rPr>
              <a:t>Split</a:t>
            </a:r>
            <a:endParaRPr sz="1500" dirty="0">
              <a:latin typeface="Roboto Medium"/>
              <a:cs typeface="Roboto Medi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48575" y="5696146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4358" y="759134"/>
                </a:lnTo>
                <a:lnTo>
                  <a:pt x="288424" y="750581"/>
                </a:lnTo>
                <a:lnTo>
                  <a:pt x="243882" y="736470"/>
                </a:lnTo>
                <a:lnTo>
                  <a:pt x="201397" y="717010"/>
                </a:lnTo>
                <a:lnTo>
                  <a:pt x="161614" y="692496"/>
                </a:lnTo>
                <a:lnTo>
                  <a:pt x="125135" y="663301"/>
                </a:lnTo>
                <a:lnTo>
                  <a:pt x="92505" y="629860"/>
                </a:lnTo>
                <a:lnTo>
                  <a:pt x="64209" y="592671"/>
                </a:lnTo>
                <a:lnTo>
                  <a:pt x="40679" y="552298"/>
                </a:lnTo>
                <a:lnTo>
                  <a:pt x="22271" y="509354"/>
                </a:lnTo>
                <a:lnTo>
                  <a:pt x="9257" y="464479"/>
                </a:lnTo>
                <a:lnTo>
                  <a:pt x="1834" y="418344"/>
                </a:lnTo>
                <a:lnTo>
                  <a:pt x="0" y="380999"/>
                </a:lnTo>
                <a:lnTo>
                  <a:pt x="114" y="371647"/>
                </a:lnTo>
                <a:lnTo>
                  <a:pt x="4122" y="325095"/>
                </a:lnTo>
                <a:lnTo>
                  <a:pt x="13799" y="279384"/>
                </a:lnTo>
                <a:lnTo>
                  <a:pt x="29001" y="235196"/>
                </a:lnTo>
                <a:lnTo>
                  <a:pt x="49497" y="193202"/>
                </a:lnTo>
                <a:lnTo>
                  <a:pt x="74977" y="154037"/>
                </a:lnTo>
                <a:lnTo>
                  <a:pt x="105059" y="118286"/>
                </a:lnTo>
                <a:lnTo>
                  <a:pt x="139296" y="86482"/>
                </a:lnTo>
                <a:lnTo>
                  <a:pt x="177168" y="59108"/>
                </a:lnTo>
                <a:lnTo>
                  <a:pt x="218101" y="36579"/>
                </a:lnTo>
                <a:lnTo>
                  <a:pt x="261484" y="19230"/>
                </a:lnTo>
                <a:lnTo>
                  <a:pt x="306669" y="7320"/>
                </a:lnTo>
                <a:lnTo>
                  <a:pt x="352974" y="1032"/>
                </a:lnTo>
                <a:lnTo>
                  <a:pt x="380999" y="0"/>
                </a:lnTo>
                <a:lnTo>
                  <a:pt x="390353" y="115"/>
                </a:lnTo>
                <a:lnTo>
                  <a:pt x="436904" y="4123"/>
                </a:lnTo>
                <a:lnTo>
                  <a:pt x="482614" y="13800"/>
                </a:lnTo>
                <a:lnTo>
                  <a:pt x="526801" y="29001"/>
                </a:lnTo>
                <a:lnTo>
                  <a:pt x="568796" y="49497"/>
                </a:lnTo>
                <a:lnTo>
                  <a:pt x="607960" y="74976"/>
                </a:lnTo>
                <a:lnTo>
                  <a:pt x="643712" y="105059"/>
                </a:lnTo>
                <a:lnTo>
                  <a:pt x="675517" y="139295"/>
                </a:lnTo>
                <a:lnTo>
                  <a:pt x="702890" y="177166"/>
                </a:lnTo>
                <a:lnTo>
                  <a:pt x="725420" y="218100"/>
                </a:lnTo>
                <a:lnTo>
                  <a:pt x="742769" y="261484"/>
                </a:lnTo>
                <a:lnTo>
                  <a:pt x="754678" y="306669"/>
                </a:lnTo>
                <a:lnTo>
                  <a:pt x="760967" y="352974"/>
                </a:lnTo>
                <a:lnTo>
                  <a:pt x="761999" y="380999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7" y="526801"/>
                </a:lnTo>
                <a:lnTo>
                  <a:pt x="712502" y="568795"/>
                </a:lnTo>
                <a:lnTo>
                  <a:pt x="687022" y="607961"/>
                </a:lnTo>
                <a:lnTo>
                  <a:pt x="656940" y="643712"/>
                </a:lnTo>
                <a:lnTo>
                  <a:pt x="622703" y="675516"/>
                </a:lnTo>
                <a:lnTo>
                  <a:pt x="584831" y="702889"/>
                </a:lnTo>
                <a:lnTo>
                  <a:pt x="543898" y="725419"/>
                </a:lnTo>
                <a:lnTo>
                  <a:pt x="500515" y="742768"/>
                </a:lnTo>
                <a:lnTo>
                  <a:pt x="455329" y="754677"/>
                </a:lnTo>
                <a:lnTo>
                  <a:pt x="409025" y="760967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82200" y="5950722"/>
            <a:ext cx="38544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40</a:t>
            </a:r>
            <a:r>
              <a:rPr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%</a:t>
            </a:r>
            <a:endParaRPr sz="1600" dirty="0">
              <a:latin typeface="Gill Sans Nova"/>
              <a:cs typeface="Gill Sans Nov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69875" y="5962528"/>
            <a:ext cx="5708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16094" y="571571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4358" y="759134"/>
                </a:lnTo>
                <a:lnTo>
                  <a:pt x="288424" y="750581"/>
                </a:lnTo>
                <a:lnTo>
                  <a:pt x="243882" y="736470"/>
                </a:lnTo>
                <a:lnTo>
                  <a:pt x="201397" y="717010"/>
                </a:lnTo>
                <a:lnTo>
                  <a:pt x="161613" y="692496"/>
                </a:lnTo>
                <a:lnTo>
                  <a:pt x="125135" y="663301"/>
                </a:lnTo>
                <a:lnTo>
                  <a:pt x="92505" y="629860"/>
                </a:lnTo>
                <a:lnTo>
                  <a:pt x="64209" y="592671"/>
                </a:lnTo>
                <a:lnTo>
                  <a:pt x="40679" y="552298"/>
                </a:lnTo>
                <a:lnTo>
                  <a:pt x="22271" y="509354"/>
                </a:lnTo>
                <a:lnTo>
                  <a:pt x="9257" y="464479"/>
                </a:lnTo>
                <a:lnTo>
                  <a:pt x="1834" y="418344"/>
                </a:lnTo>
                <a:lnTo>
                  <a:pt x="0" y="380999"/>
                </a:lnTo>
                <a:lnTo>
                  <a:pt x="114" y="371647"/>
                </a:lnTo>
                <a:lnTo>
                  <a:pt x="4122" y="325095"/>
                </a:lnTo>
                <a:lnTo>
                  <a:pt x="13800" y="279384"/>
                </a:lnTo>
                <a:lnTo>
                  <a:pt x="29001" y="235196"/>
                </a:lnTo>
                <a:lnTo>
                  <a:pt x="49497" y="193202"/>
                </a:lnTo>
                <a:lnTo>
                  <a:pt x="74977" y="154037"/>
                </a:lnTo>
                <a:lnTo>
                  <a:pt x="105059" y="118286"/>
                </a:lnTo>
                <a:lnTo>
                  <a:pt x="139296" y="86482"/>
                </a:lnTo>
                <a:lnTo>
                  <a:pt x="177167" y="59108"/>
                </a:lnTo>
                <a:lnTo>
                  <a:pt x="218100" y="36579"/>
                </a:lnTo>
                <a:lnTo>
                  <a:pt x="261484" y="19230"/>
                </a:lnTo>
                <a:lnTo>
                  <a:pt x="306670" y="7320"/>
                </a:lnTo>
                <a:lnTo>
                  <a:pt x="352974" y="1032"/>
                </a:lnTo>
                <a:lnTo>
                  <a:pt x="380999" y="0"/>
                </a:lnTo>
                <a:lnTo>
                  <a:pt x="390353" y="115"/>
                </a:lnTo>
                <a:lnTo>
                  <a:pt x="436903" y="4123"/>
                </a:lnTo>
                <a:lnTo>
                  <a:pt x="482613" y="13800"/>
                </a:lnTo>
                <a:lnTo>
                  <a:pt x="526800" y="29001"/>
                </a:lnTo>
                <a:lnTo>
                  <a:pt x="568795" y="49497"/>
                </a:lnTo>
                <a:lnTo>
                  <a:pt x="607960" y="74976"/>
                </a:lnTo>
                <a:lnTo>
                  <a:pt x="643712" y="105059"/>
                </a:lnTo>
                <a:lnTo>
                  <a:pt x="675516" y="139295"/>
                </a:lnTo>
                <a:lnTo>
                  <a:pt x="702890" y="177166"/>
                </a:lnTo>
                <a:lnTo>
                  <a:pt x="725419" y="218100"/>
                </a:lnTo>
                <a:lnTo>
                  <a:pt x="742769" y="261484"/>
                </a:lnTo>
                <a:lnTo>
                  <a:pt x="754678" y="306669"/>
                </a:lnTo>
                <a:lnTo>
                  <a:pt x="760968" y="352974"/>
                </a:lnTo>
                <a:lnTo>
                  <a:pt x="761999" y="380999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9" y="482614"/>
                </a:lnTo>
                <a:lnTo>
                  <a:pt x="732997" y="526801"/>
                </a:lnTo>
                <a:lnTo>
                  <a:pt x="712501" y="568795"/>
                </a:lnTo>
                <a:lnTo>
                  <a:pt x="687022" y="607961"/>
                </a:lnTo>
                <a:lnTo>
                  <a:pt x="656939" y="643712"/>
                </a:lnTo>
                <a:lnTo>
                  <a:pt x="622703" y="675516"/>
                </a:lnTo>
                <a:lnTo>
                  <a:pt x="584829" y="702889"/>
                </a:lnTo>
                <a:lnTo>
                  <a:pt x="543897" y="725419"/>
                </a:lnTo>
                <a:lnTo>
                  <a:pt x="500514" y="742768"/>
                </a:lnTo>
                <a:lnTo>
                  <a:pt x="455328" y="754677"/>
                </a:lnTo>
                <a:lnTo>
                  <a:pt x="409025" y="760967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823589" y="6000638"/>
            <a:ext cx="38544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1</a:t>
            </a:r>
            <a:r>
              <a:rPr lang="en-US"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0</a:t>
            </a:r>
            <a:r>
              <a:rPr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%</a:t>
            </a:r>
            <a:endParaRPr sz="1600" dirty="0">
              <a:latin typeface="Gill Sans Nova"/>
              <a:cs typeface="Gill Sans Nov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16529" y="5984587"/>
            <a:ext cx="7029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Validation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427212" y="5713042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0999" y="761999"/>
                </a:moveTo>
                <a:lnTo>
                  <a:pt x="334358" y="759134"/>
                </a:lnTo>
                <a:lnTo>
                  <a:pt x="288423" y="750581"/>
                </a:lnTo>
                <a:lnTo>
                  <a:pt x="243881" y="736470"/>
                </a:lnTo>
                <a:lnTo>
                  <a:pt x="201398" y="717010"/>
                </a:lnTo>
                <a:lnTo>
                  <a:pt x="161613" y="692496"/>
                </a:lnTo>
                <a:lnTo>
                  <a:pt x="125135" y="663301"/>
                </a:lnTo>
                <a:lnTo>
                  <a:pt x="92504" y="629860"/>
                </a:lnTo>
                <a:lnTo>
                  <a:pt x="64208" y="592671"/>
                </a:lnTo>
                <a:lnTo>
                  <a:pt x="40678" y="552298"/>
                </a:lnTo>
                <a:lnTo>
                  <a:pt x="22270" y="509354"/>
                </a:lnTo>
                <a:lnTo>
                  <a:pt x="9257" y="464479"/>
                </a:lnTo>
                <a:lnTo>
                  <a:pt x="1834" y="418344"/>
                </a:lnTo>
                <a:lnTo>
                  <a:pt x="0" y="380999"/>
                </a:lnTo>
                <a:lnTo>
                  <a:pt x="114" y="371647"/>
                </a:lnTo>
                <a:lnTo>
                  <a:pt x="4123" y="325095"/>
                </a:lnTo>
                <a:lnTo>
                  <a:pt x="13800" y="279384"/>
                </a:lnTo>
                <a:lnTo>
                  <a:pt x="29000" y="235196"/>
                </a:lnTo>
                <a:lnTo>
                  <a:pt x="49496" y="193202"/>
                </a:lnTo>
                <a:lnTo>
                  <a:pt x="74976" y="154037"/>
                </a:lnTo>
                <a:lnTo>
                  <a:pt x="105059" y="118286"/>
                </a:lnTo>
                <a:lnTo>
                  <a:pt x="139296" y="86482"/>
                </a:lnTo>
                <a:lnTo>
                  <a:pt x="177167" y="59108"/>
                </a:lnTo>
                <a:lnTo>
                  <a:pt x="218100" y="36579"/>
                </a:lnTo>
                <a:lnTo>
                  <a:pt x="261483" y="19230"/>
                </a:lnTo>
                <a:lnTo>
                  <a:pt x="306669" y="7320"/>
                </a:lnTo>
                <a:lnTo>
                  <a:pt x="352974" y="1032"/>
                </a:lnTo>
                <a:lnTo>
                  <a:pt x="380999" y="0"/>
                </a:lnTo>
                <a:lnTo>
                  <a:pt x="390353" y="115"/>
                </a:lnTo>
                <a:lnTo>
                  <a:pt x="436903" y="4123"/>
                </a:lnTo>
                <a:lnTo>
                  <a:pt x="482613" y="13800"/>
                </a:lnTo>
                <a:lnTo>
                  <a:pt x="526800" y="29001"/>
                </a:lnTo>
                <a:lnTo>
                  <a:pt x="568795" y="49497"/>
                </a:lnTo>
                <a:lnTo>
                  <a:pt x="607960" y="74976"/>
                </a:lnTo>
                <a:lnTo>
                  <a:pt x="643711" y="105059"/>
                </a:lnTo>
                <a:lnTo>
                  <a:pt x="675516" y="139295"/>
                </a:lnTo>
                <a:lnTo>
                  <a:pt x="702889" y="177166"/>
                </a:lnTo>
                <a:lnTo>
                  <a:pt x="725418" y="218100"/>
                </a:lnTo>
                <a:lnTo>
                  <a:pt x="742768" y="261484"/>
                </a:lnTo>
                <a:lnTo>
                  <a:pt x="754678" y="306669"/>
                </a:lnTo>
                <a:lnTo>
                  <a:pt x="760967" y="352974"/>
                </a:lnTo>
                <a:lnTo>
                  <a:pt x="761999" y="380999"/>
                </a:lnTo>
                <a:lnTo>
                  <a:pt x="761885" y="390353"/>
                </a:lnTo>
                <a:lnTo>
                  <a:pt x="757876" y="436904"/>
                </a:lnTo>
                <a:lnTo>
                  <a:pt x="748198" y="482614"/>
                </a:lnTo>
                <a:lnTo>
                  <a:pt x="732995" y="526801"/>
                </a:lnTo>
                <a:lnTo>
                  <a:pt x="712500" y="568795"/>
                </a:lnTo>
                <a:lnTo>
                  <a:pt x="687020" y="607961"/>
                </a:lnTo>
                <a:lnTo>
                  <a:pt x="656939" y="643712"/>
                </a:lnTo>
                <a:lnTo>
                  <a:pt x="622702" y="675516"/>
                </a:lnTo>
                <a:lnTo>
                  <a:pt x="584829" y="702889"/>
                </a:lnTo>
                <a:lnTo>
                  <a:pt x="543896" y="725419"/>
                </a:lnTo>
                <a:lnTo>
                  <a:pt x="500513" y="742768"/>
                </a:lnTo>
                <a:lnTo>
                  <a:pt x="455328" y="754677"/>
                </a:lnTo>
                <a:lnTo>
                  <a:pt x="409025" y="760967"/>
                </a:lnTo>
                <a:lnTo>
                  <a:pt x="380999" y="761999"/>
                </a:lnTo>
                <a:close/>
              </a:path>
            </a:pathLst>
          </a:custGeom>
          <a:solidFill>
            <a:srgbClr val="F59D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625431" y="6037524"/>
            <a:ext cx="38544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50</a:t>
            </a:r>
            <a:r>
              <a:rPr sz="1600" b="1" spc="-30" dirty="0">
                <a:solidFill>
                  <a:srgbClr val="FFFFFF"/>
                </a:solidFill>
                <a:latin typeface="Gill Sans Nova"/>
                <a:cs typeface="Gill Sans Nova"/>
              </a:rPr>
              <a:t>%</a:t>
            </a:r>
            <a:endParaRPr sz="1600" dirty="0">
              <a:latin typeface="Gill Sans Nova"/>
              <a:cs typeface="Gill Sans Nov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73360" y="6012436"/>
            <a:ext cx="5251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1682" y="6628567"/>
            <a:ext cx="19627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PG-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DBDA,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C-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DAC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ACTS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Pune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4637" y="6834786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8DADD637-5F94-B693-59A8-E47DFCD2956B}"/>
              </a:ext>
            </a:extLst>
          </p:cNvPr>
          <p:cNvSpPr txBox="1"/>
          <p:nvPr/>
        </p:nvSpPr>
        <p:spPr>
          <a:xfrm>
            <a:off x="11559494" y="6648694"/>
            <a:ext cx="5067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8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54D24F9-7815-1F94-DEDB-2D8C75E24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95" y="1904206"/>
            <a:ext cx="4111305" cy="4405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3188" y="400923"/>
            <a:ext cx="322453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High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CCTV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Style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Image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Degradation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Module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99" y="1104899"/>
            <a:ext cx="47625" cy="342900"/>
          </a:xfrm>
          <a:custGeom>
            <a:avLst/>
            <a:gdLst/>
            <a:ahLst/>
            <a:cxnLst/>
            <a:rect l="l" t="t" r="r" b="b"/>
            <a:pathLst>
              <a:path w="47625" h="342900">
                <a:moveTo>
                  <a:pt x="47624" y="342899"/>
                </a:moveTo>
                <a:lnTo>
                  <a:pt x="0" y="342899"/>
                </a:lnTo>
                <a:lnTo>
                  <a:pt x="0" y="0"/>
                </a:lnTo>
                <a:lnTo>
                  <a:pt x="47624" y="0"/>
                </a:lnTo>
                <a:lnTo>
                  <a:pt x="47624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88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20"/>
              </a:spcBef>
            </a:pPr>
            <a:r>
              <a:rPr sz="2450" spc="-130" dirty="0"/>
              <a:t>Face</a:t>
            </a:r>
            <a:r>
              <a:rPr sz="2450" spc="-25" dirty="0"/>
              <a:t> </a:t>
            </a:r>
            <a:r>
              <a:rPr sz="2450" spc="-110" dirty="0"/>
              <a:t>Detection</a:t>
            </a:r>
            <a:r>
              <a:rPr sz="2450" spc="-25" dirty="0"/>
              <a:t> </a:t>
            </a:r>
            <a:r>
              <a:rPr sz="2450" spc="-130" dirty="0"/>
              <a:t>&amp;</a:t>
            </a:r>
            <a:r>
              <a:rPr sz="2450" spc="-30" dirty="0"/>
              <a:t> </a:t>
            </a:r>
            <a:r>
              <a:rPr sz="2450" spc="-95" dirty="0"/>
              <a:t>Cropping</a:t>
            </a:r>
            <a:endParaRPr sz="2450"/>
          </a:p>
        </p:txBody>
      </p:sp>
      <p:grpSp>
        <p:nvGrpSpPr>
          <p:cNvPr id="5" name="object 5"/>
          <p:cNvGrpSpPr/>
          <p:nvPr/>
        </p:nvGrpSpPr>
        <p:grpSpPr>
          <a:xfrm>
            <a:off x="609599" y="4876799"/>
            <a:ext cx="5295900" cy="762000"/>
            <a:chOff x="609599" y="4876799"/>
            <a:chExt cx="5295900" cy="762000"/>
          </a:xfrm>
        </p:grpSpPr>
        <p:sp>
          <p:nvSpPr>
            <p:cNvPr id="6" name="object 6"/>
            <p:cNvSpPr/>
            <p:nvPr/>
          </p:nvSpPr>
          <p:spPr>
            <a:xfrm>
              <a:off x="628649" y="4876799"/>
              <a:ext cx="5276850" cy="762000"/>
            </a:xfrm>
            <a:custGeom>
              <a:avLst/>
              <a:gdLst/>
              <a:ahLst/>
              <a:cxnLst/>
              <a:rect l="l" t="t" r="r" b="b"/>
              <a:pathLst>
                <a:path w="5276850" h="762000">
                  <a:moveTo>
                    <a:pt x="5205652" y="761999"/>
                  </a:moveTo>
                  <a:lnTo>
                    <a:pt x="53397" y="761999"/>
                  </a:lnTo>
                  <a:lnTo>
                    <a:pt x="49680" y="761511"/>
                  </a:lnTo>
                  <a:lnTo>
                    <a:pt x="14085" y="736142"/>
                  </a:lnTo>
                  <a:lnTo>
                    <a:pt x="366" y="695758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05652" y="0"/>
                  </a:lnTo>
                  <a:lnTo>
                    <a:pt x="5247143" y="15621"/>
                  </a:lnTo>
                  <a:lnTo>
                    <a:pt x="5272963" y="51661"/>
                  </a:lnTo>
                  <a:lnTo>
                    <a:pt x="5276849" y="71196"/>
                  </a:lnTo>
                  <a:lnTo>
                    <a:pt x="5276849" y="690803"/>
                  </a:lnTo>
                  <a:lnTo>
                    <a:pt x="5261227" y="732293"/>
                  </a:lnTo>
                  <a:lnTo>
                    <a:pt x="5225187" y="758112"/>
                  </a:lnTo>
                  <a:lnTo>
                    <a:pt x="5210608" y="761511"/>
                  </a:lnTo>
                  <a:lnTo>
                    <a:pt x="5205652" y="761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4877077"/>
              <a:ext cx="70485" cy="762000"/>
            </a:xfrm>
            <a:custGeom>
              <a:avLst/>
              <a:gdLst/>
              <a:ahLst/>
              <a:cxnLst/>
              <a:rect l="l" t="t" r="r" b="b"/>
              <a:pathLst>
                <a:path w="70484" h="762000">
                  <a:moveTo>
                    <a:pt x="70450" y="761444"/>
                  </a:moveTo>
                  <a:lnTo>
                    <a:pt x="33857" y="748891"/>
                  </a:lnTo>
                  <a:lnTo>
                    <a:pt x="5800" y="714681"/>
                  </a:lnTo>
                  <a:lnTo>
                    <a:pt x="0" y="6855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85522"/>
                  </a:lnTo>
                  <a:lnTo>
                    <a:pt x="44514" y="727863"/>
                  </a:lnTo>
                  <a:lnTo>
                    <a:pt x="66287" y="759788"/>
                  </a:lnTo>
                  <a:lnTo>
                    <a:pt x="70450" y="7614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62" y="5057774"/>
              <a:ext cx="104768" cy="1523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97" y="1802926"/>
            <a:ext cx="65365" cy="10889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2624" y="1701847"/>
            <a:ext cx="49269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120" dirty="0">
                <a:solidFill>
                  <a:srgbClr val="1F2937"/>
                </a:solidFill>
                <a:latin typeface="Roboto Medium"/>
                <a:cs typeface="Roboto Medium"/>
              </a:rPr>
              <a:t>MTCNN:</a:t>
            </a:r>
            <a:r>
              <a:rPr sz="150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70" dirty="0">
                <a:latin typeface="Roboto"/>
                <a:cs typeface="Roboto"/>
              </a:rPr>
              <a:t>Multi-</a:t>
            </a:r>
            <a:r>
              <a:rPr sz="1500" spc="-85" dirty="0">
                <a:latin typeface="Roboto"/>
                <a:cs typeface="Roboto"/>
              </a:rPr>
              <a:t>task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Cascaded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Convolutional</a:t>
            </a:r>
            <a:r>
              <a:rPr sz="1500" spc="-1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Networks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for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40" dirty="0">
                <a:latin typeface="Roboto"/>
                <a:cs typeface="Roboto"/>
              </a:rPr>
              <a:t>robust </a:t>
            </a:r>
            <a:r>
              <a:rPr sz="1500" spc="-85" dirty="0">
                <a:latin typeface="Roboto"/>
                <a:cs typeface="Roboto"/>
              </a:rPr>
              <a:t>face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5" dirty="0">
                <a:latin typeface="Roboto"/>
                <a:cs typeface="Roboto"/>
              </a:rPr>
              <a:t>detection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in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14" dirty="0">
                <a:latin typeface="Roboto"/>
                <a:cs typeface="Roboto"/>
              </a:rPr>
              <a:t>HQ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and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90" dirty="0">
                <a:latin typeface="Roboto"/>
                <a:cs typeface="Roboto"/>
              </a:rPr>
              <a:t>degraded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images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97" y="2564926"/>
            <a:ext cx="65365" cy="1088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2624" y="2463847"/>
            <a:ext cx="48901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105" dirty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F2937"/>
                </a:solidFill>
                <a:latin typeface="Roboto Medium"/>
                <a:cs typeface="Roboto Medium"/>
              </a:rPr>
              <a:t>Features:</a:t>
            </a:r>
            <a:r>
              <a:rPr sz="150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70" dirty="0">
                <a:latin typeface="Roboto"/>
                <a:cs typeface="Roboto"/>
              </a:rPr>
              <a:t>Multi-</a:t>
            </a:r>
            <a:r>
              <a:rPr sz="1500" spc="-85" dirty="0">
                <a:latin typeface="Roboto"/>
                <a:cs typeface="Roboto"/>
              </a:rPr>
              <a:t>scale</a:t>
            </a:r>
            <a:r>
              <a:rPr sz="1500" spc="-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detection,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landmark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localization</a:t>
            </a:r>
            <a:r>
              <a:rPr sz="1500" dirty="0">
                <a:latin typeface="Roboto"/>
                <a:cs typeface="Roboto"/>
              </a:rPr>
              <a:t> </a:t>
            </a:r>
            <a:r>
              <a:rPr sz="1500" spc="-35" dirty="0">
                <a:latin typeface="Roboto"/>
                <a:cs typeface="Roboto"/>
              </a:rPr>
              <a:t>(eyes, </a:t>
            </a:r>
            <a:r>
              <a:rPr sz="1500" spc="-85" dirty="0">
                <a:latin typeface="Roboto"/>
                <a:cs typeface="Roboto"/>
              </a:rPr>
              <a:t>nose,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mouth)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97" y="3326925"/>
            <a:ext cx="65365" cy="1088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82624" y="3225847"/>
            <a:ext cx="52120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75" dirty="0">
                <a:solidFill>
                  <a:srgbClr val="1F2937"/>
                </a:solidFill>
                <a:latin typeface="Roboto Medium"/>
                <a:cs typeface="Roboto Medium"/>
              </a:rPr>
              <a:t>Capabilities:</a:t>
            </a:r>
            <a:r>
              <a:rPr sz="1500" b="0" spc="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0" dirty="0">
                <a:latin typeface="Roboto"/>
                <a:cs typeface="Roboto"/>
              </a:rPr>
              <a:t>Robust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to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multiple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faces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per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image,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various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80" dirty="0">
                <a:latin typeface="Roboto"/>
                <a:cs typeface="Roboto"/>
              </a:rPr>
              <a:t>angles,</a:t>
            </a:r>
            <a:r>
              <a:rPr sz="1500" spc="5" dirty="0">
                <a:latin typeface="Roboto"/>
                <a:cs typeface="Roboto"/>
              </a:rPr>
              <a:t> </a:t>
            </a:r>
            <a:r>
              <a:rPr sz="1500" spc="-25" dirty="0">
                <a:latin typeface="Roboto"/>
                <a:cs typeface="Roboto"/>
              </a:rPr>
              <a:t>and </a:t>
            </a:r>
            <a:r>
              <a:rPr sz="1500" spc="-90" dirty="0">
                <a:latin typeface="Roboto"/>
                <a:cs typeface="Roboto"/>
              </a:rPr>
              <a:t>low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" dirty="0">
                <a:latin typeface="Roboto"/>
                <a:cs typeface="Roboto"/>
              </a:rPr>
              <a:t>quality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997" y="4088925"/>
            <a:ext cx="65365" cy="10889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82624" y="3987847"/>
            <a:ext cx="49314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1F2937"/>
                </a:solidFill>
                <a:latin typeface="Roboto Medium"/>
                <a:cs typeface="Roboto Medium"/>
              </a:rPr>
              <a:t>Output:</a:t>
            </a:r>
            <a:r>
              <a:rPr sz="150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500" spc="-90" dirty="0">
                <a:latin typeface="Roboto"/>
                <a:cs typeface="Roboto"/>
              </a:rPr>
              <a:t>Cropped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faces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with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85" dirty="0">
                <a:latin typeface="Roboto"/>
                <a:cs typeface="Roboto"/>
              </a:rPr>
              <a:t>bounding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100" dirty="0">
                <a:latin typeface="Roboto"/>
                <a:cs typeface="Roboto"/>
              </a:rPr>
              <a:t>boxes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95" dirty="0">
                <a:latin typeface="Roboto"/>
                <a:cs typeface="Roboto"/>
              </a:rPr>
              <a:t>used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70" dirty="0">
                <a:latin typeface="Roboto"/>
                <a:cs typeface="Roboto"/>
              </a:rPr>
              <a:t>for</a:t>
            </a:r>
            <a:r>
              <a:rPr sz="1500" spc="-20" dirty="0">
                <a:latin typeface="Roboto"/>
                <a:cs typeface="Roboto"/>
              </a:rPr>
              <a:t> </a:t>
            </a:r>
            <a:r>
              <a:rPr sz="1500" spc="-60" dirty="0">
                <a:latin typeface="Roboto"/>
                <a:cs typeface="Roboto"/>
              </a:rPr>
              <a:t>recognition </a:t>
            </a:r>
            <a:r>
              <a:rPr sz="1500" spc="-95" dirty="0">
                <a:latin typeface="Roboto"/>
                <a:cs typeface="Roboto"/>
              </a:rPr>
              <a:t>model</a:t>
            </a:r>
            <a:r>
              <a:rPr sz="1500" spc="-15" dirty="0">
                <a:latin typeface="Roboto"/>
                <a:cs typeface="Roboto"/>
              </a:rPr>
              <a:t> </a:t>
            </a:r>
            <a:r>
              <a:rPr sz="1500" spc="-20" dirty="0">
                <a:latin typeface="Roboto"/>
                <a:cs typeface="Roboto"/>
              </a:rPr>
              <a:t>input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9" y="4983733"/>
            <a:ext cx="491236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27965">
              <a:lnSpc>
                <a:spcPct val="115399"/>
              </a:lnSpc>
              <a:spcBef>
                <a:spcPts val="90"/>
              </a:spcBef>
            </a:pP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MTCNN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employs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three-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stage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cascade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architecture,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making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it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highly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effective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even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under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degraded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image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conditions.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72200" y="1599406"/>
            <a:ext cx="5405437" cy="2586832"/>
          </a:xfrm>
          <a:custGeom>
            <a:avLst/>
            <a:gdLst/>
            <a:ahLst/>
            <a:cxnLst/>
            <a:rect l="l" t="t" r="r" b="b"/>
            <a:pathLst>
              <a:path w="5286375" h="2428875">
                <a:moveTo>
                  <a:pt x="0" y="235743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899"/>
                </a:lnTo>
                <a:lnTo>
                  <a:pt x="3642" y="48432"/>
                </a:lnTo>
                <a:lnTo>
                  <a:pt x="5437" y="44099"/>
                </a:lnTo>
                <a:lnTo>
                  <a:pt x="7232" y="39765"/>
                </a:lnTo>
                <a:lnTo>
                  <a:pt x="9432" y="35648"/>
                </a:lnTo>
                <a:lnTo>
                  <a:pt x="31748" y="12039"/>
                </a:lnTo>
                <a:lnTo>
                  <a:pt x="35648" y="9433"/>
                </a:lnTo>
                <a:lnTo>
                  <a:pt x="39764" y="7232"/>
                </a:lnTo>
                <a:lnTo>
                  <a:pt x="44099" y="5437"/>
                </a:lnTo>
                <a:lnTo>
                  <a:pt x="48432" y="3642"/>
                </a:lnTo>
                <a:lnTo>
                  <a:pt x="52899" y="2287"/>
                </a:lnTo>
                <a:lnTo>
                  <a:pt x="57499" y="1372"/>
                </a:lnTo>
                <a:lnTo>
                  <a:pt x="62100" y="457"/>
                </a:lnTo>
                <a:lnTo>
                  <a:pt x="66747" y="0"/>
                </a:lnTo>
                <a:lnTo>
                  <a:pt x="71438" y="0"/>
                </a:lnTo>
                <a:lnTo>
                  <a:pt x="5214937" y="0"/>
                </a:lnTo>
                <a:lnTo>
                  <a:pt x="5219628" y="0"/>
                </a:lnTo>
                <a:lnTo>
                  <a:pt x="5224273" y="457"/>
                </a:lnTo>
                <a:lnTo>
                  <a:pt x="5228873" y="1372"/>
                </a:lnTo>
                <a:lnTo>
                  <a:pt x="5233474" y="2287"/>
                </a:lnTo>
                <a:lnTo>
                  <a:pt x="5268766" y="24240"/>
                </a:lnTo>
                <a:lnTo>
                  <a:pt x="5274334" y="31748"/>
                </a:lnTo>
                <a:lnTo>
                  <a:pt x="5276939" y="35648"/>
                </a:lnTo>
                <a:lnTo>
                  <a:pt x="5279140" y="39765"/>
                </a:lnTo>
                <a:lnTo>
                  <a:pt x="5280934" y="44099"/>
                </a:lnTo>
                <a:lnTo>
                  <a:pt x="5282730" y="48432"/>
                </a:lnTo>
                <a:lnTo>
                  <a:pt x="5284085" y="52899"/>
                </a:lnTo>
                <a:lnTo>
                  <a:pt x="5285001" y="57500"/>
                </a:lnTo>
                <a:lnTo>
                  <a:pt x="5285916" y="62100"/>
                </a:lnTo>
                <a:lnTo>
                  <a:pt x="5286375" y="66746"/>
                </a:lnTo>
                <a:lnTo>
                  <a:pt x="5286375" y="71437"/>
                </a:lnTo>
                <a:lnTo>
                  <a:pt x="5286375" y="2357437"/>
                </a:lnTo>
                <a:lnTo>
                  <a:pt x="5286375" y="2362127"/>
                </a:lnTo>
                <a:lnTo>
                  <a:pt x="5285916" y="2366773"/>
                </a:lnTo>
                <a:lnTo>
                  <a:pt x="5285001" y="2371373"/>
                </a:lnTo>
                <a:lnTo>
                  <a:pt x="5284085" y="2375974"/>
                </a:lnTo>
                <a:lnTo>
                  <a:pt x="5282730" y="2380441"/>
                </a:lnTo>
                <a:lnTo>
                  <a:pt x="5280934" y="2384774"/>
                </a:lnTo>
                <a:lnTo>
                  <a:pt x="5279140" y="2389108"/>
                </a:lnTo>
                <a:lnTo>
                  <a:pt x="5250724" y="2419441"/>
                </a:lnTo>
                <a:lnTo>
                  <a:pt x="5214937" y="2428874"/>
                </a:lnTo>
                <a:lnTo>
                  <a:pt x="71438" y="2428874"/>
                </a:lnTo>
                <a:lnTo>
                  <a:pt x="44099" y="2423436"/>
                </a:lnTo>
                <a:lnTo>
                  <a:pt x="39764" y="2421641"/>
                </a:lnTo>
                <a:lnTo>
                  <a:pt x="35648" y="2419441"/>
                </a:lnTo>
                <a:lnTo>
                  <a:pt x="31748" y="2416835"/>
                </a:lnTo>
                <a:lnTo>
                  <a:pt x="27848" y="2414229"/>
                </a:lnTo>
                <a:lnTo>
                  <a:pt x="5437" y="2384774"/>
                </a:lnTo>
                <a:lnTo>
                  <a:pt x="3642" y="2380441"/>
                </a:lnTo>
                <a:lnTo>
                  <a:pt x="2287" y="2375974"/>
                </a:lnTo>
                <a:lnTo>
                  <a:pt x="1372" y="2371373"/>
                </a:lnTo>
                <a:lnTo>
                  <a:pt x="457" y="2366773"/>
                </a:lnTo>
                <a:lnTo>
                  <a:pt x="0" y="2362127"/>
                </a:lnTo>
                <a:lnTo>
                  <a:pt x="0" y="2357437"/>
                </a:lnTo>
                <a:close/>
              </a:path>
            </a:pathLst>
          </a:custGeom>
          <a:ln w="9524">
            <a:solidFill>
              <a:srgbClr val="E2E7F0"/>
            </a:solidFill>
          </a:ln>
        </p:spPr>
        <p:txBody>
          <a:bodyPr wrap="square" lIns="0" tIns="0" rIns="0" bIns="0" rtlCol="0"/>
          <a:lstStyle/>
          <a:p>
            <a:endParaRPr sz="1200" dirty="0"/>
          </a:p>
        </p:txBody>
      </p:sp>
      <p:sp>
        <p:nvSpPr>
          <p:cNvPr id="19" name="object 19"/>
          <p:cNvSpPr txBox="1"/>
          <p:nvPr/>
        </p:nvSpPr>
        <p:spPr>
          <a:xfrm>
            <a:off x="7929959" y="212090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A56DA"/>
                </a:solidFill>
                <a:latin typeface="Liberation Sans"/>
                <a:cs typeface="Liberation Sans"/>
              </a:rPr>
              <a:t>→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84939" y="212090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1A56DA"/>
                </a:solidFill>
                <a:latin typeface="Liberation Sans"/>
                <a:cs typeface="Liberation Sans"/>
              </a:rPr>
              <a:t>→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81775" y="1762124"/>
            <a:ext cx="1200150" cy="1057275"/>
          </a:xfrm>
          <a:custGeom>
            <a:avLst/>
            <a:gdLst/>
            <a:ahLst/>
            <a:cxnLst/>
            <a:rect l="l" t="t" r="r" b="b"/>
            <a:pathLst>
              <a:path w="1200150" h="1057275">
                <a:moveTo>
                  <a:pt x="1128952" y="1057274"/>
                </a:moveTo>
                <a:lnTo>
                  <a:pt x="71196" y="1057274"/>
                </a:lnTo>
                <a:lnTo>
                  <a:pt x="66240" y="1056786"/>
                </a:lnTo>
                <a:lnTo>
                  <a:pt x="29705" y="1041652"/>
                </a:lnTo>
                <a:lnTo>
                  <a:pt x="3885" y="1005612"/>
                </a:lnTo>
                <a:lnTo>
                  <a:pt x="0" y="986077"/>
                </a:lnTo>
                <a:lnTo>
                  <a:pt x="0" y="61671"/>
                </a:lnTo>
                <a:lnTo>
                  <a:pt x="15621" y="20180"/>
                </a:lnTo>
                <a:lnTo>
                  <a:pt x="39029" y="0"/>
                </a:lnTo>
                <a:lnTo>
                  <a:pt x="1161118" y="0"/>
                </a:lnTo>
                <a:lnTo>
                  <a:pt x="1190087" y="28500"/>
                </a:lnTo>
                <a:lnTo>
                  <a:pt x="1200149" y="61671"/>
                </a:lnTo>
                <a:lnTo>
                  <a:pt x="1200149" y="986077"/>
                </a:lnTo>
                <a:lnTo>
                  <a:pt x="1184527" y="1027569"/>
                </a:lnTo>
                <a:lnTo>
                  <a:pt x="1148487" y="1053388"/>
                </a:lnTo>
                <a:lnTo>
                  <a:pt x="1128952" y="1057274"/>
                </a:lnTo>
                <a:close/>
              </a:path>
            </a:pathLst>
          </a:custGeom>
          <a:solidFill>
            <a:srgbClr val="F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11313" y="3600290"/>
            <a:ext cx="45758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75" dirty="0">
                <a:solidFill>
                  <a:srgbClr val="6A7280"/>
                </a:solidFill>
                <a:latin typeface="Roboto"/>
                <a:cs typeface="Roboto"/>
              </a:rPr>
              <a:t>MTCNN's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three-</a:t>
            </a: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stage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architecture</a:t>
            </a:r>
            <a:r>
              <a:rPr sz="1150" spc="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6A7280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face</a:t>
            </a:r>
            <a:r>
              <a:rPr sz="1150" spc="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detection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landmark</a:t>
            </a:r>
            <a:r>
              <a:rPr sz="1150" spc="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6A7280"/>
                </a:solidFill>
                <a:latin typeface="Roboto"/>
                <a:cs typeface="Roboto"/>
              </a:rPr>
              <a:t>extraction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66892" y="1813614"/>
            <a:ext cx="4254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5" dirty="0">
                <a:solidFill>
                  <a:srgbClr val="1C4ED8"/>
                </a:solidFill>
                <a:latin typeface="Roboto"/>
                <a:cs typeface="Roboto"/>
              </a:rPr>
              <a:t>P-</a:t>
            </a:r>
            <a:r>
              <a:rPr sz="1300" b="1" spc="-40" dirty="0">
                <a:solidFill>
                  <a:srgbClr val="1C4ED8"/>
                </a:solidFill>
                <a:latin typeface="Roboto"/>
                <a:cs typeface="Roboto"/>
              </a:rPr>
              <a:t>Net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75784" y="2026745"/>
            <a:ext cx="1007110" cy="7169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065" marR="5080" algn="ctr">
              <a:lnSpc>
                <a:spcPct val="104000"/>
              </a:lnSpc>
              <a:spcBef>
                <a:spcPts val="160"/>
              </a:spcBef>
            </a:pP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Proposal Network 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Generates </a:t>
            </a:r>
            <a:r>
              <a:rPr sz="1000" spc="-55" dirty="0">
                <a:solidFill>
                  <a:srgbClr val="6A7280"/>
                </a:solidFill>
                <a:latin typeface="Roboto"/>
                <a:cs typeface="Roboto"/>
              </a:rPr>
              <a:t>candidate</a:t>
            </a:r>
            <a:r>
              <a:rPr sz="1000" spc="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6A7280"/>
                </a:solidFill>
                <a:latin typeface="Roboto"/>
                <a:cs typeface="Roboto"/>
              </a:rPr>
              <a:t>windows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34373" y="1828799"/>
            <a:ext cx="1200150" cy="914400"/>
          </a:xfrm>
          <a:custGeom>
            <a:avLst/>
            <a:gdLst/>
            <a:ahLst/>
            <a:cxnLst/>
            <a:rect l="l" t="t" r="r" b="b"/>
            <a:pathLst>
              <a:path w="1200150" h="914400">
                <a:moveTo>
                  <a:pt x="1128953" y="914399"/>
                </a:moveTo>
                <a:lnTo>
                  <a:pt x="71196" y="914399"/>
                </a:lnTo>
                <a:lnTo>
                  <a:pt x="66241" y="913911"/>
                </a:lnTo>
                <a:lnTo>
                  <a:pt x="29705" y="898777"/>
                </a:lnTo>
                <a:lnTo>
                  <a:pt x="3885" y="862737"/>
                </a:lnTo>
                <a:lnTo>
                  <a:pt x="0" y="843203"/>
                </a:lnTo>
                <a:lnTo>
                  <a:pt x="0" y="838199"/>
                </a:lnTo>
                <a:lnTo>
                  <a:pt x="0" y="71196"/>
                </a:lnTo>
                <a:lnTo>
                  <a:pt x="15622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28953" y="0"/>
                </a:lnTo>
                <a:lnTo>
                  <a:pt x="1170444" y="15621"/>
                </a:lnTo>
                <a:lnTo>
                  <a:pt x="1196264" y="51661"/>
                </a:lnTo>
                <a:lnTo>
                  <a:pt x="1200150" y="71196"/>
                </a:lnTo>
                <a:lnTo>
                  <a:pt x="1200150" y="843203"/>
                </a:lnTo>
                <a:lnTo>
                  <a:pt x="1184528" y="884693"/>
                </a:lnTo>
                <a:lnTo>
                  <a:pt x="1148487" y="910513"/>
                </a:lnTo>
                <a:lnTo>
                  <a:pt x="1133908" y="913911"/>
                </a:lnTo>
                <a:lnTo>
                  <a:pt x="1128953" y="914399"/>
                </a:lnTo>
                <a:close/>
              </a:path>
            </a:pathLst>
          </a:custGeom>
          <a:solidFill>
            <a:srgbClr val="F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22171" y="1889814"/>
            <a:ext cx="42481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1C4ED8"/>
                </a:solidFill>
                <a:latin typeface="Roboto"/>
                <a:cs typeface="Roboto"/>
              </a:rPr>
              <a:t>R-</a:t>
            </a:r>
            <a:r>
              <a:rPr sz="1300" b="1" spc="-40" dirty="0">
                <a:solidFill>
                  <a:srgbClr val="1C4ED8"/>
                </a:solidFill>
                <a:latin typeface="Roboto"/>
                <a:cs typeface="Roboto"/>
              </a:rPr>
              <a:t>Net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38505" y="2102945"/>
            <a:ext cx="991869" cy="564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 marR="149860" algn="ctr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Refinement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Network</a:t>
            </a:r>
            <a:endParaRPr sz="11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55" dirty="0">
                <a:solidFill>
                  <a:srgbClr val="6A7280"/>
                </a:solidFill>
                <a:latin typeface="Roboto"/>
                <a:cs typeface="Roboto"/>
              </a:rPr>
              <a:t>Refines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candidates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096498" y="1847849"/>
            <a:ext cx="1190625" cy="876300"/>
          </a:xfrm>
          <a:custGeom>
            <a:avLst/>
            <a:gdLst/>
            <a:ahLst/>
            <a:cxnLst/>
            <a:rect l="l" t="t" r="r" b="b"/>
            <a:pathLst>
              <a:path w="1190625" h="876300">
                <a:moveTo>
                  <a:pt x="1119428" y="876299"/>
                </a:moveTo>
                <a:lnTo>
                  <a:pt x="71196" y="876299"/>
                </a:lnTo>
                <a:lnTo>
                  <a:pt x="66241" y="875811"/>
                </a:lnTo>
                <a:lnTo>
                  <a:pt x="29705" y="860677"/>
                </a:lnTo>
                <a:lnTo>
                  <a:pt x="3884" y="824637"/>
                </a:lnTo>
                <a:lnTo>
                  <a:pt x="0" y="805103"/>
                </a:lnTo>
                <a:lnTo>
                  <a:pt x="0" y="800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19428" y="0"/>
                </a:lnTo>
                <a:lnTo>
                  <a:pt x="1160917" y="15621"/>
                </a:lnTo>
                <a:lnTo>
                  <a:pt x="1186737" y="51661"/>
                </a:lnTo>
                <a:lnTo>
                  <a:pt x="1190623" y="71196"/>
                </a:lnTo>
                <a:lnTo>
                  <a:pt x="1190623" y="805103"/>
                </a:lnTo>
                <a:lnTo>
                  <a:pt x="1175001" y="846594"/>
                </a:lnTo>
                <a:lnTo>
                  <a:pt x="1138961" y="872414"/>
                </a:lnTo>
                <a:lnTo>
                  <a:pt x="1124382" y="875811"/>
                </a:lnTo>
                <a:lnTo>
                  <a:pt x="1119428" y="876299"/>
                </a:lnTo>
                <a:close/>
              </a:path>
            </a:pathLst>
          </a:custGeom>
          <a:solidFill>
            <a:srgbClr val="F0F4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73431" y="1908864"/>
            <a:ext cx="43243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1C4ED8"/>
                </a:solidFill>
                <a:latin typeface="Roboto"/>
                <a:cs typeface="Roboto"/>
              </a:rPr>
              <a:t>O-</a:t>
            </a:r>
            <a:r>
              <a:rPr sz="1300" b="1" spc="-40" dirty="0">
                <a:solidFill>
                  <a:srgbClr val="1C4ED8"/>
                </a:solidFill>
                <a:latin typeface="Roboto"/>
                <a:cs typeface="Roboto"/>
              </a:rPr>
              <a:t>Net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10452" y="2134473"/>
            <a:ext cx="95821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95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Output</a:t>
            </a:r>
            <a:r>
              <a:rPr sz="115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Network </a:t>
            </a:r>
            <a:r>
              <a:rPr sz="1000" spc="-45" dirty="0">
                <a:solidFill>
                  <a:srgbClr val="6A7280"/>
                </a:solidFill>
                <a:latin typeface="Roboto"/>
                <a:cs typeface="Roboto"/>
              </a:rPr>
              <a:t>Final</a:t>
            </a:r>
            <a:r>
              <a:rPr sz="1000" spc="-1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detection</a:t>
            </a:r>
            <a:r>
              <a:rPr sz="1000" spc="-1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6A7280"/>
                </a:solidFill>
                <a:latin typeface="Roboto"/>
                <a:cs typeface="Roboto"/>
              </a:rPr>
              <a:t>&amp;</a:t>
            </a:r>
            <a:r>
              <a:rPr sz="1000" spc="-10" dirty="0">
                <a:solidFill>
                  <a:srgbClr val="6A7280"/>
                </a:solidFill>
                <a:latin typeface="Roboto"/>
                <a:cs typeface="Roboto"/>
              </a:rPr>
              <a:t> landmarks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pc="-65" dirty="0"/>
              <a:t>PG-</a:t>
            </a:r>
            <a:r>
              <a:rPr spc="-70" dirty="0"/>
              <a:t>DBDA,</a:t>
            </a:r>
            <a:r>
              <a:rPr spc="10" dirty="0"/>
              <a:t> </a:t>
            </a:r>
            <a:r>
              <a:rPr spc="-50" dirty="0"/>
              <a:t>C-</a:t>
            </a:r>
            <a:r>
              <a:rPr spc="-85" dirty="0"/>
              <a:t>DAC</a:t>
            </a:r>
            <a:r>
              <a:rPr spc="10" dirty="0"/>
              <a:t> </a:t>
            </a:r>
            <a:r>
              <a:rPr spc="-75" dirty="0"/>
              <a:t>ACTS</a:t>
            </a:r>
            <a:r>
              <a:rPr spc="10" dirty="0"/>
              <a:t> </a:t>
            </a:r>
            <a:r>
              <a:rPr spc="-45" dirty="0"/>
              <a:t>Pune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088537" y="6510362"/>
            <a:ext cx="50673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0"/>
              </a:lnSpc>
            </a:pPr>
            <a:fld id="{81D60167-4931-47E6-BA6A-407CBD079E47}" type="slidenum"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9</a:t>
            </a:fld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/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1</a:t>
            </a:r>
            <a:r>
              <a:rPr lang="en-US" sz="1300" spc="-25" dirty="0">
                <a:solidFill>
                  <a:srgbClr val="4A5462"/>
                </a:solidFill>
                <a:latin typeface="Roboto"/>
                <a:cs typeface="Roboto"/>
              </a:rPr>
              <a:t>9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Words>1676</Words>
  <Application>Microsoft Office PowerPoint</Application>
  <PresentationFormat>Custom</PresentationFormat>
  <Paragraphs>295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Arial Nova</vt:lpstr>
      <vt:lpstr>Berlin Sans FB</vt:lpstr>
      <vt:lpstr>Calibri</vt:lpstr>
      <vt:lpstr>Cambria</vt:lpstr>
      <vt:lpstr>Comic Sans MS</vt:lpstr>
      <vt:lpstr>Georgia</vt:lpstr>
      <vt:lpstr>Gill Sans Nova</vt:lpstr>
      <vt:lpstr>Gill Sans Nova Cond Ultra Bold</vt:lpstr>
      <vt:lpstr>Liberation Sans</vt:lpstr>
      <vt:lpstr>Roboto</vt:lpstr>
      <vt:lpstr>Roboto Medium</vt:lpstr>
      <vt:lpstr>Tahoma</vt:lpstr>
      <vt:lpstr>Times New Roman</vt:lpstr>
      <vt:lpstr>Office Theme</vt:lpstr>
      <vt:lpstr>PowerPoint Presentation</vt:lpstr>
      <vt:lpstr>Project Overview</vt:lpstr>
      <vt:lpstr>Problem Statement</vt:lpstr>
      <vt:lpstr>Objectives</vt:lpstr>
      <vt:lpstr>Functional Requirements</vt:lpstr>
      <vt:lpstr>Literature Review</vt:lpstr>
      <vt:lpstr>Pipeline Architecture</vt:lpstr>
      <vt:lpstr>Dataset and Preparation</vt:lpstr>
      <vt:lpstr>Face Detection &amp; Cropping</vt:lpstr>
      <vt:lpstr>User Interface</vt:lpstr>
      <vt:lpstr>User Interface</vt:lpstr>
      <vt:lpstr>Model Architecture</vt:lpstr>
      <vt:lpstr>Model Training &amp; Validation</vt:lpstr>
      <vt:lpstr>Flow chart</vt:lpstr>
      <vt:lpstr>Block Diagram</vt:lpstr>
      <vt:lpstr>Accuracy of Training Models Across Degradation Levels</vt:lpstr>
      <vt:lpstr>Training &amp; Validation Accuracy</vt:lpstr>
      <vt:lpstr>Training &amp; Validation Loss</vt:lpstr>
      <vt:lpstr>Results &amp; Discussion</vt:lpstr>
      <vt:lpstr>Conclusion, Future Work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Nandkishor Shelke</cp:lastModifiedBy>
  <cp:revision>23</cp:revision>
  <dcterms:created xsi:type="dcterms:W3CDTF">2025-08-07T09:17:34Z</dcterms:created>
  <dcterms:modified xsi:type="dcterms:W3CDTF">2025-08-09T04:49:54Z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2025-08-07T00:00:00Z</vt:filetime>
  </property>
</Properties>
</file>