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7" r:id="rId20"/>
    <p:sldId id="276" r:id="rId21"/>
    <p:sldId id="278" r:id="rId22"/>
    <p:sldId id="2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7/29/2019</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86165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7/29/2019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37268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7/29/2019</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53381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7/29/2019</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52013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7/29/2019</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45585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7/29/2019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9313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7/29/2019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57587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7/29/2019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365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69372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7/29/2019</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58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7/29/2019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99825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7/29/2019</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66710022"/>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7" r:id="rId5"/>
    <p:sldLayoutId id="2147483731" r:id="rId6"/>
    <p:sldLayoutId id="2147483732" r:id="rId7"/>
    <p:sldLayoutId id="2147483733" r:id="rId8"/>
    <p:sldLayoutId id="2147483736" r:id="rId9"/>
    <p:sldLayoutId id="2147483734" r:id="rId10"/>
    <p:sldLayoutId id="2147483735" r:id="rId11"/>
  </p:sldLayoutIdLst>
  <p:hf sldNum="0" hdr="0" ft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themeOverride" Target="../theme/themeOverride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8.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themeOverride" Target="../theme/themeOverride9.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themeOverride" Target="../theme/themeOverride10.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themeOverride" Target="../theme/themeOverride11.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themeOverride" Target="../theme/themeOverride1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7.xml"/><Relationship Id="rId1" Type="http://schemas.openxmlformats.org/officeDocument/2006/relationships/themeOverride" Target="../theme/themeOverride14.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7.xml"/><Relationship Id="rId1" Type="http://schemas.openxmlformats.org/officeDocument/2006/relationships/themeOverride" Target="../theme/themeOverride15.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7.xml"/><Relationship Id="rId1" Type="http://schemas.openxmlformats.org/officeDocument/2006/relationships/themeOverride" Target="../theme/themeOverride16.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themeOverride" Target="../theme/themeOverride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5.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0" name="Rectangle 19">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F8D3DA4-3D7D-4495-97AF-49797CDD805A}"/>
              </a:ext>
            </a:extLst>
          </p:cNvPr>
          <p:cNvSpPr>
            <a:spLocks noGrp="1"/>
          </p:cNvSpPr>
          <p:nvPr>
            <p:ph type="ctrTitle"/>
          </p:nvPr>
        </p:nvSpPr>
        <p:spPr>
          <a:xfrm>
            <a:off x="638620" y="863695"/>
            <a:ext cx="3511233" cy="3779995"/>
          </a:xfrm>
        </p:spPr>
        <p:txBody>
          <a:bodyPr anchor="ctr">
            <a:normAutofit/>
          </a:bodyPr>
          <a:lstStyle/>
          <a:p>
            <a:endParaRPr lang="en-IN" dirty="0">
              <a:solidFill>
                <a:schemeClr val="tx1"/>
              </a:solidFill>
            </a:endParaRPr>
          </a:p>
          <a:p>
            <a:r>
              <a:rPr lang="en-US" dirty="0">
                <a:solidFill>
                  <a:schemeClr val="tx1"/>
                </a:solidFill>
              </a:rPr>
              <a:t>EDA Case Study</a:t>
            </a:r>
            <a:endParaRPr lang="en-IN" dirty="0">
              <a:solidFill>
                <a:schemeClr val="tx1"/>
              </a:solidFill>
            </a:endParaRPr>
          </a:p>
        </p:txBody>
      </p:sp>
      <p:sp>
        <p:nvSpPr>
          <p:cNvPr id="3" name="Subtitle 2">
            <a:extLst>
              <a:ext uri="{FF2B5EF4-FFF2-40B4-BE49-F238E27FC236}">
                <a16:creationId xmlns:a16="http://schemas.microsoft.com/office/drawing/2014/main" id="{622F76EE-790E-432F-87D5-49CCAA340F50}"/>
              </a:ext>
            </a:extLst>
          </p:cNvPr>
          <p:cNvSpPr>
            <a:spLocks noGrp="1"/>
          </p:cNvSpPr>
          <p:nvPr>
            <p:ph type="subTitle" idx="1"/>
          </p:nvPr>
        </p:nvSpPr>
        <p:spPr>
          <a:xfrm>
            <a:off x="638621" y="4739780"/>
            <a:ext cx="3511233" cy="1147054"/>
          </a:xfrm>
        </p:spPr>
        <p:txBody>
          <a:bodyPr anchor="t">
            <a:normAutofit/>
          </a:bodyPr>
          <a:lstStyle/>
          <a:p>
            <a:endParaRPr lang="en-IN" sz="2200"/>
          </a:p>
          <a:p>
            <a:r>
              <a:rPr lang="en-US" sz="2200"/>
              <a:t>Loan Analysis</a:t>
            </a:r>
            <a:endParaRPr lang="en-IN" sz="2200" dirty="0"/>
          </a:p>
        </p:txBody>
      </p:sp>
      <p:sp>
        <p:nvSpPr>
          <p:cNvPr id="22" name="Rectangle 21">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82C4F058-228F-42E3-AE4C-EB0DC3DFCE83}"/>
              </a:ext>
            </a:extLst>
          </p:cNvPr>
          <p:cNvPicPr>
            <a:picLocks noChangeAspect="1"/>
          </p:cNvPicPr>
          <p:nvPr/>
        </p:nvPicPr>
        <p:blipFill rotWithShape="1">
          <a:blip r:embed="rId2"/>
          <a:srcRect l="13138" r="13495" b="-1"/>
          <a:stretch/>
        </p:blipFill>
        <p:spPr>
          <a:xfrm>
            <a:off x="4654295" y="10"/>
            <a:ext cx="7537705" cy="6857990"/>
          </a:xfrm>
          <a:prstGeom prst="rect">
            <a:avLst/>
          </a:prstGeom>
        </p:spPr>
      </p:pic>
    </p:spTree>
    <p:extLst>
      <p:ext uri="{BB962C8B-B14F-4D97-AF65-F5344CB8AC3E}">
        <p14:creationId xmlns:p14="http://schemas.microsoft.com/office/powerpoint/2010/main" val="368118303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D653E7C-928F-4BE0-B081-9C594B4B4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075" y="1418500"/>
            <a:ext cx="10648950" cy="4972775"/>
          </a:xfrm>
          <a:prstGeom prst="rect">
            <a:avLst/>
          </a:prstGeom>
        </p:spPr>
      </p:pic>
    </p:spTree>
    <p:extLst>
      <p:ext uri="{BB962C8B-B14F-4D97-AF65-F5344CB8AC3E}">
        <p14:creationId xmlns:p14="http://schemas.microsoft.com/office/powerpoint/2010/main" val="2977790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70D43-620E-438C-BBB4-E8CDA3D0FB0D}"/>
              </a:ext>
            </a:extLst>
          </p:cNvPr>
          <p:cNvSpPr txBox="1"/>
          <p:nvPr/>
        </p:nvSpPr>
        <p:spPr>
          <a:xfrm>
            <a:off x="5638800" y="3619500"/>
            <a:ext cx="914400" cy="369332"/>
          </a:xfrm>
          <a:prstGeom prst="rect">
            <a:avLst/>
          </a:prstGeom>
          <a:noFill/>
        </p:spPr>
        <p:txBody>
          <a:bodyPr wrap="square" rtlCol="0">
            <a:spAutoFit/>
          </a:bodyPr>
          <a:lstStyle/>
          <a:p>
            <a:pPr algn="just"/>
            <a:endParaRPr lang="en-IN" dirty="0"/>
          </a:p>
        </p:txBody>
      </p:sp>
      <p:pic>
        <p:nvPicPr>
          <p:cNvPr id="5" name="Picture 4">
            <a:extLst>
              <a:ext uri="{FF2B5EF4-FFF2-40B4-BE49-F238E27FC236}">
                <a16:creationId xmlns:a16="http://schemas.microsoft.com/office/drawing/2014/main" id="{F22871E8-0F51-4968-A13E-35387636D2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129" y="710559"/>
            <a:ext cx="11597742" cy="5627382"/>
          </a:xfrm>
          <a:prstGeom prst="rect">
            <a:avLst/>
          </a:prstGeom>
        </p:spPr>
      </p:pic>
    </p:spTree>
    <p:extLst>
      <p:ext uri="{BB962C8B-B14F-4D97-AF65-F5344CB8AC3E}">
        <p14:creationId xmlns:p14="http://schemas.microsoft.com/office/powerpoint/2010/main" val="3731892277"/>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70D43-620E-438C-BBB4-E8CDA3D0FB0D}"/>
              </a:ext>
            </a:extLst>
          </p:cNvPr>
          <p:cNvSpPr txBox="1"/>
          <p:nvPr/>
        </p:nvSpPr>
        <p:spPr>
          <a:xfrm>
            <a:off x="5638800" y="3619500"/>
            <a:ext cx="914400" cy="369332"/>
          </a:xfrm>
          <a:prstGeom prst="rect">
            <a:avLst/>
          </a:prstGeom>
          <a:noFill/>
        </p:spPr>
        <p:txBody>
          <a:bodyPr wrap="square" rtlCol="0">
            <a:spAutoFit/>
          </a:bodyPr>
          <a:lstStyle/>
          <a:p>
            <a:pPr algn="just"/>
            <a:endParaRPr lang="en-IN" dirty="0"/>
          </a:p>
        </p:txBody>
      </p:sp>
      <p:sp>
        <p:nvSpPr>
          <p:cNvPr id="3" name="TextBox 2">
            <a:extLst>
              <a:ext uri="{FF2B5EF4-FFF2-40B4-BE49-F238E27FC236}">
                <a16:creationId xmlns:a16="http://schemas.microsoft.com/office/drawing/2014/main" id="{E867526F-4799-42B1-8777-CFE5DA49CC04}"/>
              </a:ext>
            </a:extLst>
          </p:cNvPr>
          <p:cNvSpPr txBox="1"/>
          <p:nvPr/>
        </p:nvSpPr>
        <p:spPr>
          <a:xfrm>
            <a:off x="928687" y="1885950"/>
            <a:ext cx="10334625" cy="3970318"/>
          </a:xfrm>
          <a:prstGeom prst="rect">
            <a:avLst/>
          </a:prstGeom>
          <a:noFill/>
        </p:spPr>
        <p:txBody>
          <a:bodyPr wrap="square" rtlCol="0">
            <a:spAutoFit/>
          </a:bodyPr>
          <a:lstStyle/>
          <a:p>
            <a:r>
              <a:rPr lang="en-US" sz="3600" dirty="0"/>
              <a:t>The Second plot shows that females clients pay late more often than male clients. </a:t>
            </a:r>
          </a:p>
          <a:p>
            <a:endParaRPr lang="en-US" sz="3600" dirty="0"/>
          </a:p>
          <a:p>
            <a:r>
              <a:rPr lang="en-US" sz="3600" dirty="0"/>
              <a:t>People who own a car are repaying their loans on time in comparison to those who don’t own car.</a:t>
            </a:r>
          </a:p>
          <a:p>
            <a:endParaRPr lang="en-US" sz="3600" dirty="0"/>
          </a:p>
          <a:p>
            <a:r>
              <a:rPr lang="en-US" sz="3600" dirty="0"/>
              <a:t>Similar with people of reality owner</a:t>
            </a:r>
          </a:p>
        </p:txBody>
      </p:sp>
    </p:spTree>
    <p:extLst>
      <p:ext uri="{BB962C8B-B14F-4D97-AF65-F5344CB8AC3E}">
        <p14:creationId xmlns:p14="http://schemas.microsoft.com/office/powerpoint/2010/main" val="460953251"/>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A5F0B20-5C61-4FBB-A6C7-946844CE68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626" y="1247775"/>
            <a:ext cx="9634538" cy="4838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8433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BF2279FA-AE4F-40F0-9FEE-69F0D30DAC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1385888"/>
            <a:ext cx="10706100" cy="4852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026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70D43-620E-438C-BBB4-E8CDA3D0FB0D}"/>
              </a:ext>
            </a:extLst>
          </p:cNvPr>
          <p:cNvSpPr txBox="1"/>
          <p:nvPr/>
        </p:nvSpPr>
        <p:spPr>
          <a:xfrm>
            <a:off x="5638800" y="3619500"/>
            <a:ext cx="914400" cy="369332"/>
          </a:xfrm>
          <a:prstGeom prst="rect">
            <a:avLst/>
          </a:prstGeom>
          <a:noFill/>
        </p:spPr>
        <p:txBody>
          <a:bodyPr wrap="square" rtlCol="0">
            <a:spAutoFit/>
          </a:bodyPr>
          <a:lstStyle/>
          <a:p>
            <a:pPr algn="just"/>
            <a:endParaRPr lang="en-IN" dirty="0"/>
          </a:p>
        </p:txBody>
      </p:sp>
      <p:sp>
        <p:nvSpPr>
          <p:cNvPr id="3" name="TextBox 2">
            <a:extLst>
              <a:ext uri="{FF2B5EF4-FFF2-40B4-BE49-F238E27FC236}">
                <a16:creationId xmlns:a16="http://schemas.microsoft.com/office/drawing/2014/main" id="{E867526F-4799-42B1-8777-CFE5DA49CC04}"/>
              </a:ext>
            </a:extLst>
          </p:cNvPr>
          <p:cNvSpPr txBox="1"/>
          <p:nvPr/>
        </p:nvSpPr>
        <p:spPr>
          <a:xfrm>
            <a:off x="471487" y="685800"/>
            <a:ext cx="10334625" cy="1200329"/>
          </a:xfrm>
          <a:prstGeom prst="rect">
            <a:avLst/>
          </a:prstGeom>
          <a:noFill/>
        </p:spPr>
        <p:txBody>
          <a:bodyPr wrap="square" rtlCol="0">
            <a:spAutoFit/>
          </a:bodyPr>
          <a:lstStyle/>
          <a:p>
            <a:r>
              <a:rPr lang="en-US" sz="3600" dirty="0"/>
              <a:t>People with low income also found it difficult to repay the loan on time.</a:t>
            </a:r>
          </a:p>
        </p:txBody>
      </p:sp>
      <p:pic>
        <p:nvPicPr>
          <p:cNvPr id="3074" name="Picture 2">
            <a:extLst>
              <a:ext uri="{FF2B5EF4-FFF2-40B4-BE49-F238E27FC236}">
                <a16:creationId xmlns:a16="http://schemas.microsoft.com/office/drawing/2014/main" id="{05AB1E06-9091-42AC-8029-F7DA365181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2525" y="2047875"/>
            <a:ext cx="851535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0629860"/>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70D43-620E-438C-BBB4-E8CDA3D0FB0D}"/>
              </a:ext>
            </a:extLst>
          </p:cNvPr>
          <p:cNvSpPr txBox="1"/>
          <p:nvPr/>
        </p:nvSpPr>
        <p:spPr>
          <a:xfrm>
            <a:off x="5638800" y="3619500"/>
            <a:ext cx="914400" cy="369332"/>
          </a:xfrm>
          <a:prstGeom prst="rect">
            <a:avLst/>
          </a:prstGeom>
          <a:noFill/>
        </p:spPr>
        <p:txBody>
          <a:bodyPr wrap="square" rtlCol="0">
            <a:spAutoFit/>
          </a:bodyPr>
          <a:lstStyle/>
          <a:p>
            <a:pPr algn="just"/>
            <a:endParaRPr lang="en-IN" dirty="0"/>
          </a:p>
        </p:txBody>
      </p:sp>
      <p:sp>
        <p:nvSpPr>
          <p:cNvPr id="3" name="TextBox 2">
            <a:extLst>
              <a:ext uri="{FF2B5EF4-FFF2-40B4-BE49-F238E27FC236}">
                <a16:creationId xmlns:a16="http://schemas.microsoft.com/office/drawing/2014/main" id="{E867526F-4799-42B1-8777-CFE5DA49CC04}"/>
              </a:ext>
            </a:extLst>
          </p:cNvPr>
          <p:cNvSpPr txBox="1"/>
          <p:nvPr/>
        </p:nvSpPr>
        <p:spPr>
          <a:xfrm>
            <a:off x="471487" y="685800"/>
            <a:ext cx="10334625" cy="1754326"/>
          </a:xfrm>
          <a:prstGeom prst="rect">
            <a:avLst/>
          </a:prstGeom>
          <a:noFill/>
        </p:spPr>
        <p:txBody>
          <a:bodyPr wrap="square" rtlCol="0">
            <a:spAutoFit/>
          </a:bodyPr>
          <a:lstStyle/>
          <a:p>
            <a:r>
              <a:rPr lang="en-US" sz="3600" dirty="0"/>
              <a:t>When the loan amount is around 5-7 lacs late payments are more often and it gradually decreases as the loan amount increases.</a:t>
            </a:r>
          </a:p>
        </p:txBody>
      </p:sp>
      <p:pic>
        <p:nvPicPr>
          <p:cNvPr id="4098" name="Picture 2">
            <a:extLst>
              <a:ext uri="{FF2B5EF4-FFF2-40B4-BE49-F238E27FC236}">
                <a16:creationId xmlns:a16="http://schemas.microsoft.com/office/drawing/2014/main" id="{DF686489-6D18-4868-BEAA-CBD05E3994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487" y="2333625"/>
            <a:ext cx="11339513" cy="4316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3646599"/>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70D43-620E-438C-BBB4-E8CDA3D0FB0D}"/>
              </a:ext>
            </a:extLst>
          </p:cNvPr>
          <p:cNvSpPr txBox="1"/>
          <p:nvPr/>
        </p:nvSpPr>
        <p:spPr>
          <a:xfrm>
            <a:off x="5638800" y="3619500"/>
            <a:ext cx="914400" cy="369332"/>
          </a:xfrm>
          <a:prstGeom prst="rect">
            <a:avLst/>
          </a:prstGeom>
          <a:noFill/>
        </p:spPr>
        <p:txBody>
          <a:bodyPr wrap="square" rtlCol="0">
            <a:spAutoFit/>
          </a:bodyPr>
          <a:lstStyle/>
          <a:p>
            <a:pPr algn="just"/>
            <a:endParaRPr lang="en-IN" dirty="0"/>
          </a:p>
        </p:txBody>
      </p:sp>
      <p:sp>
        <p:nvSpPr>
          <p:cNvPr id="3" name="TextBox 2">
            <a:extLst>
              <a:ext uri="{FF2B5EF4-FFF2-40B4-BE49-F238E27FC236}">
                <a16:creationId xmlns:a16="http://schemas.microsoft.com/office/drawing/2014/main" id="{E867526F-4799-42B1-8777-CFE5DA49CC04}"/>
              </a:ext>
            </a:extLst>
          </p:cNvPr>
          <p:cNvSpPr txBox="1"/>
          <p:nvPr/>
        </p:nvSpPr>
        <p:spPr>
          <a:xfrm>
            <a:off x="471487" y="685800"/>
            <a:ext cx="10334625" cy="1200329"/>
          </a:xfrm>
          <a:prstGeom prst="rect">
            <a:avLst/>
          </a:prstGeom>
          <a:noFill/>
        </p:spPr>
        <p:txBody>
          <a:bodyPr wrap="square" rtlCol="0">
            <a:spAutoFit/>
          </a:bodyPr>
          <a:lstStyle/>
          <a:p>
            <a:r>
              <a:rPr lang="en-US" sz="3600" dirty="0"/>
              <a:t>For Target-1 no. of late payments are less when the loan amount is below 5 lacs.</a:t>
            </a:r>
          </a:p>
        </p:txBody>
      </p:sp>
      <p:pic>
        <p:nvPicPr>
          <p:cNvPr id="4098" name="Picture 2">
            <a:extLst>
              <a:ext uri="{FF2B5EF4-FFF2-40B4-BE49-F238E27FC236}">
                <a16:creationId xmlns:a16="http://schemas.microsoft.com/office/drawing/2014/main" id="{DF686489-6D18-4868-BEAA-CBD05E3994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487" y="2333625"/>
            <a:ext cx="11339513" cy="4316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8997909"/>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70D43-620E-438C-BBB4-E8CDA3D0FB0D}"/>
              </a:ext>
            </a:extLst>
          </p:cNvPr>
          <p:cNvSpPr txBox="1"/>
          <p:nvPr/>
        </p:nvSpPr>
        <p:spPr>
          <a:xfrm>
            <a:off x="5638800" y="3619500"/>
            <a:ext cx="914400" cy="369332"/>
          </a:xfrm>
          <a:prstGeom prst="rect">
            <a:avLst/>
          </a:prstGeom>
          <a:noFill/>
        </p:spPr>
        <p:txBody>
          <a:bodyPr wrap="square" rtlCol="0">
            <a:spAutoFit/>
          </a:bodyPr>
          <a:lstStyle/>
          <a:p>
            <a:pPr algn="just"/>
            <a:endParaRPr lang="en-IN" dirty="0"/>
          </a:p>
        </p:txBody>
      </p:sp>
      <p:sp>
        <p:nvSpPr>
          <p:cNvPr id="3" name="TextBox 2">
            <a:extLst>
              <a:ext uri="{FF2B5EF4-FFF2-40B4-BE49-F238E27FC236}">
                <a16:creationId xmlns:a16="http://schemas.microsoft.com/office/drawing/2014/main" id="{E867526F-4799-42B1-8777-CFE5DA49CC04}"/>
              </a:ext>
            </a:extLst>
          </p:cNvPr>
          <p:cNvSpPr txBox="1"/>
          <p:nvPr/>
        </p:nvSpPr>
        <p:spPr>
          <a:xfrm>
            <a:off x="471487" y="685800"/>
            <a:ext cx="10334625" cy="1754326"/>
          </a:xfrm>
          <a:prstGeom prst="rect">
            <a:avLst/>
          </a:prstGeom>
          <a:noFill/>
        </p:spPr>
        <p:txBody>
          <a:bodyPr wrap="square" rtlCol="0">
            <a:spAutoFit/>
          </a:bodyPr>
          <a:lstStyle/>
          <a:p>
            <a:r>
              <a:rPr lang="en-US" sz="3600" dirty="0"/>
              <a:t>People are taking loan either at the start years of their job or at end years of the job. Also, people who are taking loans at the end of their job are repaying easily.</a:t>
            </a:r>
          </a:p>
        </p:txBody>
      </p:sp>
      <p:pic>
        <p:nvPicPr>
          <p:cNvPr id="5122" name="Picture 2">
            <a:extLst>
              <a:ext uri="{FF2B5EF4-FFF2-40B4-BE49-F238E27FC236}">
                <a16:creationId xmlns:a16="http://schemas.microsoft.com/office/drawing/2014/main" id="{1219CDD5-82FB-49CB-AB01-F28683B9B0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7837" y="2609850"/>
            <a:ext cx="8696325"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6160807"/>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70D43-620E-438C-BBB4-E8CDA3D0FB0D}"/>
              </a:ext>
            </a:extLst>
          </p:cNvPr>
          <p:cNvSpPr txBox="1"/>
          <p:nvPr/>
        </p:nvSpPr>
        <p:spPr>
          <a:xfrm>
            <a:off x="5638800" y="3619500"/>
            <a:ext cx="914400" cy="369332"/>
          </a:xfrm>
          <a:prstGeom prst="rect">
            <a:avLst/>
          </a:prstGeom>
          <a:noFill/>
        </p:spPr>
        <p:txBody>
          <a:bodyPr wrap="square" rtlCol="0">
            <a:spAutoFit/>
          </a:bodyPr>
          <a:lstStyle/>
          <a:p>
            <a:pPr algn="just"/>
            <a:endParaRPr lang="en-IN" dirty="0"/>
          </a:p>
        </p:txBody>
      </p:sp>
      <p:sp>
        <p:nvSpPr>
          <p:cNvPr id="3" name="TextBox 2">
            <a:extLst>
              <a:ext uri="{FF2B5EF4-FFF2-40B4-BE49-F238E27FC236}">
                <a16:creationId xmlns:a16="http://schemas.microsoft.com/office/drawing/2014/main" id="{E867526F-4799-42B1-8777-CFE5DA49CC04}"/>
              </a:ext>
            </a:extLst>
          </p:cNvPr>
          <p:cNvSpPr txBox="1"/>
          <p:nvPr/>
        </p:nvSpPr>
        <p:spPr>
          <a:xfrm>
            <a:off x="471487" y="685800"/>
            <a:ext cx="10334625" cy="1754326"/>
          </a:xfrm>
          <a:prstGeom prst="rect">
            <a:avLst/>
          </a:prstGeom>
          <a:noFill/>
        </p:spPr>
        <p:txBody>
          <a:bodyPr wrap="square" rtlCol="0">
            <a:spAutoFit/>
          </a:bodyPr>
          <a:lstStyle/>
          <a:p>
            <a:r>
              <a:rPr lang="en-US" sz="3600" dirty="0"/>
              <a:t>The top ten correlation between client with payment difficulties and all other cases for the targets are shown in the next plots.</a:t>
            </a:r>
          </a:p>
        </p:txBody>
      </p:sp>
    </p:spTree>
    <p:extLst>
      <p:ext uri="{BB962C8B-B14F-4D97-AF65-F5344CB8AC3E}">
        <p14:creationId xmlns:p14="http://schemas.microsoft.com/office/powerpoint/2010/main" val="489574083"/>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70D43-620E-438C-BBB4-E8CDA3D0FB0D}"/>
              </a:ext>
            </a:extLst>
          </p:cNvPr>
          <p:cNvSpPr txBox="1"/>
          <p:nvPr/>
        </p:nvSpPr>
        <p:spPr>
          <a:xfrm>
            <a:off x="5638800" y="3619500"/>
            <a:ext cx="914400" cy="369332"/>
          </a:xfrm>
          <a:prstGeom prst="rect">
            <a:avLst/>
          </a:prstGeom>
          <a:noFill/>
        </p:spPr>
        <p:txBody>
          <a:bodyPr wrap="square" rtlCol="0">
            <a:spAutoFit/>
          </a:bodyPr>
          <a:lstStyle/>
          <a:p>
            <a:pPr algn="just"/>
            <a:endParaRPr lang="en-IN" dirty="0"/>
          </a:p>
        </p:txBody>
      </p:sp>
      <p:sp>
        <p:nvSpPr>
          <p:cNvPr id="3" name="TextBox 2">
            <a:extLst>
              <a:ext uri="{FF2B5EF4-FFF2-40B4-BE49-F238E27FC236}">
                <a16:creationId xmlns:a16="http://schemas.microsoft.com/office/drawing/2014/main" id="{E867526F-4799-42B1-8777-CFE5DA49CC04}"/>
              </a:ext>
            </a:extLst>
          </p:cNvPr>
          <p:cNvSpPr txBox="1"/>
          <p:nvPr/>
        </p:nvSpPr>
        <p:spPr>
          <a:xfrm>
            <a:off x="762000" y="1733550"/>
            <a:ext cx="10668000" cy="3416320"/>
          </a:xfrm>
          <a:prstGeom prst="rect">
            <a:avLst/>
          </a:prstGeom>
          <a:noFill/>
        </p:spPr>
        <p:txBody>
          <a:bodyPr wrap="square" rtlCol="0">
            <a:spAutoFit/>
          </a:bodyPr>
          <a:lstStyle/>
          <a:p>
            <a:r>
              <a:rPr lang="en-US" sz="3600" dirty="0"/>
              <a:t>In this case our task is to identify the risk of financial loss by the company by not getting repayment of loan and fraud activity. We have analyzed the datasets provided by the company.  Finally we have drawn some conclusions and recommendations to minimize the risk of loss. </a:t>
            </a:r>
            <a:endParaRPr lang="en-IN" sz="3600" dirty="0"/>
          </a:p>
        </p:txBody>
      </p:sp>
    </p:spTree>
    <p:extLst>
      <p:ext uri="{BB962C8B-B14F-4D97-AF65-F5344CB8AC3E}">
        <p14:creationId xmlns:p14="http://schemas.microsoft.com/office/powerpoint/2010/main" val="13811852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70D43-620E-438C-BBB4-E8CDA3D0FB0D}"/>
              </a:ext>
            </a:extLst>
          </p:cNvPr>
          <p:cNvSpPr txBox="1"/>
          <p:nvPr/>
        </p:nvSpPr>
        <p:spPr>
          <a:xfrm>
            <a:off x="5638800" y="3619500"/>
            <a:ext cx="914400" cy="369332"/>
          </a:xfrm>
          <a:prstGeom prst="rect">
            <a:avLst/>
          </a:prstGeom>
          <a:noFill/>
        </p:spPr>
        <p:txBody>
          <a:bodyPr wrap="square" rtlCol="0">
            <a:spAutoFit/>
          </a:bodyPr>
          <a:lstStyle/>
          <a:p>
            <a:pPr algn="just"/>
            <a:endParaRPr lang="en-IN" dirty="0"/>
          </a:p>
        </p:txBody>
      </p:sp>
      <p:pic>
        <p:nvPicPr>
          <p:cNvPr id="7170" name="Picture 2">
            <a:extLst>
              <a:ext uri="{FF2B5EF4-FFF2-40B4-BE49-F238E27FC236}">
                <a16:creationId xmlns:a16="http://schemas.microsoft.com/office/drawing/2014/main" id="{E0D99F9C-4D21-4E37-9CD9-5668689921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225" y="485775"/>
            <a:ext cx="10515600" cy="6372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3649426"/>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70D43-620E-438C-BBB4-E8CDA3D0FB0D}"/>
              </a:ext>
            </a:extLst>
          </p:cNvPr>
          <p:cNvSpPr txBox="1"/>
          <p:nvPr/>
        </p:nvSpPr>
        <p:spPr>
          <a:xfrm>
            <a:off x="5638800" y="3619500"/>
            <a:ext cx="914400" cy="369332"/>
          </a:xfrm>
          <a:prstGeom prst="rect">
            <a:avLst/>
          </a:prstGeom>
          <a:noFill/>
        </p:spPr>
        <p:txBody>
          <a:bodyPr wrap="square" rtlCol="0">
            <a:spAutoFit/>
          </a:bodyPr>
          <a:lstStyle/>
          <a:p>
            <a:pPr algn="just"/>
            <a:endParaRPr lang="en-IN" dirty="0"/>
          </a:p>
        </p:txBody>
      </p:sp>
      <p:pic>
        <p:nvPicPr>
          <p:cNvPr id="8194" name="Picture 2">
            <a:extLst>
              <a:ext uri="{FF2B5EF4-FFF2-40B4-BE49-F238E27FC236}">
                <a16:creationId xmlns:a16="http://schemas.microsoft.com/office/drawing/2014/main" id="{CE79B3C4-B1FB-4F15-B5E4-13D714F10E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0612" y="638175"/>
            <a:ext cx="7470775" cy="6219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8356876"/>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70D43-620E-438C-BBB4-E8CDA3D0FB0D}"/>
              </a:ext>
            </a:extLst>
          </p:cNvPr>
          <p:cNvSpPr txBox="1"/>
          <p:nvPr/>
        </p:nvSpPr>
        <p:spPr>
          <a:xfrm>
            <a:off x="5638800" y="3619500"/>
            <a:ext cx="914400" cy="369332"/>
          </a:xfrm>
          <a:prstGeom prst="rect">
            <a:avLst/>
          </a:prstGeom>
          <a:noFill/>
        </p:spPr>
        <p:txBody>
          <a:bodyPr wrap="square" rtlCol="0">
            <a:spAutoFit/>
          </a:bodyPr>
          <a:lstStyle/>
          <a:p>
            <a:pPr algn="just"/>
            <a:endParaRPr lang="en-IN" dirty="0"/>
          </a:p>
        </p:txBody>
      </p:sp>
      <p:pic>
        <p:nvPicPr>
          <p:cNvPr id="10242" name="Picture 2">
            <a:extLst>
              <a:ext uri="{FF2B5EF4-FFF2-40B4-BE49-F238E27FC236}">
                <a16:creationId xmlns:a16="http://schemas.microsoft.com/office/drawing/2014/main" id="{DE425A59-8015-4F2C-B911-4827A8C05B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425" y="2305050"/>
            <a:ext cx="5362575" cy="348615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5A96B878-5AEB-4A25-ADE2-A6780D97AF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2738" y="2305050"/>
            <a:ext cx="5233987" cy="35528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EB1A571-57F8-42B7-85D3-5CE866C3D1B0}"/>
              </a:ext>
            </a:extLst>
          </p:cNvPr>
          <p:cNvSpPr txBox="1"/>
          <p:nvPr/>
        </p:nvSpPr>
        <p:spPr>
          <a:xfrm>
            <a:off x="1157288" y="835253"/>
            <a:ext cx="8796338" cy="584775"/>
          </a:xfrm>
          <a:prstGeom prst="rect">
            <a:avLst/>
          </a:prstGeom>
          <a:noFill/>
        </p:spPr>
        <p:txBody>
          <a:bodyPr wrap="square" rtlCol="0">
            <a:spAutoFit/>
          </a:bodyPr>
          <a:lstStyle/>
          <a:p>
            <a:r>
              <a:rPr lang="en-US" sz="3200" dirty="0"/>
              <a:t>People with low income are late repayors.</a:t>
            </a:r>
            <a:endParaRPr lang="en-IN" sz="3200" dirty="0"/>
          </a:p>
        </p:txBody>
      </p:sp>
    </p:spTree>
    <p:extLst>
      <p:ext uri="{BB962C8B-B14F-4D97-AF65-F5344CB8AC3E}">
        <p14:creationId xmlns:p14="http://schemas.microsoft.com/office/powerpoint/2010/main" val="3458816581"/>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70D43-620E-438C-BBB4-E8CDA3D0FB0D}"/>
              </a:ext>
            </a:extLst>
          </p:cNvPr>
          <p:cNvSpPr txBox="1"/>
          <p:nvPr/>
        </p:nvSpPr>
        <p:spPr>
          <a:xfrm>
            <a:off x="5638800" y="3619500"/>
            <a:ext cx="914400" cy="369332"/>
          </a:xfrm>
          <a:prstGeom prst="rect">
            <a:avLst/>
          </a:prstGeom>
          <a:noFill/>
        </p:spPr>
        <p:txBody>
          <a:bodyPr wrap="square" rtlCol="0">
            <a:spAutoFit/>
          </a:bodyPr>
          <a:lstStyle/>
          <a:p>
            <a:pPr algn="just"/>
            <a:endParaRPr lang="en-IN" dirty="0"/>
          </a:p>
        </p:txBody>
      </p:sp>
      <p:sp>
        <p:nvSpPr>
          <p:cNvPr id="3" name="TextBox 2">
            <a:extLst>
              <a:ext uri="{FF2B5EF4-FFF2-40B4-BE49-F238E27FC236}">
                <a16:creationId xmlns:a16="http://schemas.microsoft.com/office/drawing/2014/main" id="{E867526F-4799-42B1-8777-CFE5DA49CC04}"/>
              </a:ext>
            </a:extLst>
          </p:cNvPr>
          <p:cNvSpPr txBox="1"/>
          <p:nvPr/>
        </p:nvSpPr>
        <p:spPr>
          <a:xfrm>
            <a:off x="762000" y="1733550"/>
            <a:ext cx="10668000" cy="1754326"/>
          </a:xfrm>
          <a:prstGeom prst="rect">
            <a:avLst/>
          </a:prstGeom>
          <a:noFill/>
        </p:spPr>
        <p:txBody>
          <a:bodyPr wrap="square" rtlCol="0">
            <a:spAutoFit/>
          </a:bodyPr>
          <a:lstStyle/>
          <a:p>
            <a:r>
              <a:rPr lang="en-US" sz="3600" dirty="0"/>
              <a:t>The overall approach for this analysis is only considering the columns which make sense and dropping every other. </a:t>
            </a:r>
            <a:endParaRPr lang="en-IN" sz="3600" dirty="0"/>
          </a:p>
        </p:txBody>
      </p:sp>
    </p:spTree>
    <p:extLst>
      <p:ext uri="{BB962C8B-B14F-4D97-AF65-F5344CB8AC3E}">
        <p14:creationId xmlns:p14="http://schemas.microsoft.com/office/powerpoint/2010/main" val="205196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70D43-620E-438C-BBB4-E8CDA3D0FB0D}"/>
              </a:ext>
            </a:extLst>
          </p:cNvPr>
          <p:cNvSpPr txBox="1"/>
          <p:nvPr/>
        </p:nvSpPr>
        <p:spPr>
          <a:xfrm>
            <a:off x="5638800" y="3619500"/>
            <a:ext cx="914400" cy="369332"/>
          </a:xfrm>
          <a:prstGeom prst="rect">
            <a:avLst/>
          </a:prstGeom>
          <a:noFill/>
        </p:spPr>
        <p:txBody>
          <a:bodyPr wrap="square" rtlCol="0">
            <a:spAutoFit/>
          </a:bodyPr>
          <a:lstStyle/>
          <a:p>
            <a:pPr algn="just"/>
            <a:endParaRPr lang="en-IN" dirty="0"/>
          </a:p>
        </p:txBody>
      </p:sp>
      <p:sp>
        <p:nvSpPr>
          <p:cNvPr id="3" name="TextBox 2">
            <a:extLst>
              <a:ext uri="{FF2B5EF4-FFF2-40B4-BE49-F238E27FC236}">
                <a16:creationId xmlns:a16="http://schemas.microsoft.com/office/drawing/2014/main" id="{E867526F-4799-42B1-8777-CFE5DA49CC04}"/>
              </a:ext>
            </a:extLst>
          </p:cNvPr>
          <p:cNvSpPr txBox="1"/>
          <p:nvPr/>
        </p:nvSpPr>
        <p:spPr>
          <a:xfrm>
            <a:off x="485775" y="612844"/>
            <a:ext cx="10668000" cy="4585871"/>
          </a:xfrm>
          <a:prstGeom prst="rect">
            <a:avLst/>
          </a:prstGeom>
          <a:noFill/>
        </p:spPr>
        <p:txBody>
          <a:bodyPr wrap="square" rtlCol="0">
            <a:spAutoFit/>
          </a:bodyPr>
          <a:lstStyle/>
          <a:p>
            <a:r>
              <a:rPr lang="en-US" sz="3200" dirty="0"/>
              <a:t>Identifying the missing data and use appropriate method to deal with it. </a:t>
            </a:r>
          </a:p>
          <a:p>
            <a:endParaRPr lang="en-US" sz="3200" dirty="0"/>
          </a:p>
          <a:p>
            <a:r>
              <a:rPr lang="en-US" sz="3200" dirty="0"/>
              <a:t>In our analysis we found that some of the columns have very high numbers of null values and replacing such a high null value is very difficult because we don’t know what could be possible value if missing percentage is very high so we just remove those columns from </a:t>
            </a:r>
            <a:r>
              <a:rPr lang="en-US" sz="3200" dirty="0" err="1"/>
              <a:t>dataframe</a:t>
            </a:r>
            <a:r>
              <a:rPr lang="en-US" sz="3200" dirty="0"/>
              <a:t>.</a:t>
            </a:r>
          </a:p>
          <a:p>
            <a:endParaRPr lang="en-IN" sz="3600" dirty="0"/>
          </a:p>
        </p:txBody>
      </p:sp>
    </p:spTree>
    <p:extLst>
      <p:ext uri="{BB962C8B-B14F-4D97-AF65-F5344CB8AC3E}">
        <p14:creationId xmlns:p14="http://schemas.microsoft.com/office/powerpoint/2010/main" val="3982356129"/>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70D43-620E-438C-BBB4-E8CDA3D0FB0D}"/>
              </a:ext>
            </a:extLst>
          </p:cNvPr>
          <p:cNvSpPr txBox="1"/>
          <p:nvPr/>
        </p:nvSpPr>
        <p:spPr>
          <a:xfrm>
            <a:off x="5638800" y="3619500"/>
            <a:ext cx="914400" cy="369332"/>
          </a:xfrm>
          <a:prstGeom prst="rect">
            <a:avLst/>
          </a:prstGeom>
          <a:noFill/>
        </p:spPr>
        <p:txBody>
          <a:bodyPr wrap="square" rtlCol="0">
            <a:spAutoFit/>
          </a:bodyPr>
          <a:lstStyle/>
          <a:p>
            <a:pPr algn="just"/>
            <a:endParaRPr lang="en-IN" dirty="0"/>
          </a:p>
        </p:txBody>
      </p:sp>
      <p:sp>
        <p:nvSpPr>
          <p:cNvPr id="3" name="TextBox 2">
            <a:extLst>
              <a:ext uri="{FF2B5EF4-FFF2-40B4-BE49-F238E27FC236}">
                <a16:creationId xmlns:a16="http://schemas.microsoft.com/office/drawing/2014/main" id="{E867526F-4799-42B1-8777-CFE5DA49CC04}"/>
              </a:ext>
            </a:extLst>
          </p:cNvPr>
          <p:cNvSpPr txBox="1"/>
          <p:nvPr/>
        </p:nvSpPr>
        <p:spPr>
          <a:xfrm>
            <a:off x="942975" y="1289119"/>
            <a:ext cx="10668000" cy="5632311"/>
          </a:xfrm>
          <a:prstGeom prst="rect">
            <a:avLst/>
          </a:prstGeom>
          <a:noFill/>
        </p:spPr>
        <p:txBody>
          <a:bodyPr wrap="square" rtlCol="0">
            <a:spAutoFit/>
          </a:bodyPr>
          <a:lstStyle/>
          <a:p>
            <a:r>
              <a:rPr lang="en-US" sz="3600" dirty="0"/>
              <a:t>Since there is not specific approach to replace missing values but most common are</a:t>
            </a:r>
          </a:p>
          <a:p>
            <a:endParaRPr lang="en-US" sz="3600" dirty="0"/>
          </a:p>
          <a:p>
            <a:pPr marL="571500" indent="-571500">
              <a:buFont typeface="Wingdings" panose="05000000000000000000" pitchFamily="2" charset="2"/>
              <a:buChar char="§"/>
            </a:pPr>
            <a:r>
              <a:rPr lang="en-US" sz="3600" dirty="0"/>
              <a:t>Deleting columns which has large number of missing value.</a:t>
            </a:r>
          </a:p>
          <a:p>
            <a:pPr marL="571500" indent="-571500">
              <a:buFont typeface="Wingdings" panose="05000000000000000000" pitchFamily="2" charset="2"/>
              <a:buChar char="§"/>
            </a:pPr>
            <a:r>
              <a:rPr lang="en-US" sz="3600" dirty="0"/>
              <a:t>Replacing by mean value of that variable.</a:t>
            </a:r>
          </a:p>
          <a:p>
            <a:endParaRPr lang="en-US" sz="3600" dirty="0"/>
          </a:p>
          <a:p>
            <a:r>
              <a:rPr lang="en-US" sz="3600" dirty="0"/>
              <a:t>We can use any suitable method to deal with missing values </a:t>
            </a:r>
          </a:p>
          <a:p>
            <a:pPr marL="571500" indent="-571500">
              <a:buFont typeface="Wingdings" panose="05000000000000000000" pitchFamily="2" charset="2"/>
              <a:buChar char="§"/>
            </a:pPr>
            <a:endParaRPr lang="en-US" sz="3600" dirty="0"/>
          </a:p>
        </p:txBody>
      </p:sp>
    </p:spTree>
    <p:extLst>
      <p:ext uri="{BB962C8B-B14F-4D97-AF65-F5344CB8AC3E}">
        <p14:creationId xmlns:p14="http://schemas.microsoft.com/office/powerpoint/2010/main" val="250108214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70D43-620E-438C-BBB4-E8CDA3D0FB0D}"/>
              </a:ext>
            </a:extLst>
          </p:cNvPr>
          <p:cNvSpPr txBox="1"/>
          <p:nvPr/>
        </p:nvSpPr>
        <p:spPr>
          <a:xfrm>
            <a:off x="5638800" y="3619500"/>
            <a:ext cx="914400" cy="369332"/>
          </a:xfrm>
          <a:prstGeom prst="rect">
            <a:avLst/>
          </a:prstGeom>
          <a:noFill/>
        </p:spPr>
        <p:txBody>
          <a:bodyPr wrap="square" rtlCol="0">
            <a:spAutoFit/>
          </a:bodyPr>
          <a:lstStyle/>
          <a:p>
            <a:pPr algn="just"/>
            <a:endParaRPr lang="en-IN" dirty="0"/>
          </a:p>
        </p:txBody>
      </p:sp>
      <p:sp>
        <p:nvSpPr>
          <p:cNvPr id="3" name="TextBox 2">
            <a:extLst>
              <a:ext uri="{FF2B5EF4-FFF2-40B4-BE49-F238E27FC236}">
                <a16:creationId xmlns:a16="http://schemas.microsoft.com/office/drawing/2014/main" id="{E867526F-4799-42B1-8777-CFE5DA49CC04}"/>
              </a:ext>
            </a:extLst>
          </p:cNvPr>
          <p:cNvSpPr txBox="1"/>
          <p:nvPr/>
        </p:nvSpPr>
        <p:spPr>
          <a:xfrm>
            <a:off x="1771650" y="566678"/>
            <a:ext cx="8639175" cy="2862322"/>
          </a:xfrm>
          <a:prstGeom prst="rect">
            <a:avLst/>
          </a:prstGeom>
          <a:noFill/>
        </p:spPr>
        <p:txBody>
          <a:bodyPr wrap="square" rtlCol="0">
            <a:spAutoFit/>
          </a:bodyPr>
          <a:lstStyle/>
          <a:p>
            <a:r>
              <a:rPr lang="en-US" sz="3600" dirty="0"/>
              <a:t>Identifying if there are outliers in the dataset</a:t>
            </a:r>
          </a:p>
          <a:p>
            <a:endParaRPr lang="en-US" sz="3600" dirty="0"/>
          </a:p>
          <a:p>
            <a:endParaRPr lang="en-US" sz="3600" dirty="0"/>
          </a:p>
          <a:p>
            <a:endParaRPr lang="en-US" sz="3600" dirty="0"/>
          </a:p>
          <a:p>
            <a:endParaRPr lang="en-US" sz="3600" dirty="0"/>
          </a:p>
        </p:txBody>
      </p:sp>
      <p:pic>
        <p:nvPicPr>
          <p:cNvPr id="12290" name="Picture 2">
            <a:extLst>
              <a:ext uri="{FF2B5EF4-FFF2-40B4-BE49-F238E27FC236}">
                <a16:creationId xmlns:a16="http://schemas.microsoft.com/office/drawing/2014/main" id="{E6332517-BC8B-44B9-8D51-790120CD41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688" y="1240869"/>
            <a:ext cx="11382375" cy="5495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732837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70D43-620E-438C-BBB4-E8CDA3D0FB0D}"/>
              </a:ext>
            </a:extLst>
          </p:cNvPr>
          <p:cNvSpPr txBox="1"/>
          <p:nvPr/>
        </p:nvSpPr>
        <p:spPr>
          <a:xfrm>
            <a:off x="5638800" y="3619500"/>
            <a:ext cx="914400" cy="369332"/>
          </a:xfrm>
          <a:prstGeom prst="rect">
            <a:avLst/>
          </a:prstGeom>
          <a:noFill/>
        </p:spPr>
        <p:txBody>
          <a:bodyPr wrap="square" rtlCol="0">
            <a:spAutoFit/>
          </a:bodyPr>
          <a:lstStyle/>
          <a:p>
            <a:pPr algn="just"/>
            <a:endParaRPr lang="en-IN" dirty="0"/>
          </a:p>
        </p:txBody>
      </p:sp>
      <p:sp>
        <p:nvSpPr>
          <p:cNvPr id="3" name="TextBox 2">
            <a:extLst>
              <a:ext uri="{FF2B5EF4-FFF2-40B4-BE49-F238E27FC236}">
                <a16:creationId xmlns:a16="http://schemas.microsoft.com/office/drawing/2014/main" id="{E867526F-4799-42B1-8777-CFE5DA49CC04}"/>
              </a:ext>
            </a:extLst>
          </p:cNvPr>
          <p:cNvSpPr txBox="1"/>
          <p:nvPr/>
        </p:nvSpPr>
        <p:spPr>
          <a:xfrm>
            <a:off x="542925" y="1536769"/>
            <a:ext cx="10668000" cy="5078313"/>
          </a:xfrm>
          <a:prstGeom prst="rect">
            <a:avLst/>
          </a:prstGeom>
          <a:noFill/>
        </p:spPr>
        <p:txBody>
          <a:bodyPr wrap="square" rtlCol="0">
            <a:spAutoFit/>
          </a:bodyPr>
          <a:lstStyle/>
          <a:p>
            <a:r>
              <a:rPr lang="en-US" sz="3600" dirty="0"/>
              <a:t>By looking at the above pictures Total Income, Loan Amount &amp; Working Age has some outlier points because most of the points are in between 25</a:t>
            </a:r>
            <a:r>
              <a:rPr lang="en-US" sz="3600" baseline="30000" dirty="0"/>
              <a:t>th</a:t>
            </a:r>
            <a:r>
              <a:rPr lang="en-US" sz="3600" dirty="0"/>
              <a:t> and &amp; 75</a:t>
            </a:r>
            <a:r>
              <a:rPr lang="en-US" sz="3600" baseline="30000" dirty="0"/>
              <a:t>th</a:t>
            </a:r>
            <a:r>
              <a:rPr lang="en-US" sz="3600" dirty="0"/>
              <a:t> percentile range but in the plots for these three, some points are far from box.</a:t>
            </a:r>
          </a:p>
          <a:p>
            <a:endParaRPr lang="en-US" sz="3600" dirty="0"/>
          </a:p>
          <a:p>
            <a:endParaRPr lang="en-US" sz="3600" dirty="0"/>
          </a:p>
          <a:p>
            <a:endParaRPr lang="en-US" sz="3600" dirty="0"/>
          </a:p>
          <a:p>
            <a:endParaRPr lang="en-US" sz="3600" dirty="0"/>
          </a:p>
        </p:txBody>
      </p:sp>
    </p:spTree>
    <p:extLst>
      <p:ext uri="{BB962C8B-B14F-4D97-AF65-F5344CB8AC3E}">
        <p14:creationId xmlns:p14="http://schemas.microsoft.com/office/powerpoint/2010/main" val="3649512342"/>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70D43-620E-438C-BBB4-E8CDA3D0FB0D}"/>
              </a:ext>
            </a:extLst>
          </p:cNvPr>
          <p:cNvSpPr txBox="1"/>
          <p:nvPr/>
        </p:nvSpPr>
        <p:spPr>
          <a:xfrm>
            <a:off x="5638800" y="3619500"/>
            <a:ext cx="914400" cy="369332"/>
          </a:xfrm>
          <a:prstGeom prst="rect">
            <a:avLst/>
          </a:prstGeom>
          <a:noFill/>
        </p:spPr>
        <p:txBody>
          <a:bodyPr wrap="square" rtlCol="0">
            <a:spAutoFit/>
          </a:bodyPr>
          <a:lstStyle/>
          <a:p>
            <a:pPr algn="just"/>
            <a:endParaRPr lang="en-IN" dirty="0"/>
          </a:p>
        </p:txBody>
      </p:sp>
      <p:sp>
        <p:nvSpPr>
          <p:cNvPr id="3" name="TextBox 2">
            <a:extLst>
              <a:ext uri="{FF2B5EF4-FFF2-40B4-BE49-F238E27FC236}">
                <a16:creationId xmlns:a16="http://schemas.microsoft.com/office/drawing/2014/main" id="{E867526F-4799-42B1-8777-CFE5DA49CC04}"/>
              </a:ext>
            </a:extLst>
          </p:cNvPr>
          <p:cNvSpPr txBox="1"/>
          <p:nvPr/>
        </p:nvSpPr>
        <p:spPr>
          <a:xfrm>
            <a:off x="542925" y="1536769"/>
            <a:ext cx="10668000" cy="3416320"/>
          </a:xfrm>
          <a:prstGeom prst="rect">
            <a:avLst/>
          </a:prstGeom>
          <a:noFill/>
        </p:spPr>
        <p:txBody>
          <a:bodyPr wrap="square" rtlCol="0">
            <a:spAutoFit/>
          </a:bodyPr>
          <a:lstStyle/>
          <a:p>
            <a:r>
              <a:rPr lang="en-US" sz="3600" dirty="0"/>
              <a:t>There is data imbalance between Target-1 and Target-0 variable.</a:t>
            </a:r>
          </a:p>
          <a:p>
            <a:r>
              <a:rPr lang="en-US" sz="3600" dirty="0"/>
              <a:t>The imbalance ratio is 0.09 and percentage is 8.78%.</a:t>
            </a:r>
          </a:p>
          <a:p>
            <a:endParaRPr lang="en-US" sz="3600" dirty="0"/>
          </a:p>
          <a:p>
            <a:endParaRPr lang="en-US" sz="3600" dirty="0"/>
          </a:p>
          <a:p>
            <a:endParaRPr lang="en-US" sz="3600" dirty="0"/>
          </a:p>
        </p:txBody>
      </p:sp>
    </p:spTree>
    <p:extLst>
      <p:ext uri="{BB962C8B-B14F-4D97-AF65-F5344CB8AC3E}">
        <p14:creationId xmlns:p14="http://schemas.microsoft.com/office/powerpoint/2010/main" val="875330424"/>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70D43-620E-438C-BBB4-E8CDA3D0FB0D}"/>
              </a:ext>
            </a:extLst>
          </p:cNvPr>
          <p:cNvSpPr txBox="1"/>
          <p:nvPr/>
        </p:nvSpPr>
        <p:spPr>
          <a:xfrm>
            <a:off x="5638800" y="3619500"/>
            <a:ext cx="914400" cy="369332"/>
          </a:xfrm>
          <a:prstGeom prst="rect">
            <a:avLst/>
          </a:prstGeom>
          <a:noFill/>
        </p:spPr>
        <p:txBody>
          <a:bodyPr wrap="square" rtlCol="0">
            <a:spAutoFit/>
          </a:bodyPr>
          <a:lstStyle/>
          <a:p>
            <a:pPr algn="just"/>
            <a:endParaRPr lang="en-IN" dirty="0"/>
          </a:p>
        </p:txBody>
      </p:sp>
      <p:sp>
        <p:nvSpPr>
          <p:cNvPr id="3" name="TextBox 2">
            <a:extLst>
              <a:ext uri="{FF2B5EF4-FFF2-40B4-BE49-F238E27FC236}">
                <a16:creationId xmlns:a16="http://schemas.microsoft.com/office/drawing/2014/main" id="{E867526F-4799-42B1-8777-CFE5DA49CC04}"/>
              </a:ext>
            </a:extLst>
          </p:cNvPr>
          <p:cNvSpPr txBox="1"/>
          <p:nvPr/>
        </p:nvSpPr>
        <p:spPr>
          <a:xfrm>
            <a:off x="1247775" y="819150"/>
            <a:ext cx="8524875" cy="2862322"/>
          </a:xfrm>
          <a:prstGeom prst="rect">
            <a:avLst/>
          </a:prstGeom>
          <a:noFill/>
        </p:spPr>
        <p:txBody>
          <a:bodyPr wrap="square" rtlCol="0">
            <a:spAutoFit/>
          </a:bodyPr>
          <a:lstStyle/>
          <a:p>
            <a:r>
              <a:rPr lang="en-US" sz="3600" dirty="0"/>
              <a:t>Univariate Analysis </a:t>
            </a:r>
          </a:p>
          <a:p>
            <a:r>
              <a:rPr lang="en-US" sz="3600" dirty="0"/>
              <a:t>We found that people are facing more difficulty to repay cash loan than revolving loans for both the targets.</a:t>
            </a:r>
          </a:p>
          <a:p>
            <a:endParaRPr lang="en-US" sz="3600" dirty="0"/>
          </a:p>
        </p:txBody>
      </p:sp>
    </p:spTree>
    <p:extLst>
      <p:ext uri="{BB962C8B-B14F-4D97-AF65-F5344CB8AC3E}">
        <p14:creationId xmlns:p14="http://schemas.microsoft.com/office/powerpoint/2010/main" val="2940826780"/>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DividendVTI">
  <a:themeElements>
    <a:clrScheme name="">
      <a:dk1>
        <a:srgbClr val="000000"/>
      </a:dk1>
      <a:lt1>
        <a:srgbClr val="FFFFFF"/>
      </a:lt1>
      <a:dk2>
        <a:srgbClr val="412A24"/>
      </a:dk2>
      <a:lt2>
        <a:srgbClr val="E2E5E8"/>
      </a:lt2>
      <a:accent1>
        <a:srgbClr val="C3524D"/>
      </a:accent1>
      <a:accent2>
        <a:srgbClr val="B1723B"/>
      </a:accent2>
      <a:accent3>
        <a:srgbClr val="B1A446"/>
      </a:accent3>
      <a:accent4>
        <a:srgbClr val="3BADB1"/>
      </a:accent4>
      <a:accent5>
        <a:srgbClr val="4D8EC3"/>
      </a:accent5>
      <a:accent6>
        <a:srgbClr val="4655B6"/>
      </a:accent6>
      <a:hlink>
        <a:srgbClr val="3F84BF"/>
      </a:hlink>
      <a:folHlink>
        <a:srgbClr val="7F7F7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Override1.xml><?xml version="1.0" encoding="utf-8"?>
<a:themeOverride xmlns:a="http://schemas.openxmlformats.org/drawingml/2006/main">
  <a:clrScheme name="">
    <a:dk1>
      <a:srgbClr val="000000"/>
    </a:dk1>
    <a:lt1>
      <a:srgbClr val="FFFFFF"/>
    </a:lt1>
    <a:dk2>
      <a:srgbClr val="412A24"/>
    </a:dk2>
    <a:lt2>
      <a:srgbClr val="E2E5E8"/>
    </a:lt2>
    <a:accent1>
      <a:srgbClr val="C3524D"/>
    </a:accent1>
    <a:accent2>
      <a:srgbClr val="B1723B"/>
    </a:accent2>
    <a:accent3>
      <a:srgbClr val="B1A446"/>
    </a:accent3>
    <a:accent4>
      <a:srgbClr val="3BADB1"/>
    </a:accent4>
    <a:accent5>
      <a:srgbClr val="4D8EC3"/>
    </a:accent5>
    <a:accent6>
      <a:srgbClr val="4655B6"/>
    </a:accent6>
    <a:hlink>
      <a:srgbClr val="3F84BF"/>
    </a:hlink>
    <a:folHlink>
      <a:srgbClr val="7F7F7F"/>
    </a:folHlink>
  </a:clrScheme>
</a:themeOverride>
</file>

<file path=ppt/theme/themeOverride10.xml><?xml version="1.0" encoding="utf-8"?>
<a:themeOverride xmlns:a="http://schemas.openxmlformats.org/drawingml/2006/main">
  <a:clrScheme name="">
    <a:dk1>
      <a:srgbClr val="000000"/>
    </a:dk1>
    <a:lt1>
      <a:srgbClr val="FFFFFF"/>
    </a:lt1>
    <a:dk2>
      <a:srgbClr val="412A24"/>
    </a:dk2>
    <a:lt2>
      <a:srgbClr val="E2E5E8"/>
    </a:lt2>
    <a:accent1>
      <a:srgbClr val="C3524D"/>
    </a:accent1>
    <a:accent2>
      <a:srgbClr val="B1723B"/>
    </a:accent2>
    <a:accent3>
      <a:srgbClr val="B1A446"/>
    </a:accent3>
    <a:accent4>
      <a:srgbClr val="3BADB1"/>
    </a:accent4>
    <a:accent5>
      <a:srgbClr val="4D8EC3"/>
    </a:accent5>
    <a:accent6>
      <a:srgbClr val="4655B6"/>
    </a:accent6>
    <a:hlink>
      <a:srgbClr val="3F84BF"/>
    </a:hlink>
    <a:folHlink>
      <a:srgbClr val="7F7F7F"/>
    </a:folHlink>
  </a:clrScheme>
</a:themeOverride>
</file>

<file path=ppt/theme/themeOverride11.xml><?xml version="1.0" encoding="utf-8"?>
<a:themeOverride xmlns:a="http://schemas.openxmlformats.org/drawingml/2006/main">
  <a:clrScheme name="">
    <a:dk1>
      <a:srgbClr val="000000"/>
    </a:dk1>
    <a:lt1>
      <a:srgbClr val="FFFFFF"/>
    </a:lt1>
    <a:dk2>
      <a:srgbClr val="412A24"/>
    </a:dk2>
    <a:lt2>
      <a:srgbClr val="E2E5E8"/>
    </a:lt2>
    <a:accent1>
      <a:srgbClr val="C3524D"/>
    </a:accent1>
    <a:accent2>
      <a:srgbClr val="B1723B"/>
    </a:accent2>
    <a:accent3>
      <a:srgbClr val="B1A446"/>
    </a:accent3>
    <a:accent4>
      <a:srgbClr val="3BADB1"/>
    </a:accent4>
    <a:accent5>
      <a:srgbClr val="4D8EC3"/>
    </a:accent5>
    <a:accent6>
      <a:srgbClr val="4655B6"/>
    </a:accent6>
    <a:hlink>
      <a:srgbClr val="3F84BF"/>
    </a:hlink>
    <a:folHlink>
      <a:srgbClr val="7F7F7F"/>
    </a:folHlink>
  </a:clrScheme>
</a:themeOverride>
</file>

<file path=ppt/theme/themeOverride12.xml><?xml version="1.0" encoding="utf-8"?>
<a:themeOverride xmlns:a="http://schemas.openxmlformats.org/drawingml/2006/main">
  <a:clrScheme name="">
    <a:dk1>
      <a:srgbClr val="000000"/>
    </a:dk1>
    <a:lt1>
      <a:srgbClr val="FFFFFF"/>
    </a:lt1>
    <a:dk2>
      <a:srgbClr val="412A24"/>
    </a:dk2>
    <a:lt2>
      <a:srgbClr val="E2E5E8"/>
    </a:lt2>
    <a:accent1>
      <a:srgbClr val="C3524D"/>
    </a:accent1>
    <a:accent2>
      <a:srgbClr val="B1723B"/>
    </a:accent2>
    <a:accent3>
      <a:srgbClr val="B1A446"/>
    </a:accent3>
    <a:accent4>
      <a:srgbClr val="3BADB1"/>
    </a:accent4>
    <a:accent5>
      <a:srgbClr val="4D8EC3"/>
    </a:accent5>
    <a:accent6>
      <a:srgbClr val="4655B6"/>
    </a:accent6>
    <a:hlink>
      <a:srgbClr val="3F84BF"/>
    </a:hlink>
    <a:folHlink>
      <a:srgbClr val="7F7F7F"/>
    </a:folHlink>
  </a:clrScheme>
</a:themeOverride>
</file>

<file path=ppt/theme/themeOverride13.xml><?xml version="1.0" encoding="utf-8"?>
<a:themeOverride xmlns:a="http://schemas.openxmlformats.org/drawingml/2006/main">
  <a:clrScheme name="">
    <a:dk1>
      <a:srgbClr val="000000"/>
    </a:dk1>
    <a:lt1>
      <a:srgbClr val="FFFFFF"/>
    </a:lt1>
    <a:dk2>
      <a:srgbClr val="412A24"/>
    </a:dk2>
    <a:lt2>
      <a:srgbClr val="E2E5E8"/>
    </a:lt2>
    <a:accent1>
      <a:srgbClr val="C3524D"/>
    </a:accent1>
    <a:accent2>
      <a:srgbClr val="B1723B"/>
    </a:accent2>
    <a:accent3>
      <a:srgbClr val="B1A446"/>
    </a:accent3>
    <a:accent4>
      <a:srgbClr val="3BADB1"/>
    </a:accent4>
    <a:accent5>
      <a:srgbClr val="4D8EC3"/>
    </a:accent5>
    <a:accent6>
      <a:srgbClr val="4655B6"/>
    </a:accent6>
    <a:hlink>
      <a:srgbClr val="3F84BF"/>
    </a:hlink>
    <a:folHlink>
      <a:srgbClr val="7F7F7F"/>
    </a:folHlink>
  </a:clrScheme>
</a:themeOverride>
</file>

<file path=ppt/theme/themeOverride14.xml><?xml version="1.0" encoding="utf-8"?>
<a:themeOverride xmlns:a="http://schemas.openxmlformats.org/drawingml/2006/main">
  <a:clrScheme name="">
    <a:dk1>
      <a:srgbClr val="000000"/>
    </a:dk1>
    <a:lt1>
      <a:srgbClr val="FFFFFF"/>
    </a:lt1>
    <a:dk2>
      <a:srgbClr val="412A24"/>
    </a:dk2>
    <a:lt2>
      <a:srgbClr val="E2E5E8"/>
    </a:lt2>
    <a:accent1>
      <a:srgbClr val="C3524D"/>
    </a:accent1>
    <a:accent2>
      <a:srgbClr val="B1723B"/>
    </a:accent2>
    <a:accent3>
      <a:srgbClr val="B1A446"/>
    </a:accent3>
    <a:accent4>
      <a:srgbClr val="3BADB1"/>
    </a:accent4>
    <a:accent5>
      <a:srgbClr val="4D8EC3"/>
    </a:accent5>
    <a:accent6>
      <a:srgbClr val="4655B6"/>
    </a:accent6>
    <a:hlink>
      <a:srgbClr val="3F84BF"/>
    </a:hlink>
    <a:folHlink>
      <a:srgbClr val="7F7F7F"/>
    </a:folHlink>
  </a:clrScheme>
</a:themeOverride>
</file>

<file path=ppt/theme/themeOverride15.xml><?xml version="1.0" encoding="utf-8"?>
<a:themeOverride xmlns:a="http://schemas.openxmlformats.org/drawingml/2006/main">
  <a:clrScheme name="">
    <a:dk1>
      <a:srgbClr val="000000"/>
    </a:dk1>
    <a:lt1>
      <a:srgbClr val="FFFFFF"/>
    </a:lt1>
    <a:dk2>
      <a:srgbClr val="412A24"/>
    </a:dk2>
    <a:lt2>
      <a:srgbClr val="E2E5E8"/>
    </a:lt2>
    <a:accent1>
      <a:srgbClr val="C3524D"/>
    </a:accent1>
    <a:accent2>
      <a:srgbClr val="B1723B"/>
    </a:accent2>
    <a:accent3>
      <a:srgbClr val="B1A446"/>
    </a:accent3>
    <a:accent4>
      <a:srgbClr val="3BADB1"/>
    </a:accent4>
    <a:accent5>
      <a:srgbClr val="4D8EC3"/>
    </a:accent5>
    <a:accent6>
      <a:srgbClr val="4655B6"/>
    </a:accent6>
    <a:hlink>
      <a:srgbClr val="3F84BF"/>
    </a:hlink>
    <a:folHlink>
      <a:srgbClr val="7F7F7F"/>
    </a:folHlink>
  </a:clrScheme>
</a:themeOverride>
</file>

<file path=ppt/theme/themeOverride16.xml><?xml version="1.0" encoding="utf-8"?>
<a:themeOverride xmlns:a="http://schemas.openxmlformats.org/drawingml/2006/main">
  <a:clrScheme name="">
    <a:dk1>
      <a:srgbClr val="000000"/>
    </a:dk1>
    <a:lt1>
      <a:srgbClr val="FFFFFF"/>
    </a:lt1>
    <a:dk2>
      <a:srgbClr val="412A24"/>
    </a:dk2>
    <a:lt2>
      <a:srgbClr val="E2E5E8"/>
    </a:lt2>
    <a:accent1>
      <a:srgbClr val="C3524D"/>
    </a:accent1>
    <a:accent2>
      <a:srgbClr val="B1723B"/>
    </a:accent2>
    <a:accent3>
      <a:srgbClr val="B1A446"/>
    </a:accent3>
    <a:accent4>
      <a:srgbClr val="3BADB1"/>
    </a:accent4>
    <a:accent5>
      <a:srgbClr val="4D8EC3"/>
    </a:accent5>
    <a:accent6>
      <a:srgbClr val="4655B6"/>
    </a:accent6>
    <a:hlink>
      <a:srgbClr val="3F84BF"/>
    </a:hlink>
    <a:folHlink>
      <a:srgbClr val="7F7F7F"/>
    </a:folHlink>
  </a:clrScheme>
</a:themeOverride>
</file>

<file path=ppt/theme/themeOverride2.xml><?xml version="1.0" encoding="utf-8"?>
<a:themeOverride xmlns:a="http://schemas.openxmlformats.org/drawingml/2006/main">
  <a:clrScheme name="">
    <a:dk1>
      <a:srgbClr val="000000"/>
    </a:dk1>
    <a:lt1>
      <a:srgbClr val="FFFFFF"/>
    </a:lt1>
    <a:dk2>
      <a:srgbClr val="412A24"/>
    </a:dk2>
    <a:lt2>
      <a:srgbClr val="E2E5E8"/>
    </a:lt2>
    <a:accent1>
      <a:srgbClr val="C3524D"/>
    </a:accent1>
    <a:accent2>
      <a:srgbClr val="B1723B"/>
    </a:accent2>
    <a:accent3>
      <a:srgbClr val="B1A446"/>
    </a:accent3>
    <a:accent4>
      <a:srgbClr val="3BADB1"/>
    </a:accent4>
    <a:accent5>
      <a:srgbClr val="4D8EC3"/>
    </a:accent5>
    <a:accent6>
      <a:srgbClr val="4655B6"/>
    </a:accent6>
    <a:hlink>
      <a:srgbClr val="3F84BF"/>
    </a:hlink>
    <a:folHlink>
      <a:srgbClr val="7F7F7F"/>
    </a:folHlink>
  </a:clrScheme>
</a:themeOverride>
</file>

<file path=ppt/theme/themeOverride3.xml><?xml version="1.0" encoding="utf-8"?>
<a:themeOverride xmlns:a="http://schemas.openxmlformats.org/drawingml/2006/main">
  <a:clrScheme name="">
    <a:dk1>
      <a:srgbClr val="000000"/>
    </a:dk1>
    <a:lt1>
      <a:srgbClr val="FFFFFF"/>
    </a:lt1>
    <a:dk2>
      <a:srgbClr val="412A24"/>
    </a:dk2>
    <a:lt2>
      <a:srgbClr val="E2E5E8"/>
    </a:lt2>
    <a:accent1>
      <a:srgbClr val="C3524D"/>
    </a:accent1>
    <a:accent2>
      <a:srgbClr val="B1723B"/>
    </a:accent2>
    <a:accent3>
      <a:srgbClr val="B1A446"/>
    </a:accent3>
    <a:accent4>
      <a:srgbClr val="3BADB1"/>
    </a:accent4>
    <a:accent5>
      <a:srgbClr val="4D8EC3"/>
    </a:accent5>
    <a:accent6>
      <a:srgbClr val="4655B6"/>
    </a:accent6>
    <a:hlink>
      <a:srgbClr val="3F84BF"/>
    </a:hlink>
    <a:folHlink>
      <a:srgbClr val="7F7F7F"/>
    </a:folHlink>
  </a:clrScheme>
</a:themeOverride>
</file>

<file path=ppt/theme/themeOverride4.xml><?xml version="1.0" encoding="utf-8"?>
<a:themeOverride xmlns:a="http://schemas.openxmlformats.org/drawingml/2006/main">
  <a:clrScheme name="">
    <a:dk1>
      <a:srgbClr val="000000"/>
    </a:dk1>
    <a:lt1>
      <a:srgbClr val="FFFFFF"/>
    </a:lt1>
    <a:dk2>
      <a:srgbClr val="412A24"/>
    </a:dk2>
    <a:lt2>
      <a:srgbClr val="E2E5E8"/>
    </a:lt2>
    <a:accent1>
      <a:srgbClr val="C3524D"/>
    </a:accent1>
    <a:accent2>
      <a:srgbClr val="B1723B"/>
    </a:accent2>
    <a:accent3>
      <a:srgbClr val="B1A446"/>
    </a:accent3>
    <a:accent4>
      <a:srgbClr val="3BADB1"/>
    </a:accent4>
    <a:accent5>
      <a:srgbClr val="4D8EC3"/>
    </a:accent5>
    <a:accent6>
      <a:srgbClr val="4655B6"/>
    </a:accent6>
    <a:hlink>
      <a:srgbClr val="3F84BF"/>
    </a:hlink>
    <a:folHlink>
      <a:srgbClr val="7F7F7F"/>
    </a:folHlink>
  </a:clrScheme>
</a:themeOverride>
</file>

<file path=ppt/theme/themeOverride5.xml><?xml version="1.0" encoding="utf-8"?>
<a:themeOverride xmlns:a="http://schemas.openxmlformats.org/drawingml/2006/main">
  <a:clrScheme name="">
    <a:dk1>
      <a:srgbClr val="000000"/>
    </a:dk1>
    <a:lt1>
      <a:srgbClr val="FFFFFF"/>
    </a:lt1>
    <a:dk2>
      <a:srgbClr val="412A24"/>
    </a:dk2>
    <a:lt2>
      <a:srgbClr val="E2E5E8"/>
    </a:lt2>
    <a:accent1>
      <a:srgbClr val="C3524D"/>
    </a:accent1>
    <a:accent2>
      <a:srgbClr val="B1723B"/>
    </a:accent2>
    <a:accent3>
      <a:srgbClr val="B1A446"/>
    </a:accent3>
    <a:accent4>
      <a:srgbClr val="3BADB1"/>
    </a:accent4>
    <a:accent5>
      <a:srgbClr val="4D8EC3"/>
    </a:accent5>
    <a:accent6>
      <a:srgbClr val="4655B6"/>
    </a:accent6>
    <a:hlink>
      <a:srgbClr val="3F84BF"/>
    </a:hlink>
    <a:folHlink>
      <a:srgbClr val="7F7F7F"/>
    </a:folHlink>
  </a:clrScheme>
</a:themeOverride>
</file>

<file path=ppt/theme/themeOverride6.xml><?xml version="1.0" encoding="utf-8"?>
<a:themeOverride xmlns:a="http://schemas.openxmlformats.org/drawingml/2006/main">
  <a:clrScheme name="">
    <a:dk1>
      <a:srgbClr val="000000"/>
    </a:dk1>
    <a:lt1>
      <a:srgbClr val="FFFFFF"/>
    </a:lt1>
    <a:dk2>
      <a:srgbClr val="412A24"/>
    </a:dk2>
    <a:lt2>
      <a:srgbClr val="E2E5E8"/>
    </a:lt2>
    <a:accent1>
      <a:srgbClr val="C3524D"/>
    </a:accent1>
    <a:accent2>
      <a:srgbClr val="B1723B"/>
    </a:accent2>
    <a:accent3>
      <a:srgbClr val="B1A446"/>
    </a:accent3>
    <a:accent4>
      <a:srgbClr val="3BADB1"/>
    </a:accent4>
    <a:accent5>
      <a:srgbClr val="4D8EC3"/>
    </a:accent5>
    <a:accent6>
      <a:srgbClr val="4655B6"/>
    </a:accent6>
    <a:hlink>
      <a:srgbClr val="3F84BF"/>
    </a:hlink>
    <a:folHlink>
      <a:srgbClr val="7F7F7F"/>
    </a:folHlink>
  </a:clrScheme>
</a:themeOverride>
</file>

<file path=ppt/theme/themeOverride7.xml><?xml version="1.0" encoding="utf-8"?>
<a:themeOverride xmlns:a="http://schemas.openxmlformats.org/drawingml/2006/main">
  <a:clrScheme name="">
    <a:dk1>
      <a:srgbClr val="000000"/>
    </a:dk1>
    <a:lt1>
      <a:srgbClr val="FFFFFF"/>
    </a:lt1>
    <a:dk2>
      <a:srgbClr val="412A24"/>
    </a:dk2>
    <a:lt2>
      <a:srgbClr val="E2E5E8"/>
    </a:lt2>
    <a:accent1>
      <a:srgbClr val="C3524D"/>
    </a:accent1>
    <a:accent2>
      <a:srgbClr val="B1723B"/>
    </a:accent2>
    <a:accent3>
      <a:srgbClr val="B1A446"/>
    </a:accent3>
    <a:accent4>
      <a:srgbClr val="3BADB1"/>
    </a:accent4>
    <a:accent5>
      <a:srgbClr val="4D8EC3"/>
    </a:accent5>
    <a:accent6>
      <a:srgbClr val="4655B6"/>
    </a:accent6>
    <a:hlink>
      <a:srgbClr val="3F84BF"/>
    </a:hlink>
    <a:folHlink>
      <a:srgbClr val="7F7F7F"/>
    </a:folHlink>
  </a:clrScheme>
</a:themeOverride>
</file>

<file path=ppt/theme/themeOverride8.xml><?xml version="1.0" encoding="utf-8"?>
<a:themeOverride xmlns:a="http://schemas.openxmlformats.org/drawingml/2006/main">
  <a:clrScheme name="">
    <a:dk1>
      <a:srgbClr val="000000"/>
    </a:dk1>
    <a:lt1>
      <a:srgbClr val="FFFFFF"/>
    </a:lt1>
    <a:dk2>
      <a:srgbClr val="412A24"/>
    </a:dk2>
    <a:lt2>
      <a:srgbClr val="E2E5E8"/>
    </a:lt2>
    <a:accent1>
      <a:srgbClr val="C3524D"/>
    </a:accent1>
    <a:accent2>
      <a:srgbClr val="B1723B"/>
    </a:accent2>
    <a:accent3>
      <a:srgbClr val="B1A446"/>
    </a:accent3>
    <a:accent4>
      <a:srgbClr val="3BADB1"/>
    </a:accent4>
    <a:accent5>
      <a:srgbClr val="4D8EC3"/>
    </a:accent5>
    <a:accent6>
      <a:srgbClr val="4655B6"/>
    </a:accent6>
    <a:hlink>
      <a:srgbClr val="3F84BF"/>
    </a:hlink>
    <a:folHlink>
      <a:srgbClr val="7F7F7F"/>
    </a:folHlink>
  </a:clrScheme>
</a:themeOverride>
</file>

<file path=ppt/theme/themeOverride9.xml><?xml version="1.0" encoding="utf-8"?>
<a:themeOverride xmlns:a="http://schemas.openxmlformats.org/drawingml/2006/main">
  <a:clrScheme name="">
    <a:dk1>
      <a:srgbClr val="000000"/>
    </a:dk1>
    <a:lt1>
      <a:srgbClr val="FFFFFF"/>
    </a:lt1>
    <a:dk2>
      <a:srgbClr val="412A24"/>
    </a:dk2>
    <a:lt2>
      <a:srgbClr val="E2E5E8"/>
    </a:lt2>
    <a:accent1>
      <a:srgbClr val="C3524D"/>
    </a:accent1>
    <a:accent2>
      <a:srgbClr val="B1723B"/>
    </a:accent2>
    <a:accent3>
      <a:srgbClr val="B1A446"/>
    </a:accent3>
    <a:accent4>
      <a:srgbClr val="3BADB1"/>
    </a:accent4>
    <a:accent5>
      <a:srgbClr val="4D8EC3"/>
    </a:accent5>
    <a:accent6>
      <a:srgbClr val="4655B6"/>
    </a:accent6>
    <a:hlink>
      <a:srgbClr val="3F84BF"/>
    </a:hlink>
    <a:folHlink>
      <a:srgbClr val="7F7F7F"/>
    </a:folHlink>
  </a:clrScheme>
</a:themeOverride>
</file>

<file path=docProps/app.xml><?xml version="1.0" encoding="utf-8"?>
<Properties xmlns="http://schemas.openxmlformats.org/officeDocument/2006/extended-properties" xmlns:vt="http://schemas.openxmlformats.org/officeDocument/2006/docPropsVTypes">
  <Template/>
  <TotalTime>455</TotalTime>
  <Words>444</Words>
  <Application>Microsoft Office PowerPoint</Application>
  <PresentationFormat>Widescreen</PresentationFormat>
  <Paragraphs>37</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Gill Sans MT</vt:lpstr>
      <vt:lpstr>Wingdings</vt:lpstr>
      <vt:lpstr>Wingdings 2</vt:lpstr>
      <vt:lpstr>DividendVTI</vt:lpstr>
      <vt:lpstr> EDA Case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Case Study</dc:title>
  <dc:creator>mithilesh maurya</dc:creator>
  <cp:lastModifiedBy>mithilesh maurya</cp:lastModifiedBy>
  <cp:revision>24</cp:revision>
  <dcterms:created xsi:type="dcterms:W3CDTF">2019-07-29T09:37:38Z</dcterms:created>
  <dcterms:modified xsi:type="dcterms:W3CDTF">2019-07-29T17:13:13Z</dcterms:modified>
</cp:coreProperties>
</file>