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Fira Sans"/>
      <p:regular r:id="rId49"/>
      <p:bold r:id="rId50"/>
      <p:italic r:id="rId51"/>
      <p:boldItalic r:id="rId52"/>
    </p:embeddedFont>
    <p:embeddedFont>
      <p:font typeface="Merriweather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71A67B-506B-40D5-AE2B-5BFA8AF98040}">
  <a:tblStyle styleId="{A571A67B-506B-40D5-AE2B-5BFA8AF98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Fira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-italic.fntdata"/><Relationship Id="rId50" Type="http://schemas.openxmlformats.org/officeDocument/2006/relationships/font" Target="fonts/FiraSans-bold.fntdata"/><Relationship Id="rId53" Type="http://schemas.openxmlformats.org/officeDocument/2006/relationships/font" Target="fonts/Merriweather-regular.fntdata"/><Relationship Id="rId52" Type="http://schemas.openxmlformats.org/officeDocument/2006/relationships/font" Target="fonts/FiraSans-boldItalic.fntdata"/><Relationship Id="rId11" Type="http://schemas.openxmlformats.org/officeDocument/2006/relationships/slide" Target="slides/slide5.xml"/><Relationship Id="rId55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54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e61b4da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e61b4da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acacd92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acacd92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2e0aa6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2e0aa6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0e4b055c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0e4b055c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0e4b055c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0e4b055c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e4b055c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0e4b055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acacd92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acacd92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a29d36e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a29d36e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93a759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93a759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e4b055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0e4b055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cacd9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cacd9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ce61b4da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ce61b4da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a29d36e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a29d36e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ce61b4d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ce61b4d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f4e1be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f4e1be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using math: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Five different items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options for each value (include or exclude): 2^5 = 32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cf4e1be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cf4e1be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cf4e1be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cf4e1be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ce61b4da9_8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ce61b4da9_8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0e4b055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0e4b055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0e4b055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0e4b055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e4b055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e4b055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83669e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83669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e4b055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e4b055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0e4b055c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0e4b055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0e4b055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0e4b055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0e4b055c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0e4b055c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starts at index 0, therefore initialize the data structure with size W+1, n+1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cf4e1be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cf4e1be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ce61b4da9_8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ce61b4da9_8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DP can be a 1D array instead of a 2D array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ce61b4da9_8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ce61b4da9_8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acacd9295_2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acacd9295_2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acacd9295_2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acacd9295_2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e61b4da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e61b4da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e61b4da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e61b4da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e61b4d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e61b4d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e61b4da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e61b4da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83669e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83669e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83669e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83669e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moj.ca/problem/ccc12s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bordCjWHCEstZ8nQ3Asi5Icaj2TBQ1hcNmmh1Nw-7mo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moj.ca/problem/dpd" TargetMode="External"/><Relationship Id="rId4" Type="http://schemas.openxmlformats.org/officeDocument/2006/relationships/hyperlink" Target="https://dmoj.ca/problem/ccc12s5" TargetMode="External"/><Relationship Id="rId5" Type="http://schemas.openxmlformats.org/officeDocument/2006/relationships/hyperlink" Target="https://dmoj.ca/problem/si17c1p8" TargetMode="External"/><Relationship Id="rId6" Type="http://schemas.openxmlformats.org/officeDocument/2006/relationships/hyperlink" Target="https://dmoj.ca/problem/dmopc19c2p2" TargetMode="External"/><Relationship Id="rId7" Type="http://schemas.openxmlformats.org/officeDocument/2006/relationships/hyperlink" Target="https://dmoj.ca/problem/ccc07j5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geeksforgeeks.org/dynamic-programm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Shreyas Peddi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and Tabulation</a:t>
            </a:r>
            <a:endParaRPr/>
          </a:p>
        </p:txBody>
      </p:sp>
      <p:sp>
        <p:nvSpPr>
          <p:cNvPr id="147" name="Google Shape;147;p22"/>
          <p:cNvSpPr txBox="1"/>
          <p:nvPr>
            <p:ph idx="4294967295" type="subTitle"/>
          </p:nvPr>
        </p:nvSpPr>
        <p:spPr>
          <a:xfrm>
            <a:off x="301100" y="3249475"/>
            <a:ext cx="6353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Approaches to solve a dynamic programming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658175" y="66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Refers to the technique of caching and reusing previously computed results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Optimized Recursion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Store computed results in a memo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Also called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top down approach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5" y="1512150"/>
            <a:ext cx="3267246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658175" y="66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Refers to the technique of caching and reusing previously computed results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Optimized Recursion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Store computed results in a memo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Also called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top down approach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5" y="1512150"/>
            <a:ext cx="3267246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2073750" y="147912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Declare the memo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658175" y="66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Refers to the technique of caching and reusing previously computed results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Optimized Recursion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Store computed results in a memo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Also called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top down approach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5" y="1512150"/>
            <a:ext cx="3267246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2073750" y="147912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Declare the memo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597800" y="204777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Base Case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658175" y="66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Refers to the technique of caching and reusing previously computed results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Optimized Recursion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Store computed results in a memo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Also called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top down approach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5" y="1512150"/>
            <a:ext cx="3267246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073750" y="147912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Declare the memo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597800" y="204777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Base Case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467700" y="2475200"/>
            <a:ext cx="21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Return the computed result which was stored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658175" y="66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Refers to the technique of caching and reusing previously computed results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Optimized Recursion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Store computed results in a memo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Also called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top down approach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5" y="1512150"/>
            <a:ext cx="3267246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2073750" y="147912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Declare the memo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597800" y="2047775"/>
            <a:ext cx="17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 Base Case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467700" y="2475200"/>
            <a:ext cx="21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Return the computed result which was stored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608650" y="3070975"/>
            <a:ext cx="1769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 If the result is not computed, calculate it using the fibonacci formula and store it in the memo for future purposes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Tabulation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30350" y="1498225"/>
            <a:ext cx="41664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Solve all the related sub-problems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First fill up the table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U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sing the results in the table, t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hen compute the solution to the original problem 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Also called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bottom up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 approach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75" y="1906600"/>
            <a:ext cx="4326251" cy="2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Tree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505700"/>
            <a:ext cx="2604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Plain Recursion - O(2^N)</a:t>
            </a:r>
            <a:endParaRPr b="1"/>
          </a:p>
        </p:txBody>
      </p:sp>
      <p:sp>
        <p:nvSpPr>
          <p:cNvPr id="206" name="Google Shape;206;p29"/>
          <p:cNvSpPr txBox="1"/>
          <p:nvPr>
            <p:ph idx="2" type="body"/>
          </p:nvPr>
        </p:nvSpPr>
        <p:spPr>
          <a:xfrm>
            <a:off x="7052875" y="1490850"/>
            <a:ext cx="16281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207"/>
              <a:t>Dynamic  Programming- O(N)</a:t>
            </a:r>
            <a:endParaRPr b="1" sz="1207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453800"/>
            <a:ext cx="5379425" cy="23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825" y="2173250"/>
            <a:ext cx="1115525" cy="28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Tabulated vs Memoized version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265825" y="1773800"/>
            <a:ext cx="37983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"/>
              <a:buChar char="-"/>
            </a:pPr>
            <a:r>
              <a:rPr lang="en"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Both store the solutions of subproblems.</a:t>
            </a:r>
            <a:endParaRPr sz="17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"/>
              <a:buChar char="-"/>
            </a:pPr>
            <a:r>
              <a:rPr lang="en"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 memoized, table is filled </a:t>
            </a:r>
            <a:r>
              <a:rPr b="1" lang="en"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on demand</a:t>
            </a:r>
            <a:r>
              <a:rPr lang="en"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7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"/>
              <a:buChar char="-"/>
            </a:pPr>
            <a:r>
              <a:rPr lang="en"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 tabulated, the memo is filled starting from the first entry</a:t>
            </a:r>
            <a:endParaRPr sz="17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850" y="1590325"/>
            <a:ext cx="4729200" cy="229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CCC’12 - S5 Mouse Journey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Dynamic Programming?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11725" y="1294275"/>
            <a:ext cx="81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“ Dynamic programming is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technique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to solve problems by breaking it down into a collection of sub-problems and solving each of those sub-problems ”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26688" y="3106413"/>
            <a:ext cx="3457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Problem: Knapsack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Flying to Mars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30350" y="1498225"/>
            <a:ext cx="43728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In 2046, Elon Musk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finally figured out how to send rich people to Mars in spaceships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270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But, he also wants to gain $$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270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They only have a limited amount of space available in the spaceship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270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Fira Sans"/>
              <a:buChar char="●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Given a spaceship with a maximum restricted weight and people who can pay different amounts, how could he send people to Mars by maximizing his profit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Remember, a full person can only be sent. People cannot be cut in half 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175" y="2146200"/>
            <a:ext cx="3483150" cy="16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505700"/>
            <a:ext cx="44019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weights and values of n items, put these items in a knapsack of capacity W to get the maximum total value in the knapsack.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What is the </a:t>
            </a:r>
            <a:r>
              <a:rPr b="1" lang="en" sz="2000"/>
              <a:t>maximum value</a:t>
            </a:r>
            <a:r>
              <a:rPr lang="en" sz="2000"/>
              <a:t> you get by carrying out items which will not exceed the maximum weight?</a:t>
            </a:r>
            <a:endParaRPr sz="2000"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38" y="1334925"/>
            <a:ext cx="35337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505700"/>
            <a:ext cx="4831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➢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Try all combinations of items to place it in the knapsack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0 - included, 1 - excluded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○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Ex. 00000, 10010, 00101 ...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00" y="1875825"/>
            <a:ext cx="3695700" cy="780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505700"/>
            <a:ext cx="4831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0"/>
              <a:buFont typeface="Fira Sans"/>
              <a:buChar char="➢"/>
            </a:pPr>
            <a:r>
              <a:rPr lang="en" sz="1650">
                <a:latin typeface="Fira Sans"/>
                <a:ea typeface="Fira Sans"/>
                <a:cs typeface="Fira Sans"/>
                <a:sym typeface="Fira Sans"/>
              </a:rPr>
              <a:t>Try all combinations of items to place it in the knapsack</a:t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  <a:p>
            <a:pPr indent="-3333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50"/>
              <a:buFont typeface="Fira Sans"/>
              <a:buChar char="○"/>
            </a:pPr>
            <a:r>
              <a:rPr lang="en" sz="1650">
                <a:latin typeface="Fira Sans"/>
                <a:ea typeface="Fira Sans"/>
                <a:cs typeface="Fira Sans"/>
                <a:sym typeface="Fira Sans"/>
              </a:rPr>
              <a:t>0 - included, 1 - excluded</a:t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  <a:p>
            <a:pPr indent="-3333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50"/>
              <a:buFont typeface="Fira Sans"/>
              <a:buChar char="○"/>
            </a:pPr>
            <a:r>
              <a:rPr lang="en" sz="1650">
                <a:latin typeface="Fira Sans"/>
                <a:ea typeface="Fira Sans"/>
                <a:cs typeface="Fira Sans"/>
                <a:sym typeface="Fira Sans"/>
              </a:rPr>
              <a:t>Ex. 00000, 10010, 00101 ...</a:t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  <a:p>
            <a:pPr indent="-3333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50"/>
              <a:buFont typeface="Fira Sans"/>
              <a:buChar char="➢"/>
            </a:pPr>
            <a:r>
              <a:rPr lang="en" sz="1650">
                <a:latin typeface="Fira Sans"/>
                <a:ea typeface="Fira Sans"/>
                <a:cs typeface="Fira Sans"/>
                <a:sym typeface="Fira Sans"/>
              </a:rPr>
              <a:t>Time complexity: 2^n (exponential)</a:t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  <a:p>
            <a:pPr indent="-333375" lvl="1" marL="9144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50"/>
              <a:buFont typeface="Fira Sans"/>
              <a:buChar char="○"/>
            </a:pPr>
            <a:r>
              <a:rPr lang="en" sz="1650">
                <a:latin typeface="Fira Sans"/>
                <a:ea typeface="Fira Sans"/>
                <a:cs typeface="Fira Sans"/>
                <a:sym typeface="Fira Sans"/>
              </a:rPr>
              <a:t>Five different items</a:t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  <a:p>
            <a:pPr indent="-333375" lvl="1" marL="9144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50"/>
              <a:buFont typeface="Fira Sans"/>
              <a:buChar char="○"/>
            </a:pPr>
            <a:r>
              <a:rPr lang="en" sz="1650">
                <a:latin typeface="Fira Sans"/>
                <a:ea typeface="Fira Sans"/>
                <a:cs typeface="Fira Sans"/>
                <a:sym typeface="Fira Sans"/>
              </a:rPr>
              <a:t>2 options for each value (include or exclude): 2^5 = 32</a:t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852"/>
              <a:buNone/>
            </a:pPr>
            <a:r>
              <a:t/>
            </a:r>
            <a:endParaRPr sz="165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00" y="1875825"/>
            <a:ext cx="3695700" cy="78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750" y="2978625"/>
            <a:ext cx="3164201" cy="18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505700"/>
            <a:ext cx="82860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Steps to Solve: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AutoNum type="arabicPeriod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Create a v[n] array to represent and store the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value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of each individual item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AutoNum type="arabicPeriod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Create a w[n] array to represent and store the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weight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of each individual item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AutoNum type="arabicPeriod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Create a 2d array dp[][] with size - (max weight+1) x (number of items+1) to compute and store the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maximized value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Solution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505700"/>
            <a:ext cx="8301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There will be two cases for the 0-1 knapsack. </a:t>
            </a:r>
            <a:r>
              <a:rPr b="1" lang="en" sz="1707">
                <a:latin typeface="Fira Sans"/>
                <a:ea typeface="Fira Sans"/>
                <a:cs typeface="Fira Sans"/>
                <a:sym typeface="Fira Sans"/>
              </a:rPr>
              <a:t>Choose the item</a:t>
            </a: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 for the maximum weight or </a:t>
            </a:r>
            <a:r>
              <a:rPr b="1" lang="en" sz="1707">
                <a:latin typeface="Fira Sans"/>
                <a:ea typeface="Fira Sans"/>
                <a:cs typeface="Fira Sans"/>
                <a:sym typeface="Fira Sans"/>
              </a:rPr>
              <a:t>not choose</a:t>
            </a: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-3370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8"/>
              <a:buFont typeface="Fira Sans"/>
              <a:buChar char="●"/>
            </a:pPr>
            <a:r>
              <a:rPr b="1" lang="en" sz="1707">
                <a:latin typeface="Fira Sans"/>
                <a:ea typeface="Fira Sans"/>
                <a:cs typeface="Fira Sans"/>
                <a:sym typeface="Fira Sans"/>
              </a:rPr>
              <a:t>case 1</a:t>
            </a: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: optimal solution does not include item i</a:t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total value is same as before</a:t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-3370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8"/>
              <a:buFont typeface="Fira Sans"/>
              <a:buChar char="●"/>
            </a:pPr>
            <a:r>
              <a:rPr b="1" lang="en" sz="1707">
                <a:latin typeface="Fira Sans"/>
                <a:ea typeface="Fira Sans"/>
                <a:cs typeface="Fira Sans"/>
                <a:sym typeface="Fira Sans"/>
              </a:rPr>
              <a:t>case 2</a:t>
            </a: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:  optimal solution does include item i </a:t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        	total value is - </a:t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        </a:t>
            </a:r>
            <a:r>
              <a:rPr lang="en" sz="1707">
                <a:latin typeface="Fira Sans"/>
                <a:ea typeface="Fira Sans"/>
                <a:cs typeface="Fira Sans"/>
                <a:sym typeface="Fira Sans"/>
              </a:rPr>
              <a:t>value of item i + value of optimal solution for remaining capacity of knapsack and allowable items</a:t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07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cxnSp>
        <p:nvCxnSpPr>
          <p:cNvPr id="272" name="Google Shape;272;p39"/>
          <p:cNvCxnSpPr/>
          <p:nvPr/>
        </p:nvCxnSpPr>
        <p:spPr>
          <a:xfrm flipH="1" rot="10800000">
            <a:off x="569850" y="1857800"/>
            <a:ext cx="171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9"/>
          <p:cNvCxnSpPr/>
          <p:nvPr/>
        </p:nvCxnSpPr>
        <p:spPr>
          <a:xfrm flipH="1" rot="10800000">
            <a:off x="1161925" y="4425350"/>
            <a:ext cx="357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9"/>
          <p:cNvSpPr txBox="1"/>
          <p:nvPr/>
        </p:nvSpPr>
        <p:spPr>
          <a:xfrm>
            <a:off x="187900" y="1285800"/>
            <a:ext cx="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Store the weights of each item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777075" y="4543200"/>
            <a:ext cx="11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Store the values($) of each item </a:t>
            </a:r>
            <a:endParaRPr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6" name="Google Shape;276;p39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cxnSp>
        <p:nvCxnSpPr>
          <p:cNvPr id="283" name="Google Shape;283;p40"/>
          <p:cNvCxnSpPr/>
          <p:nvPr/>
        </p:nvCxnSpPr>
        <p:spPr>
          <a:xfrm flipH="1" rot="10800000">
            <a:off x="569850" y="1857800"/>
            <a:ext cx="171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0"/>
          <p:cNvCxnSpPr/>
          <p:nvPr/>
        </p:nvCxnSpPr>
        <p:spPr>
          <a:xfrm flipH="1" rot="10800000">
            <a:off x="1161925" y="4425350"/>
            <a:ext cx="357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40"/>
          <p:cNvSpPr txBox="1"/>
          <p:nvPr/>
        </p:nvSpPr>
        <p:spPr>
          <a:xfrm>
            <a:off x="187900" y="1285800"/>
            <a:ext cx="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Store the weights of each item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777075" y="4543200"/>
            <a:ext cx="11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Store the values($) of each item </a:t>
            </a:r>
            <a:endParaRPr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40"/>
          <p:cNvCxnSpPr/>
          <p:nvPr/>
        </p:nvCxnSpPr>
        <p:spPr>
          <a:xfrm flipH="1" rot="10800000">
            <a:off x="8271400" y="3182530"/>
            <a:ext cx="172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0"/>
          <p:cNvCxnSpPr/>
          <p:nvPr/>
        </p:nvCxnSpPr>
        <p:spPr>
          <a:xfrm rot="10800000">
            <a:off x="8271384" y="2060156"/>
            <a:ext cx="6900" cy="23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0"/>
          <p:cNvCxnSpPr/>
          <p:nvPr/>
        </p:nvCxnSpPr>
        <p:spPr>
          <a:xfrm flipH="1" rot="10800000">
            <a:off x="8184651" y="4419950"/>
            <a:ext cx="93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0"/>
          <p:cNvCxnSpPr/>
          <p:nvPr/>
        </p:nvCxnSpPr>
        <p:spPr>
          <a:xfrm flipH="1" rot="10800000">
            <a:off x="8177800" y="2060738"/>
            <a:ext cx="93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0"/>
          <p:cNvSpPr txBox="1"/>
          <p:nvPr/>
        </p:nvSpPr>
        <p:spPr>
          <a:xfrm>
            <a:off x="8444200" y="2721275"/>
            <a:ext cx="78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dp[][]</a:t>
            </a:r>
            <a:endParaRPr b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which computes the maximized value</a:t>
            </a:r>
            <a:endParaRPr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2" name="Google Shape;292;p40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3" name="Google Shape;293;p40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8152325" y="2329900"/>
            <a:ext cx="96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Break the problem into sub-problems and solve them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0" name="Google Shape;300;p41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1" name="Google Shape;301;p41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2" name="Google Shape;302;p41"/>
          <p:cNvCxnSpPr/>
          <p:nvPr/>
        </p:nvCxnSpPr>
        <p:spPr>
          <a:xfrm flipH="1" rot="10800000">
            <a:off x="7600550" y="2620150"/>
            <a:ext cx="6090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1"/>
          <p:cNvSpPr/>
          <p:nvPr/>
        </p:nvSpPr>
        <p:spPr>
          <a:xfrm>
            <a:off x="1539700" y="2459200"/>
            <a:ext cx="5875800" cy="4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Dynamic Programming?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11725" y="1294275"/>
            <a:ext cx="81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“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Dynamic programming is a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technique 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to solve problems by breaking it down into a collection of sub-problems and solving each of those sub-problems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 ”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26688" y="3106413"/>
            <a:ext cx="3457575" cy="13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>
            <a:endCxn id="81" idx="1"/>
          </p:cNvCxnSpPr>
          <p:nvPr/>
        </p:nvCxnSpPr>
        <p:spPr>
          <a:xfrm flipH="1" rot="10800000">
            <a:off x="7573425" y="3579875"/>
            <a:ext cx="537900" cy="44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7662450" y="3567125"/>
            <a:ext cx="456300" cy="2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8111325" y="3410525"/>
            <a:ext cx="10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ub-problems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5"/>
          <p:cNvCxnSpPr>
            <a:endCxn id="81" idx="1"/>
          </p:cNvCxnSpPr>
          <p:nvPr/>
        </p:nvCxnSpPr>
        <p:spPr>
          <a:xfrm>
            <a:off x="7518825" y="3293675"/>
            <a:ext cx="592500" cy="28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260850" y="3632225"/>
            <a:ext cx="10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Main problem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647650" y="3108300"/>
            <a:ext cx="1680000" cy="132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stCxn id="84" idx="3"/>
            <a:endCxn id="85" idx="2"/>
          </p:cNvCxnSpPr>
          <p:nvPr/>
        </p:nvCxnSpPr>
        <p:spPr>
          <a:xfrm flipH="1" rot="10800000">
            <a:off x="4285950" y="3770375"/>
            <a:ext cx="361800" cy="3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graphicFrame>
        <p:nvGraphicFramePr>
          <p:cNvPr id="309" name="Google Shape;309;p42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max(0+2,2)=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0" name="Google Shape;310;p42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42"/>
          <p:cNvSpPr/>
          <p:nvPr/>
        </p:nvSpPr>
        <p:spPr>
          <a:xfrm>
            <a:off x="1539700" y="2459200"/>
            <a:ext cx="5875800" cy="86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8152325" y="2329900"/>
            <a:ext cx="96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Current item value + best value you can get in the remaining space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 flipH="1" rot="10800000">
            <a:off x="7163900" y="2620075"/>
            <a:ext cx="10458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graphicFrame>
        <p:nvGraphicFramePr>
          <p:cNvPr id="319" name="Google Shape;319;p43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max(0+2,2)=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0" name="Google Shape;320;p43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43"/>
          <p:cNvSpPr/>
          <p:nvPr/>
        </p:nvSpPr>
        <p:spPr>
          <a:xfrm>
            <a:off x="1539700" y="2883350"/>
            <a:ext cx="5875800" cy="83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graphicFrame>
        <p:nvGraphicFramePr>
          <p:cNvPr id="327" name="Google Shape;327;p44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max(0+2,2)=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max(0+1,2)=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max(2+1,2)=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max(2+1,4)=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max(4+1,4)=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max(4+1,4)=5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8" name="Google Shape;328;p44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44"/>
          <p:cNvSpPr/>
          <p:nvPr/>
        </p:nvSpPr>
        <p:spPr>
          <a:xfrm>
            <a:off x="1539700" y="3340075"/>
            <a:ext cx="5875800" cy="80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Approach</a:t>
            </a:r>
            <a:endParaRPr/>
          </a:p>
        </p:txBody>
      </p:sp>
      <p:graphicFrame>
        <p:nvGraphicFramePr>
          <p:cNvPr id="335" name="Google Shape;335;p45"/>
          <p:cNvGraphicFramePr/>
          <p:nvPr/>
        </p:nvGraphicFramePr>
        <p:xfrm>
          <a:off x="1539700" y="1603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975475"/>
                <a:gridCol w="654275"/>
                <a:gridCol w="814850"/>
                <a:gridCol w="814850"/>
                <a:gridCol w="814850"/>
                <a:gridCol w="911050"/>
                <a:gridCol w="785250"/>
                <a:gridCol w="748250"/>
              </a:tblGrid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5kg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...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Item#1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max(0+2,2)=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max(2+2,2)=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max(0+1,2)=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max(2+1,2)=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max(2+1,4)=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max(4+1,4)=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max(4+1,4)=5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Item 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max(10+0,5)=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max(10+2,5)=12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6" name="Google Shape;336;p45"/>
          <p:cNvGraphicFramePr/>
          <p:nvPr/>
        </p:nvGraphicFramePr>
        <p:xfrm>
          <a:off x="335925" y="209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{A571A67B-506B-40D5-AE2B-5BFA8AF98040}</a:tableStyleId>
              </a:tblPr>
              <a:tblGrid>
                <a:gridCol w="555000"/>
                <a:gridCol w="555000"/>
              </a:tblGrid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4kg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7" name="Google Shape;337;p45"/>
          <p:cNvSpPr/>
          <p:nvPr/>
        </p:nvSpPr>
        <p:spPr>
          <a:xfrm>
            <a:off x="1539700" y="3721075"/>
            <a:ext cx="5875800" cy="83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 (core part of the algorithm)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311700" y="1505700"/>
            <a:ext cx="75033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Iterate through each row ‘i’ and each column ‘j’ of the array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AutoNum type="alphaLcPeriod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If the weight of the item is greater than the max weight allowed,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do not include it : w[i]&gt; j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■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Dp [i][j] = dp[i-1] [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j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]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AutoNum type="alphaLcPeriod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If the weight of the item is less than the max weight allowed, we 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choose the case with the greater value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■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Dp[i][j] = max (dp [i-1][j] , dp [i-1][j - w[i]] + v[i] )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311700" y="1505700"/>
            <a:ext cx="8295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"/>
              <a:buChar char="●"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Since you’re looping (i) through N items and (j) through each individual weight, the </a:t>
            </a: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time complexity</a:t>
            </a: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 is O(N*W), if there are N items and the weight is W. 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Fira Sans"/>
              <a:buChar char="●"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space </a:t>
            </a: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required is O(N*W) if a 2d array is used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Fira Sans"/>
              <a:buChar char="○"/>
            </a:pP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Optimized </a:t>
            </a:r>
            <a:r>
              <a:rPr lang="en" sz="2200">
                <a:latin typeface="Fira Sans"/>
                <a:ea typeface="Fira Sans"/>
                <a:cs typeface="Fira Sans"/>
                <a:sym typeface="Fira Sans"/>
              </a:rPr>
              <a:t>version can take O(W) space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Knapsack demo</a:t>
            </a: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429225" y="3145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for some participation!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to try!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Knapsack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CCC - S5 Mouse Journey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Summer Institute - Mo’ Money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DMOPC '19 Contest 2 P2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CCC '07 J5 - Keep on Truckin'</a:t>
            </a:r>
            <a:endParaRPr sz="2000">
              <a:solidFill>
                <a:srgbClr val="3936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311725" y="1820250"/>
            <a:ext cx="37065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My email: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349932848@gapps.yrdsb.ca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More problems and advanced concepts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Dynamic Programming</a:t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subTitle"/>
          </p:nvPr>
        </p:nvSpPr>
        <p:spPr>
          <a:xfrm>
            <a:off x="301100" y="3249475"/>
            <a:ext cx="6353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to recognize a problem that can be solved using dynamic programming?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Dynamic Programming</a:t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11725" y="12942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Overlapping Solutions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 solutions of the same sub-problems are needed again and again (recursive)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Inefficient if same sub-problem is computed multiple times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325" y="2009452"/>
            <a:ext cx="4139676" cy="2094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Dynamic Programming</a:t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311725" y="12942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Overlapping Solutions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: solutions of the same sub-problems are needed again and again (recursive)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Inefficient if same sub-problem is computed multiple times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Example: Fibonacci sequence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325" y="2009452"/>
            <a:ext cx="4139676" cy="2094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6442675" y="2930950"/>
            <a:ext cx="4929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290650" y="2930950"/>
            <a:ext cx="4929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342800" y="3282125"/>
            <a:ext cx="4929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792325" y="2571750"/>
            <a:ext cx="4602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560800" y="2904538"/>
            <a:ext cx="4929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Dynamic Programming</a:t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311725" y="12942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Optimal Substructure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: Optimal solution to the main problem can be constructed using the optimal solution of sub-problem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Example: 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Shortest path, Knapsack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3523" l="20180" r="20203" t="4489"/>
          <a:stretch/>
        </p:blipFill>
        <p:spPr>
          <a:xfrm>
            <a:off x="4928550" y="1562925"/>
            <a:ext cx="3903774" cy="31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7859975" y="2395175"/>
            <a:ext cx="414600" cy="399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986950" y="2395175"/>
            <a:ext cx="414600" cy="399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Dynamic Programming</a:t>
            </a:r>
            <a:endParaRPr/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311725" y="12942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Optimal Substructure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: Optimal solution to the main problem can be constructed using the optimal solution of sub-problem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Example: 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Shortest path, Knapsack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3523" l="20180" r="20203" t="4489"/>
          <a:stretch/>
        </p:blipFill>
        <p:spPr>
          <a:xfrm>
            <a:off x="4928550" y="1562925"/>
            <a:ext cx="3903774" cy="31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5957250" y="2395175"/>
            <a:ext cx="414600" cy="399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7859975" y="3193575"/>
            <a:ext cx="414600" cy="399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859975" y="2395175"/>
            <a:ext cx="414600" cy="39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Dynamic Programming</a:t>
            </a:r>
            <a:endParaRPr/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311725" y="12942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Optimal Substructure</a:t>
            </a: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: Optimal solution to the main problem can be constructed using the optimal solution of sub-problem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Example: 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Fira Sans"/>
              <a:buChar char="●"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Shortest path, Knapsack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3523" l="20180" r="20203" t="4489"/>
          <a:stretch/>
        </p:blipFill>
        <p:spPr>
          <a:xfrm>
            <a:off x="4928550" y="1562925"/>
            <a:ext cx="3903774" cy="31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5986950" y="2395175"/>
            <a:ext cx="414600" cy="399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7859975" y="3193575"/>
            <a:ext cx="414600" cy="39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859975" y="2395175"/>
            <a:ext cx="414600" cy="39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964075" y="2395175"/>
            <a:ext cx="414600" cy="399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