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316" r:id="rId3"/>
    <p:sldId id="259" r:id="rId4"/>
    <p:sldId id="308" r:id="rId5"/>
    <p:sldId id="260" r:id="rId6"/>
    <p:sldId id="282" r:id="rId7"/>
    <p:sldId id="261" r:id="rId8"/>
    <p:sldId id="262" r:id="rId9"/>
    <p:sldId id="273" r:id="rId10"/>
    <p:sldId id="307" r:id="rId11"/>
    <p:sldId id="283" r:id="rId12"/>
    <p:sldId id="263" r:id="rId13"/>
    <p:sldId id="284" r:id="rId14"/>
    <p:sldId id="285" r:id="rId15"/>
    <p:sldId id="286" r:id="rId16"/>
    <p:sldId id="287" r:id="rId17"/>
    <p:sldId id="289" r:id="rId18"/>
    <p:sldId id="290" r:id="rId19"/>
    <p:sldId id="292" r:id="rId20"/>
    <p:sldId id="291" r:id="rId21"/>
    <p:sldId id="293" r:id="rId22"/>
    <p:sldId id="294" r:id="rId23"/>
    <p:sldId id="295" r:id="rId24"/>
    <p:sldId id="296" r:id="rId25"/>
    <p:sldId id="297" r:id="rId26"/>
    <p:sldId id="303" r:id="rId27"/>
    <p:sldId id="298" r:id="rId28"/>
    <p:sldId id="299" r:id="rId29"/>
    <p:sldId id="301" r:id="rId30"/>
    <p:sldId id="302" r:id="rId31"/>
    <p:sldId id="318" r:id="rId32"/>
    <p:sldId id="264" r:id="rId33"/>
    <p:sldId id="309" r:id="rId34"/>
    <p:sldId id="313" r:id="rId35"/>
    <p:sldId id="311" r:id="rId36"/>
    <p:sldId id="314" r:id="rId37"/>
    <p:sldId id="305" r:id="rId38"/>
    <p:sldId id="306" r:id="rId39"/>
    <p:sldId id="265" r:id="rId40"/>
    <p:sldId id="319" r:id="rId41"/>
    <p:sldId id="272" r:id="rId42"/>
    <p:sldId id="320" r:id="rId43"/>
    <p:sldId id="317" r:id="rId44"/>
    <p:sldId id="281" r:id="rId45"/>
  </p:sldIdLst>
  <p:sldSz cx="9144000" cy="6858000" type="screen4x3"/>
  <p:notesSz cx="6781800" cy="9926638"/>
  <p:embeddedFontLst>
    <p:embeddedFont>
      <p:font typeface="Cambria" panose="02040503050406030204" pitchFamily="18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jaL9EM9vL9nSX4QmHs644esYK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5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9637" y="744537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/>
          <p:nvPr/>
        </p:nvSpPr>
        <p:spPr>
          <a:xfrm>
            <a:off x="3841750" y="9428162"/>
            <a:ext cx="293846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EDAB9BCA-19F2-90FC-EBD1-283017186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5D90E92E-A7FF-863C-E20E-6869DA9A2B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752F35DD-2851-78A9-5E4C-081DFDB09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5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cdaa372_0_53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73cdaa37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19BF0352-6457-4A68-0827-0FAFFF7C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cdaa372_0_53:notes">
            <a:extLst>
              <a:ext uri="{FF2B5EF4-FFF2-40B4-BE49-F238E27FC236}">
                <a16:creationId xmlns:a16="http://schemas.microsoft.com/office/drawing/2014/main" id="{DC2DC26C-4551-1206-BD7A-0A6F4007B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73cdaa372_0_53:notes">
            <a:extLst>
              <a:ext uri="{FF2B5EF4-FFF2-40B4-BE49-F238E27FC236}">
                <a16:creationId xmlns:a16="http://schemas.microsoft.com/office/drawing/2014/main" id="{26298025-7126-591A-344F-BC7284588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3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EB09CCD5-3CD3-3FE1-EA9E-32B9D4320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cdaa372_0_53:notes">
            <a:extLst>
              <a:ext uri="{FF2B5EF4-FFF2-40B4-BE49-F238E27FC236}">
                <a16:creationId xmlns:a16="http://schemas.microsoft.com/office/drawing/2014/main" id="{13758A68-2A10-A449-C8A4-003782BF4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73cdaa372_0_53:notes">
            <a:extLst>
              <a:ext uri="{FF2B5EF4-FFF2-40B4-BE49-F238E27FC236}">
                <a16:creationId xmlns:a16="http://schemas.microsoft.com/office/drawing/2014/main" id="{DC9A44BD-2DB0-D774-D3F0-81250C9D0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829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A5F91FC5-9452-A713-1A04-C97B9DF6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A6717A28-F5F6-CE99-4E07-88D5E6BF8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84E24C50-5C4C-A3A1-0DC2-EC5D6168BA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294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F9C7DDCA-872D-73B4-85BC-D19D3C518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03C33EFE-0D54-B4FE-7A0D-94B1903E8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BFA99BD3-CBF1-D13D-9F3D-31D2E573F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61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DE9742DE-654D-E42A-E6D1-6E7D4687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1B959BCD-CE96-B02A-A98B-6D0D42E88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EEDD5E01-7DCF-4B97-AA18-3972D5F8A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7535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5B5351B7-DDEB-DCD4-3DCD-5C1E1C39A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cdaa372_0_53:notes">
            <a:extLst>
              <a:ext uri="{FF2B5EF4-FFF2-40B4-BE49-F238E27FC236}">
                <a16:creationId xmlns:a16="http://schemas.microsoft.com/office/drawing/2014/main" id="{556B7F96-4415-AD7F-1689-5AA4FC14A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73cdaa372_0_53:notes">
            <a:extLst>
              <a:ext uri="{FF2B5EF4-FFF2-40B4-BE49-F238E27FC236}">
                <a16:creationId xmlns:a16="http://schemas.microsoft.com/office/drawing/2014/main" id="{3A03DEF4-88D1-84CB-3E84-EB6BB01AC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21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CF2B279F-BD16-76B3-4D37-15BA5E9CD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cdaa372_0_53:notes">
            <a:extLst>
              <a:ext uri="{FF2B5EF4-FFF2-40B4-BE49-F238E27FC236}">
                <a16:creationId xmlns:a16="http://schemas.microsoft.com/office/drawing/2014/main" id="{8A73FC19-E42D-0C31-C15C-264F20E51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73cdaa372_0_53:notes">
            <a:extLst>
              <a:ext uri="{FF2B5EF4-FFF2-40B4-BE49-F238E27FC236}">
                <a16:creationId xmlns:a16="http://schemas.microsoft.com/office/drawing/2014/main" id="{431E27F4-2069-5F05-1BD3-204AE2898A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710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5EE1DB6B-2295-117A-50AA-F32204574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cdaa372_0_53:notes">
            <a:extLst>
              <a:ext uri="{FF2B5EF4-FFF2-40B4-BE49-F238E27FC236}">
                <a16:creationId xmlns:a16="http://schemas.microsoft.com/office/drawing/2014/main" id="{A317E678-3389-ACAB-3B5E-458BD8DC75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73cdaa372_0_53:notes">
            <a:extLst>
              <a:ext uri="{FF2B5EF4-FFF2-40B4-BE49-F238E27FC236}">
                <a16:creationId xmlns:a16="http://schemas.microsoft.com/office/drawing/2014/main" id="{D3468FFA-A267-84CD-D6D9-C889F0A5A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37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CD40CF4F-AEBF-D057-83EC-B1871B4F4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1E8AFBB1-E050-486B-35B3-2E9F4782C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4DD5B4AD-17E2-CADA-5A7F-245E084E6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658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043F61C1-B3DC-8D9B-B8C2-A09DE8C12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B20D943C-EB90-F040-610B-64E76F722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E274D863-4CFB-5ED2-1C4D-4F41793C0B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9688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B121C2FA-83A3-8F0F-445E-5F668D6C6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52CBF142-7BE9-00A2-696F-507B00E348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E9EA3E4E-DE27-F468-2F71-C4E5B9A47D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451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6CF110A1-E0CD-D1CF-8EF1-3ED08939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cdaa372_0_53:notes">
            <a:extLst>
              <a:ext uri="{FF2B5EF4-FFF2-40B4-BE49-F238E27FC236}">
                <a16:creationId xmlns:a16="http://schemas.microsoft.com/office/drawing/2014/main" id="{F7665A6F-39AB-8244-F0C1-D6B6835BE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73cdaa372_0_53:notes">
            <a:extLst>
              <a:ext uri="{FF2B5EF4-FFF2-40B4-BE49-F238E27FC236}">
                <a16:creationId xmlns:a16="http://schemas.microsoft.com/office/drawing/2014/main" id="{F544C8C6-D0F2-0F72-8309-CEF501924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716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B7F2F0FA-7E17-64A2-B000-15BBFC222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cdaa372_0_53:notes">
            <a:extLst>
              <a:ext uri="{FF2B5EF4-FFF2-40B4-BE49-F238E27FC236}">
                <a16:creationId xmlns:a16="http://schemas.microsoft.com/office/drawing/2014/main" id="{D237D809-6776-26BA-1CC6-1E3623260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73cdaa372_0_53:notes">
            <a:extLst>
              <a:ext uri="{FF2B5EF4-FFF2-40B4-BE49-F238E27FC236}">
                <a16:creationId xmlns:a16="http://schemas.microsoft.com/office/drawing/2014/main" id="{000E1B55-EE50-7CE1-058C-7C57913CAB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385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528CEF25-48B2-DF5F-9C51-31F817C73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3cdaa372_0_53:notes">
            <a:extLst>
              <a:ext uri="{FF2B5EF4-FFF2-40B4-BE49-F238E27FC236}">
                <a16:creationId xmlns:a16="http://schemas.microsoft.com/office/drawing/2014/main" id="{CE59D3EF-FF7D-D63B-9E1F-5E9146643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173cdaa372_0_53:notes">
            <a:extLst>
              <a:ext uri="{FF2B5EF4-FFF2-40B4-BE49-F238E27FC236}">
                <a16:creationId xmlns:a16="http://schemas.microsoft.com/office/drawing/2014/main" id="{4DACE306-8252-4A5F-AD3F-23A6E556E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004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7BF4D56C-1222-936D-BB5A-31CA2F00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3cdaa372_0_92:notes">
            <a:extLst>
              <a:ext uri="{FF2B5EF4-FFF2-40B4-BE49-F238E27FC236}">
                <a16:creationId xmlns:a16="http://schemas.microsoft.com/office/drawing/2014/main" id="{3A93C811-3722-FE9F-72A3-0D31DB8CF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g3173cdaa372_0_92:notes">
            <a:extLst>
              <a:ext uri="{FF2B5EF4-FFF2-40B4-BE49-F238E27FC236}">
                <a16:creationId xmlns:a16="http://schemas.microsoft.com/office/drawing/2014/main" id="{C1C1EBC9-1C5A-5946-8823-F19AFC4F91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173cdaa372_0_92:notes">
            <a:extLst>
              <a:ext uri="{FF2B5EF4-FFF2-40B4-BE49-F238E27FC236}">
                <a16:creationId xmlns:a16="http://schemas.microsoft.com/office/drawing/2014/main" id="{1E7726C6-2B9F-9670-2D08-6FDB93416DCC}"/>
              </a:ext>
            </a:extLst>
          </p:cNvPr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532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D44CCA56-92AC-960E-E216-AD7C2702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3cdaa372_0_115:notes">
            <a:extLst>
              <a:ext uri="{FF2B5EF4-FFF2-40B4-BE49-F238E27FC236}">
                <a16:creationId xmlns:a16="http://schemas.microsoft.com/office/drawing/2014/main" id="{D1CDFAF4-5AA7-F24F-8CD7-E12DFFC645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173cdaa372_0_115:notes">
            <a:extLst>
              <a:ext uri="{FF2B5EF4-FFF2-40B4-BE49-F238E27FC236}">
                <a16:creationId xmlns:a16="http://schemas.microsoft.com/office/drawing/2014/main" id="{75827D23-A8E9-8B34-B098-9BE2B5192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1894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E01789F2-C170-9187-0E7D-929C0FB77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3cdaa372_0_115:notes">
            <a:extLst>
              <a:ext uri="{FF2B5EF4-FFF2-40B4-BE49-F238E27FC236}">
                <a16:creationId xmlns:a16="http://schemas.microsoft.com/office/drawing/2014/main" id="{331E4E24-B1E2-1164-7225-1D46EBECF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173cdaa372_0_115:notes">
            <a:extLst>
              <a:ext uri="{FF2B5EF4-FFF2-40B4-BE49-F238E27FC236}">
                <a16:creationId xmlns:a16="http://schemas.microsoft.com/office/drawing/2014/main" id="{60A08978-38FE-C55F-D127-EEBDA7A3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623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7C2F1493-AEEB-DD7E-DBDE-F0C4C72CC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3cdaa372_0_115:notes">
            <a:extLst>
              <a:ext uri="{FF2B5EF4-FFF2-40B4-BE49-F238E27FC236}">
                <a16:creationId xmlns:a16="http://schemas.microsoft.com/office/drawing/2014/main" id="{0892036B-B134-452C-10C3-1B32B31E41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173cdaa372_0_115:notes">
            <a:extLst>
              <a:ext uri="{FF2B5EF4-FFF2-40B4-BE49-F238E27FC236}">
                <a16:creationId xmlns:a16="http://schemas.microsoft.com/office/drawing/2014/main" id="{6A6B3F1D-39D7-B904-7BCA-B359F70404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7109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D73B6540-12CB-E269-337A-B8ECECE8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4A76126D-AFFF-9707-1280-845283BA7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4A157051-2DBC-71D2-A450-91FA763558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599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73cdaa372_0_15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173cdaa3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944A3D08-34C0-9DAF-DE8D-3DE721632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D7AA48BB-2A85-C42A-43E2-5B6D216D9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FD7FD48D-F051-1913-F995-03D05A656E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720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73cdaa37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73cdaa372_0_15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173cdaa372_0_15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32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CA63783E-C672-6C95-DF5F-B58F35BCB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3cdaa372_0_92:notes">
            <a:extLst>
              <a:ext uri="{FF2B5EF4-FFF2-40B4-BE49-F238E27FC236}">
                <a16:creationId xmlns:a16="http://schemas.microsoft.com/office/drawing/2014/main" id="{44822E9D-7944-DC17-4AD6-00CBDA89B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g3173cdaa372_0_92:notes">
            <a:extLst>
              <a:ext uri="{FF2B5EF4-FFF2-40B4-BE49-F238E27FC236}">
                <a16:creationId xmlns:a16="http://schemas.microsoft.com/office/drawing/2014/main" id="{E59C8A43-8DB4-FBF5-2E1A-1F2C4AF40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173cdaa372_0_92:notes">
            <a:extLst>
              <a:ext uri="{FF2B5EF4-FFF2-40B4-BE49-F238E27FC236}">
                <a16:creationId xmlns:a16="http://schemas.microsoft.com/office/drawing/2014/main" id="{A75F2266-D542-FD7A-4126-2005C4794411}"/>
              </a:ext>
            </a:extLst>
          </p:cNvPr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6228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63C706E9-D5F7-8997-3ABB-A6852E5D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87465F27-5554-D941-90AE-414F5904B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A4F65063-BDC5-E923-E727-21B8E21FF3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793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8E2DA2E0-F365-AD48-2CB3-686A3E0E6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3cdaa372_0_115:notes">
            <a:extLst>
              <a:ext uri="{FF2B5EF4-FFF2-40B4-BE49-F238E27FC236}">
                <a16:creationId xmlns:a16="http://schemas.microsoft.com/office/drawing/2014/main" id="{A5E7CAD4-6819-233C-B75B-1E787CAB7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173cdaa372_0_115:notes">
            <a:extLst>
              <a:ext uri="{FF2B5EF4-FFF2-40B4-BE49-F238E27FC236}">
                <a16:creationId xmlns:a16="http://schemas.microsoft.com/office/drawing/2014/main" id="{43E2CA37-8655-B13D-CF64-5F65BFA5BE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0029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35BF89F7-E6F3-FEBB-39DA-69EC7D47E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73cdaa372_0_115:notes">
            <a:extLst>
              <a:ext uri="{FF2B5EF4-FFF2-40B4-BE49-F238E27FC236}">
                <a16:creationId xmlns:a16="http://schemas.microsoft.com/office/drawing/2014/main" id="{9E48322F-4584-4604-6B12-7711BA702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173cdaa372_0_115:notes">
            <a:extLst>
              <a:ext uri="{FF2B5EF4-FFF2-40B4-BE49-F238E27FC236}">
                <a16:creationId xmlns:a16="http://schemas.microsoft.com/office/drawing/2014/main" id="{69D418C0-8920-BD0A-0812-1B9E14397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6017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F80E5EA1-6053-D456-49B8-ED46777D6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058C4074-03E3-21BB-FE4D-383E9FD60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301C6C95-2220-84EE-C7B9-037993DDD5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422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D9D23B41-4685-0E28-31DE-D1C0D294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F8EB1CD1-E764-A3C8-0CCF-8255F52BE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FFE2304F-A15C-B198-1AF2-B202202A4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399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3cdaa37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g3173cdaa372_0_92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173cdaa372_0_92:notes"/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39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C72CA8DF-102A-A9E9-2D0D-73ABA737B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91BFDC0B-2A59-711A-E5E5-5B6A697F57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EF150C55-A4DE-2CFB-387F-82CD99A0FC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004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64D6F267-46C8-5BCE-D145-937B7727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3cdaa372_0_92:notes">
            <a:extLst>
              <a:ext uri="{FF2B5EF4-FFF2-40B4-BE49-F238E27FC236}">
                <a16:creationId xmlns:a16="http://schemas.microsoft.com/office/drawing/2014/main" id="{E3BAFE0B-1DA4-6A6E-9023-4A2D2769F5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g3173cdaa372_0_92:notes">
            <a:extLst>
              <a:ext uri="{FF2B5EF4-FFF2-40B4-BE49-F238E27FC236}">
                <a16:creationId xmlns:a16="http://schemas.microsoft.com/office/drawing/2014/main" id="{FF431114-A695-92A5-67E3-50D4AA532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173cdaa372_0_92:notes">
            <a:extLst>
              <a:ext uri="{FF2B5EF4-FFF2-40B4-BE49-F238E27FC236}">
                <a16:creationId xmlns:a16="http://schemas.microsoft.com/office/drawing/2014/main" id="{593FCFC7-C3A5-0CD9-B316-40FA80FCD190}"/>
              </a:ext>
            </a:extLst>
          </p:cNvPr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4209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73cdaa37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73cdaa372_0_170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3173cdaa372_0_170:notes"/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id="{61D1BA52-E7A2-9EBA-EAC1-524ED99AE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73cdaa372_0_170:notes">
            <a:extLst>
              <a:ext uri="{FF2B5EF4-FFF2-40B4-BE49-F238E27FC236}">
                <a16:creationId xmlns:a16="http://schemas.microsoft.com/office/drawing/2014/main" id="{3CE915B2-F16A-EE15-9DDE-563748F31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73cdaa372_0_170:notes">
            <a:extLst>
              <a:ext uri="{FF2B5EF4-FFF2-40B4-BE49-F238E27FC236}">
                <a16:creationId xmlns:a16="http://schemas.microsoft.com/office/drawing/2014/main" id="{7C10EE4E-AF6B-34C9-DD1F-2AB892C428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3173cdaa372_0_170:notes">
            <a:extLst>
              <a:ext uri="{FF2B5EF4-FFF2-40B4-BE49-F238E27FC236}">
                <a16:creationId xmlns:a16="http://schemas.microsoft.com/office/drawing/2014/main" id="{E1BD6947-3098-ACC8-8281-E385FDA6DC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38368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>
          <a:extLst>
            <a:ext uri="{FF2B5EF4-FFF2-40B4-BE49-F238E27FC236}">
              <a16:creationId xmlns:a16="http://schemas.microsoft.com/office/drawing/2014/main" id="{33821751-338B-2A5B-A706-290638845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>
            <a:extLst>
              <a:ext uri="{FF2B5EF4-FFF2-40B4-BE49-F238E27FC236}">
                <a16:creationId xmlns:a16="http://schemas.microsoft.com/office/drawing/2014/main" id="{7191BAC3-D3CE-FEBB-6C6B-78AE2AB78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075" cy="4467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>
            <a:extLst>
              <a:ext uri="{FF2B5EF4-FFF2-40B4-BE49-F238E27FC236}">
                <a16:creationId xmlns:a16="http://schemas.microsoft.com/office/drawing/2014/main" id="{B8FC2F65-65B6-4488-B822-DDB917B4B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555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262E8F9C-F3EF-1F4D-20D7-49DCCA07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3cdaa372_0_92:notes">
            <a:extLst>
              <a:ext uri="{FF2B5EF4-FFF2-40B4-BE49-F238E27FC236}">
                <a16:creationId xmlns:a16="http://schemas.microsoft.com/office/drawing/2014/main" id="{83BFBC09-59C4-CD43-A534-681DF983FF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g3173cdaa372_0_92:notes">
            <a:extLst>
              <a:ext uri="{FF2B5EF4-FFF2-40B4-BE49-F238E27FC236}">
                <a16:creationId xmlns:a16="http://schemas.microsoft.com/office/drawing/2014/main" id="{29A9D43F-D133-F15E-DDBB-08F353639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173cdaa372_0_92:notes">
            <a:extLst>
              <a:ext uri="{FF2B5EF4-FFF2-40B4-BE49-F238E27FC236}">
                <a16:creationId xmlns:a16="http://schemas.microsoft.com/office/drawing/2014/main" id="{860EA0D0-AC65-0723-1574-22A6B55C6BDF}"/>
              </a:ext>
            </a:extLst>
          </p:cNvPr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165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73cdaa372_0_39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173cdaa37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3cdaa372_0_28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173cdaa37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73cdaa372_0_78:notes"/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173cdaa37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AE63233B-6214-4E71-0F88-14B8E8F1A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73cdaa372_0_150:notes">
            <a:extLst>
              <a:ext uri="{FF2B5EF4-FFF2-40B4-BE49-F238E27FC236}">
                <a16:creationId xmlns:a16="http://schemas.microsoft.com/office/drawing/2014/main" id="{19331D94-7CA6-675F-3229-DFF18C724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73cdaa372_0_150:notes">
            <a:extLst>
              <a:ext uri="{FF2B5EF4-FFF2-40B4-BE49-F238E27FC236}">
                <a16:creationId xmlns:a16="http://schemas.microsoft.com/office/drawing/2014/main" id="{A70CD630-82F3-AEC0-A619-F7ECF2F3F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173cdaa372_0_150:notes">
            <a:extLst>
              <a:ext uri="{FF2B5EF4-FFF2-40B4-BE49-F238E27FC236}">
                <a16:creationId xmlns:a16="http://schemas.microsoft.com/office/drawing/2014/main" id="{EA7292DB-1BC1-92E3-3C43-851C1513B7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41750" y="9428162"/>
            <a:ext cx="2938500" cy="49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702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E49BEB5F-1865-C5E5-0FBC-B080EF8B1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73cdaa372_0_92:notes">
            <a:extLst>
              <a:ext uri="{FF2B5EF4-FFF2-40B4-BE49-F238E27FC236}">
                <a16:creationId xmlns:a16="http://schemas.microsoft.com/office/drawing/2014/main" id="{8C5BCB65-8F34-5B77-4C32-B43865588E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3" name="Google Shape;183;g3173cdaa372_0_92:notes">
            <a:extLst>
              <a:ext uri="{FF2B5EF4-FFF2-40B4-BE49-F238E27FC236}">
                <a16:creationId xmlns:a16="http://schemas.microsoft.com/office/drawing/2014/main" id="{0B341B8C-10B2-3212-DA14-1AD521F2B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862" y="4714875"/>
            <a:ext cx="54261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173cdaa372_0_92:notes">
            <a:extLst>
              <a:ext uri="{FF2B5EF4-FFF2-40B4-BE49-F238E27FC236}">
                <a16:creationId xmlns:a16="http://schemas.microsoft.com/office/drawing/2014/main" id="{E0B820F8-21BE-523A-04B3-2A180AB108CA}"/>
              </a:ext>
            </a:extLst>
          </p:cNvPr>
          <p:cNvSpPr txBox="1"/>
          <p:nvPr/>
        </p:nvSpPr>
        <p:spPr>
          <a:xfrm>
            <a:off x="3841750" y="9428162"/>
            <a:ext cx="29385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143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1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marL="2286000" lvl="4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74650" algn="l" rtl="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/>
          <p:nvPr/>
        </p:nvSpPr>
        <p:spPr>
          <a:xfrm>
            <a:off x="609600" y="1566862"/>
            <a:ext cx="7958137" cy="109537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22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228600" y="1000125"/>
            <a:ext cx="84582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BITS, PILANI – K. K. BIRLA GOA CAMPUS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81000"/>
            <a:ext cx="10668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066800" y="2676832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69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3000"/>
              <a:buFont typeface="Verdana"/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 of COVID-19 Using Multivariate Data</a:t>
            </a:r>
          </a:p>
          <a:p>
            <a:pPr marL="469900" marR="0" lvl="0" indent="-469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ts val="3000"/>
              <a:buFont typeface="Verdana"/>
              <a:buNone/>
            </a:pPr>
            <a:r>
              <a:rPr lang="en-US" sz="29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-Shreyas Sinha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508F6222-06ED-0B2D-2074-A2A387954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3cdaa372_0_92">
            <a:extLst>
              <a:ext uri="{FF2B5EF4-FFF2-40B4-BE49-F238E27FC236}">
                <a16:creationId xmlns:a16="http://schemas.microsoft.com/office/drawing/2014/main" id="{2199B68C-7DAC-344D-57DC-392E8CC00535}"/>
              </a:ext>
            </a:extLst>
          </p:cNvPr>
          <p:cNvSpPr txBox="1"/>
          <p:nvPr/>
        </p:nvSpPr>
        <p:spPr>
          <a:xfrm>
            <a:off x="228600" y="1000125"/>
            <a:ext cx="845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87" name="Google Shape;187;g3173cdaa372_0_92">
            <a:extLst>
              <a:ext uri="{FF2B5EF4-FFF2-40B4-BE49-F238E27FC236}">
                <a16:creationId xmlns:a16="http://schemas.microsoft.com/office/drawing/2014/main" id="{677C1AB3-C82C-ADF3-6FE3-DEAAC155A5EF}"/>
              </a:ext>
            </a:extLst>
          </p:cNvPr>
          <p:cNvSpPr txBox="1"/>
          <p:nvPr/>
        </p:nvSpPr>
        <p:spPr>
          <a:xfrm>
            <a:off x="1178642" y="2055177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41A7A-F170-5BE6-F582-738FCAD1BEBF}"/>
              </a:ext>
            </a:extLst>
          </p:cNvPr>
          <p:cNvSpPr txBox="1"/>
          <p:nvPr/>
        </p:nvSpPr>
        <p:spPr>
          <a:xfrm>
            <a:off x="1366684" y="3038336"/>
            <a:ext cx="89178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Forecasting</a:t>
            </a:r>
          </a:p>
        </p:txBody>
      </p:sp>
    </p:spTree>
    <p:extLst>
      <p:ext uri="{BB962C8B-B14F-4D97-AF65-F5344CB8AC3E}">
        <p14:creationId xmlns:p14="http://schemas.microsoft.com/office/powerpoint/2010/main" val="111520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E99BFD4F-B46D-E793-14F4-139E37CC3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9365F273-C8CB-316B-89C4-21437A0B6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ARIMA Models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4">
            <a:extLst>
              <a:ext uri="{FF2B5EF4-FFF2-40B4-BE49-F238E27FC236}">
                <a16:creationId xmlns:a16="http://schemas.microsoft.com/office/drawing/2014/main" id="{2A471CC5-60A5-9588-3F47-6B82506CB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0737" y="1711325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dirty="0"/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endParaRPr sz="24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7A3AC591-0A9D-ED27-3C74-976DB1480568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2BCD5A0A-A678-9AFE-2EEE-2E7F469EF650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30898500-996C-9947-F294-1408BC015B34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6DDFB-6F69-B5A3-1E3A-77D8C6B8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12170"/>
            <a:ext cx="7085740" cy="1874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ED7625-44D3-BC9B-0F92-DAC3B180A27A}"/>
              </a:ext>
            </a:extLst>
          </p:cNvPr>
          <p:cNvSpPr txBox="1"/>
          <p:nvPr/>
        </p:nvSpPr>
        <p:spPr>
          <a:xfrm>
            <a:off x="1168870" y="4482193"/>
            <a:ext cx="4572000" cy="89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Font typeface="Times New Roman"/>
              <a:buChar char="❑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Grid Search For Optimal p q r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Font typeface="Times New Roman"/>
              <a:buChar char="❑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AIC Score and RMSE Error </a:t>
            </a:r>
          </a:p>
        </p:txBody>
      </p:sp>
    </p:spTree>
    <p:extLst>
      <p:ext uri="{BB962C8B-B14F-4D97-AF65-F5344CB8AC3E}">
        <p14:creationId xmlns:p14="http://schemas.microsoft.com/office/powerpoint/2010/main" val="112217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3cdaa372_0_5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9050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Confirmed Cases: ARIMA (2,0,3)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173cdaa372_0_53"/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65" name="Google Shape;165;g3173cdaa372_0_53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12</a:t>
            </a:fld>
            <a:endParaRPr/>
          </a:p>
        </p:txBody>
      </p:sp>
      <p:pic>
        <p:nvPicPr>
          <p:cNvPr id="166" name="Google Shape;166;g3173cdaa372_0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73cdaa372_0_53"/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3173cdaa372_0_53"/>
          <p:cNvSpPr txBox="1"/>
          <p:nvPr/>
        </p:nvSpPr>
        <p:spPr>
          <a:xfrm>
            <a:off x="-762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A642EC-C0A4-364E-4933-2891A0BAD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58" y="1846065"/>
            <a:ext cx="8189042" cy="45373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A4A31616-8A4B-821E-B202-F2D70E3C0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3cdaa372_0_53">
            <a:extLst>
              <a:ext uri="{FF2B5EF4-FFF2-40B4-BE49-F238E27FC236}">
                <a16:creationId xmlns:a16="http://schemas.microsoft.com/office/drawing/2014/main" id="{C37D0044-8DC1-74BA-AE2C-31236902E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9050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Deaths : ARIMA (2,0,0)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173cdaa372_0_53">
            <a:extLst>
              <a:ext uri="{FF2B5EF4-FFF2-40B4-BE49-F238E27FC236}">
                <a16:creationId xmlns:a16="http://schemas.microsoft.com/office/drawing/2014/main" id="{FA694569-6ED0-D61E-451F-FC85B03FCEF2}"/>
              </a:ext>
            </a:extLst>
          </p:cNvPr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65" name="Google Shape;165;g3173cdaa372_0_53">
            <a:extLst>
              <a:ext uri="{FF2B5EF4-FFF2-40B4-BE49-F238E27FC236}">
                <a16:creationId xmlns:a16="http://schemas.microsoft.com/office/drawing/2014/main" id="{C0A5E4B1-B302-7764-A867-BAE6A21F9EBA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13</a:t>
            </a:fld>
            <a:endParaRPr/>
          </a:p>
        </p:txBody>
      </p:sp>
      <p:pic>
        <p:nvPicPr>
          <p:cNvPr id="166" name="Google Shape;166;g3173cdaa372_0_53">
            <a:extLst>
              <a:ext uri="{FF2B5EF4-FFF2-40B4-BE49-F238E27FC236}">
                <a16:creationId xmlns:a16="http://schemas.microsoft.com/office/drawing/2014/main" id="{F348CB1E-C78D-03F5-81CE-B2940AA62B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73cdaa372_0_53">
            <a:extLst>
              <a:ext uri="{FF2B5EF4-FFF2-40B4-BE49-F238E27FC236}">
                <a16:creationId xmlns:a16="http://schemas.microsoft.com/office/drawing/2014/main" id="{410D9ABA-DE0F-59C7-A65E-4FFB34D05424}"/>
              </a:ext>
            </a:extLst>
          </p:cNvPr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3173cdaa372_0_53">
            <a:extLst>
              <a:ext uri="{FF2B5EF4-FFF2-40B4-BE49-F238E27FC236}">
                <a16:creationId xmlns:a16="http://schemas.microsoft.com/office/drawing/2014/main" id="{58F5B935-3580-CEC2-26A1-2A341FCADCEF}"/>
              </a:ext>
            </a:extLst>
          </p:cNvPr>
          <p:cNvSpPr txBox="1"/>
          <p:nvPr/>
        </p:nvSpPr>
        <p:spPr>
          <a:xfrm>
            <a:off x="-762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791AD-4014-76DF-0C5E-1A1E0231B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9" y="1946032"/>
            <a:ext cx="8502446" cy="45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8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29F92201-9635-34B5-8534-785A62169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3cdaa372_0_53">
            <a:extLst>
              <a:ext uri="{FF2B5EF4-FFF2-40B4-BE49-F238E27FC236}">
                <a16:creationId xmlns:a16="http://schemas.microsoft.com/office/drawing/2014/main" id="{A66EC615-490C-8D6E-497A-74687634E0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9050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Recovered : ARIMA (1,1,1)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173cdaa372_0_53">
            <a:extLst>
              <a:ext uri="{FF2B5EF4-FFF2-40B4-BE49-F238E27FC236}">
                <a16:creationId xmlns:a16="http://schemas.microsoft.com/office/drawing/2014/main" id="{66DDED1F-9600-E13A-7D1E-6896533BDA17}"/>
              </a:ext>
            </a:extLst>
          </p:cNvPr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65" name="Google Shape;165;g3173cdaa372_0_53">
            <a:extLst>
              <a:ext uri="{FF2B5EF4-FFF2-40B4-BE49-F238E27FC236}">
                <a16:creationId xmlns:a16="http://schemas.microsoft.com/office/drawing/2014/main" id="{2572EB1A-AC9B-8B76-0E4B-852A6641EE86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14</a:t>
            </a:fld>
            <a:endParaRPr/>
          </a:p>
        </p:txBody>
      </p:sp>
      <p:pic>
        <p:nvPicPr>
          <p:cNvPr id="166" name="Google Shape;166;g3173cdaa372_0_53">
            <a:extLst>
              <a:ext uri="{FF2B5EF4-FFF2-40B4-BE49-F238E27FC236}">
                <a16:creationId xmlns:a16="http://schemas.microsoft.com/office/drawing/2014/main" id="{26D533AC-CD54-78FC-7A14-578D67C1B4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73cdaa372_0_53">
            <a:extLst>
              <a:ext uri="{FF2B5EF4-FFF2-40B4-BE49-F238E27FC236}">
                <a16:creationId xmlns:a16="http://schemas.microsoft.com/office/drawing/2014/main" id="{2EE64550-0BF8-DCC6-953B-BDC747A4F455}"/>
              </a:ext>
            </a:extLst>
          </p:cNvPr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3173cdaa372_0_53">
            <a:extLst>
              <a:ext uri="{FF2B5EF4-FFF2-40B4-BE49-F238E27FC236}">
                <a16:creationId xmlns:a16="http://schemas.microsoft.com/office/drawing/2014/main" id="{DB941C2B-DA20-C562-1966-DE467F4770E5}"/>
              </a:ext>
            </a:extLst>
          </p:cNvPr>
          <p:cNvSpPr txBox="1"/>
          <p:nvPr/>
        </p:nvSpPr>
        <p:spPr>
          <a:xfrm>
            <a:off x="-76200" y="1673494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E7786-4808-91C8-4C46-276D95E0D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050032"/>
            <a:ext cx="8219768" cy="45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0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8981AFB2-B003-6982-3CDF-0F31AB27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F25C82CD-B345-0049-9A9B-BF8A31FC7F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Vector Auto Regression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08B0F0C0-560D-9D9B-5096-2960822D9661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0737" y="1268361"/>
                <a:ext cx="8001000" cy="4862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9900" marR="0" lvl="0" indent="-4572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Font typeface="Noto Sans Symbols"/>
                  <a:buChar char="❑"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statistical model that captures linear interdependencies between multiple time series </a:t>
                </a:r>
              </a:p>
              <a:p>
                <a:pPr marL="469900" marR="0" lvl="0" indent="-4572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Font typeface="Noto Sans Symbols"/>
                  <a:buChar char="❑"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variable is a function of its own past values and the past values of other variables</a:t>
                </a:r>
              </a:p>
              <a:p>
                <a:pPr marL="469900" marR="0" lvl="0" indent="-4572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Font typeface="Noto Sans Symbols"/>
                  <a:buChar char="❑"/>
                </a:pP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469900" marR="0" lvl="0" indent="-4572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Font typeface="Noto Sans Symbols"/>
                  <a:buChar char="❑"/>
                </a:pPr>
                <a:endParaRPr lang="en-US" sz="2000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469900" indent="-457200">
                  <a:spcBef>
                    <a:spcPts val="480"/>
                  </a:spcBef>
                  <a:buSzPts val="2200"/>
                  <a:buFont typeface="Noto Sans Symbols"/>
                  <a:buChar char="❑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b>
                    </m:sSub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ε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9900" marR="0" lvl="0" indent="-4572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Font typeface="Noto Sans Symbols"/>
                  <a:buChar char="❑"/>
                </a:pPr>
                <a:endParaRPr sz="2000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08B0F0C0-560D-9D9B-5096-2960822D966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0737" y="1268361"/>
                <a:ext cx="8001000" cy="4862564"/>
              </a:xfrm>
              <a:prstGeom prst="rect">
                <a:avLst/>
              </a:prstGeom>
              <a:blipFill>
                <a:blip r:embed="rId3"/>
                <a:stretch>
                  <a:fillRect l="-1143" r="-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4E0923D7-0393-83C6-9660-8B119AA21CE0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E4F5648C-7C70-AE61-1435-22E3C4C9A40C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814ED937-D263-E0A3-68BD-FC3141484D3F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76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93B4E3D1-EF7A-4C62-8029-6ABECF8A5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F0622F80-2E90-5C06-6DB1-F22555652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 Vector Auto Regression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3CA1D821-AE3F-4298-DFBE-CCC7EBBB02A8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-1455174" y="825910"/>
                <a:ext cx="10196911" cy="53050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143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i="1" kern="10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IN" sz="24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4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IN" sz="24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N" sz="24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IN" sz="24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24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IN" sz="24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sSub>
                        <m:sSubPr>
                          <m:ctrlP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  <m:r>
                        <a:rPr lang="en-IN" sz="24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IN" sz="24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IN" sz="2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4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</a:p>
            </p:txBody>
          </p:sp>
        </mc:Choice>
        <mc:Fallback xmlns="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3CA1D821-AE3F-4298-DFBE-CCC7EBBB02A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1455174" y="825910"/>
                <a:ext cx="10196911" cy="5305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6557615E-A4DF-EC8A-982A-26D7C23AB4A4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E5BCEB9-0D42-73AF-AC30-2476BBE034B1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01AAB8B4-C7C1-CFCD-9368-8FACBC0EF0F0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17AD8-C60E-CA80-164F-45C770BF8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35" y="5490592"/>
            <a:ext cx="8878529" cy="362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E812A-F266-A0D0-A8A3-7A2D75D4B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5" y="3750282"/>
            <a:ext cx="4181475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BBF22-D34B-F921-64C3-B919BDC55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63" y="2288096"/>
            <a:ext cx="5981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61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3CCED7C1-7B49-7338-70BD-FB0C65C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9410CE2C-284B-8EC7-CAE7-615F7DC64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Parameter Estimation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569D61B6-46C2-B6BC-9D11-E633EBC4F07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0737" y="1268361"/>
                <a:ext cx="8001000" cy="4862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lang="en-US" altLang="en-US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Ordinary Least Squares (OLS), the model estimates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0" lang="en-US" alt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equations simultaneously.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model tries different lag values from 1 to </a:t>
                </a:r>
                <a:r>
                  <a:rPr kumimoji="0" lang="en-US" altLang="en-US" sz="24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maxlags</a:t>
                </a: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computes the AIC for each.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lag value that minimizes the AIC is selected as the optimal lag</a:t>
                </a:r>
              </a:p>
            </p:txBody>
          </p:sp>
        </mc:Choice>
        <mc:Fallback xmlns="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569D61B6-46C2-B6BC-9D11-E633EBC4F07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0737" y="1268361"/>
                <a:ext cx="8001000" cy="4862564"/>
              </a:xfrm>
              <a:prstGeom prst="rect">
                <a:avLst/>
              </a:prstGeom>
              <a:blipFill>
                <a:blip r:embed="rId3"/>
                <a:stretch>
                  <a:fillRect l="-1220" r="-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A32F1BB4-62A5-1677-66BE-77945D73A71B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31380AD0-87D6-C1F8-4082-861946B87ADF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5E6642CF-F45D-DAF5-8937-163F74794070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4481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860ED774-9B1C-7CD3-E683-2402D907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3cdaa372_0_53">
            <a:extLst>
              <a:ext uri="{FF2B5EF4-FFF2-40B4-BE49-F238E27FC236}">
                <a16:creationId xmlns:a16="http://schemas.microsoft.com/office/drawing/2014/main" id="{E70A993D-A5A6-2C38-AA53-65CFF332CE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9050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Confirmed Cases: VAR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173cdaa372_0_53">
            <a:extLst>
              <a:ext uri="{FF2B5EF4-FFF2-40B4-BE49-F238E27FC236}">
                <a16:creationId xmlns:a16="http://schemas.microsoft.com/office/drawing/2014/main" id="{A1C66009-DB3D-297B-EDA1-0858BFDD8819}"/>
              </a:ext>
            </a:extLst>
          </p:cNvPr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65" name="Google Shape;165;g3173cdaa372_0_53">
            <a:extLst>
              <a:ext uri="{FF2B5EF4-FFF2-40B4-BE49-F238E27FC236}">
                <a16:creationId xmlns:a16="http://schemas.microsoft.com/office/drawing/2014/main" id="{871DCBE4-AA55-1A19-C03B-CD56F65A7B1F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18</a:t>
            </a:fld>
            <a:endParaRPr/>
          </a:p>
        </p:txBody>
      </p:sp>
      <p:pic>
        <p:nvPicPr>
          <p:cNvPr id="166" name="Google Shape;166;g3173cdaa372_0_53">
            <a:extLst>
              <a:ext uri="{FF2B5EF4-FFF2-40B4-BE49-F238E27FC236}">
                <a16:creationId xmlns:a16="http://schemas.microsoft.com/office/drawing/2014/main" id="{AE0EF731-FA28-ED74-14A6-AED0DD2D31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73cdaa372_0_53">
            <a:extLst>
              <a:ext uri="{FF2B5EF4-FFF2-40B4-BE49-F238E27FC236}">
                <a16:creationId xmlns:a16="http://schemas.microsoft.com/office/drawing/2014/main" id="{E0B6C789-F9C0-BA44-E9BB-BB955E5D374F}"/>
              </a:ext>
            </a:extLst>
          </p:cNvPr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3173cdaa372_0_53">
            <a:extLst>
              <a:ext uri="{FF2B5EF4-FFF2-40B4-BE49-F238E27FC236}">
                <a16:creationId xmlns:a16="http://schemas.microsoft.com/office/drawing/2014/main" id="{8A8CD5ED-3BFF-F2CA-4CF4-616893B30268}"/>
              </a:ext>
            </a:extLst>
          </p:cNvPr>
          <p:cNvSpPr txBox="1"/>
          <p:nvPr/>
        </p:nvSpPr>
        <p:spPr>
          <a:xfrm>
            <a:off x="-762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8265C-3693-113B-AF67-432AB0445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34" y="1876766"/>
            <a:ext cx="8423787" cy="45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3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F469CF10-BF03-DB08-4726-80423A6D4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3cdaa372_0_53">
            <a:extLst>
              <a:ext uri="{FF2B5EF4-FFF2-40B4-BE49-F238E27FC236}">
                <a16:creationId xmlns:a16="http://schemas.microsoft.com/office/drawing/2014/main" id="{C87D49CB-C2F5-B7F2-2343-F0466FE9A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9050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Deaths: VAR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173cdaa372_0_53">
            <a:extLst>
              <a:ext uri="{FF2B5EF4-FFF2-40B4-BE49-F238E27FC236}">
                <a16:creationId xmlns:a16="http://schemas.microsoft.com/office/drawing/2014/main" id="{48FC4114-D88A-0205-939A-735B137AE2F3}"/>
              </a:ext>
            </a:extLst>
          </p:cNvPr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65" name="Google Shape;165;g3173cdaa372_0_53">
            <a:extLst>
              <a:ext uri="{FF2B5EF4-FFF2-40B4-BE49-F238E27FC236}">
                <a16:creationId xmlns:a16="http://schemas.microsoft.com/office/drawing/2014/main" id="{BDA1B71C-6742-D057-3E2B-8CD57CECC6FB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19</a:t>
            </a:fld>
            <a:endParaRPr/>
          </a:p>
        </p:txBody>
      </p:sp>
      <p:pic>
        <p:nvPicPr>
          <p:cNvPr id="166" name="Google Shape;166;g3173cdaa372_0_53">
            <a:extLst>
              <a:ext uri="{FF2B5EF4-FFF2-40B4-BE49-F238E27FC236}">
                <a16:creationId xmlns:a16="http://schemas.microsoft.com/office/drawing/2014/main" id="{199B2BA6-D9A3-B4A5-A9C1-C72F1EFF8E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73cdaa372_0_53">
            <a:extLst>
              <a:ext uri="{FF2B5EF4-FFF2-40B4-BE49-F238E27FC236}">
                <a16:creationId xmlns:a16="http://schemas.microsoft.com/office/drawing/2014/main" id="{4177FE0A-DCA7-A5F7-E123-22498F992289}"/>
              </a:ext>
            </a:extLst>
          </p:cNvPr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3173cdaa372_0_53">
            <a:extLst>
              <a:ext uri="{FF2B5EF4-FFF2-40B4-BE49-F238E27FC236}">
                <a16:creationId xmlns:a16="http://schemas.microsoft.com/office/drawing/2014/main" id="{A2AE4477-2341-5BCE-D234-9FF18B396467}"/>
              </a:ext>
            </a:extLst>
          </p:cNvPr>
          <p:cNvSpPr txBox="1"/>
          <p:nvPr/>
        </p:nvSpPr>
        <p:spPr>
          <a:xfrm>
            <a:off x="-762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687AB-CCB5-ED3D-EBAE-A0BEC2D70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0" y="1781600"/>
            <a:ext cx="8522110" cy="45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5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1691E602-97F9-A039-75E1-545360B3E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BB416EB2-DFE9-35EE-95DB-D125474DF8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3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3" name="Google Shape;193;p4">
            <a:extLst>
              <a:ext uri="{FF2B5EF4-FFF2-40B4-BE49-F238E27FC236}">
                <a16:creationId xmlns:a16="http://schemas.microsoft.com/office/drawing/2014/main" id="{9F1540AB-F5AC-899B-2FAD-614B081B84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0737" y="1268361"/>
            <a:ext cx="8001000" cy="486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of Traditional Models and their comparison</a:t>
            </a:r>
          </a:p>
          <a:p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Real-world problem of such importance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endParaRPr sz="20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CB8A0699-1930-8553-FA9D-8AD820670EBF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D4AA0016-0823-11E1-AEA5-7213E776B206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88FD6C5A-12DC-0D87-32C6-91E32DEA33A1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8746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E228DB57-4B99-7405-9928-057E3BA4F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3cdaa372_0_53">
            <a:extLst>
              <a:ext uri="{FF2B5EF4-FFF2-40B4-BE49-F238E27FC236}">
                <a16:creationId xmlns:a16="http://schemas.microsoft.com/office/drawing/2014/main" id="{A719B958-CDFC-75D8-9446-9557AE1D52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9050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Recovered : VAR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173cdaa372_0_53">
            <a:extLst>
              <a:ext uri="{FF2B5EF4-FFF2-40B4-BE49-F238E27FC236}">
                <a16:creationId xmlns:a16="http://schemas.microsoft.com/office/drawing/2014/main" id="{559BB2A7-ADC2-8629-EA77-15AE056C1613}"/>
              </a:ext>
            </a:extLst>
          </p:cNvPr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65" name="Google Shape;165;g3173cdaa372_0_53">
            <a:extLst>
              <a:ext uri="{FF2B5EF4-FFF2-40B4-BE49-F238E27FC236}">
                <a16:creationId xmlns:a16="http://schemas.microsoft.com/office/drawing/2014/main" id="{77725A91-5CF3-F40E-4535-6204F4AD6467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</a:t>
            </a:fld>
            <a:endParaRPr/>
          </a:p>
        </p:txBody>
      </p:sp>
      <p:pic>
        <p:nvPicPr>
          <p:cNvPr id="166" name="Google Shape;166;g3173cdaa372_0_53">
            <a:extLst>
              <a:ext uri="{FF2B5EF4-FFF2-40B4-BE49-F238E27FC236}">
                <a16:creationId xmlns:a16="http://schemas.microsoft.com/office/drawing/2014/main" id="{5A2E7895-DFD6-9B82-CD0B-9CBFDB0B420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73cdaa372_0_53">
            <a:extLst>
              <a:ext uri="{FF2B5EF4-FFF2-40B4-BE49-F238E27FC236}">
                <a16:creationId xmlns:a16="http://schemas.microsoft.com/office/drawing/2014/main" id="{07D3EB05-9163-2032-28B3-8907D8176040}"/>
              </a:ext>
            </a:extLst>
          </p:cNvPr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3173cdaa372_0_53">
            <a:extLst>
              <a:ext uri="{FF2B5EF4-FFF2-40B4-BE49-F238E27FC236}">
                <a16:creationId xmlns:a16="http://schemas.microsoft.com/office/drawing/2014/main" id="{5FA3E5EB-9561-1327-9EE2-4A2B95839CC9}"/>
              </a:ext>
            </a:extLst>
          </p:cNvPr>
          <p:cNvSpPr txBox="1"/>
          <p:nvPr/>
        </p:nvSpPr>
        <p:spPr>
          <a:xfrm>
            <a:off x="-762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75DD9-E5DA-9023-062B-2E9CDD865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81600"/>
            <a:ext cx="8790039" cy="45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3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7F9A9278-E812-B8B7-7118-1545C86C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E1EA8238-D94A-B682-3FB5-3C7989CECF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Holt-Winters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77874F8B-B646-7A10-B8CA-3819A94DB36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0737" y="1268361"/>
                <a:ext cx="8001000" cy="4862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69900" marR="0" lvl="0" indent="-4572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Font typeface="Noto Sans Symbols"/>
                  <a:buChar char="❑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time series forecasting method that models:</a:t>
                </a:r>
              </a:p>
              <a:p>
                <a:pPr marL="12700" marR="0" lvl="0" indent="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" marR="0" lvl="0" indent="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Overall mean of the series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IN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IN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IN" sz="20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Trend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Long-term upward/downward movement.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β</m:t>
                    </m:r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IN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e>
                    </m:d>
                    <m:sSub>
                      <m:sSub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9900" marR="0" lvl="0" indent="-4572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Font typeface="Noto Sans Symbols"/>
                  <a:buChar char="❑"/>
                </a:pPr>
                <a:endParaRPr lang="en-IN" sz="12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12700" marR="0" lvl="0" indent="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accent2"/>
                  </a:buClr>
                  <a:buSzPts val="2200"/>
                  <a:buNone/>
                </a:pPr>
                <a:r>
                  <a:rPr lang="en-IN" sz="2000" b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Forecast: </a:t>
                </a:r>
                <a:r>
                  <a:rPr lang="en-IN" sz="1400" i="1" dirty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1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IN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e>
                    </m:acc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sSub>
                      <m:sSubPr>
                        <m:ctrlPr>
                          <a:rPr lang="en-IN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endParaRPr lang="en-IN" sz="2000" b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77874F8B-B646-7A10-B8CA-3819A94DB3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0737" y="1268361"/>
                <a:ext cx="8001000" cy="4862564"/>
              </a:xfrm>
              <a:prstGeom prst="rect">
                <a:avLst/>
              </a:prstGeom>
              <a:blipFill>
                <a:blip r:embed="rId3"/>
                <a:stretch>
                  <a:fillRect l="-1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622D9B88-49DC-0593-7AD7-C4E2BEC06C2C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F3B29C82-6407-D1B2-13B7-0E02A487AD43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25A21475-8B6B-8207-F406-21F549C9AB37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557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39029203-4193-F946-B9A5-11D9A0521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EA75D244-5381-74BF-FAED-AEBE33880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Parameter Estimation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4A5A12B0-B62A-0F48-BEC0-B83BCAB4976F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0737" y="1435509"/>
                <a:ext cx="8001000" cy="4695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en-US" alt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initial level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set as the first observation: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initial trend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​) is calculated as the average of the first few differences: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  <m:sup>
                        <m:r>
                          <a:rPr lang="en-IN" sz="2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IN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2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IN" sz="2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algorithm optimizes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minimizing the SSE</a:t>
                </a:r>
              </a:p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time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model 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N" sz="20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observed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4A5A12B0-B62A-0F48-BEC0-B83BCAB497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0737" y="1435509"/>
                <a:ext cx="8001000" cy="4695415"/>
              </a:xfrm>
              <a:prstGeom prst="rect">
                <a:avLst/>
              </a:prstGeom>
              <a:blipFill>
                <a:blip r:embed="rId3"/>
                <a:stretch>
                  <a:fillRect l="-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86915C07-498F-C561-7B1E-78093AC7B086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5EDAE853-3433-E640-FDA4-12FE42AB7D84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8653925B-AC74-EF7E-4B32-BB8E7904134F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2431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5614C0E3-4953-CAE1-10B9-35F1FF87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3cdaa372_0_53">
            <a:extLst>
              <a:ext uri="{FF2B5EF4-FFF2-40B4-BE49-F238E27FC236}">
                <a16:creationId xmlns:a16="http://schemas.microsoft.com/office/drawing/2014/main" id="{30CCB51B-CBD1-B3A2-75CB-00A154BB86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9050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Confirmed Cases: Holt Winters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173cdaa372_0_53">
            <a:extLst>
              <a:ext uri="{FF2B5EF4-FFF2-40B4-BE49-F238E27FC236}">
                <a16:creationId xmlns:a16="http://schemas.microsoft.com/office/drawing/2014/main" id="{F24C7222-C605-899C-4047-C5631EABA53F}"/>
              </a:ext>
            </a:extLst>
          </p:cNvPr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65" name="Google Shape;165;g3173cdaa372_0_53">
            <a:extLst>
              <a:ext uri="{FF2B5EF4-FFF2-40B4-BE49-F238E27FC236}">
                <a16:creationId xmlns:a16="http://schemas.microsoft.com/office/drawing/2014/main" id="{362945CF-312A-5221-B731-4164B37D33F2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23</a:t>
            </a:fld>
            <a:endParaRPr/>
          </a:p>
        </p:txBody>
      </p:sp>
      <p:pic>
        <p:nvPicPr>
          <p:cNvPr id="166" name="Google Shape;166;g3173cdaa372_0_53">
            <a:extLst>
              <a:ext uri="{FF2B5EF4-FFF2-40B4-BE49-F238E27FC236}">
                <a16:creationId xmlns:a16="http://schemas.microsoft.com/office/drawing/2014/main" id="{A1205BF9-9FD8-AD15-7672-22C2E53175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73cdaa372_0_53">
            <a:extLst>
              <a:ext uri="{FF2B5EF4-FFF2-40B4-BE49-F238E27FC236}">
                <a16:creationId xmlns:a16="http://schemas.microsoft.com/office/drawing/2014/main" id="{02490860-E331-0170-A668-E6B3CECA19B5}"/>
              </a:ext>
            </a:extLst>
          </p:cNvPr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3173cdaa372_0_53">
            <a:extLst>
              <a:ext uri="{FF2B5EF4-FFF2-40B4-BE49-F238E27FC236}">
                <a16:creationId xmlns:a16="http://schemas.microsoft.com/office/drawing/2014/main" id="{BF60272E-3E52-FBC2-AD04-BA062F5B6EE4}"/>
              </a:ext>
            </a:extLst>
          </p:cNvPr>
          <p:cNvSpPr txBox="1"/>
          <p:nvPr/>
        </p:nvSpPr>
        <p:spPr>
          <a:xfrm>
            <a:off x="-762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EE7C1-FF36-A726-1687-67654192A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73" y="1752145"/>
            <a:ext cx="7552959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2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68083295-8230-2CC2-FAE8-54ED4561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3cdaa372_0_53">
            <a:extLst>
              <a:ext uri="{FF2B5EF4-FFF2-40B4-BE49-F238E27FC236}">
                <a16:creationId xmlns:a16="http://schemas.microsoft.com/office/drawing/2014/main" id="{1AEFF31E-EE9B-487D-83C5-0202E7710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9050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Deaths : Holt Winters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173cdaa372_0_53">
            <a:extLst>
              <a:ext uri="{FF2B5EF4-FFF2-40B4-BE49-F238E27FC236}">
                <a16:creationId xmlns:a16="http://schemas.microsoft.com/office/drawing/2014/main" id="{2B4206E8-5C0C-5D6C-C91E-53323F2C04D4}"/>
              </a:ext>
            </a:extLst>
          </p:cNvPr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65" name="Google Shape;165;g3173cdaa372_0_53">
            <a:extLst>
              <a:ext uri="{FF2B5EF4-FFF2-40B4-BE49-F238E27FC236}">
                <a16:creationId xmlns:a16="http://schemas.microsoft.com/office/drawing/2014/main" id="{6B6C7CE4-4690-E521-F99D-175374440E1A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24</a:t>
            </a:fld>
            <a:endParaRPr/>
          </a:p>
        </p:txBody>
      </p:sp>
      <p:pic>
        <p:nvPicPr>
          <p:cNvPr id="166" name="Google Shape;166;g3173cdaa372_0_53">
            <a:extLst>
              <a:ext uri="{FF2B5EF4-FFF2-40B4-BE49-F238E27FC236}">
                <a16:creationId xmlns:a16="http://schemas.microsoft.com/office/drawing/2014/main" id="{0EE26608-EE9F-726A-B3B4-55FE87D5CE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73cdaa372_0_53">
            <a:extLst>
              <a:ext uri="{FF2B5EF4-FFF2-40B4-BE49-F238E27FC236}">
                <a16:creationId xmlns:a16="http://schemas.microsoft.com/office/drawing/2014/main" id="{86E9AA40-A45C-62E1-E311-6499EF826C5D}"/>
              </a:ext>
            </a:extLst>
          </p:cNvPr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3173cdaa372_0_53">
            <a:extLst>
              <a:ext uri="{FF2B5EF4-FFF2-40B4-BE49-F238E27FC236}">
                <a16:creationId xmlns:a16="http://schemas.microsoft.com/office/drawing/2014/main" id="{BBF42EB7-FFF5-CC06-527D-8E4671DAB881}"/>
              </a:ext>
            </a:extLst>
          </p:cNvPr>
          <p:cNvSpPr txBox="1"/>
          <p:nvPr/>
        </p:nvSpPr>
        <p:spPr>
          <a:xfrm>
            <a:off x="-762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F92E0-2929-FF64-D51F-17F758E7A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88" y="1725158"/>
            <a:ext cx="7836424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2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3A07BD7D-EE95-D8A8-3887-D993A1DE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73cdaa372_0_53">
            <a:extLst>
              <a:ext uri="{FF2B5EF4-FFF2-40B4-BE49-F238E27FC236}">
                <a16:creationId xmlns:a16="http://schemas.microsoft.com/office/drawing/2014/main" id="{A82A2352-53C3-76F9-FF8A-27D3925378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90500" lvl="0" indent="0" algn="l" rtl="0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Recovered : Holt Winters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g3173cdaa372_0_53">
            <a:extLst>
              <a:ext uri="{FF2B5EF4-FFF2-40B4-BE49-F238E27FC236}">
                <a16:creationId xmlns:a16="http://schemas.microsoft.com/office/drawing/2014/main" id="{8ED91ACF-486F-2FBB-A680-21A9BDC3506D}"/>
              </a:ext>
            </a:extLst>
          </p:cNvPr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65" name="Google Shape;165;g3173cdaa372_0_53">
            <a:extLst>
              <a:ext uri="{FF2B5EF4-FFF2-40B4-BE49-F238E27FC236}">
                <a16:creationId xmlns:a16="http://schemas.microsoft.com/office/drawing/2014/main" id="{DE5BFE94-AF85-78E3-8ABA-B91845A9ED05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25</a:t>
            </a:fld>
            <a:endParaRPr/>
          </a:p>
        </p:txBody>
      </p:sp>
      <p:pic>
        <p:nvPicPr>
          <p:cNvPr id="166" name="Google Shape;166;g3173cdaa372_0_53">
            <a:extLst>
              <a:ext uri="{FF2B5EF4-FFF2-40B4-BE49-F238E27FC236}">
                <a16:creationId xmlns:a16="http://schemas.microsoft.com/office/drawing/2014/main" id="{0093446F-F213-6862-CBC5-CF52D641C9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73cdaa372_0_53">
            <a:extLst>
              <a:ext uri="{FF2B5EF4-FFF2-40B4-BE49-F238E27FC236}">
                <a16:creationId xmlns:a16="http://schemas.microsoft.com/office/drawing/2014/main" id="{EFA71ECA-3F74-623D-C05B-4DC406CD86E7}"/>
              </a:ext>
            </a:extLst>
          </p:cNvPr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g3173cdaa372_0_53">
            <a:extLst>
              <a:ext uri="{FF2B5EF4-FFF2-40B4-BE49-F238E27FC236}">
                <a16:creationId xmlns:a16="http://schemas.microsoft.com/office/drawing/2014/main" id="{2AC1EED1-3B6C-1E7D-01EA-EA75DA28FBBC}"/>
              </a:ext>
            </a:extLst>
          </p:cNvPr>
          <p:cNvSpPr txBox="1"/>
          <p:nvPr/>
        </p:nvSpPr>
        <p:spPr>
          <a:xfrm>
            <a:off x="-762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BEFE1-1AB4-17DB-9950-DB161E4A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0" y="1781600"/>
            <a:ext cx="7552959" cy="48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57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F6AF75B4-BE84-0CF8-F70F-404D784E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3cdaa372_0_92">
            <a:extLst>
              <a:ext uri="{FF2B5EF4-FFF2-40B4-BE49-F238E27FC236}">
                <a16:creationId xmlns:a16="http://schemas.microsoft.com/office/drawing/2014/main" id="{78C495A6-891D-D2D6-AD61-5760189FDD72}"/>
              </a:ext>
            </a:extLst>
          </p:cNvPr>
          <p:cNvSpPr txBox="1"/>
          <p:nvPr/>
        </p:nvSpPr>
        <p:spPr>
          <a:xfrm>
            <a:off x="228600" y="1000125"/>
            <a:ext cx="845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87" name="Google Shape;187;g3173cdaa372_0_92">
            <a:extLst>
              <a:ext uri="{FF2B5EF4-FFF2-40B4-BE49-F238E27FC236}">
                <a16:creationId xmlns:a16="http://schemas.microsoft.com/office/drawing/2014/main" id="{9BF903B3-4DCD-9BFA-72D0-A174BD4EA25E}"/>
              </a:ext>
            </a:extLst>
          </p:cNvPr>
          <p:cNvSpPr txBox="1"/>
          <p:nvPr/>
        </p:nvSpPr>
        <p:spPr>
          <a:xfrm>
            <a:off x="1149145" y="2055177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B31F4-ECE9-73F0-0E13-1304F6A642E6}"/>
              </a:ext>
            </a:extLst>
          </p:cNvPr>
          <p:cNvSpPr txBox="1"/>
          <p:nvPr/>
        </p:nvSpPr>
        <p:spPr>
          <a:xfrm>
            <a:off x="1366684" y="3038336"/>
            <a:ext cx="89178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696539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929B8E14-3DBB-E180-7359-F5D0DED43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73cdaa372_0_115">
            <a:extLst>
              <a:ext uri="{FF2B5EF4-FFF2-40B4-BE49-F238E27FC236}">
                <a16:creationId xmlns:a16="http://schemas.microsoft.com/office/drawing/2014/main" id="{63D0E921-7F12-8546-1713-07E9EC8A1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3173cdaa372_0_115">
            <a:extLst>
              <a:ext uri="{FF2B5EF4-FFF2-40B4-BE49-F238E27FC236}">
                <a16:creationId xmlns:a16="http://schemas.microsoft.com/office/drawing/2014/main" id="{01372161-5B3A-06B4-93ED-6B35DBDA23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5770" y="1520762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g3173cdaa372_0_115">
            <a:extLst>
              <a:ext uri="{FF2B5EF4-FFF2-40B4-BE49-F238E27FC236}">
                <a16:creationId xmlns:a16="http://schemas.microsoft.com/office/drawing/2014/main" id="{C11195CD-B91A-C534-858A-F3DDA4AA2B63}"/>
              </a:ext>
            </a:extLst>
          </p:cNvPr>
          <p:cNvSpPr txBox="1"/>
          <p:nvPr/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204" name="Google Shape;204;g3173cdaa372_0_115">
            <a:extLst>
              <a:ext uri="{FF2B5EF4-FFF2-40B4-BE49-F238E27FC236}">
                <a16:creationId xmlns:a16="http://schemas.microsoft.com/office/drawing/2014/main" id="{C1371329-81AB-0691-22DA-8DB5BBE9E4A7}"/>
              </a:ext>
            </a:extLst>
          </p:cNvPr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 dirty="0"/>
          </a:p>
        </p:txBody>
      </p:sp>
      <p:sp>
        <p:nvSpPr>
          <p:cNvPr id="205" name="Google Shape;205;g3173cdaa372_0_115">
            <a:extLst>
              <a:ext uri="{FF2B5EF4-FFF2-40B4-BE49-F238E27FC236}">
                <a16:creationId xmlns:a16="http://schemas.microsoft.com/office/drawing/2014/main" id="{B0770A3C-FEBA-A50A-179F-90232C6942E5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EA648-1E37-8CDB-97C8-79DB247F8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6375"/>
            <a:ext cx="7837170" cy="4439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CCD1D-B652-F6D6-D252-0738447D96D8}"/>
              </a:ext>
            </a:extLst>
          </p:cNvPr>
          <p:cNvSpPr txBox="1"/>
          <p:nvPr/>
        </p:nvSpPr>
        <p:spPr>
          <a:xfrm>
            <a:off x="938981" y="508137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RMSE Scores for 80-20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2,804,695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Holt-Winters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9,892,410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47,816,210 </a:t>
            </a:r>
          </a:p>
        </p:txBody>
      </p:sp>
    </p:spTree>
    <p:extLst>
      <p:ext uri="{BB962C8B-B14F-4D97-AF65-F5344CB8AC3E}">
        <p14:creationId xmlns:p14="http://schemas.microsoft.com/office/powerpoint/2010/main" val="4278650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16BF2B11-FF75-3AAE-2ECE-BFF9EDEF3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73cdaa372_0_115">
            <a:extLst>
              <a:ext uri="{FF2B5EF4-FFF2-40B4-BE49-F238E27FC236}">
                <a16:creationId xmlns:a16="http://schemas.microsoft.com/office/drawing/2014/main" id="{15584B27-9961-92E2-7292-8F35B4779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3173cdaa372_0_115">
            <a:extLst>
              <a:ext uri="{FF2B5EF4-FFF2-40B4-BE49-F238E27FC236}">
                <a16:creationId xmlns:a16="http://schemas.microsoft.com/office/drawing/2014/main" id="{32B1D541-708E-77DA-DD94-768235D065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5770" y="1520762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g3173cdaa372_0_115">
            <a:extLst>
              <a:ext uri="{FF2B5EF4-FFF2-40B4-BE49-F238E27FC236}">
                <a16:creationId xmlns:a16="http://schemas.microsoft.com/office/drawing/2014/main" id="{ECB6AC41-1BA4-6972-E2BA-9F424320D2AB}"/>
              </a:ext>
            </a:extLst>
          </p:cNvPr>
          <p:cNvSpPr txBox="1"/>
          <p:nvPr/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204" name="Google Shape;204;g3173cdaa372_0_115">
            <a:extLst>
              <a:ext uri="{FF2B5EF4-FFF2-40B4-BE49-F238E27FC236}">
                <a16:creationId xmlns:a16="http://schemas.microsoft.com/office/drawing/2014/main" id="{9A3BE9DC-E0BA-E871-500C-824410E7EA61}"/>
              </a:ext>
            </a:extLst>
          </p:cNvPr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 dirty="0"/>
          </a:p>
        </p:txBody>
      </p:sp>
      <p:sp>
        <p:nvSpPr>
          <p:cNvPr id="205" name="Google Shape;205;g3173cdaa372_0_115">
            <a:extLst>
              <a:ext uri="{FF2B5EF4-FFF2-40B4-BE49-F238E27FC236}">
                <a16:creationId xmlns:a16="http://schemas.microsoft.com/office/drawing/2014/main" id="{D582B8BC-9068-0565-A0A6-CE7A8C005A82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CAC3A-C91C-1B9A-3CDC-4D4F97568903}"/>
              </a:ext>
            </a:extLst>
          </p:cNvPr>
          <p:cNvSpPr txBox="1"/>
          <p:nvPr/>
        </p:nvSpPr>
        <p:spPr>
          <a:xfrm>
            <a:off x="938981" y="508137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RMSE Scores for 90-10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1,213,329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Holt-Winters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1,242,686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9,462,370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3169A-A9BF-45CF-40CF-0BA0A5F5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5" y="-51529"/>
            <a:ext cx="8851410" cy="482804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C924990-E088-B5A9-C0B9-815D77A4A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6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7D2537A3-4086-1506-703E-603A3ED4F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73cdaa372_0_115">
            <a:extLst>
              <a:ext uri="{FF2B5EF4-FFF2-40B4-BE49-F238E27FC236}">
                <a16:creationId xmlns:a16="http://schemas.microsoft.com/office/drawing/2014/main" id="{2202CFDF-EE7D-C899-7024-E42962A83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3173cdaa372_0_115">
            <a:extLst>
              <a:ext uri="{FF2B5EF4-FFF2-40B4-BE49-F238E27FC236}">
                <a16:creationId xmlns:a16="http://schemas.microsoft.com/office/drawing/2014/main" id="{D5CC9E66-7068-0D32-3EDA-ED6D08F3A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5770" y="1520762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g3173cdaa372_0_115">
            <a:extLst>
              <a:ext uri="{FF2B5EF4-FFF2-40B4-BE49-F238E27FC236}">
                <a16:creationId xmlns:a16="http://schemas.microsoft.com/office/drawing/2014/main" id="{6C25206C-601C-E17C-3FFB-05D56F168088}"/>
              </a:ext>
            </a:extLst>
          </p:cNvPr>
          <p:cNvSpPr txBox="1"/>
          <p:nvPr/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204" name="Google Shape;204;g3173cdaa372_0_115">
            <a:extLst>
              <a:ext uri="{FF2B5EF4-FFF2-40B4-BE49-F238E27FC236}">
                <a16:creationId xmlns:a16="http://schemas.microsoft.com/office/drawing/2014/main" id="{7095E5FB-9DF5-F33A-2CCA-07F504557492}"/>
              </a:ext>
            </a:extLst>
          </p:cNvPr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 dirty="0"/>
          </a:p>
        </p:txBody>
      </p:sp>
      <p:sp>
        <p:nvSpPr>
          <p:cNvPr id="205" name="Google Shape;205;g3173cdaa372_0_115">
            <a:extLst>
              <a:ext uri="{FF2B5EF4-FFF2-40B4-BE49-F238E27FC236}">
                <a16:creationId xmlns:a16="http://schemas.microsoft.com/office/drawing/2014/main" id="{023C7D78-7390-8702-E8F4-DE2682621FB9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29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1353B-5F3D-DC8D-359D-530EA0D12A0D}"/>
              </a:ext>
            </a:extLst>
          </p:cNvPr>
          <p:cNvSpPr txBox="1"/>
          <p:nvPr/>
        </p:nvSpPr>
        <p:spPr>
          <a:xfrm>
            <a:off x="938981" y="508137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RMSE Scores for 95-5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358,768.36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542,999.42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Holt-Winters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552,524.65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3FC48-DB74-D90B-B8D7-54A670D94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6" y="0"/>
            <a:ext cx="8731447" cy="46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73cdaa372_0_1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</a:t>
            </a:r>
            <a:endParaRPr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Google Shape;120;g3173cdaa372_0_15"/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21" name="Google Shape;121;g3173cdaa372_0_15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fld>
            <a:endParaRPr/>
          </a:p>
        </p:txBody>
      </p:sp>
      <p:pic>
        <p:nvPicPr>
          <p:cNvPr id="122" name="Google Shape;122;g3173cdaa372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173cdaa372_0_15"/>
          <p:cNvSpPr txBox="1"/>
          <p:nvPr/>
        </p:nvSpPr>
        <p:spPr>
          <a:xfrm>
            <a:off x="533400" y="1752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g3173cdaa372_0_15"/>
          <p:cNvSpPr txBox="1"/>
          <p:nvPr/>
        </p:nvSpPr>
        <p:spPr>
          <a:xfrm>
            <a:off x="3048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g3173cdaa372_0_15"/>
          <p:cNvSpPr txBox="1"/>
          <p:nvPr/>
        </p:nvSpPr>
        <p:spPr>
          <a:xfrm>
            <a:off x="158500" y="2201400"/>
            <a:ext cx="10106400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▶Data Cleaning and Imputation</a:t>
            </a: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algn="just"/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 Exploratory Data Analysis (EDA)</a:t>
            </a: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 Stationarity Testing</a:t>
            </a: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▶</a:t>
            </a: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Visualization and Insights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B882D7C1-0D88-D622-E89A-340CA16F8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0A58BDBB-3CE3-23D5-3016-E92CBF0C1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4">
            <a:extLst>
              <a:ext uri="{FF2B5EF4-FFF2-40B4-BE49-F238E27FC236}">
                <a16:creationId xmlns:a16="http://schemas.microsoft.com/office/drawing/2014/main" id="{8912F9CF-A3CD-86CA-D5F0-5625BDCB0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0737" y="1711325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For long-term forecasts (0.2 test split), ARIMA is the most reliable model due to its ability to generalize over longer horizons.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For medium-term forecasts (0.1 test split), ARIMA and Holt-Winters are both strong choices, with ARIMA having a slight edge.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For short-term forecasts (0.05 test split), VAR is the best model, as its ability to model multivariate relationships makes it highly effective for short-range predictions. 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Font typeface="Times New Roman"/>
              <a:buChar char="❑"/>
            </a:pPr>
            <a:endParaRPr lang="en-US"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00"/>
              <a:buNone/>
            </a:pPr>
            <a:endParaRPr lang="en-US" sz="1400" i="1" dirty="0"/>
          </a:p>
        </p:txBody>
      </p:sp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AEC600BE-F216-B4BE-B922-3401956B87CB}"/>
              </a:ext>
            </a:extLst>
          </p:cNvPr>
          <p:cNvSpPr txBox="1"/>
          <p:nvPr/>
        </p:nvSpPr>
        <p:spPr>
          <a:xfrm>
            <a:off x="609600" y="623887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48D23ABB-6B17-EF22-0A44-D9D8F23FBC84}"/>
              </a:ext>
            </a:extLst>
          </p:cNvPr>
          <p:cNvSpPr txBox="1"/>
          <p:nvPr/>
        </p:nvSpPr>
        <p:spPr>
          <a:xfrm>
            <a:off x="2989006" y="6245225"/>
            <a:ext cx="3030794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852242BD-B7E7-2B25-830C-E5721BBAA050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7142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C4C1793D-2D06-1BDF-8CE6-FD6384B2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CB269A00-6C55-5E00-D3FE-8F93C7F0D0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Recurrent Neural Network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4">
            <a:extLst>
              <a:ext uri="{FF2B5EF4-FFF2-40B4-BE49-F238E27FC236}">
                <a16:creationId xmlns:a16="http://schemas.microsoft.com/office/drawing/2014/main" id="{6E882DBB-B098-C2E9-0C72-FB6548F04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0737" y="1268361"/>
            <a:ext cx="8001000" cy="486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Retains information from previous steps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endParaRPr lang="en-US" sz="24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457200">
              <a:spcBef>
                <a:spcPts val="480"/>
              </a:spcBef>
              <a:buSzPts val="2200"/>
              <a:buFont typeface="Noto Sans Symbols"/>
              <a:buChar char="❑"/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endParaRPr sz="24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CAE6632A-B9B9-5DC9-C204-BEED0CCD1B39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EF3A7AEE-1441-B721-3252-C1DFF20C7F66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0B86F2D3-9CCA-9D5D-02A8-138489D0B4BD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CF7E3-3E37-DF1C-9029-AF2AAEEE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8" y="3304309"/>
            <a:ext cx="8481964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0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3cdaa372_0_15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533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 Model Comparison (50 epochs)</a:t>
            </a:r>
            <a:endParaRPr dirty="0"/>
          </a:p>
        </p:txBody>
      </p:sp>
      <p:sp>
        <p:nvSpPr>
          <p:cNvPr id="176" name="Google Shape;176;g3173cdaa372_0_150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g3173cdaa372_0_15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FC34A-FC8A-3649-CC0A-52D9DA5D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6" y="759542"/>
            <a:ext cx="8970282" cy="48280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DF49E-065C-7D12-48AC-1234896FEF21}"/>
              </a:ext>
            </a:extLst>
          </p:cNvPr>
          <p:cNvSpPr txBox="1"/>
          <p:nvPr/>
        </p:nvSpPr>
        <p:spPr>
          <a:xfrm>
            <a:off x="2436699" y="1527175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RMSE Scores for 80-20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1,193,589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2,804,695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Holt-Winters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9,892,410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47,816,210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91D271AE-28C9-67C4-C5C3-9741A2DD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3cdaa372_0_92">
            <a:extLst>
              <a:ext uri="{FF2B5EF4-FFF2-40B4-BE49-F238E27FC236}">
                <a16:creationId xmlns:a16="http://schemas.microsoft.com/office/drawing/2014/main" id="{D35C57B2-2D86-FE62-ED02-65C5D6E76093}"/>
              </a:ext>
            </a:extLst>
          </p:cNvPr>
          <p:cNvSpPr txBox="1"/>
          <p:nvPr/>
        </p:nvSpPr>
        <p:spPr>
          <a:xfrm>
            <a:off x="228600" y="1000125"/>
            <a:ext cx="845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87" name="Google Shape;187;g3173cdaa372_0_92">
            <a:extLst>
              <a:ext uri="{FF2B5EF4-FFF2-40B4-BE49-F238E27FC236}">
                <a16:creationId xmlns:a16="http://schemas.microsoft.com/office/drawing/2014/main" id="{69B19F84-3637-A6A5-5332-853E27A09D46}"/>
              </a:ext>
            </a:extLst>
          </p:cNvPr>
          <p:cNvSpPr txBox="1"/>
          <p:nvPr/>
        </p:nvSpPr>
        <p:spPr>
          <a:xfrm>
            <a:off x="1149145" y="2055177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B03A6-A2E3-8E92-111D-6888D221C647}"/>
              </a:ext>
            </a:extLst>
          </p:cNvPr>
          <p:cNvSpPr txBox="1"/>
          <p:nvPr/>
        </p:nvSpPr>
        <p:spPr>
          <a:xfrm>
            <a:off x="1366684" y="3038336"/>
            <a:ext cx="89178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Dataset Complexity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559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250BA029-780E-32D7-E1A8-082844465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81D4FC38-3263-3345-D3B0-99E0FDD7A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France Dataset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4">
            <a:extLst>
              <a:ext uri="{FF2B5EF4-FFF2-40B4-BE49-F238E27FC236}">
                <a16:creationId xmlns:a16="http://schemas.microsoft.com/office/drawing/2014/main" id="{C7F9125F-0A2B-0DBD-8740-B6BF128EE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81316"/>
            <a:ext cx="7502872" cy="47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Cases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Deaths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ICU patients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Hospital patients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accinations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endParaRPr lang="en-US" sz="24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21D33C6C-B390-8DA8-4F81-82A533E14BB0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7E35DC24-D239-ECCC-A02E-E812090D22EF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8CEBEEA-9E0E-4772-5C82-81C3A2A78312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627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CD810811-C3A0-5C8C-E1E8-D1A9F601C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73cdaa372_0_115">
            <a:extLst>
              <a:ext uri="{FF2B5EF4-FFF2-40B4-BE49-F238E27FC236}">
                <a16:creationId xmlns:a16="http://schemas.microsoft.com/office/drawing/2014/main" id="{AFA81FBD-A598-93BA-3140-4B0F0DE8B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3173cdaa372_0_115">
            <a:extLst>
              <a:ext uri="{FF2B5EF4-FFF2-40B4-BE49-F238E27FC236}">
                <a16:creationId xmlns:a16="http://schemas.microsoft.com/office/drawing/2014/main" id="{39617596-C568-597B-C40B-DEE9FC53CA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5770" y="1520762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g3173cdaa372_0_115">
            <a:extLst>
              <a:ext uri="{FF2B5EF4-FFF2-40B4-BE49-F238E27FC236}">
                <a16:creationId xmlns:a16="http://schemas.microsoft.com/office/drawing/2014/main" id="{A4E958AA-4B25-D1BA-0DE8-101C13C7D5B5}"/>
              </a:ext>
            </a:extLst>
          </p:cNvPr>
          <p:cNvSpPr txBox="1"/>
          <p:nvPr/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204" name="Google Shape;204;g3173cdaa372_0_115">
            <a:extLst>
              <a:ext uri="{FF2B5EF4-FFF2-40B4-BE49-F238E27FC236}">
                <a16:creationId xmlns:a16="http://schemas.microsoft.com/office/drawing/2014/main" id="{CE1008BC-C8F3-22CC-F86F-53223FD72D21}"/>
              </a:ext>
            </a:extLst>
          </p:cNvPr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 dirty="0"/>
          </a:p>
        </p:txBody>
      </p:sp>
      <p:sp>
        <p:nvSpPr>
          <p:cNvPr id="205" name="Google Shape;205;g3173cdaa372_0_115">
            <a:extLst>
              <a:ext uri="{FF2B5EF4-FFF2-40B4-BE49-F238E27FC236}">
                <a16:creationId xmlns:a16="http://schemas.microsoft.com/office/drawing/2014/main" id="{5DAE5793-DDC7-C0D2-2378-6C0F74E9277A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35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D5D74-6097-B429-D03E-B471726DA958}"/>
              </a:ext>
            </a:extLst>
          </p:cNvPr>
          <p:cNvSpPr txBox="1"/>
          <p:nvPr/>
        </p:nvSpPr>
        <p:spPr>
          <a:xfrm>
            <a:off x="938981" y="508137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RMSE</a:t>
            </a:r>
          </a:p>
          <a:p>
            <a:pPr marL="285750" lvl="2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3,797.2714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4,046.7979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Holt-Winters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14,064.9299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7A9F0-4113-ADE3-0B61-1E842CDA9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" y="361920"/>
            <a:ext cx="8939824" cy="472928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550FD4B-7DD5-5F4F-AAAE-0CBDB757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78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120FFEE7-E81D-E12D-922C-CA1BCCC85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73cdaa372_0_115">
            <a:extLst>
              <a:ext uri="{FF2B5EF4-FFF2-40B4-BE49-F238E27FC236}">
                <a16:creationId xmlns:a16="http://schemas.microsoft.com/office/drawing/2014/main" id="{DB7A8FA6-2403-F270-DD7B-2B651941B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3173cdaa372_0_115">
            <a:extLst>
              <a:ext uri="{FF2B5EF4-FFF2-40B4-BE49-F238E27FC236}">
                <a16:creationId xmlns:a16="http://schemas.microsoft.com/office/drawing/2014/main" id="{D3519DFD-EA8B-51A5-7241-2B6FDDE3B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5770" y="1520762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g3173cdaa372_0_115">
            <a:extLst>
              <a:ext uri="{FF2B5EF4-FFF2-40B4-BE49-F238E27FC236}">
                <a16:creationId xmlns:a16="http://schemas.microsoft.com/office/drawing/2014/main" id="{59FCC110-53FF-D63D-146A-B82D1576D4EE}"/>
              </a:ext>
            </a:extLst>
          </p:cNvPr>
          <p:cNvSpPr txBox="1"/>
          <p:nvPr/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204" name="Google Shape;204;g3173cdaa372_0_115">
            <a:extLst>
              <a:ext uri="{FF2B5EF4-FFF2-40B4-BE49-F238E27FC236}">
                <a16:creationId xmlns:a16="http://schemas.microsoft.com/office/drawing/2014/main" id="{F1D56E0B-5CF8-E345-A895-C0CD4955F8BE}"/>
              </a:ext>
            </a:extLst>
          </p:cNvPr>
          <p:cNvSpPr txBox="1"/>
          <p:nvPr/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 dirty="0"/>
          </a:p>
        </p:txBody>
      </p:sp>
      <p:sp>
        <p:nvSpPr>
          <p:cNvPr id="205" name="Google Shape;205;g3173cdaa372_0_115">
            <a:extLst>
              <a:ext uri="{FF2B5EF4-FFF2-40B4-BE49-F238E27FC236}">
                <a16:creationId xmlns:a16="http://schemas.microsoft.com/office/drawing/2014/main" id="{3DDE3300-1A5E-1856-EB7F-35B61DF22497}"/>
              </a:ext>
            </a:extLst>
          </p:cNvPr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36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D74A8A-D35F-9615-C68A-8FDC6110D62B}"/>
              </a:ext>
            </a:extLst>
          </p:cNvPr>
          <p:cNvSpPr txBox="1"/>
          <p:nvPr/>
        </p:nvSpPr>
        <p:spPr>
          <a:xfrm>
            <a:off x="938981" y="508137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RMSE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27,187.2009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Holt-Winters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35,337.8513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ARIMA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48,010.6162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8E6301-86E4-2717-5BB6-82C6374FD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02A3E-C5E2-CE3F-AB22-C2C1CDAF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666"/>
            <a:ext cx="9144000" cy="48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89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299DE962-2C4F-EA5F-5481-57402FF7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2CDFE1A9-3A21-4E34-1CFC-650F77DCC4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SIRD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117C4284-705F-B7A1-D74B-CE36F5E9609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0737" y="1671483"/>
                <a:ext cx="8001000" cy="445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num>
                      <m:den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sz="24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β</m:t>
                        </m:r>
                      </m:num>
                      <m:den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IN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IN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IN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𝑑𝐷</m:t>
                        </m:r>
                      </m:num>
                      <m:den>
                        <m: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μ</m:t>
                    </m:r>
                    <m:r>
                      <a:rPr lang="en-IN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β is the transmission rate, γ is the recovery rate, and μ is the mortality rate.</a:t>
                </a:r>
              </a:p>
            </p:txBody>
          </p:sp>
        </mc:Choice>
        <mc:Fallback xmlns="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117C4284-705F-B7A1-D74B-CE36F5E9609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0737" y="1671483"/>
                <a:ext cx="8001000" cy="445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A1637ECE-F76B-419F-01D9-520F40521222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FEF08FF0-7E52-D1F1-9F67-3B7235509AB5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2FCA5B1-7019-4731-FF1E-6199D628EC7B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37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3A6F93-4450-BA34-1434-DA4D8B65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93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05B567A2-B7C7-D832-FCEC-094940CB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CD13B60D-6068-722B-7334-9AAB8C0C0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Conditions: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99DFB703-9037-EC7E-9833-D1B83FD1EEC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0737" y="1268361"/>
                <a:ext cx="8001000" cy="4862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lang="en-US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Susceptible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0" lang="en-US" altLang="en-US" sz="24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0" lang="en-US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en-US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en-US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Infected :From the dataset, the initial number of active infections.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Recovered :From the dataset, the initial number of recoveries.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Deaths :From the dataset, the initial number of deaths.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3" name="Google Shape;193;p4">
                <a:extLst>
                  <a:ext uri="{FF2B5EF4-FFF2-40B4-BE49-F238E27FC236}">
                    <a16:creationId xmlns:a16="http://schemas.microsoft.com/office/drawing/2014/main" id="{99DFB703-9037-EC7E-9833-D1B83FD1EEC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0737" y="1268361"/>
                <a:ext cx="8001000" cy="4862564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B9E28BE1-FADB-912C-732D-29ECCDD002DB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62213199-29B4-C40F-19C4-C3C7CB3BB1E1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0DD974A5-A152-88C9-46C4-01F6F0E319AF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016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3cdaa372_0_92"/>
          <p:cNvSpPr txBox="1"/>
          <p:nvPr/>
        </p:nvSpPr>
        <p:spPr>
          <a:xfrm>
            <a:off x="228600" y="970629"/>
            <a:ext cx="845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187;g3173cdaa372_0_92"/>
              <p:cNvSpPr txBox="1"/>
              <p:nvPr/>
            </p:nvSpPr>
            <p:spPr>
              <a:xfrm>
                <a:off x="228600" y="3957124"/>
                <a:ext cx="7010400" cy="1263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Loss</m:t>
                      </m:r>
                      <m:r>
                        <m:rPr>
                          <m:nor/>
                        </m:rPr>
                        <a:rPr lang="en-IN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180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Function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MSE</m:t>
                      </m:r>
                      <m:r>
                        <a:rPr lang="en-IN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IN" sz="1800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IN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en-IN" sz="1800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actual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IN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7" name="Google Shape;187;g3173cdaa372_0_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957124"/>
                <a:ext cx="7010400" cy="12634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F750B9-B96D-CA32-E890-4E820262954F}"/>
              </a:ext>
            </a:extLst>
          </p:cNvPr>
          <p:cNvSpPr txBox="1"/>
          <p:nvPr/>
        </p:nvSpPr>
        <p:spPr>
          <a:xfrm>
            <a:off x="902724" y="1961896"/>
            <a:ext cx="56621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from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scipy.integrate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solves the SIRD differential equations using: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adjustment of parameters to minimize the loss.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BBE17-C023-BE2B-0451-0B9C453F4908}"/>
              </a:ext>
            </a:extLst>
          </p:cNvPr>
          <p:cNvSpPr txBox="1"/>
          <p:nvPr/>
        </p:nvSpPr>
        <p:spPr>
          <a:xfrm>
            <a:off x="2073377" y="61162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for Model</a:t>
            </a:r>
            <a:endParaRPr lang="en-IN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63D1EA43-CEF3-612B-D3C0-91A874F7E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3cdaa372_0_92">
            <a:extLst>
              <a:ext uri="{FF2B5EF4-FFF2-40B4-BE49-F238E27FC236}">
                <a16:creationId xmlns:a16="http://schemas.microsoft.com/office/drawing/2014/main" id="{09B44FCA-E250-9FC2-DC33-678C0393EB45}"/>
              </a:ext>
            </a:extLst>
          </p:cNvPr>
          <p:cNvSpPr txBox="1"/>
          <p:nvPr/>
        </p:nvSpPr>
        <p:spPr>
          <a:xfrm>
            <a:off x="228600" y="1000125"/>
            <a:ext cx="845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87" name="Google Shape;187;g3173cdaa372_0_92">
            <a:extLst>
              <a:ext uri="{FF2B5EF4-FFF2-40B4-BE49-F238E27FC236}">
                <a16:creationId xmlns:a16="http://schemas.microsoft.com/office/drawing/2014/main" id="{C426D239-72F0-2208-9331-434EC01D23F6}"/>
              </a:ext>
            </a:extLst>
          </p:cNvPr>
          <p:cNvSpPr txBox="1"/>
          <p:nvPr/>
        </p:nvSpPr>
        <p:spPr>
          <a:xfrm>
            <a:off x="1149145" y="2055177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8ABEE-519D-DDF5-F663-029344F1F554}"/>
              </a:ext>
            </a:extLst>
          </p:cNvPr>
          <p:cNvSpPr txBox="1"/>
          <p:nvPr/>
        </p:nvSpPr>
        <p:spPr>
          <a:xfrm>
            <a:off x="1366684" y="3038336"/>
            <a:ext cx="89178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</a:t>
            </a:r>
          </a:p>
        </p:txBody>
      </p:sp>
    </p:spTree>
    <p:extLst>
      <p:ext uri="{BB962C8B-B14F-4D97-AF65-F5344CB8AC3E}">
        <p14:creationId xmlns:p14="http://schemas.microsoft.com/office/powerpoint/2010/main" val="1753133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73FDCE07-FB90-8A96-2936-C99D4D0AE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00D5A226-7F91-D7D8-1CCA-74E0E3EA7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4">
            <a:extLst>
              <a:ext uri="{FF2B5EF4-FFF2-40B4-BE49-F238E27FC236}">
                <a16:creationId xmlns:a16="http://schemas.microsoft.com/office/drawing/2014/main" id="{A98898DA-7EC8-50AD-924D-4FE23BA7A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81316"/>
            <a:ext cx="7502872" cy="47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Optimal beta: 0.3587 (</a:t>
            </a:r>
            <a:r>
              <a:rPr lang="en-IN" sz="2000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0.240961)</a:t>
            </a:r>
          </a:p>
          <a:p>
            <a:endParaRPr lang="en-IN" sz="2000" dirty="0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Optimal gamma(recovery rate): 0.03408(</a:t>
            </a:r>
            <a:r>
              <a:rPr lang="en-IN" sz="2000" b="0" i="0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0.0263881)</a:t>
            </a:r>
          </a:p>
          <a:p>
            <a:endParaRPr lang="en-IN" sz="2000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Optimal mu (mortality rate): 0.0016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125ECD85-7ACA-2A1A-5778-34E8DCDF86CA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E111C542-6BFB-B8ED-7BDB-8AF6681E57FA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E1D382EB-1CAC-A477-A378-A69B55F8FD48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85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E5FC86-EFDC-9887-BE92-1C0A6F16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98841-86AC-E40D-1295-A99919C2D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414"/>
            <a:ext cx="9144000" cy="607549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FD81795-9C29-AFA9-FF86-46AAB3D3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AFB4E3-24B9-F26E-3B39-4EABF7F4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F5561-A084-8C84-CA5C-59AC3554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0" y="633845"/>
            <a:ext cx="7824094" cy="55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440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>
          <a:extLst>
            <a:ext uri="{FF2B5EF4-FFF2-40B4-BE49-F238E27FC236}">
              <a16:creationId xmlns:a16="http://schemas.microsoft.com/office/drawing/2014/main" id="{62A53092-785A-A85B-26F8-409DDB058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>
            <a:extLst>
              <a:ext uri="{FF2B5EF4-FFF2-40B4-BE49-F238E27FC236}">
                <a16:creationId xmlns:a16="http://schemas.microsoft.com/office/drawing/2014/main" id="{1CBD7867-D834-9CB6-6B37-ADA53976D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0010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4">
            <a:extLst>
              <a:ext uri="{FF2B5EF4-FFF2-40B4-BE49-F238E27FC236}">
                <a16:creationId xmlns:a16="http://schemas.microsoft.com/office/drawing/2014/main" id="{523A9AA9-E5D8-CA5F-3B58-186A1D849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681316"/>
            <a:ext cx="7502872" cy="47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Issues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Dependencies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Stationarity Requirements</a:t>
            </a:r>
          </a:p>
          <a:p>
            <a:pPr marL="469900" indent="-457200">
              <a:spcBef>
                <a:spcPts val="480"/>
              </a:spcBef>
              <a:buSzPts val="2200"/>
              <a:buFont typeface="Noto Sans Symbols"/>
              <a:buChar char="❑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❑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i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4" name="Google Shape;194;p4">
            <a:extLst>
              <a:ext uri="{FF2B5EF4-FFF2-40B4-BE49-F238E27FC236}">
                <a16:creationId xmlns:a16="http://schemas.microsoft.com/office/drawing/2014/main" id="{9F42C009-4E03-B7B4-5AB7-C039284E274C}"/>
              </a:ext>
            </a:extLst>
          </p:cNvPr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endParaRPr/>
          </a:p>
        </p:txBody>
      </p:sp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BC25B663-105B-01BC-9FB9-6C84119A3FF5}"/>
              </a:ext>
            </a:extLst>
          </p:cNvPr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5BCC8D23-7B2D-7B1F-FEED-CF075A22E9B2}"/>
              </a:ext>
            </a:extLst>
          </p:cNvPr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787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0D1F2ED5-4A99-DA04-6BB6-F0F18091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73cdaa372_0_92">
            <a:extLst>
              <a:ext uri="{FF2B5EF4-FFF2-40B4-BE49-F238E27FC236}">
                <a16:creationId xmlns:a16="http://schemas.microsoft.com/office/drawing/2014/main" id="{9CBB173D-4611-7C75-E778-26E59CC7476D}"/>
              </a:ext>
            </a:extLst>
          </p:cNvPr>
          <p:cNvSpPr txBox="1"/>
          <p:nvPr/>
        </p:nvSpPr>
        <p:spPr>
          <a:xfrm>
            <a:off x="228600" y="1000125"/>
            <a:ext cx="845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</p:txBody>
      </p:sp>
      <p:sp>
        <p:nvSpPr>
          <p:cNvPr id="187" name="Google Shape;187;g3173cdaa372_0_92">
            <a:extLst>
              <a:ext uri="{FF2B5EF4-FFF2-40B4-BE49-F238E27FC236}">
                <a16:creationId xmlns:a16="http://schemas.microsoft.com/office/drawing/2014/main" id="{0C68A2EB-4136-1FFA-B0E6-562AA7A76EE8}"/>
              </a:ext>
            </a:extLst>
          </p:cNvPr>
          <p:cNvSpPr txBox="1"/>
          <p:nvPr/>
        </p:nvSpPr>
        <p:spPr>
          <a:xfrm>
            <a:off x="722671" y="564800"/>
            <a:ext cx="7010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6D4DD-D246-7DFA-9A14-82BE8CE4644A}"/>
              </a:ext>
            </a:extLst>
          </p:cNvPr>
          <p:cNvSpPr txBox="1"/>
          <p:nvPr/>
        </p:nvSpPr>
        <p:spPr>
          <a:xfrm>
            <a:off x="98323" y="1917290"/>
            <a:ext cx="89178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THANK YOU </a:t>
            </a:r>
          </a:p>
        </p:txBody>
      </p:sp>
    </p:spTree>
    <p:extLst>
      <p:ext uri="{BB962C8B-B14F-4D97-AF65-F5344CB8AC3E}">
        <p14:creationId xmlns:p14="http://schemas.microsoft.com/office/powerpoint/2010/main" val="289178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3cdaa372_0_39"/>
          <p:cNvSpPr txBox="1">
            <a:spLocks noGrp="1"/>
          </p:cNvSpPr>
          <p:nvPr>
            <p:ph type="title"/>
          </p:nvPr>
        </p:nvSpPr>
        <p:spPr>
          <a:xfrm>
            <a:off x="3278546" y="548783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Times New Roman"/>
              <a:buNone/>
            </a:pPr>
            <a:endParaRPr sz="3300" dirty="0"/>
          </a:p>
        </p:txBody>
      </p:sp>
      <p:sp>
        <p:nvSpPr>
          <p:cNvPr id="131" name="Google Shape;131;g3173cdaa372_0_39"/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32" name="Google Shape;132;g3173cdaa372_0_39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fld>
            <a:endParaRPr/>
          </a:p>
        </p:txBody>
      </p:sp>
      <p:pic>
        <p:nvPicPr>
          <p:cNvPr id="133" name="Google Shape;133;g3173cdaa372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173cdaa372_0_39"/>
          <p:cNvSpPr txBox="1"/>
          <p:nvPr/>
        </p:nvSpPr>
        <p:spPr>
          <a:xfrm>
            <a:off x="-2476499" y="293673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g3173cdaa372_0_39"/>
          <p:cNvSpPr txBox="1"/>
          <p:nvPr/>
        </p:nvSpPr>
        <p:spPr>
          <a:xfrm>
            <a:off x="334297" y="2437565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406240-DFA9-ABCE-1CA2-69F4CC26E019}"/>
                  </a:ext>
                </a:extLst>
              </p:cNvPr>
              <p:cNvSpPr txBox="1"/>
              <p:nvPr/>
            </p:nvSpPr>
            <p:spPr>
              <a:xfrm>
                <a:off x="1150375" y="392555"/>
                <a:ext cx="7767483" cy="14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Recovery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(%)</m:t>
                      </m:r>
                      <m:r>
                        <a:rPr lang="en-IN" sz="2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IN" sz="2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Recovered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IN" sz="2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Confirmed</m:t>
                              </m:r>
                            </m:den>
                          </m:f>
                        </m:e>
                      </m:d>
                      <m:r>
                        <a:rPr lang="en-IN" sz="28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IN" sz="2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406240-DFA9-ABCE-1CA2-69F4CC26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75" y="392555"/>
                <a:ext cx="7767483" cy="14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EAF9D63-B306-27A5-26E0-9DE03EF6D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97" y="1793774"/>
            <a:ext cx="8812161" cy="49278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B29E00-F437-CCB5-A396-95EB65D834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Fatality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(%)</m:t>
                      </m:r>
                      <m:r>
                        <a:rPr lang="en-IN" sz="2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2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IN" sz="2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Deaths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IN" sz="2800" b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Confirmed</m:t>
                              </m:r>
                            </m:den>
                          </m:f>
                        </m:e>
                      </m:d>
                      <m:r>
                        <a:rPr lang="en-IN" sz="28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IN" sz="2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br>
                  <a:rPr lang="en-IN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B29E00-F437-CCB5-A396-95EB65D83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24B47-E4D4-205B-8A7D-18FAF76E8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5400000">
            <a:off x="181359" y="2137978"/>
            <a:ext cx="911942" cy="14118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DE1A3-E685-9056-750A-D152112E22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C21CC-B891-5869-60D5-9F5C5D44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5" y="1774128"/>
            <a:ext cx="8495070" cy="49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Google Shape;141;g3173cdaa372_0_2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74674" y="304800"/>
                <a:ext cx="8500499" cy="491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>
                  <a:buClr>
                    <a:srgbClr val="0000CC"/>
                  </a:buClr>
                  <a:buSzPts val="32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4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Daily</m:t>
                      </m:r>
                      <m:r>
                        <m:rPr>
                          <m:nor/>
                        </m:rPr>
                        <a:rPr lang="en-IN" sz="24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Growth</m:t>
                      </m:r>
                      <m:r>
                        <m:rPr>
                          <m:nor/>
                        </m:rPr>
                        <a:rPr lang="en-IN" sz="24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4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m:rPr>
                          <m:nor/>
                        </m:rPr>
                        <a:rPr lang="en-IN" sz="24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(%)</m:t>
                      </m:r>
                      <m:r>
                        <a:rPr lang="en-IN" sz="24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4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pct</m:t>
                      </m:r>
                      <m:r>
                        <m:rPr>
                          <m:lit/>
                          <m:nor/>
                        </m:rPr>
                        <a:rPr lang="en-IN" sz="24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IN" sz="24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change</m:t>
                      </m:r>
                      <m:r>
                        <m:rPr>
                          <m:nor/>
                        </m:rPr>
                        <a:rPr lang="en-IN" sz="24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4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Confirmed</m:t>
                      </m:r>
                      <m:r>
                        <m:rPr>
                          <m:nor/>
                        </m:rPr>
                        <a:rPr lang="en-IN" sz="24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IN" sz="24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IN" sz="24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br>
                  <a:rPr lang="en-IN" sz="24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sz="2400" b="1" dirty="0"/>
              </a:p>
            </p:txBody>
          </p:sp>
        </mc:Choice>
        <mc:Fallback xmlns="">
          <p:sp>
            <p:nvSpPr>
              <p:cNvPr id="141" name="Google Shape;141;g3173cdaa372_0_2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4674" y="304800"/>
                <a:ext cx="8500499" cy="491613"/>
              </a:xfrm>
              <a:prstGeom prst="rect">
                <a:avLst/>
              </a:prstGeom>
              <a:blipFill>
                <a:blip r:embed="rId3"/>
                <a:stretch>
                  <a:fillRect b="-172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Google Shape;142;g3173cdaa372_0_28"/>
          <p:cNvSpPr txBox="1"/>
          <p:nvPr/>
        </p:nvSpPr>
        <p:spPr>
          <a:xfrm>
            <a:off x="688259" y="4906297"/>
            <a:ext cx="7059562" cy="149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peak in growth rate at 30 days from start which is around 11th May 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 3 would be final but it peaked again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4 had to be introduced</a:t>
            </a:r>
            <a:endParaRPr lang="en-US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Google Shape;143;g3173cdaa372_0_28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7</a:t>
            </a:fld>
            <a:endParaRPr/>
          </a:p>
        </p:txBody>
      </p:sp>
      <p:pic>
        <p:nvPicPr>
          <p:cNvPr id="144" name="Google Shape;144;g3173cdaa372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173cdaa372_0_28"/>
          <p:cNvSpPr txBox="1"/>
          <p:nvPr/>
        </p:nvSpPr>
        <p:spPr>
          <a:xfrm>
            <a:off x="533400" y="1752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g3173cdaa372_0_28"/>
          <p:cNvSpPr txBox="1"/>
          <p:nvPr/>
        </p:nvSpPr>
        <p:spPr>
          <a:xfrm>
            <a:off x="3048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DBC58-21AD-FCAB-FC0B-F2ED8B0AF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14" y="796413"/>
            <a:ext cx="7180006" cy="4216106"/>
          </a:xfrm>
          <a:prstGeom prst="rect">
            <a:avLst/>
          </a:prstGeom>
        </p:spPr>
      </p:pic>
      <p:sp>
        <p:nvSpPr>
          <p:cNvPr id="5" name="Google Shape;142;g3173cdaa372_0_28">
            <a:extLst>
              <a:ext uri="{FF2B5EF4-FFF2-40B4-BE49-F238E27FC236}">
                <a16:creationId xmlns:a16="http://schemas.microsoft.com/office/drawing/2014/main" id="{9411A796-3C46-3878-5243-D397759CC37C}"/>
              </a:ext>
            </a:extLst>
          </p:cNvPr>
          <p:cNvSpPr txBox="1"/>
          <p:nvPr/>
        </p:nvSpPr>
        <p:spPr>
          <a:xfrm>
            <a:off x="2286000" y="63976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Google Shape;152;g3173cdaa372_0_7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09600" y="72825"/>
                <a:ext cx="8001000" cy="121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b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Active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800" b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Cases</m:t>
                      </m:r>
                      <m:r>
                        <a:rPr lang="en-IN" sz="2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800" b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Confirmed</m:t>
                      </m:r>
                      <m:r>
                        <a:rPr lang="en-IN" sz="2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sz="2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IN" sz="2800" b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Recovered</m:t>
                          </m:r>
                          <m:r>
                            <a:rPr lang="en-IN" sz="2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IN" sz="2800" b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Deaths</m:t>
                          </m:r>
                        </m:e>
                      </m:d>
                    </m:oMath>
                  </m:oMathPara>
                </a14:m>
                <a:endParaRPr lang="en-IN" sz="2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2" name="Google Shape;152;g3173cdaa372_0_7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72825"/>
                <a:ext cx="8001000" cy="1215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g3173cdaa372_0_78"/>
          <p:cNvSpPr txBox="1"/>
          <p:nvPr/>
        </p:nvSpPr>
        <p:spPr>
          <a:xfrm>
            <a:off x="2133600" y="6245225"/>
            <a:ext cx="4267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BITS, PILANI – K. K. BIRLA GOA CAMPUS</a:t>
            </a:r>
            <a:endParaRPr/>
          </a:p>
        </p:txBody>
      </p:sp>
      <p:sp>
        <p:nvSpPr>
          <p:cNvPr id="154" name="Google Shape;154;g3173cdaa372_0_78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</a:t>
            </a:fld>
            <a:endParaRPr/>
          </a:p>
        </p:txBody>
      </p:sp>
      <p:pic>
        <p:nvPicPr>
          <p:cNvPr id="155" name="Google Shape;155;g3173cdaa372_0_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6248400"/>
            <a:ext cx="309562" cy="3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173cdaa372_0_78"/>
          <p:cNvSpPr txBox="1"/>
          <p:nvPr/>
        </p:nvSpPr>
        <p:spPr>
          <a:xfrm>
            <a:off x="266700" y="1781600"/>
            <a:ext cx="80010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g3173cdaa372_0_78"/>
          <p:cNvSpPr txBox="1"/>
          <p:nvPr/>
        </p:nvSpPr>
        <p:spPr>
          <a:xfrm>
            <a:off x="-76200" y="167640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E8909-319F-95AC-BB5B-1C605BB46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781600"/>
            <a:ext cx="8448075" cy="4701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1C09A463-B040-F69E-7860-3208E6A17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73cdaa372_0_150">
            <a:extLst>
              <a:ext uri="{FF2B5EF4-FFF2-40B4-BE49-F238E27FC236}">
                <a16:creationId xmlns:a16="http://schemas.microsoft.com/office/drawing/2014/main" id="{225CD766-0890-FA22-2C11-3A1372713F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2021 Wave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g3173cdaa372_0_150">
            <a:extLst>
              <a:ext uri="{FF2B5EF4-FFF2-40B4-BE49-F238E27FC236}">
                <a16:creationId xmlns:a16="http://schemas.microsoft.com/office/drawing/2014/main" id="{1721DD15-E7C8-BD1F-BEEF-B987282DD4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" name="Google Shape;177;g3173cdaa372_0_150">
            <a:extLst>
              <a:ext uri="{FF2B5EF4-FFF2-40B4-BE49-F238E27FC236}">
                <a16:creationId xmlns:a16="http://schemas.microsoft.com/office/drawing/2014/main" id="{959FFB55-F60B-267B-140A-547698C5C2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E35BF-BF4A-D6F2-CE4C-70CA93BEE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59" y="1588852"/>
            <a:ext cx="8942850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4777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1192</Words>
  <Application>Microsoft Office PowerPoint</Application>
  <PresentationFormat>On-screen Show (4:3)</PresentationFormat>
  <Paragraphs>257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Noto Sans Symbols</vt:lpstr>
      <vt:lpstr>Times New Roman</vt:lpstr>
      <vt:lpstr>Cambria Math</vt:lpstr>
      <vt:lpstr>Verdana</vt:lpstr>
      <vt:lpstr>Cambria</vt:lpstr>
      <vt:lpstr>Consolas</vt:lpstr>
      <vt:lpstr>Calibri</vt:lpstr>
      <vt:lpstr>Arial</vt:lpstr>
      <vt:lpstr>Profile</vt:lpstr>
      <vt:lpstr>PowerPoint Presentation</vt:lpstr>
      <vt:lpstr>Motivation</vt:lpstr>
      <vt:lpstr>Initial Analysis</vt:lpstr>
      <vt:lpstr>PowerPoint Presentation</vt:lpstr>
      <vt:lpstr>PowerPoint Presentation</vt:lpstr>
      <vt:lpstr>"Case Fatality Rate (%)"=("Deaths" /"Confirmed" )×100 </vt:lpstr>
      <vt:lpstr>"Daily Growth Rate (%)"="pct\_change(Confirmed)"×100 </vt:lpstr>
      <vt:lpstr>"Active Cases"="Confirmed"-("Recovered" +"Deaths" )</vt:lpstr>
      <vt:lpstr>March 2021 Wave</vt:lpstr>
      <vt:lpstr>PowerPoint Presentation</vt:lpstr>
      <vt:lpstr>ARIMA Models</vt:lpstr>
      <vt:lpstr>Confirmed Cases: ARIMA (2,0,3)</vt:lpstr>
      <vt:lpstr>Deaths : ARIMA (2,0,0)</vt:lpstr>
      <vt:lpstr>Recovered : ARIMA (1,1,1)</vt:lpstr>
      <vt:lpstr>Vector Auto Regression </vt:lpstr>
      <vt:lpstr>  Vector Auto Regression </vt:lpstr>
      <vt:lpstr>Parameter Estimation</vt:lpstr>
      <vt:lpstr>Confirmed Cases: VAR</vt:lpstr>
      <vt:lpstr>Deaths: VAR</vt:lpstr>
      <vt:lpstr>Recovered : VAR</vt:lpstr>
      <vt:lpstr> Holt-Winters Method</vt:lpstr>
      <vt:lpstr>Parameter Estimation</vt:lpstr>
      <vt:lpstr>Confirmed Cases: Holt Winters</vt:lpstr>
      <vt:lpstr>Deaths : Holt Winters</vt:lpstr>
      <vt:lpstr>Recovered : Holt Winters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Recurrent Neural Network</vt:lpstr>
      <vt:lpstr>RNN Model Comparison (50 epochs)</vt:lpstr>
      <vt:lpstr>PowerPoint Presentation</vt:lpstr>
      <vt:lpstr>France Dataset</vt:lpstr>
      <vt:lpstr>PowerPoint Presentation</vt:lpstr>
      <vt:lpstr>PowerPoint Presentation</vt:lpstr>
      <vt:lpstr>SIRD Model</vt:lpstr>
      <vt:lpstr>Initial Conditions:</vt:lpstr>
      <vt:lpstr>PowerPoint Presentation</vt:lpstr>
      <vt:lpstr>Results </vt:lpstr>
      <vt:lpstr>PowerPoint Presentation</vt:lpstr>
      <vt:lpstr>PowerPoint Presentation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dmk</dc:creator>
  <cp:lastModifiedBy>Shreyas Sinha</cp:lastModifiedBy>
  <cp:revision>17</cp:revision>
  <dcterms:created xsi:type="dcterms:W3CDTF">2003-07-31T16:10:02Z</dcterms:created>
  <dcterms:modified xsi:type="dcterms:W3CDTF">2024-11-27T09:48:37Z</dcterms:modified>
</cp:coreProperties>
</file>