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59" r:id="rId5"/>
    <p:sldId id="264" r:id="rId6"/>
    <p:sldId id="260" r:id="rId7"/>
    <p:sldId id="266" r:id="rId8"/>
    <p:sldId id="261" r:id="rId9"/>
    <p:sldId id="262" r:id="rId10"/>
    <p:sldId id="263" r:id="rId11"/>
    <p:sldId id="268" r:id="rId12"/>
    <p:sldId id="270" r:id="rId13"/>
    <p:sldId id="271" r:id="rId14"/>
    <p:sldId id="272" r:id="rId15"/>
    <p:sldId id="269"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27130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DA1EE6-4DF2-4F28-B058-8BC6CC399640}" type="datetimeFigureOut">
              <a:rPr lang="en-GB" smtClean="0"/>
              <a:t>06/02/2023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321145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2190560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1543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1473161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1645399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822265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2189161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282760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296395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204137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DA1EE6-4DF2-4F28-B058-8BC6CC399640}" type="datetimeFigureOut">
              <a:rPr lang="en-GB" smtClean="0"/>
              <a:t>06/02/2023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76261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DA1EE6-4DF2-4F28-B058-8BC6CC399640}" type="datetimeFigureOut">
              <a:rPr lang="en-GB" smtClean="0"/>
              <a:t>06/02/2023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291133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192459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83045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FDA1EE6-4DF2-4F28-B058-8BC6CC399640}" type="datetimeFigureOut">
              <a:rPr lang="en-GB" smtClean="0"/>
              <a:t>06/02/2023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223281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DA1EE6-4DF2-4F28-B058-8BC6CC399640}" type="datetimeFigureOut">
              <a:rPr lang="en-GB" smtClean="0"/>
              <a:t>06/02/2023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59A839-9C38-455A-9545-A1E465D8901B}" type="slidenum">
              <a:rPr lang="en-GB" smtClean="0"/>
              <a:t>‹#›</a:t>
            </a:fld>
            <a:endParaRPr lang="en-GB"/>
          </a:p>
        </p:txBody>
      </p:sp>
    </p:spTree>
    <p:extLst>
      <p:ext uri="{BB962C8B-B14F-4D97-AF65-F5344CB8AC3E}">
        <p14:creationId xmlns:p14="http://schemas.microsoft.com/office/powerpoint/2010/main" val="8615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DA1EE6-4DF2-4F28-B058-8BC6CC399640}" type="datetimeFigureOut">
              <a:rPr lang="en-GB" smtClean="0"/>
              <a:t>06/02/2023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59A839-9C38-455A-9545-A1E465D8901B}" type="slidenum">
              <a:rPr lang="en-GB" smtClean="0"/>
              <a:t>‹#›</a:t>
            </a:fld>
            <a:endParaRPr lang="en-GB"/>
          </a:p>
        </p:txBody>
      </p:sp>
    </p:spTree>
    <p:extLst>
      <p:ext uri="{BB962C8B-B14F-4D97-AF65-F5344CB8AC3E}">
        <p14:creationId xmlns:p14="http://schemas.microsoft.com/office/powerpoint/2010/main" val="329331246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813" y="2852257"/>
            <a:ext cx="10515600" cy="876956"/>
          </a:xfrm>
        </p:spPr>
        <p:txBody>
          <a:bodyPr/>
          <a:lstStyle/>
          <a:p>
            <a:pPr algn="ctr"/>
            <a:r>
              <a:rPr lang="en-IN" sz="3600" dirty="0" smtClean="0">
                <a:latin typeface="Times New Roman" panose="02020603050405020304" pitchFamily="18" charset="0"/>
                <a:cs typeface="Times New Roman" panose="02020603050405020304" pitchFamily="18" charset="0"/>
              </a:rPr>
              <a:t>Ridge Regression</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986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4076" cy="855965"/>
          </a:xfrm>
        </p:spPr>
        <p:txBody>
          <a:bodyPr/>
          <a:lstStyle/>
          <a:p>
            <a:pPr algn="ctr"/>
            <a:r>
              <a:rPr lang="en-IN" sz="3600" dirty="0" smtClean="0">
                <a:latin typeface="Times New Roman" panose="02020603050405020304" pitchFamily="18" charset="0"/>
                <a:cs typeface="Times New Roman" panose="02020603050405020304" pitchFamily="18" charset="0"/>
              </a:rPr>
              <a:t>Working of Ridge Regression</a:t>
            </a:r>
            <a:endParaRPr lang="en-GB"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03312" y="1585520"/>
            <a:ext cx="10112769" cy="4662880"/>
          </a:xfrm>
        </p:spPr>
        <p:txBody>
          <a:bodyPr>
            <a:normAutofit/>
          </a:bodyPr>
          <a:lstStyle/>
          <a:p>
            <a:r>
              <a:rPr lang="en-IN" sz="2400" dirty="0" smtClean="0">
                <a:latin typeface="Times New Roman" panose="02020603050405020304" pitchFamily="18" charset="0"/>
                <a:cs typeface="Times New Roman" panose="02020603050405020304" pitchFamily="18" charset="0"/>
              </a:rPr>
              <a:t>Formula for </a:t>
            </a:r>
            <a:r>
              <a:rPr lang="en-IN" sz="2400" dirty="0" smtClean="0">
                <a:latin typeface="Times New Roman" panose="02020603050405020304" pitchFamily="18" charset="0"/>
                <a:cs typeface="Times New Roman" panose="02020603050405020304" pitchFamily="18" charset="0"/>
              </a:rPr>
              <a:t>Linear </a:t>
            </a:r>
            <a:r>
              <a:rPr lang="en-IN" sz="2400" dirty="0" smtClean="0">
                <a:latin typeface="Times New Roman" panose="02020603050405020304" pitchFamily="18" charset="0"/>
                <a:cs typeface="Times New Roman" panose="02020603050405020304" pitchFamily="18" charset="0"/>
              </a:rPr>
              <a:t>Regression </a:t>
            </a:r>
            <a:r>
              <a:rPr lang="en-IN" sz="2400" dirty="0" smtClean="0">
                <a:latin typeface="Times New Roman" panose="02020603050405020304" pitchFamily="18" charset="0"/>
                <a:cs typeface="Times New Roman" panose="02020603050405020304" pitchFamily="18" charset="0"/>
              </a:rPr>
              <a:t>algorithm</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Formula for Ridge Regression </a:t>
            </a:r>
            <a:r>
              <a:rPr lang="en-IN" sz="2400" dirty="0" smtClean="0">
                <a:latin typeface="Times New Roman" panose="02020603050405020304" pitchFamily="18" charset="0"/>
                <a:cs typeface="Times New Roman" panose="02020603050405020304" pitchFamily="18" charset="0"/>
              </a:rPr>
              <a:t>algorithm</a:t>
            </a: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Where I is the identity matrix</a:t>
            </a:r>
          </a:p>
          <a:p>
            <a:r>
              <a:rPr lang="en-IN" sz="2400" dirty="0" smtClean="0">
                <a:latin typeface="Times New Roman" panose="02020603050405020304" pitchFamily="18" charset="0"/>
                <a:cs typeface="Times New Roman" panose="02020603050405020304" pitchFamily="18" charset="0"/>
              </a:rPr>
              <a:t>Lambda is ridge regression penalty</a:t>
            </a:r>
            <a:endParaRPr lang="en-GB"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857" y="2237985"/>
            <a:ext cx="1903292" cy="53877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821" y="3615654"/>
            <a:ext cx="3739363" cy="418782"/>
          </a:xfrm>
          <a:prstGeom prst="rect">
            <a:avLst/>
          </a:prstGeom>
        </p:spPr>
      </p:pic>
    </p:spTree>
    <p:extLst>
      <p:ext uri="{BB962C8B-B14F-4D97-AF65-F5344CB8AC3E}">
        <p14:creationId xmlns:p14="http://schemas.microsoft.com/office/powerpoint/2010/main" val="301006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4076" cy="855965"/>
          </a:xfrm>
        </p:spPr>
        <p:txBody>
          <a:bodyPr/>
          <a:lstStyle/>
          <a:p>
            <a:pPr algn="ctr"/>
            <a:r>
              <a:rPr lang="en-IN" sz="3600" dirty="0" smtClean="0">
                <a:latin typeface="Times New Roman" panose="02020603050405020304" pitchFamily="18" charset="0"/>
                <a:cs typeface="Times New Roman" panose="02020603050405020304" pitchFamily="18" charset="0"/>
              </a:rPr>
              <a:t>Working of Ridge Regression</a:t>
            </a:r>
            <a:endParaRPr lang="en-GB"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03312" y="1585520"/>
            <a:ext cx="10112769" cy="4662880"/>
          </a:xfrm>
        </p:spPr>
        <p:txBody>
          <a:bodyPr>
            <a:normAutofit/>
          </a:bodyPr>
          <a:lstStyle/>
          <a:p>
            <a:r>
              <a:rPr lang="en-IN" sz="2400" dirty="0" smtClean="0">
                <a:latin typeface="Times New Roman" panose="02020603050405020304" pitchFamily="18" charset="0"/>
                <a:cs typeface="Times New Roman" panose="02020603050405020304" pitchFamily="18" charset="0"/>
              </a:rPr>
              <a:t>Example</a:t>
            </a:r>
          </a:p>
          <a:p>
            <a:endParaRPr lang="en-GB"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321" y="2525458"/>
            <a:ext cx="3488308" cy="2648779"/>
          </a:xfrm>
          <a:prstGeom prst="rect">
            <a:avLst/>
          </a:prstGeom>
        </p:spPr>
      </p:pic>
    </p:spTree>
    <p:extLst>
      <p:ext uri="{BB962C8B-B14F-4D97-AF65-F5344CB8AC3E}">
        <p14:creationId xmlns:p14="http://schemas.microsoft.com/office/powerpoint/2010/main" val="4110636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4076" cy="855965"/>
          </a:xfrm>
        </p:spPr>
        <p:txBody>
          <a:bodyPr/>
          <a:lstStyle/>
          <a:p>
            <a:pPr algn="ctr"/>
            <a:r>
              <a:rPr lang="en-IN" sz="3600" dirty="0" smtClean="0">
                <a:latin typeface="Times New Roman" panose="02020603050405020304" pitchFamily="18" charset="0"/>
                <a:cs typeface="Times New Roman" panose="02020603050405020304" pitchFamily="18" charset="0"/>
              </a:rPr>
              <a:t>Working of Ridge Regression</a:t>
            </a:r>
            <a:endParaRPr lang="en-GB"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562062" y="1409350"/>
            <a:ext cx="11266415" cy="4839050"/>
          </a:xfrm>
        </p:spPr>
        <p:txBody>
          <a:bodyPr>
            <a:normAutofit/>
          </a:bodyPr>
          <a:lstStyle/>
          <a:p>
            <a:r>
              <a:rPr lang="en-IN" sz="2400" dirty="0" smtClean="0">
                <a:latin typeface="Times New Roman" panose="02020603050405020304" pitchFamily="18" charset="0"/>
                <a:cs typeface="Times New Roman" panose="02020603050405020304" pitchFamily="18" charset="0"/>
              </a:rPr>
              <a:t>When we try to fit the data it fits perfectly for training set</a:t>
            </a:r>
          </a:p>
          <a:p>
            <a:r>
              <a:rPr lang="en-IN" sz="2400" dirty="0" smtClean="0">
                <a:latin typeface="Times New Roman" panose="02020603050405020304" pitchFamily="18" charset="0"/>
                <a:cs typeface="Times New Roman" panose="02020603050405020304" pitchFamily="18" charset="0"/>
              </a:rPr>
              <a:t>The coefficients for the dataset is as follows</a:t>
            </a:r>
          </a:p>
          <a:p>
            <a:pPr marL="0" indent="0">
              <a:buNone/>
            </a:pPr>
            <a:r>
              <a:rPr lang="en-IN" sz="2400" dirty="0" smtClean="0">
                <a:latin typeface="Times New Roman" panose="02020603050405020304" pitchFamily="18" charset="0"/>
                <a:cs typeface="Times New Roman" panose="02020603050405020304" pitchFamily="18" charset="0"/>
              </a:rPr>
              <a:t>          B0 = 0.3 , B1 = - 0.18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759" y="3014074"/>
            <a:ext cx="3388988" cy="2825087"/>
          </a:xfrm>
          <a:prstGeom prst="rect">
            <a:avLst/>
          </a:prstGeom>
        </p:spPr>
      </p:pic>
    </p:spTree>
    <p:extLst>
      <p:ext uri="{BB962C8B-B14F-4D97-AF65-F5344CB8AC3E}">
        <p14:creationId xmlns:p14="http://schemas.microsoft.com/office/powerpoint/2010/main" val="882939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4076" cy="855965"/>
          </a:xfrm>
        </p:spPr>
        <p:txBody>
          <a:bodyPr/>
          <a:lstStyle/>
          <a:p>
            <a:pPr algn="ctr"/>
            <a:r>
              <a:rPr lang="en-IN" sz="3600" dirty="0" smtClean="0">
                <a:latin typeface="Times New Roman" panose="02020603050405020304" pitchFamily="18" charset="0"/>
                <a:cs typeface="Times New Roman" panose="02020603050405020304" pitchFamily="18" charset="0"/>
              </a:rPr>
              <a:t>Working</a:t>
            </a:r>
            <a:r>
              <a:rPr lang="en-IN" sz="3600" dirty="0" smtClean="0"/>
              <a:t> of Ridge Regression</a:t>
            </a:r>
            <a:endParaRPr lang="en-GB" sz="3600" dirty="0"/>
          </a:p>
        </p:txBody>
      </p:sp>
      <p:sp>
        <p:nvSpPr>
          <p:cNvPr id="6" name="Content Placeholder 5"/>
          <p:cNvSpPr>
            <a:spLocks noGrp="1"/>
          </p:cNvSpPr>
          <p:nvPr>
            <p:ph idx="1"/>
          </p:nvPr>
        </p:nvSpPr>
        <p:spPr>
          <a:xfrm>
            <a:off x="562062" y="1409350"/>
            <a:ext cx="11266415" cy="4839050"/>
          </a:xfrm>
        </p:spPr>
        <p:txBody>
          <a:bodyPr>
            <a:noAutofit/>
          </a:bodyPr>
          <a:lstStyle/>
          <a:p>
            <a:r>
              <a:rPr lang="en-IN" sz="2400" dirty="0" smtClean="0">
                <a:latin typeface="Times New Roman" panose="02020603050405020304" pitchFamily="18" charset="0"/>
                <a:cs typeface="Times New Roman" panose="02020603050405020304" pitchFamily="18" charset="0"/>
              </a:rPr>
              <a:t>When we test it out for future data points our model doesn’t do well as its accustomed to only what’s present in our training data so it looks something like this.</a:t>
            </a: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So we try to vary the coefficients using the ridge penalty (</a:t>
            </a:r>
            <a:r>
              <a:rPr lang="en-IN" sz="2400" dirty="0" err="1" smtClean="0">
                <a:latin typeface="Times New Roman" panose="02020603050405020304" pitchFamily="18" charset="0"/>
                <a:cs typeface="Times New Roman" panose="02020603050405020304" pitchFamily="18" charset="0"/>
              </a:rPr>
              <a:t>i.e</a:t>
            </a:r>
            <a:r>
              <a:rPr lang="en-IN" sz="2400" dirty="0" smtClean="0">
                <a:latin typeface="Times New Roman" panose="02020603050405020304" pitchFamily="18" charset="0"/>
                <a:cs typeface="Times New Roman" panose="02020603050405020304" pitchFamily="18" charset="0"/>
              </a:rPr>
              <a:t> Lambda)</a:t>
            </a:r>
          </a:p>
          <a:p>
            <a:endParaRPr lang="en-IN" sz="24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740" y="2267635"/>
            <a:ext cx="3548412" cy="2761428"/>
          </a:xfrm>
          <a:prstGeom prst="rect">
            <a:avLst/>
          </a:prstGeom>
        </p:spPr>
      </p:pic>
    </p:spTree>
    <p:extLst>
      <p:ext uri="{BB962C8B-B14F-4D97-AF65-F5344CB8AC3E}">
        <p14:creationId xmlns:p14="http://schemas.microsoft.com/office/powerpoint/2010/main" val="2611809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4076" cy="855965"/>
          </a:xfrm>
        </p:spPr>
        <p:txBody>
          <a:bodyPr/>
          <a:lstStyle/>
          <a:p>
            <a:pPr algn="ctr"/>
            <a:r>
              <a:rPr lang="en-IN" sz="3600" dirty="0" smtClean="0">
                <a:latin typeface="Times New Roman" panose="02020603050405020304" pitchFamily="18" charset="0"/>
                <a:cs typeface="Times New Roman" panose="02020603050405020304" pitchFamily="18" charset="0"/>
              </a:rPr>
              <a:t>Working of Ridge Regression</a:t>
            </a:r>
            <a:endParaRPr lang="en-GB" sz="3600"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646112" y="1308684"/>
            <a:ext cx="10989418" cy="4939716"/>
          </a:xfrm>
        </p:spPr>
        <p:txBody>
          <a:bodyPr>
            <a:noAutofit/>
          </a:bodyPr>
          <a:lstStyle/>
          <a:p>
            <a:r>
              <a:rPr lang="en-IN" sz="2400" dirty="0" smtClean="0">
                <a:latin typeface="Times New Roman" panose="02020603050405020304" pitchFamily="18" charset="0"/>
                <a:cs typeface="Times New Roman" panose="02020603050405020304" pitchFamily="18" charset="0"/>
              </a:rPr>
              <a:t>With Lambda set for 40</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coefficients for the dataset is as follows</a:t>
            </a:r>
          </a:p>
          <a:p>
            <a:pPr marL="0" indent="0">
              <a:buNone/>
            </a:pPr>
            <a:r>
              <a:rPr lang="en-IN" sz="2400" dirty="0">
                <a:latin typeface="Times New Roman" panose="02020603050405020304" pitchFamily="18" charset="0"/>
                <a:cs typeface="Times New Roman" panose="02020603050405020304" pitchFamily="18" charset="0"/>
              </a:rPr>
              <a:t>          B0 = </a:t>
            </a:r>
            <a:r>
              <a:rPr lang="en-IN" sz="2400" dirty="0" smtClean="0">
                <a:latin typeface="Times New Roman" panose="02020603050405020304" pitchFamily="18" charset="0"/>
                <a:cs typeface="Times New Roman" panose="02020603050405020304" pitchFamily="18" charset="0"/>
              </a:rPr>
              <a:t>0.23 </a:t>
            </a:r>
            <a:r>
              <a:rPr lang="en-IN" sz="2400" dirty="0">
                <a:latin typeface="Times New Roman" panose="02020603050405020304" pitchFamily="18" charset="0"/>
                <a:cs typeface="Times New Roman" panose="02020603050405020304" pitchFamily="18" charset="0"/>
              </a:rPr>
              <a:t>, B1 = </a:t>
            </a:r>
            <a:r>
              <a:rPr lang="en-IN" sz="2400" dirty="0" smtClean="0">
                <a:latin typeface="Times New Roman" panose="02020603050405020304" pitchFamily="18" charset="0"/>
                <a:cs typeface="Times New Roman" panose="02020603050405020304" pitchFamily="18" charset="0"/>
              </a:rPr>
              <a:t> 0.0</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Similarly as lambda values increase the coefficients tend to move towards zero </a:t>
            </a:r>
          </a:p>
          <a:p>
            <a:r>
              <a:rPr lang="en-IN" sz="2400" dirty="0" smtClean="0">
                <a:latin typeface="Times New Roman" panose="02020603050405020304" pitchFamily="18" charset="0"/>
                <a:cs typeface="Times New Roman" panose="02020603050405020304" pitchFamily="18" charset="0"/>
              </a:rPr>
              <a:t>But increasing the lambda value to much might lead to under fitting.</a:t>
            </a:r>
          </a:p>
          <a:p>
            <a:pPr marL="0" indent="0">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787" y="2522086"/>
            <a:ext cx="3342067" cy="2512911"/>
          </a:xfrm>
          <a:prstGeom prst="rect">
            <a:avLst/>
          </a:prstGeom>
        </p:spPr>
      </p:pic>
    </p:spTree>
    <p:extLst>
      <p:ext uri="{BB962C8B-B14F-4D97-AF65-F5344CB8AC3E}">
        <p14:creationId xmlns:p14="http://schemas.microsoft.com/office/powerpoint/2010/main" val="2424972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4076" cy="855965"/>
          </a:xfrm>
        </p:spPr>
        <p:txBody>
          <a:bodyPr/>
          <a:lstStyle/>
          <a:p>
            <a:pPr algn="ctr"/>
            <a:r>
              <a:rPr lang="en-IN" sz="3600" dirty="0" smtClean="0">
                <a:latin typeface="Times New Roman" panose="02020603050405020304" pitchFamily="18" charset="0"/>
                <a:cs typeface="Times New Roman" panose="02020603050405020304" pitchFamily="18" charset="0"/>
              </a:rPr>
              <a:t>Pros and cons</a:t>
            </a:r>
            <a:endParaRPr lang="en-GB"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03312" y="1585520"/>
            <a:ext cx="10112769" cy="4662880"/>
          </a:xfrm>
        </p:spPr>
        <p:txBody>
          <a:bodyPr>
            <a:normAutofit/>
          </a:bodyPr>
          <a:lstStyle/>
          <a:p>
            <a:pPr marL="0" indent="0">
              <a:buNone/>
            </a:pPr>
            <a:r>
              <a:rPr lang="en-IN" u="sng" dirty="0" smtClean="0">
                <a:latin typeface="Times New Roman" panose="02020603050405020304" pitchFamily="18" charset="0"/>
                <a:cs typeface="Times New Roman" panose="02020603050405020304" pitchFamily="18" charset="0"/>
              </a:rPr>
              <a:t>Pros: </a:t>
            </a:r>
            <a:endParaRPr lang="en-IN" u="sng"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Reduces Overfitting</a:t>
            </a:r>
          </a:p>
          <a:p>
            <a:r>
              <a:rPr lang="en-IN" dirty="0" smtClean="0">
                <a:latin typeface="Times New Roman" panose="02020603050405020304" pitchFamily="18" charset="0"/>
                <a:cs typeface="Times New Roman" panose="02020603050405020304" pitchFamily="18" charset="0"/>
              </a:rPr>
              <a:t>Enables matrix inversion</a:t>
            </a:r>
          </a:p>
          <a:p>
            <a:pPr marL="0" indent="0">
              <a:buNone/>
            </a:pPr>
            <a:r>
              <a:rPr lang="en-IN" u="sng" dirty="0" smtClean="0">
                <a:latin typeface="Times New Roman" panose="02020603050405020304" pitchFamily="18" charset="0"/>
                <a:cs typeface="Times New Roman" panose="02020603050405020304" pitchFamily="18" charset="0"/>
              </a:rPr>
              <a:t>Cons:</a:t>
            </a:r>
          </a:p>
          <a:p>
            <a:pPr marL="0" indent="0">
              <a:buNone/>
            </a:pPr>
            <a:r>
              <a:rPr lang="en-IN" dirty="0" smtClean="0">
                <a:latin typeface="Times New Roman" panose="02020603050405020304" pitchFamily="18" charset="0"/>
                <a:cs typeface="Times New Roman" panose="02020603050405020304" pitchFamily="18" charset="0"/>
              </a:rPr>
              <a:t>Like any other algorithms ridge regression also has some limitations</a:t>
            </a:r>
          </a:p>
          <a:p>
            <a:r>
              <a:rPr lang="en-IN" dirty="0" smtClean="0">
                <a:latin typeface="Times New Roman" panose="02020603050405020304" pitchFamily="18" charset="0"/>
                <a:cs typeface="Times New Roman" panose="02020603050405020304" pitchFamily="18" charset="0"/>
              </a:rPr>
              <a:t>Overfitting can still occur if regularization term is not set properly</a:t>
            </a:r>
          </a:p>
          <a:p>
            <a:r>
              <a:rPr lang="en-IN" dirty="0" smtClean="0">
                <a:latin typeface="Times New Roman" panose="02020603050405020304" pitchFamily="18" charset="0"/>
                <a:cs typeface="Times New Roman" panose="02020603050405020304" pitchFamily="18" charset="0"/>
              </a:rPr>
              <a:t>Limited to linear models</a:t>
            </a:r>
          </a:p>
          <a:p>
            <a:r>
              <a:rPr lang="en-US" dirty="0">
                <a:latin typeface="Times New Roman" panose="02020603050405020304" pitchFamily="18" charset="0"/>
                <a:cs typeface="Times New Roman" panose="02020603050405020304" pitchFamily="18" charset="0"/>
              </a:rPr>
              <a:t>calculation of the ridge regression coefficients can be computationally expensive, especially when the number of features is large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531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4076" cy="855965"/>
          </a:xfrm>
        </p:spPr>
        <p:txBody>
          <a:bodyPr/>
          <a:lstStyle/>
          <a:p>
            <a:pPr algn="ctr"/>
            <a:r>
              <a:rPr lang="en-IN" sz="3600" dirty="0" smtClean="0">
                <a:latin typeface="Times New Roman" panose="02020603050405020304" pitchFamily="18" charset="0"/>
                <a:cs typeface="Times New Roman" panose="02020603050405020304" pitchFamily="18" charset="0"/>
              </a:rPr>
              <a:t>Applications</a:t>
            </a:r>
            <a:endParaRPr lang="en-GB"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03312" y="1585520"/>
            <a:ext cx="10112769" cy="4662880"/>
          </a:xfrm>
        </p:spPr>
        <p:txBody>
          <a:bodyPr>
            <a:normAutofit/>
          </a:bodyPr>
          <a:lstStyle/>
          <a:p>
            <a:r>
              <a:rPr lang="en-US" sz="2400" dirty="0">
                <a:latin typeface="Times New Roman" panose="02020603050405020304" pitchFamily="18" charset="0"/>
                <a:cs typeface="Times New Roman" panose="02020603050405020304" pitchFamily="18" charset="0"/>
              </a:rPr>
              <a:t>Predicting housing prices based on various features such as location, square footage, and number of </a:t>
            </a:r>
            <a:r>
              <a:rPr lang="en-US" sz="2400" dirty="0" smtClean="0">
                <a:latin typeface="Times New Roman" panose="02020603050405020304" pitchFamily="18" charset="0"/>
                <a:cs typeface="Times New Roman" panose="02020603050405020304" pitchFamily="18" charset="0"/>
              </a:rPr>
              <a:t>bedrooms</a:t>
            </a:r>
          </a:p>
          <a:p>
            <a:r>
              <a:rPr lang="en-US" sz="2400" dirty="0">
                <a:latin typeface="Times New Roman" panose="02020603050405020304" pitchFamily="18" charset="0"/>
                <a:cs typeface="Times New Roman" panose="02020603050405020304" pitchFamily="18" charset="0"/>
              </a:rPr>
              <a:t>Analyzing the effectiveness of different marketing campaigns by comparing customer behavior data.</a:t>
            </a:r>
          </a:p>
          <a:p>
            <a:r>
              <a:rPr lang="en-US" sz="2400" dirty="0">
                <a:latin typeface="Times New Roman" panose="02020603050405020304" pitchFamily="18" charset="0"/>
                <a:cs typeface="Times New Roman" panose="02020603050405020304" pitchFamily="18" charset="0"/>
              </a:rPr>
              <a:t>Predicting loan default risk based on the borrower's credit score, income, and other factors.</a:t>
            </a:r>
          </a:p>
          <a:p>
            <a:r>
              <a:rPr lang="en-US" sz="2400" dirty="0">
                <a:latin typeface="Times New Roman" panose="02020603050405020304" pitchFamily="18" charset="0"/>
                <a:cs typeface="Times New Roman" panose="02020603050405020304" pitchFamily="18" charset="0"/>
              </a:rPr>
              <a:t>Analyzing the impact of different factors on student performance, such as study hours, family income, and school quality.</a:t>
            </a: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648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9509" y="2684189"/>
            <a:ext cx="9404723" cy="1400530"/>
          </a:xfrm>
        </p:spPr>
        <p:txBody>
          <a:bodyPr/>
          <a:lstStyle/>
          <a:p>
            <a:pPr algn="ctr"/>
            <a:r>
              <a:rPr lang="en-IN" sz="3600" dirty="0" smtClean="0">
                <a:latin typeface="Times New Roman" panose="02020603050405020304" pitchFamily="18" charset="0"/>
                <a:cs typeface="Times New Roman" panose="02020603050405020304" pitchFamily="18" charset="0"/>
              </a:rPr>
              <a:t>Thank you</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907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35746" cy="981799"/>
          </a:xfrm>
        </p:spPr>
        <p:txBody>
          <a:bodyPr/>
          <a:lstStyle/>
          <a:p>
            <a:pPr algn="ctr"/>
            <a:r>
              <a:rPr lang="en-IN" sz="3600" dirty="0" smtClean="0">
                <a:latin typeface="Times New Roman" panose="02020603050405020304" pitchFamily="18" charset="0"/>
                <a:cs typeface="Times New Roman" panose="02020603050405020304" pitchFamily="18" charset="0"/>
              </a:rPr>
              <a:t>Prerequisites</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694576"/>
            <a:ext cx="10339271" cy="4553823"/>
          </a:xfrm>
        </p:spPr>
        <p:txBody>
          <a:bodyPr>
            <a:normAutofit/>
          </a:bodyPr>
          <a:lstStyle/>
          <a:p>
            <a:r>
              <a:rPr lang="en-IN" sz="2400" dirty="0" smtClean="0">
                <a:latin typeface="Times New Roman" panose="02020603050405020304" pitchFamily="18" charset="0"/>
                <a:cs typeface="Times New Roman" panose="02020603050405020304" pitchFamily="18" charset="0"/>
              </a:rPr>
              <a:t>Linear Regression </a:t>
            </a:r>
          </a:p>
          <a:p>
            <a:r>
              <a:rPr lang="en-IN" sz="2400" dirty="0" smtClean="0">
                <a:latin typeface="Times New Roman" panose="02020603050405020304" pitchFamily="18" charset="0"/>
                <a:cs typeface="Times New Roman" panose="02020603050405020304" pitchFamily="18" charset="0"/>
              </a:rPr>
              <a:t>Gradient Descent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096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83408" cy="948243"/>
          </a:xfrm>
        </p:spPr>
        <p:txBody>
          <a:bodyPr/>
          <a:lstStyle/>
          <a:p>
            <a:pPr algn="ctr"/>
            <a:r>
              <a:rPr lang="en-IN" dirty="0" smtClean="0">
                <a:latin typeface="Times New Roman" panose="02020603050405020304" pitchFamily="18" charset="0"/>
                <a:cs typeface="Times New Roman" panose="02020603050405020304" pitchFamily="18" charset="0"/>
              </a:rPr>
              <a:t>Contents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677798"/>
            <a:ext cx="10054046" cy="4570601"/>
          </a:xfrm>
        </p:spPr>
        <p:txBody>
          <a:bodyPr/>
          <a:lstStyle/>
          <a:p>
            <a:r>
              <a:rPr lang="en-IN" dirty="0" smtClean="0">
                <a:latin typeface="Times New Roman" panose="02020603050405020304" pitchFamily="18" charset="0"/>
                <a:cs typeface="Times New Roman" panose="02020603050405020304" pitchFamily="18" charset="0"/>
              </a:rPr>
              <a:t>Introduction </a:t>
            </a:r>
            <a:r>
              <a:rPr lang="en-IN" smtClean="0">
                <a:latin typeface="Times New Roman" panose="02020603050405020304" pitchFamily="18" charset="0"/>
                <a:cs typeface="Times New Roman" panose="02020603050405020304" pitchFamily="18" charset="0"/>
              </a:rPr>
              <a:t>to </a:t>
            </a:r>
            <a:r>
              <a:rPr lang="en-IN" smtClean="0">
                <a:latin typeface="Times New Roman" panose="02020603050405020304" pitchFamily="18" charset="0"/>
                <a:cs typeface="Times New Roman" panose="02020603050405020304" pitchFamily="18" charset="0"/>
              </a:rPr>
              <a:t>Ridge </a:t>
            </a:r>
            <a:r>
              <a:rPr lang="en-IN" dirty="0" smtClean="0">
                <a:latin typeface="Times New Roman" panose="02020603050405020304" pitchFamily="18" charset="0"/>
                <a:cs typeface="Times New Roman" panose="02020603050405020304" pitchFamily="18" charset="0"/>
              </a:rPr>
              <a:t>Regression</a:t>
            </a:r>
          </a:p>
          <a:p>
            <a:r>
              <a:rPr lang="en-IN" dirty="0" smtClean="0">
                <a:latin typeface="Times New Roman" panose="02020603050405020304" pitchFamily="18" charset="0"/>
                <a:cs typeface="Times New Roman" panose="02020603050405020304" pitchFamily="18" charset="0"/>
              </a:rPr>
              <a:t>Problem with Linear Regression</a:t>
            </a:r>
          </a:p>
          <a:p>
            <a:r>
              <a:rPr lang="en-IN" dirty="0">
                <a:latin typeface="Times New Roman" panose="02020603050405020304" pitchFamily="18" charset="0"/>
                <a:cs typeface="Times New Roman" panose="02020603050405020304" pitchFamily="18" charset="0"/>
              </a:rPr>
              <a:t>How </a:t>
            </a:r>
            <a:r>
              <a:rPr lang="en-IN" dirty="0" smtClean="0">
                <a:latin typeface="Times New Roman" panose="02020603050405020304" pitchFamily="18" charset="0"/>
                <a:cs typeface="Times New Roman" panose="02020603050405020304" pitchFamily="18" charset="0"/>
              </a:rPr>
              <a:t>ridge regression solves the problem with Linear Regression</a:t>
            </a:r>
          </a:p>
          <a:p>
            <a:r>
              <a:rPr lang="en-IN" dirty="0" smtClean="0">
                <a:latin typeface="Times New Roman" panose="02020603050405020304" pitchFamily="18" charset="0"/>
                <a:cs typeface="Times New Roman" panose="02020603050405020304" pitchFamily="18" charset="0"/>
              </a:rPr>
              <a:t>Working of Ridge Regression</a:t>
            </a:r>
          </a:p>
          <a:p>
            <a:r>
              <a:rPr lang="en-IN" dirty="0" smtClean="0">
                <a:latin typeface="Times New Roman" panose="02020603050405020304" pitchFamily="18" charset="0"/>
                <a:cs typeface="Times New Roman" panose="02020603050405020304" pitchFamily="18" charset="0"/>
              </a:rPr>
              <a:t>Pros and </a:t>
            </a:r>
            <a:r>
              <a:rPr lang="en-IN" dirty="0" smtClean="0">
                <a:latin typeface="Times New Roman" panose="02020603050405020304" pitchFamily="18" charset="0"/>
                <a:cs typeface="Times New Roman" panose="02020603050405020304" pitchFamily="18" charset="0"/>
              </a:rPr>
              <a:t>Cons</a:t>
            </a:r>
          </a:p>
          <a:p>
            <a:r>
              <a:rPr lang="en-IN" dirty="0" smtClean="0">
                <a:latin typeface="Times New Roman" panose="02020603050405020304" pitchFamily="18" charset="0"/>
                <a:cs typeface="Times New Roman" panose="02020603050405020304" pitchFamily="18" charset="0"/>
              </a:rPr>
              <a:t>Applications</a:t>
            </a:r>
            <a:endParaRPr lang="en-IN"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403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28693" cy="839187"/>
          </a:xfrm>
        </p:spPr>
        <p:txBody>
          <a:bodyPr/>
          <a:lstStyle/>
          <a:p>
            <a:pPr algn="ctr"/>
            <a:r>
              <a:rPr lang="en-IN" sz="3600" dirty="0" smtClean="0">
                <a:latin typeface="Times New Roman" panose="02020603050405020304" pitchFamily="18" charset="0"/>
                <a:cs typeface="Times New Roman" panose="02020603050405020304" pitchFamily="18" charset="0"/>
              </a:rPr>
              <a:t>Introduction to Ridge Regression</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568742"/>
            <a:ext cx="10272160" cy="4679658"/>
          </a:xfrm>
        </p:spPr>
        <p:txBody>
          <a:bodyPr>
            <a:normAutofit/>
          </a:bodyPr>
          <a:lstStyle/>
          <a:p>
            <a:r>
              <a:rPr lang="en-IN" sz="2400" dirty="0" smtClean="0">
                <a:latin typeface="Times New Roman" panose="02020603050405020304" pitchFamily="18" charset="0"/>
                <a:cs typeface="Times New Roman" panose="02020603050405020304" pitchFamily="18" charset="0"/>
              </a:rPr>
              <a:t>Ridge Regression also called as L2 regularisation  is a regularisation technique that helps to overcome some of the problems caused by Linear regression.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a:t>
            </a:r>
            <a:r>
              <a:rPr lang="en-IN" sz="2400" dirty="0" smtClean="0">
                <a:latin typeface="Times New Roman" panose="02020603050405020304" pitchFamily="18" charset="0"/>
                <a:cs typeface="Times New Roman" panose="02020603050405020304" pitchFamily="18" charset="0"/>
              </a:rPr>
              <a:t>inear regression sometimes causes the model to </a:t>
            </a:r>
            <a:r>
              <a:rPr lang="en-IN" sz="2400" dirty="0" err="1" smtClean="0">
                <a:latin typeface="Times New Roman" panose="02020603050405020304" pitchFamily="18" charset="0"/>
                <a:cs typeface="Times New Roman" panose="02020603050405020304" pitchFamily="18" charset="0"/>
              </a:rPr>
              <a:t>overfit</a:t>
            </a:r>
            <a:r>
              <a:rPr lang="en-IN" sz="2400" dirty="0" smtClean="0">
                <a:latin typeface="Times New Roman" panose="02020603050405020304" pitchFamily="18" charset="0"/>
                <a:cs typeface="Times New Roman" panose="02020603050405020304" pitchFamily="18" charset="0"/>
              </a:rPr>
              <a:t>. Ridge regression helps us to minimising these coefficients and reduce the overfitting.</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713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4776"/>
          </a:xfrm>
        </p:spPr>
        <p:txBody>
          <a:bodyPr>
            <a:noAutofit/>
          </a:bodyPr>
          <a:lstStyle/>
          <a:p>
            <a:pPr algn="ctr"/>
            <a:r>
              <a:rPr lang="en-IN" sz="3600" dirty="0" smtClean="0">
                <a:latin typeface="Times New Roman" panose="02020603050405020304" pitchFamily="18" charset="0"/>
                <a:cs typeface="Times New Roman" panose="02020603050405020304" pitchFamily="18" charset="0"/>
              </a:rPr>
              <a:t>Problem with Linear Regression</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24793"/>
            <a:ext cx="10515600" cy="4952170"/>
          </a:xfrm>
        </p:spPr>
        <p:txBody>
          <a:bodyPr>
            <a:normAutofit/>
          </a:bodyPr>
          <a:lstStyle/>
          <a:p>
            <a:r>
              <a:rPr lang="en-IN" sz="2400" dirty="0" smtClean="0">
                <a:latin typeface="Times New Roman" panose="02020603050405020304" pitchFamily="18" charset="0"/>
                <a:cs typeface="Times New Roman" panose="02020603050405020304" pitchFamily="18" charset="0"/>
              </a:rPr>
              <a:t>Linear regression model tries to fit the dataset in such a way that it </a:t>
            </a:r>
            <a:r>
              <a:rPr lang="en-GB" sz="2400" dirty="0" smtClean="0">
                <a:latin typeface="Times New Roman" panose="02020603050405020304" pitchFamily="18" charset="0"/>
                <a:cs typeface="Times New Roman" panose="02020603050405020304" pitchFamily="18" charset="0"/>
              </a:rPr>
              <a:t>minimizes squared errors.</a:t>
            </a:r>
          </a:p>
          <a:p>
            <a:r>
              <a:rPr lang="en-IN" sz="2400" dirty="0" smtClean="0">
                <a:latin typeface="Times New Roman" panose="02020603050405020304" pitchFamily="18" charset="0"/>
                <a:cs typeface="Times New Roman" panose="02020603050405020304" pitchFamily="18" charset="0"/>
              </a:rPr>
              <a:t>This model treats all the features equally </a:t>
            </a:r>
            <a:r>
              <a:rPr lang="en-US" sz="2400" dirty="0" smtClean="0">
                <a:latin typeface="Times New Roman" panose="02020603050405020304" pitchFamily="18" charset="0"/>
                <a:cs typeface="Times New Roman" panose="02020603050405020304" pitchFamily="18" charset="0"/>
              </a:rPr>
              <a:t>and sometimes the features can be highly correlated which causes the model to </a:t>
            </a:r>
            <a:r>
              <a:rPr lang="en-US" sz="2400" dirty="0" err="1" smtClean="0">
                <a:latin typeface="Times New Roman" panose="02020603050405020304" pitchFamily="18" charset="0"/>
                <a:cs typeface="Times New Roman" panose="02020603050405020304" pitchFamily="18" charset="0"/>
              </a:rPr>
              <a:t>overfit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model is said to be over fitted when the model has low bias and high variance.</a:t>
            </a:r>
          </a:p>
          <a:p>
            <a:r>
              <a:rPr lang="en-US" sz="2400" dirty="0" smtClean="0">
                <a:latin typeface="Times New Roman" panose="02020603050405020304" pitchFamily="18" charset="0"/>
                <a:cs typeface="Times New Roman" panose="02020603050405020304" pitchFamily="18" charset="0"/>
              </a:rPr>
              <a:t>This is where ridge regression comes into rescue where an additional penalty is added to control the coefficients so that the model doesn’t over-fit. </a:t>
            </a:r>
          </a:p>
          <a:p>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810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242799" cy="913023"/>
          </a:xfrm>
        </p:spPr>
        <p:txBody>
          <a:bodyPr/>
          <a:lstStyle/>
          <a:p>
            <a:pPr algn="ctr"/>
            <a:r>
              <a:rPr lang="en-IN" sz="3600" dirty="0">
                <a:latin typeface="Times New Roman" panose="02020603050405020304" pitchFamily="18" charset="0"/>
                <a:cs typeface="Times New Roman" panose="02020603050405020304" pitchFamily="18" charset="0"/>
              </a:rPr>
              <a:t>Problem with Linear Regression</a:t>
            </a:r>
            <a:endParaRPr lang="en-GB" sz="36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38200" y="1476462"/>
            <a:ext cx="10515600" cy="5134063"/>
          </a:xfrm>
        </p:spPr>
        <p:txBody>
          <a:bodyPr>
            <a:normAutofit/>
          </a:bodyPr>
          <a:lstStyle/>
          <a:p>
            <a:r>
              <a:rPr lang="en-IN" sz="2400" dirty="0" smtClean="0">
                <a:latin typeface="Times New Roman" panose="02020603050405020304" pitchFamily="18" charset="0"/>
                <a:cs typeface="Times New Roman" panose="02020603050405020304" pitchFamily="18" charset="0"/>
              </a:rPr>
              <a:t>Example :- </a:t>
            </a:r>
          </a:p>
          <a:p>
            <a:r>
              <a:rPr lang="en-IN" sz="2400" dirty="0" smtClean="0">
                <a:latin typeface="Times New Roman" panose="02020603050405020304" pitchFamily="18" charset="0"/>
                <a:cs typeface="Times New Roman" panose="02020603050405020304" pitchFamily="18" charset="0"/>
              </a:rPr>
              <a:t>Here we are considering an example for predicting the price of the house based on how old it is (</a:t>
            </a:r>
            <a:r>
              <a:rPr lang="en-IN" sz="2400" dirty="0" err="1" smtClean="0">
                <a:latin typeface="Times New Roman" panose="02020603050405020304" pitchFamily="18" charset="0"/>
                <a:cs typeface="Times New Roman" panose="02020603050405020304" pitchFamily="18" charset="0"/>
              </a:rPr>
              <a:t>i.e</a:t>
            </a:r>
            <a:r>
              <a:rPr lang="en-IN" sz="2400" dirty="0" smtClean="0">
                <a:latin typeface="Times New Roman" panose="02020603050405020304" pitchFamily="18" charset="0"/>
                <a:cs typeface="Times New Roman" panose="02020603050405020304" pitchFamily="18" charset="0"/>
              </a:rPr>
              <a:t> years).</a:t>
            </a:r>
          </a:p>
          <a:p>
            <a:pPr marL="0" indent="0">
              <a:buNone/>
            </a:pPr>
            <a:endParaRPr lang="en-GB"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475" y="3153073"/>
            <a:ext cx="6182687" cy="3346731"/>
          </a:xfrm>
          <a:prstGeom prst="rect">
            <a:avLst/>
          </a:prstGeom>
        </p:spPr>
      </p:pic>
    </p:spTree>
    <p:extLst>
      <p:ext uri="{BB962C8B-B14F-4D97-AF65-F5344CB8AC3E}">
        <p14:creationId xmlns:p14="http://schemas.microsoft.com/office/powerpoint/2010/main" val="3769179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4776"/>
          </a:xfrm>
        </p:spPr>
        <p:txBody>
          <a:bodyPr>
            <a:noAutofit/>
          </a:bodyPr>
          <a:lstStyle/>
          <a:p>
            <a:pPr algn="ctr"/>
            <a:r>
              <a:rPr lang="en-IN" sz="3600" dirty="0" smtClean="0">
                <a:latin typeface="Times New Roman" panose="02020603050405020304" pitchFamily="18" charset="0"/>
                <a:cs typeface="Times New Roman" panose="02020603050405020304" pitchFamily="18" charset="0"/>
              </a:rPr>
              <a:t>How Ridge Regression Solves This Problem</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0903"/>
            <a:ext cx="10515600" cy="5036060"/>
          </a:xfrm>
        </p:spPr>
        <p:txBody>
          <a:bodyPr>
            <a:normAutofit/>
          </a:bodyPr>
          <a:lstStyle/>
          <a:p>
            <a:r>
              <a:rPr lang="en-IN" sz="2400" dirty="0" smtClean="0">
                <a:latin typeface="Times New Roman" panose="02020603050405020304" pitchFamily="18" charset="0"/>
                <a:cs typeface="Times New Roman" panose="02020603050405020304" pitchFamily="18" charset="0"/>
              </a:rPr>
              <a:t>Ridge regression fixes this problem of overfitting by adding a ridge penalty (</a:t>
            </a:r>
            <a:r>
              <a:rPr lang="en-IN" sz="2400" dirty="0" err="1" smtClean="0">
                <a:latin typeface="Times New Roman" panose="02020603050405020304" pitchFamily="18" charset="0"/>
                <a:cs typeface="Times New Roman" panose="02020603050405020304" pitchFamily="18" charset="0"/>
              </a:rPr>
              <a:t>i.e</a:t>
            </a:r>
            <a:r>
              <a:rPr lang="en-IN" sz="2400" dirty="0" smtClean="0">
                <a:latin typeface="Times New Roman" panose="02020603050405020304" pitchFamily="18" charset="0"/>
                <a:cs typeface="Times New Roman" panose="02020603050405020304" pitchFamily="18" charset="0"/>
              </a:rPr>
              <a:t> Lambda) and adjusting its value.</a:t>
            </a:r>
          </a:p>
          <a:p>
            <a:r>
              <a:rPr lang="en-IN" sz="2400" dirty="0" smtClean="0">
                <a:latin typeface="Times New Roman" panose="02020603050405020304" pitchFamily="18" charset="0"/>
                <a:cs typeface="Times New Roman" panose="02020603050405020304" pitchFamily="18" charset="0"/>
              </a:rPr>
              <a:t>As ridge penalty( lambda value) increases the coefficients start moving more and more towards zero and the line gets less steeper.</a:t>
            </a:r>
          </a:p>
          <a:p>
            <a:r>
              <a:rPr lang="en-IN" sz="2400" dirty="0" smtClean="0">
                <a:latin typeface="Times New Roman" panose="02020603050405020304" pitchFamily="18" charset="0"/>
                <a:cs typeface="Times New Roman" panose="02020603050405020304" pitchFamily="18" charset="0"/>
              </a:rPr>
              <a:t>But when the lambda value </a:t>
            </a:r>
            <a:r>
              <a:rPr lang="en-IN" sz="2400" dirty="0" smtClean="0">
                <a:latin typeface="Times New Roman" panose="02020603050405020304" pitchFamily="18" charset="0"/>
                <a:cs typeface="Times New Roman" panose="02020603050405020304" pitchFamily="18" charset="0"/>
              </a:rPr>
              <a:t>in</a:t>
            </a:r>
            <a:r>
              <a:rPr lang="en-IN" sz="2400" dirty="0" smtClean="0">
                <a:latin typeface="Times New Roman" panose="02020603050405020304" pitchFamily="18" charset="0"/>
                <a:cs typeface="Times New Roman" panose="02020603050405020304" pitchFamily="18" charset="0"/>
              </a:rPr>
              <a:t>creases </a:t>
            </a:r>
            <a:r>
              <a:rPr lang="en-IN" sz="2400" dirty="0" smtClean="0">
                <a:latin typeface="Times New Roman" panose="02020603050405020304" pitchFamily="18" charset="0"/>
                <a:cs typeface="Times New Roman" panose="02020603050405020304" pitchFamily="18" charset="0"/>
              </a:rPr>
              <a:t>too much the models starts to </a:t>
            </a:r>
            <a:r>
              <a:rPr lang="en-IN" sz="2400" dirty="0" err="1" smtClean="0">
                <a:latin typeface="Times New Roman" panose="02020603050405020304" pitchFamily="18" charset="0"/>
                <a:cs typeface="Times New Roman" panose="02020603050405020304" pitchFamily="18" charset="0"/>
              </a:rPr>
              <a:t>underfit</a:t>
            </a:r>
            <a:r>
              <a:rPr lang="en-IN"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u="sng" dirty="0" smtClean="0">
                <a:latin typeface="Times New Roman" panose="02020603050405020304" pitchFamily="18" charset="0"/>
                <a:cs typeface="Times New Roman" panose="02020603050405020304" pitchFamily="18" charset="0"/>
              </a:rPr>
              <a:t>How to pick a lambda value:</a:t>
            </a:r>
          </a:p>
          <a:p>
            <a:r>
              <a:rPr lang="en-IN" sz="2400" dirty="0" smtClean="0">
                <a:latin typeface="Times New Roman" panose="02020603050405020304" pitchFamily="18" charset="0"/>
                <a:cs typeface="Times New Roman" panose="02020603050405020304" pitchFamily="18" charset="0"/>
              </a:rPr>
              <a:t>The lambda value can be chosen by running a cross validation </a:t>
            </a:r>
            <a:r>
              <a:rPr lang="en-IN" sz="2400" dirty="0" err="1" smtClean="0">
                <a:latin typeface="Times New Roman" panose="02020603050405020304" pitchFamily="18" charset="0"/>
                <a:cs typeface="Times New Roman" panose="02020603050405020304" pitchFamily="18" charset="0"/>
              </a:rPr>
              <a:t>technique.The</a:t>
            </a:r>
            <a:r>
              <a:rPr lang="en-IN" sz="2400" dirty="0" smtClean="0">
                <a:latin typeface="Times New Roman" panose="02020603050405020304" pitchFamily="18" charset="0"/>
                <a:cs typeface="Times New Roman" panose="02020603050405020304" pitchFamily="18" charset="0"/>
              </a:rPr>
              <a:t> value with less variance is chosen.</a:t>
            </a:r>
          </a:p>
          <a:p>
            <a:pPr marL="0" indent="0">
              <a:buNone/>
            </a:pPr>
            <a:endParaRPr lang="en-IN" sz="2400" b="1" u="sng"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724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97140" cy="906299"/>
          </a:xfrm>
        </p:spPr>
        <p:txBody>
          <a:bodyPr/>
          <a:lstStyle/>
          <a:p>
            <a:pPr algn="ctr"/>
            <a:r>
              <a:rPr lang="en-IN" sz="3600" dirty="0">
                <a:latin typeface="Times New Roman" panose="02020603050405020304" pitchFamily="18" charset="0"/>
                <a:cs typeface="Times New Roman" panose="02020603050405020304" pitchFamily="18" charset="0"/>
              </a:rPr>
              <a:t>How Ridge Regression Solves This Problem</a:t>
            </a:r>
            <a:endParaRPr lang="en-GB"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13064" y="1434518"/>
            <a:ext cx="10830187" cy="4813882"/>
          </a:xfrm>
        </p:spPr>
        <p:txBody>
          <a:bodyPr>
            <a:normAutofit/>
          </a:bodyPr>
          <a:lstStyle/>
          <a:p>
            <a:r>
              <a:rPr lang="en-IN" sz="2400" dirty="0">
                <a:latin typeface="Times New Roman" panose="02020603050405020304" pitchFamily="18" charset="0"/>
                <a:cs typeface="Times New Roman" panose="02020603050405020304" pitchFamily="18" charset="0"/>
              </a:rPr>
              <a:t>Example :- </a:t>
            </a:r>
          </a:p>
          <a:p>
            <a:r>
              <a:rPr lang="en-IN" sz="2400" dirty="0">
                <a:latin typeface="Times New Roman" panose="02020603050405020304" pitchFamily="18" charset="0"/>
                <a:cs typeface="Times New Roman" panose="02020603050405020304" pitchFamily="18" charset="0"/>
              </a:rPr>
              <a:t>Here we are considering an example for predicting the price of the house based on how old it is (</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years).</a:t>
            </a:r>
          </a:p>
          <a:p>
            <a:endParaRPr lang="en-GB"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916" y="2827090"/>
            <a:ext cx="7759815" cy="3271706"/>
          </a:xfrm>
          <a:prstGeom prst="rect">
            <a:avLst/>
          </a:prstGeom>
        </p:spPr>
      </p:pic>
    </p:spTree>
    <p:extLst>
      <p:ext uri="{BB962C8B-B14F-4D97-AF65-F5344CB8AC3E}">
        <p14:creationId xmlns:p14="http://schemas.microsoft.com/office/powerpoint/2010/main" val="1921515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02190" cy="1400530"/>
          </a:xfrm>
        </p:spPr>
        <p:txBody>
          <a:bodyPr/>
          <a:lstStyle/>
          <a:p>
            <a:pPr algn="ctr"/>
            <a:r>
              <a:rPr lang="en-US" sz="3600" dirty="0">
                <a:latin typeface="Times New Roman" panose="02020603050405020304" pitchFamily="18" charset="0"/>
                <a:cs typeface="Times New Roman" panose="02020603050405020304" pitchFamily="18" charset="0"/>
              </a:rPr>
              <a:t>Linear Regression Vs Ridge Regression</a:t>
            </a:r>
            <a:endParaRPr lang="en-GB" sz="36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5407648"/>
              </p:ext>
            </p:extLst>
          </p:nvPr>
        </p:nvGraphicFramePr>
        <p:xfrm>
          <a:off x="2399426" y="2835479"/>
          <a:ext cx="7124700" cy="1269254"/>
        </p:xfrm>
        <a:graphic>
          <a:graphicData uri="http://schemas.openxmlformats.org/drawingml/2006/table">
            <a:tbl>
              <a:tblPr/>
              <a:tblGrid>
                <a:gridCol w="1781175">
                  <a:extLst>
                    <a:ext uri="{9D8B030D-6E8A-4147-A177-3AD203B41FA5}">
                      <a16:colId xmlns:a16="http://schemas.microsoft.com/office/drawing/2014/main" val="4013941248"/>
                    </a:ext>
                  </a:extLst>
                </a:gridCol>
                <a:gridCol w="1781175">
                  <a:extLst>
                    <a:ext uri="{9D8B030D-6E8A-4147-A177-3AD203B41FA5}">
                      <a16:colId xmlns:a16="http://schemas.microsoft.com/office/drawing/2014/main" val="3971534282"/>
                    </a:ext>
                  </a:extLst>
                </a:gridCol>
                <a:gridCol w="1781175">
                  <a:extLst>
                    <a:ext uri="{9D8B030D-6E8A-4147-A177-3AD203B41FA5}">
                      <a16:colId xmlns:a16="http://schemas.microsoft.com/office/drawing/2014/main" val="1940495725"/>
                    </a:ext>
                  </a:extLst>
                </a:gridCol>
                <a:gridCol w="1781175">
                  <a:extLst>
                    <a:ext uri="{9D8B030D-6E8A-4147-A177-3AD203B41FA5}">
                      <a16:colId xmlns:a16="http://schemas.microsoft.com/office/drawing/2014/main" val="4038835716"/>
                    </a:ext>
                  </a:extLst>
                </a:gridCol>
              </a:tblGrid>
              <a:tr h="192133">
                <a:tc>
                  <a:txBody>
                    <a:bodyPr/>
                    <a:lstStyle/>
                    <a:p>
                      <a:pPr algn="ctr" fontAlgn="base"/>
                      <a:endParaRPr lang="en-GB" sz="1000" b="1" cap="all">
                        <a:effectLst/>
                      </a:endParaRP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rgbClr val="2E4C7A"/>
                    </a:solidFill>
                  </a:tcPr>
                </a:tc>
                <a:tc>
                  <a:txBody>
                    <a:bodyPr/>
                    <a:lstStyle/>
                    <a:p>
                      <a:pPr algn="ctr" fontAlgn="base"/>
                      <a:r>
                        <a:rPr lang="en-GB" sz="1000" b="1" cap="all" dirty="0">
                          <a:effectLst/>
                        </a:rPr>
                        <a:t>MSE (TRAIN)</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chemeClr val="bg1"/>
                    </a:solidFill>
                  </a:tcPr>
                </a:tc>
                <a:tc>
                  <a:txBody>
                    <a:bodyPr/>
                    <a:lstStyle/>
                    <a:p>
                      <a:pPr algn="ctr" fontAlgn="base"/>
                      <a:r>
                        <a:rPr lang="en-GB" sz="1000" b="1" cap="all" dirty="0">
                          <a:effectLst/>
                        </a:rPr>
                        <a:t>MSE (TEST)</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chemeClr val="bg1"/>
                    </a:solidFill>
                  </a:tcPr>
                </a:tc>
                <a:tc>
                  <a:txBody>
                    <a:bodyPr/>
                    <a:lstStyle/>
                    <a:p>
                      <a:pPr algn="ctr" fontAlgn="base"/>
                      <a:r>
                        <a:rPr lang="en-GB" sz="1000" b="1" cap="all" dirty="0">
                          <a:effectLst/>
                        </a:rPr>
                        <a:t>R.DIFF</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chemeClr val="bg1"/>
                    </a:solidFill>
                  </a:tcPr>
                </a:tc>
                <a:extLst>
                  <a:ext uri="{0D108BD9-81ED-4DB2-BD59-A6C34878D82A}">
                    <a16:rowId xmlns:a16="http://schemas.microsoft.com/office/drawing/2014/main" val="3047399095"/>
                  </a:ext>
                </a:extLst>
              </a:tr>
              <a:tr h="385334">
                <a:tc>
                  <a:txBody>
                    <a:bodyPr/>
                    <a:lstStyle/>
                    <a:p>
                      <a:pPr algn="ctr" fontAlgn="base"/>
                      <a:r>
                        <a:rPr lang="en-GB" dirty="0">
                          <a:solidFill>
                            <a:schemeClr val="tx1"/>
                          </a:solidFill>
                          <a:effectLst/>
                        </a:rPr>
                        <a:t>OLS</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rgbClr val="142338"/>
                    </a:solidFill>
                  </a:tcPr>
                </a:tc>
                <a:tc>
                  <a:txBody>
                    <a:bodyPr/>
                    <a:lstStyle/>
                    <a:p>
                      <a:pPr algn="ctr" fontAlgn="base"/>
                      <a:r>
                        <a:rPr lang="en-GB">
                          <a:solidFill>
                            <a:schemeClr val="tx1"/>
                          </a:solidFill>
                          <a:effectLst/>
                        </a:rPr>
                        <a:t>0.175</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rgbClr val="142338"/>
                    </a:solidFill>
                  </a:tcPr>
                </a:tc>
                <a:tc>
                  <a:txBody>
                    <a:bodyPr/>
                    <a:lstStyle/>
                    <a:p>
                      <a:pPr algn="ctr" fontAlgn="base"/>
                      <a:r>
                        <a:rPr lang="en-GB">
                          <a:solidFill>
                            <a:schemeClr val="tx1"/>
                          </a:solidFill>
                          <a:effectLst/>
                        </a:rPr>
                        <a:t>23.62</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rgbClr val="142338"/>
                    </a:solidFill>
                  </a:tcPr>
                </a:tc>
                <a:tc>
                  <a:txBody>
                    <a:bodyPr/>
                    <a:lstStyle/>
                    <a:p>
                      <a:pPr algn="ctr" fontAlgn="base"/>
                      <a:r>
                        <a:rPr lang="en-GB">
                          <a:solidFill>
                            <a:schemeClr val="tx1"/>
                          </a:solidFill>
                          <a:effectLst/>
                        </a:rPr>
                        <a:t>13397.14%</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rgbClr val="142338"/>
                    </a:solidFill>
                  </a:tcPr>
                </a:tc>
                <a:extLst>
                  <a:ext uri="{0D108BD9-81ED-4DB2-BD59-A6C34878D82A}">
                    <a16:rowId xmlns:a16="http://schemas.microsoft.com/office/drawing/2014/main" val="1791743420"/>
                  </a:ext>
                </a:extLst>
              </a:tr>
              <a:tr h="0">
                <a:tc>
                  <a:txBody>
                    <a:bodyPr/>
                    <a:lstStyle/>
                    <a:p>
                      <a:pPr algn="ctr" fontAlgn="base"/>
                      <a:r>
                        <a:rPr lang="en-GB" dirty="0">
                          <a:solidFill>
                            <a:schemeClr val="tx1"/>
                          </a:solidFill>
                          <a:effectLst/>
                        </a:rPr>
                        <a:t>Imaginary model</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rgbClr val="192840"/>
                    </a:solidFill>
                  </a:tcPr>
                </a:tc>
                <a:tc>
                  <a:txBody>
                    <a:bodyPr/>
                    <a:lstStyle/>
                    <a:p>
                      <a:pPr algn="ctr" fontAlgn="base"/>
                      <a:r>
                        <a:rPr lang="en-GB" dirty="0">
                          <a:solidFill>
                            <a:schemeClr val="tx1"/>
                          </a:solidFill>
                          <a:effectLst/>
                        </a:rPr>
                        <a:t>6.28</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rgbClr val="192840"/>
                    </a:solidFill>
                  </a:tcPr>
                </a:tc>
                <a:tc>
                  <a:txBody>
                    <a:bodyPr/>
                    <a:lstStyle/>
                    <a:p>
                      <a:pPr algn="ctr" fontAlgn="base"/>
                      <a:r>
                        <a:rPr lang="en-GB" dirty="0">
                          <a:solidFill>
                            <a:schemeClr val="tx1"/>
                          </a:solidFill>
                          <a:effectLst/>
                        </a:rPr>
                        <a:t>3.77</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rgbClr val="192840"/>
                    </a:solidFill>
                  </a:tcPr>
                </a:tc>
                <a:tc>
                  <a:txBody>
                    <a:bodyPr/>
                    <a:lstStyle/>
                    <a:p>
                      <a:pPr algn="ctr" fontAlgn="base"/>
                      <a:r>
                        <a:rPr lang="en-GB" dirty="0">
                          <a:solidFill>
                            <a:schemeClr val="tx1"/>
                          </a:solidFill>
                          <a:effectLst/>
                        </a:rPr>
                        <a:t>50.2%</a:t>
                      </a:r>
                    </a:p>
                  </a:txBody>
                  <a:tcPr anchor="ctr">
                    <a:lnL w="9525" cap="flat" cmpd="sng" algn="ctr">
                      <a:solidFill>
                        <a:srgbClr val="203555"/>
                      </a:solidFill>
                      <a:prstDash val="solid"/>
                      <a:round/>
                      <a:headEnd type="none" w="med" len="med"/>
                      <a:tailEnd type="none" w="med" len="med"/>
                    </a:lnL>
                    <a:lnR w="9525" cap="flat" cmpd="sng" algn="ctr">
                      <a:solidFill>
                        <a:srgbClr val="203555"/>
                      </a:solidFill>
                      <a:prstDash val="solid"/>
                      <a:round/>
                      <a:headEnd type="none" w="med" len="med"/>
                      <a:tailEnd type="none" w="med" len="med"/>
                    </a:lnR>
                    <a:lnT w="9525" cap="flat" cmpd="sng" algn="ctr">
                      <a:solidFill>
                        <a:srgbClr val="203555"/>
                      </a:solidFill>
                      <a:prstDash val="solid"/>
                      <a:round/>
                      <a:headEnd type="none" w="med" len="med"/>
                      <a:tailEnd type="none" w="med" len="med"/>
                    </a:lnT>
                    <a:lnB w="9525" cap="flat" cmpd="sng" algn="ctr">
                      <a:solidFill>
                        <a:srgbClr val="203555"/>
                      </a:solidFill>
                      <a:prstDash val="solid"/>
                      <a:round/>
                      <a:headEnd type="none" w="med" len="med"/>
                      <a:tailEnd type="none" w="med" len="med"/>
                    </a:lnB>
                    <a:solidFill>
                      <a:srgbClr val="192840"/>
                    </a:solidFill>
                  </a:tcPr>
                </a:tc>
                <a:extLst>
                  <a:ext uri="{0D108BD9-81ED-4DB2-BD59-A6C34878D82A}">
                    <a16:rowId xmlns:a16="http://schemas.microsoft.com/office/drawing/2014/main" val="2329784120"/>
                  </a:ext>
                </a:extLst>
              </a:tr>
            </a:tbl>
          </a:graphicData>
        </a:graphic>
      </p:graphicFrame>
      <p:sp>
        <p:nvSpPr>
          <p:cNvPr id="7"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0000"/>
                </a:solidFill>
                <a:effectLst/>
                <a:latin typeface="Arial" panose="020B0604020202020204" pitchFamily="34" charset="0"/>
              </a:rPr>
              <a:t/>
            </a:r>
            <a:br>
              <a:rPr kumimoji="0" lang="en-US" altLang="en-US" sz="1800" b="0" i="0" u="none" strike="noStrike" cap="none" normalizeH="0" baseline="0" smtClean="0">
                <a:ln>
                  <a:noFill/>
                </a:ln>
                <a:solidFill>
                  <a:srgbClr val="FF0000"/>
                </a:solidFill>
                <a:effectLst/>
                <a:latin typeface="Arial" panose="020B0604020202020204" pitchFamily="34" charset="0"/>
              </a:rPr>
            </a:br>
            <a:endParaRPr kumimoji="0" lang="en-US" altLang="en-US" sz="1800" b="0" i="0" u="none" strike="noStrike" cap="none" normalizeH="0" baseline="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36973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6597</TotalTime>
  <Words>641</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vt:lpstr>
      <vt:lpstr>Ridge Regression</vt:lpstr>
      <vt:lpstr>Prerequisites</vt:lpstr>
      <vt:lpstr>Contents</vt:lpstr>
      <vt:lpstr>Introduction to Ridge Regression</vt:lpstr>
      <vt:lpstr>Problem with Linear Regression</vt:lpstr>
      <vt:lpstr>Problem with Linear Regression</vt:lpstr>
      <vt:lpstr>How Ridge Regression Solves This Problem</vt:lpstr>
      <vt:lpstr>How Ridge Regression Solves This Problem</vt:lpstr>
      <vt:lpstr>Linear Regression Vs Ridge Regression</vt:lpstr>
      <vt:lpstr>Working of Ridge Regression</vt:lpstr>
      <vt:lpstr>Working of Ridge Regression</vt:lpstr>
      <vt:lpstr>Working of Ridge Regression</vt:lpstr>
      <vt:lpstr>Working of Ridge Regression</vt:lpstr>
      <vt:lpstr>Working of Ridge Regression</vt:lpstr>
      <vt:lpstr>Pros and cons</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Ridge Regression</dc:title>
  <dc:creator>Shreyas srikanth</dc:creator>
  <cp:lastModifiedBy>Shreyas srikanth</cp:lastModifiedBy>
  <cp:revision>49</cp:revision>
  <dcterms:created xsi:type="dcterms:W3CDTF">2023-01-29T17:05:33Z</dcterms:created>
  <dcterms:modified xsi:type="dcterms:W3CDTF">2023-02-06T08:53:04Z</dcterms:modified>
</cp:coreProperties>
</file>