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9" r:id="rId3"/>
    <p:sldId id="257"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131974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246633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587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3090766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2753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961826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2778657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3907913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401691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E63E0-177B-4DFD-A872-959F763BD8C7}" type="datetimeFigureOut">
              <a:rPr lang="en-VI" smtClean="0"/>
              <a:t>10/11/2023</a:t>
            </a:fld>
            <a:endParaRPr lang="en-VI"/>
          </a:p>
        </p:txBody>
      </p:sp>
      <p:sp>
        <p:nvSpPr>
          <p:cNvPr id="5" name="Footer Placeholder 4"/>
          <p:cNvSpPr>
            <a:spLocks noGrp="1"/>
          </p:cNvSpPr>
          <p:nvPr>
            <p:ph type="ftr" sz="quarter" idx="11"/>
          </p:nvPr>
        </p:nvSpPr>
        <p:spPr/>
        <p:txBody>
          <a:bodyPr/>
          <a:lstStyle/>
          <a:p>
            <a:endParaRPr lang="en-VI"/>
          </a:p>
        </p:txBody>
      </p:sp>
      <p:sp>
        <p:nvSpPr>
          <p:cNvPr id="6" name="Slide Number Placeholder 5"/>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131542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E63E0-177B-4DFD-A872-959F763BD8C7}" type="datetimeFigureOut">
              <a:rPr lang="en-VI" smtClean="0"/>
              <a:t>10/11/2023</a:t>
            </a:fld>
            <a:endParaRPr lang="en-VI"/>
          </a:p>
        </p:txBody>
      </p:sp>
      <p:sp>
        <p:nvSpPr>
          <p:cNvPr id="6" name="Footer Placeholder 5"/>
          <p:cNvSpPr>
            <a:spLocks noGrp="1"/>
          </p:cNvSpPr>
          <p:nvPr>
            <p:ph type="ftr" sz="quarter" idx="11"/>
          </p:nvPr>
        </p:nvSpPr>
        <p:spPr/>
        <p:txBody>
          <a:bodyPr/>
          <a:lstStyle/>
          <a:p>
            <a:endParaRPr lang="en-VI"/>
          </a:p>
        </p:txBody>
      </p:sp>
      <p:sp>
        <p:nvSpPr>
          <p:cNvPr id="7" name="Slide Number Placeholder 6"/>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56995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E63E0-177B-4DFD-A872-959F763BD8C7}" type="datetimeFigureOut">
              <a:rPr lang="en-VI" smtClean="0"/>
              <a:t>10/11/2023</a:t>
            </a:fld>
            <a:endParaRPr lang="en-VI"/>
          </a:p>
        </p:txBody>
      </p:sp>
      <p:sp>
        <p:nvSpPr>
          <p:cNvPr id="8" name="Footer Placeholder 7"/>
          <p:cNvSpPr>
            <a:spLocks noGrp="1"/>
          </p:cNvSpPr>
          <p:nvPr>
            <p:ph type="ftr" sz="quarter" idx="11"/>
          </p:nvPr>
        </p:nvSpPr>
        <p:spPr/>
        <p:txBody>
          <a:bodyPr/>
          <a:lstStyle/>
          <a:p>
            <a:endParaRPr lang="en-VI"/>
          </a:p>
        </p:txBody>
      </p:sp>
      <p:sp>
        <p:nvSpPr>
          <p:cNvPr id="9" name="Slide Number Placeholder 8"/>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15798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E63E0-177B-4DFD-A872-959F763BD8C7}" type="datetimeFigureOut">
              <a:rPr lang="en-VI" smtClean="0"/>
              <a:t>10/11/2023</a:t>
            </a:fld>
            <a:endParaRPr lang="en-VI"/>
          </a:p>
        </p:txBody>
      </p:sp>
      <p:sp>
        <p:nvSpPr>
          <p:cNvPr id="4" name="Footer Placeholder 3"/>
          <p:cNvSpPr>
            <a:spLocks noGrp="1"/>
          </p:cNvSpPr>
          <p:nvPr>
            <p:ph type="ftr" sz="quarter" idx="11"/>
          </p:nvPr>
        </p:nvSpPr>
        <p:spPr/>
        <p:txBody>
          <a:bodyPr/>
          <a:lstStyle/>
          <a:p>
            <a:endParaRPr lang="en-VI"/>
          </a:p>
        </p:txBody>
      </p:sp>
      <p:sp>
        <p:nvSpPr>
          <p:cNvPr id="5" name="Slide Number Placeholder 4"/>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290268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E63E0-177B-4DFD-A872-959F763BD8C7}" type="datetimeFigureOut">
              <a:rPr lang="en-VI" smtClean="0"/>
              <a:t>10/11/2023</a:t>
            </a:fld>
            <a:endParaRPr lang="en-VI"/>
          </a:p>
        </p:txBody>
      </p:sp>
      <p:sp>
        <p:nvSpPr>
          <p:cNvPr id="3" name="Footer Placeholder 2"/>
          <p:cNvSpPr>
            <a:spLocks noGrp="1"/>
          </p:cNvSpPr>
          <p:nvPr>
            <p:ph type="ftr" sz="quarter" idx="11"/>
          </p:nvPr>
        </p:nvSpPr>
        <p:spPr/>
        <p:txBody>
          <a:bodyPr/>
          <a:lstStyle/>
          <a:p>
            <a:endParaRPr lang="en-VI"/>
          </a:p>
        </p:txBody>
      </p:sp>
      <p:sp>
        <p:nvSpPr>
          <p:cNvPr id="4" name="Slide Number Placeholder 3"/>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52862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E63E0-177B-4DFD-A872-959F763BD8C7}" type="datetimeFigureOut">
              <a:rPr lang="en-VI" smtClean="0"/>
              <a:t>10/11/2023</a:t>
            </a:fld>
            <a:endParaRPr lang="en-VI"/>
          </a:p>
        </p:txBody>
      </p:sp>
      <p:sp>
        <p:nvSpPr>
          <p:cNvPr id="6" name="Footer Placeholder 5"/>
          <p:cNvSpPr>
            <a:spLocks noGrp="1"/>
          </p:cNvSpPr>
          <p:nvPr>
            <p:ph type="ftr" sz="quarter" idx="11"/>
          </p:nvPr>
        </p:nvSpPr>
        <p:spPr/>
        <p:txBody>
          <a:bodyPr/>
          <a:lstStyle/>
          <a:p>
            <a:endParaRPr lang="en-VI"/>
          </a:p>
        </p:txBody>
      </p:sp>
      <p:sp>
        <p:nvSpPr>
          <p:cNvPr id="7" name="Slide Number Placeholder 6"/>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362644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9E63E0-177B-4DFD-A872-959F763BD8C7}" type="datetimeFigureOut">
              <a:rPr lang="en-VI" smtClean="0"/>
              <a:t>10/11/2023</a:t>
            </a:fld>
            <a:endParaRPr lang="en-VI"/>
          </a:p>
        </p:txBody>
      </p:sp>
      <p:sp>
        <p:nvSpPr>
          <p:cNvPr id="6" name="Footer Placeholder 5"/>
          <p:cNvSpPr>
            <a:spLocks noGrp="1"/>
          </p:cNvSpPr>
          <p:nvPr>
            <p:ph type="ftr" sz="quarter" idx="11"/>
          </p:nvPr>
        </p:nvSpPr>
        <p:spPr/>
        <p:txBody>
          <a:bodyPr/>
          <a:lstStyle/>
          <a:p>
            <a:endParaRPr lang="en-VI"/>
          </a:p>
        </p:txBody>
      </p:sp>
      <p:sp>
        <p:nvSpPr>
          <p:cNvPr id="7" name="Slide Number Placeholder 6"/>
          <p:cNvSpPr>
            <a:spLocks noGrp="1"/>
          </p:cNvSpPr>
          <p:nvPr>
            <p:ph type="sldNum" sz="quarter" idx="12"/>
          </p:nvPr>
        </p:nvSpPr>
        <p:spPr/>
        <p:txBody>
          <a:bodyPr/>
          <a:lstStyle/>
          <a:p>
            <a:fld id="{0D28F2D5-FCB7-4499-8ECE-B15AE511A512}" type="slidenum">
              <a:rPr lang="en-VI" smtClean="0"/>
              <a:t>‹#›</a:t>
            </a:fld>
            <a:endParaRPr lang="en-VI"/>
          </a:p>
        </p:txBody>
      </p:sp>
    </p:spTree>
    <p:extLst>
      <p:ext uri="{BB962C8B-B14F-4D97-AF65-F5344CB8AC3E}">
        <p14:creationId xmlns:p14="http://schemas.microsoft.com/office/powerpoint/2010/main" val="9552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9E63E0-177B-4DFD-A872-959F763BD8C7}" type="datetimeFigureOut">
              <a:rPr lang="en-VI" smtClean="0"/>
              <a:t>10/11/2023</a:t>
            </a:fld>
            <a:endParaRPr lang="en-VI"/>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VI"/>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28F2D5-FCB7-4499-8ECE-B15AE511A512}" type="slidenum">
              <a:rPr lang="en-VI" smtClean="0"/>
              <a:t>‹#›</a:t>
            </a:fld>
            <a:endParaRPr lang="en-VI"/>
          </a:p>
        </p:txBody>
      </p:sp>
    </p:spTree>
    <p:extLst>
      <p:ext uri="{BB962C8B-B14F-4D97-AF65-F5344CB8AC3E}">
        <p14:creationId xmlns:p14="http://schemas.microsoft.com/office/powerpoint/2010/main" val="23624993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786C-FB38-4739-9AF1-D934FD7D1CBF}"/>
              </a:ext>
            </a:extLst>
          </p:cNvPr>
          <p:cNvSpPr>
            <a:spLocks noGrp="1"/>
          </p:cNvSpPr>
          <p:nvPr>
            <p:ph type="ctrTitle"/>
          </p:nvPr>
        </p:nvSpPr>
        <p:spPr/>
        <p:txBody>
          <a:bodyPr/>
          <a:lstStyle/>
          <a:p>
            <a:r>
              <a:rPr lang="en-US" dirty="0"/>
              <a:t>Crop Price Prediction Using LSTM Model</a:t>
            </a:r>
            <a:endParaRPr lang="en-VI" dirty="0"/>
          </a:p>
        </p:txBody>
      </p:sp>
      <p:sp>
        <p:nvSpPr>
          <p:cNvPr id="4" name="TextBox 3">
            <a:extLst>
              <a:ext uri="{FF2B5EF4-FFF2-40B4-BE49-F238E27FC236}">
                <a16:creationId xmlns:a16="http://schemas.microsoft.com/office/drawing/2014/main" id="{404C89E4-03B2-4451-9108-C627A40EEE27}"/>
              </a:ext>
            </a:extLst>
          </p:cNvPr>
          <p:cNvSpPr txBox="1"/>
          <p:nvPr/>
        </p:nvSpPr>
        <p:spPr>
          <a:xfrm>
            <a:off x="5390535" y="4125184"/>
            <a:ext cx="5961158" cy="2339102"/>
          </a:xfrm>
          <a:prstGeom prst="rect">
            <a:avLst/>
          </a:prstGeom>
          <a:noFill/>
        </p:spPr>
        <p:txBody>
          <a:bodyPr wrap="square">
            <a:spAutoFit/>
          </a:bodyPr>
          <a:lstStyle/>
          <a:p>
            <a:pPr defTabSz="457200"/>
            <a:r>
              <a:rPr lang="en-IN" sz="2000" dirty="0">
                <a:solidFill>
                  <a:prstClr val="black"/>
                </a:solidFill>
                <a:latin typeface="Times New Roman" panose="02020603050405020304" pitchFamily="18" charset="0"/>
                <a:cs typeface="Times New Roman" panose="02020603050405020304" pitchFamily="18" charset="0"/>
              </a:rPr>
              <a:t>Team Members: </a:t>
            </a:r>
          </a:p>
          <a:p>
            <a:pPr defTabSz="457200"/>
            <a:r>
              <a:rPr lang="en-IN" dirty="0">
                <a:solidFill>
                  <a:prstClr val="black"/>
                </a:solidFill>
                <a:latin typeface="Trebuchet MS" panose="020B0603020202020204"/>
              </a:rPr>
              <a:t>                     </a:t>
            </a:r>
            <a:r>
              <a:rPr lang="en-IN" dirty="0">
                <a:solidFill>
                  <a:prstClr val="black"/>
                </a:solidFill>
                <a:latin typeface="Times New Roman" panose="02020603050405020304" pitchFamily="18" charset="0"/>
                <a:cs typeface="Times New Roman" panose="02020603050405020304" pitchFamily="18" charset="0"/>
              </a:rPr>
              <a:t>Vijetha Pai</a:t>
            </a:r>
          </a:p>
          <a:p>
            <a:pPr defTabSz="457200"/>
            <a:r>
              <a:rPr lang="en-IN" dirty="0">
                <a:solidFill>
                  <a:prstClr val="black"/>
                </a:solidFill>
                <a:latin typeface="Times New Roman" panose="02020603050405020304" pitchFamily="18" charset="0"/>
                <a:cs typeface="Times New Roman" panose="02020603050405020304" pitchFamily="18" charset="0"/>
              </a:rPr>
              <a:t>                         Sujan Acharya</a:t>
            </a:r>
          </a:p>
          <a:p>
            <a:pPr defTabSz="457200"/>
            <a:r>
              <a:rPr lang="en-IN" dirty="0">
                <a:solidFill>
                  <a:prstClr val="black"/>
                </a:solidFill>
                <a:latin typeface="Times New Roman" panose="02020603050405020304" pitchFamily="18" charset="0"/>
                <a:cs typeface="Times New Roman" panose="02020603050405020304" pitchFamily="18" charset="0"/>
              </a:rPr>
              <a:t>                         </a:t>
            </a:r>
            <a:r>
              <a:rPr lang="en-IN" dirty="0" err="1">
                <a:solidFill>
                  <a:prstClr val="black"/>
                </a:solidFill>
                <a:latin typeface="Times New Roman" panose="02020603050405020304" pitchFamily="18" charset="0"/>
                <a:cs typeface="Times New Roman" panose="02020603050405020304" pitchFamily="18" charset="0"/>
              </a:rPr>
              <a:t>Shravya</a:t>
            </a:r>
            <a:r>
              <a:rPr lang="en-IN" dirty="0">
                <a:solidFill>
                  <a:prstClr val="black"/>
                </a:solidFill>
                <a:latin typeface="Times New Roman" panose="02020603050405020304" pitchFamily="18" charset="0"/>
                <a:cs typeface="Times New Roman" panose="02020603050405020304" pitchFamily="18" charset="0"/>
              </a:rPr>
              <a:t> </a:t>
            </a:r>
          </a:p>
          <a:p>
            <a:pPr defTabSz="457200"/>
            <a:r>
              <a:rPr lang="en-IN" dirty="0">
                <a:solidFill>
                  <a:prstClr val="black"/>
                </a:solidFill>
                <a:latin typeface="Times New Roman" panose="02020603050405020304" pitchFamily="18" charset="0"/>
                <a:cs typeface="Times New Roman" panose="02020603050405020304" pitchFamily="18" charset="0"/>
              </a:rPr>
              <a:t>                         </a:t>
            </a:r>
            <a:r>
              <a:rPr lang="en-IN" dirty="0" err="1">
                <a:solidFill>
                  <a:prstClr val="black"/>
                </a:solidFill>
                <a:latin typeface="Times New Roman" panose="02020603050405020304" pitchFamily="18" charset="0"/>
                <a:cs typeface="Times New Roman" panose="02020603050405020304" pitchFamily="18" charset="0"/>
              </a:rPr>
              <a:t>Shreyas</a:t>
            </a:r>
            <a:r>
              <a:rPr lang="en-IN" dirty="0">
                <a:solidFill>
                  <a:prstClr val="black"/>
                </a:solidFill>
                <a:latin typeface="Times New Roman" panose="02020603050405020304" pitchFamily="18" charset="0"/>
                <a:cs typeface="Times New Roman" panose="02020603050405020304" pitchFamily="18" charset="0"/>
              </a:rPr>
              <a:t> S </a:t>
            </a:r>
            <a:r>
              <a:rPr lang="en-IN" dirty="0" err="1">
                <a:solidFill>
                  <a:prstClr val="black"/>
                </a:solidFill>
                <a:latin typeface="Times New Roman" panose="02020603050405020304" pitchFamily="18" charset="0"/>
                <a:cs typeface="Times New Roman" panose="02020603050405020304" pitchFamily="18" charset="0"/>
              </a:rPr>
              <a:t>Tantri</a:t>
            </a:r>
            <a:endParaRPr lang="en-IN" dirty="0">
              <a:solidFill>
                <a:prstClr val="black"/>
              </a:solidFill>
              <a:latin typeface="Times New Roman" panose="02020603050405020304" pitchFamily="18" charset="0"/>
              <a:cs typeface="Times New Roman" panose="02020603050405020304" pitchFamily="18" charset="0"/>
            </a:endParaRPr>
          </a:p>
          <a:p>
            <a:pPr defTabSz="457200"/>
            <a:r>
              <a:rPr lang="en-IN" dirty="0">
                <a:solidFill>
                  <a:prstClr val="black"/>
                </a:solidFill>
                <a:latin typeface="Times New Roman" panose="02020603050405020304" pitchFamily="18" charset="0"/>
                <a:cs typeface="Times New Roman" panose="02020603050405020304" pitchFamily="18" charset="0"/>
              </a:rPr>
              <a:t>                         </a:t>
            </a:r>
            <a:r>
              <a:rPr lang="en-IN" dirty="0" err="1">
                <a:solidFill>
                  <a:prstClr val="black"/>
                </a:solidFill>
                <a:latin typeface="Times New Roman" panose="02020603050405020304" pitchFamily="18" charset="0"/>
                <a:cs typeface="Times New Roman" panose="02020603050405020304" pitchFamily="18" charset="0"/>
              </a:rPr>
              <a:t>Keerthi</a:t>
            </a:r>
            <a:r>
              <a:rPr lang="en-IN" dirty="0">
                <a:solidFill>
                  <a:prstClr val="black"/>
                </a:solidFill>
                <a:latin typeface="Times New Roman" panose="02020603050405020304" pitchFamily="18" charset="0"/>
                <a:cs typeface="Times New Roman" panose="02020603050405020304" pitchFamily="18" charset="0"/>
              </a:rPr>
              <a:t> S M</a:t>
            </a:r>
          </a:p>
          <a:p>
            <a:pPr defTabSz="457200"/>
            <a:r>
              <a:rPr lang="en-IN" dirty="0">
                <a:solidFill>
                  <a:prstClr val="black"/>
                </a:solidFill>
                <a:latin typeface="Times New Roman" panose="02020603050405020304" pitchFamily="18" charset="0"/>
                <a:cs typeface="Times New Roman" panose="02020603050405020304" pitchFamily="18" charset="0"/>
              </a:rPr>
              <a:t>                         Elroy Merwyn </a:t>
            </a:r>
            <a:r>
              <a:rPr lang="en-IN" dirty="0" err="1">
                <a:solidFill>
                  <a:prstClr val="black"/>
                </a:solidFill>
                <a:latin typeface="Times New Roman" panose="02020603050405020304" pitchFamily="18" charset="0"/>
                <a:cs typeface="Times New Roman" panose="02020603050405020304" pitchFamily="18" charset="0"/>
              </a:rPr>
              <a:t>Monis</a:t>
            </a:r>
            <a:endParaRPr lang="en-IN" dirty="0">
              <a:solidFill>
                <a:prstClr val="black"/>
              </a:solidFill>
              <a:latin typeface="Times New Roman" panose="02020603050405020304" pitchFamily="18" charset="0"/>
              <a:cs typeface="Times New Roman" panose="02020603050405020304" pitchFamily="18" charset="0"/>
            </a:endParaRPr>
          </a:p>
          <a:p>
            <a:pPr defTabSz="457200"/>
            <a:r>
              <a:rPr lang="en-IN" dirty="0">
                <a:solidFill>
                  <a:prstClr val="black"/>
                </a:solidFill>
                <a:latin typeface="Times New Roman" panose="02020603050405020304" pitchFamily="18" charset="0"/>
                <a:cs typeface="Times New Roman" panose="02020603050405020304" pitchFamily="18" charset="0"/>
              </a:rPr>
              <a:t>                         Neha </a:t>
            </a:r>
            <a:r>
              <a:rPr lang="en-IN" dirty="0" err="1">
                <a:solidFill>
                  <a:prstClr val="black"/>
                </a:solidFill>
                <a:latin typeface="Times New Roman" panose="02020603050405020304" pitchFamily="18" charset="0"/>
                <a:cs typeface="Times New Roman" panose="02020603050405020304" pitchFamily="18" charset="0"/>
              </a:rPr>
              <a:t>Mashoora</a:t>
            </a:r>
            <a:endParaRPr lang="en-IN"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33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BD32-EC82-486A-9370-5E0FCCBE5646}"/>
              </a:ext>
            </a:extLst>
          </p:cNvPr>
          <p:cNvSpPr>
            <a:spLocks noGrp="1"/>
          </p:cNvSpPr>
          <p:nvPr>
            <p:ph type="title"/>
          </p:nvPr>
        </p:nvSpPr>
        <p:spPr/>
        <p:txBody>
          <a:bodyPr/>
          <a:lstStyle/>
          <a:p>
            <a:r>
              <a:rPr lang="en-US" dirty="0"/>
              <a:t>Model Architecture</a:t>
            </a:r>
            <a:endParaRPr lang="en-VI" dirty="0"/>
          </a:p>
        </p:txBody>
      </p:sp>
      <p:sp>
        <p:nvSpPr>
          <p:cNvPr id="4" name="Content Placeholder 3">
            <a:extLst>
              <a:ext uri="{FF2B5EF4-FFF2-40B4-BE49-F238E27FC236}">
                <a16:creationId xmlns:a16="http://schemas.microsoft.com/office/drawing/2014/main" id="{40FCC1F7-96D2-40FA-8763-7FDAD5C47DDC}"/>
              </a:ext>
            </a:extLst>
          </p:cNvPr>
          <p:cNvSpPr>
            <a:spLocks noGrp="1"/>
          </p:cNvSpPr>
          <p:nvPr>
            <p:ph sz="half" idx="1"/>
          </p:nvPr>
        </p:nvSpPr>
        <p:spPr>
          <a:xfrm>
            <a:off x="628475" y="1389397"/>
            <a:ext cx="5181600" cy="5103478"/>
          </a:xfrm>
        </p:spPr>
        <p:txBody>
          <a:bodyPr>
            <a:noAutofit/>
          </a:bodyPr>
          <a:lstStyle/>
          <a:p>
            <a:r>
              <a:rPr lang="en-US" sz="1600" dirty="0">
                <a:effectLst/>
              </a:rPr>
              <a:t>We have used Long Short-Term Memory (LSTM) for time series generation. LSTM is a type of Recurrent Neural Network (RNN) that is capable of learning long-term dependencies. It is particularly useful for time series data as it has the ability to remember past information and use it to predict future values.</a:t>
            </a:r>
            <a:endParaRPr lang="en-US" sz="1600" dirty="0"/>
          </a:p>
          <a:p>
            <a:r>
              <a:rPr lang="en-US" sz="1600" dirty="0">
                <a:effectLst/>
              </a:rPr>
              <a:t>Our LSTM model consists of five layers - an input layer, an LSTM layer, two Dense Layers and an output layer. The input layer takes in the sequence of historical prices for a given crop. The LSTM layer processes the sequence and generates a hidden state that captures the temporal dependencies in the data. The output layer then predicts the next value in the sequence based on the output generated by the last Dense layer.</a:t>
            </a:r>
            <a:endParaRPr lang="en-US" sz="1600" dirty="0"/>
          </a:p>
          <a:p>
            <a:r>
              <a:rPr lang="en-US" sz="1600" dirty="0">
                <a:effectLst/>
              </a:rPr>
              <a:t>The Dense layer uses </a:t>
            </a:r>
            <a:r>
              <a:rPr lang="en-US" sz="1600" dirty="0" err="1">
                <a:effectLst/>
              </a:rPr>
              <a:t>ReLU</a:t>
            </a:r>
            <a:r>
              <a:rPr lang="en-US" sz="1600" dirty="0">
                <a:effectLst/>
              </a:rPr>
              <a:t> (Rectified Linear Unit) activation function , The </a:t>
            </a:r>
            <a:r>
              <a:rPr lang="en-US" sz="1600" dirty="0" err="1">
                <a:effectLst/>
              </a:rPr>
              <a:t>ReLU</a:t>
            </a:r>
            <a:r>
              <a:rPr lang="en-US" sz="1600" dirty="0">
                <a:effectLst/>
              </a:rPr>
              <a:t> activation function is a commonly used non-linear function in neural networks. It replaces negative input values with zero and leaves positive values unchanged, helping the model learn complex patterns and speeding up training due to its simplicity. </a:t>
            </a:r>
            <a:r>
              <a:rPr lang="en-US" sz="1600" dirty="0" err="1">
                <a:effectLst/>
              </a:rPr>
              <a:t>ReLU</a:t>
            </a:r>
            <a:r>
              <a:rPr lang="en-US" sz="1600" dirty="0">
                <a:effectLst/>
              </a:rPr>
              <a:t> is widely used for hidden layers in deep learning models</a:t>
            </a:r>
            <a:endParaRPr lang="en-US" sz="1600" dirty="0"/>
          </a:p>
        </p:txBody>
      </p:sp>
      <p:sp>
        <p:nvSpPr>
          <p:cNvPr id="5" name="Content Placeholder 4">
            <a:extLst>
              <a:ext uri="{FF2B5EF4-FFF2-40B4-BE49-F238E27FC236}">
                <a16:creationId xmlns:a16="http://schemas.microsoft.com/office/drawing/2014/main" id="{39A76511-56F7-4511-9E50-209238DAA990}"/>
              </a:ext>
            </a:extLst>
          </p:cNvPr>
          <p:cNvSpPr>
            <a:spLocks noGrp="1"/>
          </p:cNvSpPr>
          <p:nvPr>
            <p:ph sz="half" idx="2"/>
          </p:nvPr>
        </p:nvSpPr>
        <p:spPr>
          <a:xfrm>
            <a:off x="6172200" y="1389398"/>
            <a:ext cx="5181600" cy="4877178"/>
          </a:xfrm>
        </p:spPr>
        <p:txBody>
          <a:bodyPr>
            <a:normAutofit/>
          </a:bodyPr>
          <a:lstStyle/>
          <a:p>
            <a:pPr marL="0" indent="0">
              <a:buNone/>
            </a:pPr>
            <a:r>
              <a:rPr lang="en-US" sz="2400" dirty="0"/>
              <a:t>Model Architecture:</a:t>
            </a:r>
          </a:p>
          <a:p>
            <a:pPr marL="0" indent="0">
              <a:buNone/>
            </a:pPr>
            <a:r>
              <a:rPr lang="en-US" sz="1600" dirty="0">
                <a:effectLst/>
              </a:rPr>
              <a:t>model=Sequential()</a:t>
            </a:r>
            <a:endParaRPr lang="en-US" sz="1600" dirty="0"/>
          </a:p>
          <a:p>
            <a:pPr marL="0" indent="0">
              <a:buNone/>
            </a:pPr>
            <a:r>
              <a:rPr lang="en-US" sz="1600" dirty="0" err="1">
                <a:effectLst/>
              </a:rPr>
              <a:t>model.add</a:t>
            </a:r>
            <a:r>
              <a:rPr lang="en-US" sz="1600" dirty="0">
                <a:effectLst/>
              </a:rPr>
              <a:t>(</a:t>
            </a:r>
            <a:r>
              <a:rPr lang="en-US" sz="1600" dirty="0" err="1">
                <a:effectLst/>
              </a:rPr>
              <a:t>InputLayer</a:t>
            </a:r>
            <a:r>
              <a:rPr lang="en-US" sz="1600" dirty="0">
                <a:effectLst/>
              </a:rPr>
              <a:t>((3,3))),</a:t>
            </a:r>
            <a:endParaRPr lang="en-US" sz="1600" dirty="0"/>
          </a:p>
          <a:p>
            <a:pPr marL="0" indent="0">
              <a:buNone/>
            </a:pPr>
            <a:r>
              <a:rPr lang="en-US" sz="1600" dirty="0" err="1">
                <a:effectLst/>
              </a:rPr>
              <a:t>model.add</a:t>
            </a:r>
            <a:r>
              <a:rPr lang="en-US" sz="1600" dirty="0">
                <a:effectLst/>
              </a:rPr>
              <a:t>(LSTM(64)),</a:t>
            </a:r>
            <a:endParaRPr lang="en-US" sz="1600" dirty="0"/>
          </a:p>
          <a:p>
            <a:pPr marL="0" indent="0">
              <a:buNone/>
            </a:pPr>
            <a:r>
              <a:rPr lang="en-US" sz="1600" dirty="0" err="1">
                <a:effectLst/>
              </a:rPr>
              <a:t>model.add</a:t>
            </a:r>
            <a:r>
              <a:rPr lang="en-US" sz="1600" dirty="0">
                <a:effectLst/>
              </a:rPr>
              <a:t>(Dense(64, '</a:t>
            </a:r>
            <a:r>
              <a:rPr lang="en-US" sz="1600" dirty="0" err="1">
                <a:effectLst/>
              </a:rPr>
              <a:t>relu</a:t>
            </a:r>
            <a:r>
              <a:rPr lang="en-US" sz="1600" dirty="0">
                <a:effectLst/>
              </a:rPr>
              <a:t>')),</a:t>
            </a:r>
            <a:endParaRPr lang="en-US" sz="1600" dirty="0"/>
          </a:p>
          <a:p>
            <a:pPr marL="0" indent="0">
              <a:buNone/>
            </a:pPr>
            <a:r>
              <a:rPr lang="en-US" sz="1600" dirty="0" err="1">
                <a:effectLst/>
              </a:rPr>
              <a:t>model.add</a:t>
            </a:r>
            <a:r>
              <a:rPr lang="en-US" sz="1600" dirty="0">
                <a:effectLst/>
              </a:rPr>
              <a:t>(Dense(30, '</a:t>
            </a:r>
            <a:r>
              <a:rPr lang="en-US" sz="1600" dirty="0" err="1">
                <a:effectLst/>
              </a:rPr>
              <a:t>relu</a:t>
            </a:r>
            <a:r>
              <a:rPr lang="en-US" sz="1600" dirty="0">
                <a:effectLst/>
              </a:rPr>
              <a:t>')),</a:t>
            </a:r>
            <a:endParaRPr lang="en-US" sz="1600" dirty="0"/>
          </a:p>
          <a:p>
            <a:pPr marL="0" indent="0">
              <a:buNone/>
            </a:pPr>
            <a:r>
              <a:rPr lang="en-US" sz="1600" dirty="0" err="1">
                <a:effectLst/>
              </a:rPr>
              <a:t>model.add</a:t>
            </a:r>
            <a:r>
              <a:rPr lang="en-US" sz="1600" dirty="0">
                <a:effectLst/>
              </a:rPr>
              <a:t>(Dense(3)),</a:t>
            </a:r>
            <a:endParaRPr lang="en-US" sz="1600" dirty="0"/>
          </a:p>
          <a:p>
            <a:pPr marL="0" indent="0">
              <a:buNone/>
            </a:pPr>
            <a:endParaRPr lang="en-VI" sz="2400" dirty="0"/>
          </a:p>
        </p:txBody>
      </p:sp>
    </p:spTree>
    <p:extLst>
      <p:ext uri="{BB962C8B-B14F-4D97-AF65-F5344CB8AC3E}">
        <p14:creationId xmlns:p14="http://schemas.microsoft.com/office/powerpoint/2010/main" val="282789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69176D-BB7B-401F-9F21-4CD8C77023DC}"/>
              </a:ext>
            </a:extLst>
          </p:cNvPr>
          <p:cNvSpPr>
            <a:spLocks noGrp="1"/>
          </p:cNvSpPr>
          <p:nvPr>
            <p:ph type="title"/>
          </p:nvPr>
        </p:nvSpPr>
        <p:spPr/>
        <p:txBody>
          <a:bodyPr/>
          <a:lstStyle/>
          <a:p>
            <a:r>
              <a:rPr lang="en-US" dirty="0"/>
              <a:t>Model Training</a:t>
            </a:r>
            <a:endParaRPr lang="en-VI" dirty="0"/>
          </a:p>
        </p:txBody>
      </p:sp>
      <p:sp>
        <p:nvSpPr>
          <p:cNvPr id="7" name="Content Placeholder 6">
            <a:extLst>
              <a:ext uri="{FF2B5EF4-FFF2-40B4-BE49-F238E27FC236}">
                <a16:creationId xmlns:a16="http://schemas.microsoft.com/office/drawing/2014/main" id="{686FC21E-F2DD-465F-A49F-35A6B1DB1861}"/>
              </a:ext>
            </a:extLst>
          </p:cNvPr>
          <p:cNvSpPr>
            <a:spLocks noGrp="1"/>
          </p:cNvSpPr>
          <p:nvPr>
            <p:ph sz="half" idx="1"/>
          </p:nvPr>
        </p:nvSpPr>
        <p:spPr/>
        <p:txBody>
          <a:bodyPr>
            <a:normAutofit fontScale="92500"/>
          </a:bodyPr>
          <a:lstStyle/>
          <a:p>
            <a:pPr marL="0" indent="0">
              <a:buNone/>
            </a:pPr>
            <a:r>
              <a:rPr lang="en-US" b="1" dirty="0">
                <a:effectLst/>
              </a:rPr>
              <a:t>Training Process</a:t>
            </a:r>
            <a:endParaRPr lang="en-US" b="1" dirty="0"/>
          </a:p>
          <a:p>
            <a:r>
              <a:rPr lang="en-US" dirty="0">
                <a:effectLst/>
              </a:rPr>
              <a:t>We trained our LSTM model on the preprocessed dataset using </a:t>
            </a:r>
            <a:r>
              <a:rPr lang="en-US" dirty="0" err="1">
                <a:effectLst/>
              </a:rPr>
              <a:t>Keras</a:t>
            </a:r>
            <a:r>
              <a:rPr lang="en-US" dirty="0">
                <a:effectLst/>
              </a:rPr>
              <a:t> API with </a:t>
            </a:r>
            <a:r>
              <a:rPr lang="en-US" dirty="0" err="1">
                <a:effectLst/>
              </a:rPr>
              <a:t>Tensorflow</a:t>
            </a:r>
            <a:r>
              <a:rPr lang="en-US" dirty="0">
                <a:effectLst/>
              </a:rPr>
              <a:t> backend. We used learning rate of 0.0001. The model was trained for 100 epochs.</a:t>
            </a:r>
            <a:endParaRPr lang="en-US" dirty="0"/>
          </a:p>
          <a:p>
            <a:pPr marL="0" indent="0">
              <a:buNone/>
            </a:pPr>
            <a:r>
              <a:rPr lang="en-US" b="1" dirty="0">
                <a:effectLst/>
              </a:rPr>
              <a:t>Performance Metrics</a:t>
            </a:r>
            <a:endParaRPr lang="en-US" b="1" dirty="0"/>
          </a:p>
          <a:p>
            <a:r>
              <a:rPr lang="en-US" dirty="0">
                <a:effectLst/>
              </a:rPr>
              <a:t>We evaluated our model on the test set using Mean Absolute Error (MAE) and Mean Squared Error (MSE) as performance metrics. The models loss over training and </a:t>
            </a:r>
            <a:r>
              <a:rPr lang="en-US" dirty="0" err="1">
                <a:effectLst/>
              </a:rPr>
              <a:t>validatation</a:t>
            </a:r>
            <a:r>
              <a:rPr lang="en-US" dirty="0">
                <a:effectLst/>
              </a:rPr>
              <a:t> set </a:t>
            </a:r>
            <a:r>
              <a:rPr lang="en-US" dirty="0" err="1">
                <a:effectLst/>
              </a:rPr>
              <a:t>decresed</a:t>
            </a:r>
            <a:r>
              <a:rPr lang="en-US" dirty="0">
                <a:effectLst/>
              </a:rPr>
              <a:t> gradually.</a:t>
            </a:r>
            <a:endParaRPr lang="en-US" dirty="0"/>
          </a:p>
          <a:p>
            <a:endParaRPr lang="en-VI" dirty="0"/>
          </a:p>
        </p:txBody>
      </p:sp>
      <p:pic>
        <p:nvPicPr>
          <p:cNvPr id="10" name="Content Placeholder 9">
            <a:extLst>
              <a:ext uri="{FF2B5EF4-FFF2-40B4-BE49-F238E27FC236}">
                <a16:creationId xmlns:a16="http://schemas.microsoft.com/office/drawing/2014/main" id="{69E7E028-3365-4695-A60D-0F8F369A66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4"/>
            <a:ext cx="5181600" cy="3946001"/>
          </a:xfrm>
        </p:spPr>
      </p:pic>
    </p:spTree>
    <p:extLst>
      <p:ext uri="{BB962C8B-B14F-4D97-AF65-F5344CB8AC3E}">
        <p14:creationId xmlns:p14="http://schemas.microsoft.com/office/powerpoint/2010/main" val="108889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6F1A29-D00C-4A40-8D39-4F97553283EA}"/>
              </a:ext>
            </a:extLst>
          </p:cNvPr>
          <p:cNvSpPr>
            <a:spLocks noGrp="1"/>
          </p:cNvSpPr>
          <p:nvPr>
            <p:ph type="title"/>
          </p:nvPr>
        </p:nvSpPr>
        <p:spPr/>
        <p:txBody>
          <a:bodyPr/>
          <a:lstStyle/>
          <a:p>
            <a:r>
              <a:rPr lang="en-US" dirty="0"/>
              <a:t>Model Evaluation</a:t>
            </a:r>
            <a:endParaRPr lang="en-VI" dirty="0"/>
          </a:p>
        </p:txBody>
      </p:sp>
      <p:sp>
        <p:nvSpPr>
          <p:cNvPr id="6" name="Content Placeholder 5">
            <a:extLst>
              <a:ext uri="{FF2B5EF4-FFF2-40B4-BE49-F238E27FC236}">
                <a16:creationId xmlns:a16="http://schemas.microsoft.com/office/drawing/2014/main" id="{E6B61943-C162-47FD-A796-9C9E241DC965}"/>
              </a:ext>
            </a:extLst>
          </p:cNvPr>
          <p:cNvSpPr>
            <a:spLocks noGrp="1"/>
          </p:cNvSpPr>
          <p:nvPr>
            <p:ph idx="1"/>
          </p:nvPr>
        </p:nvSpPr>
        <p:spPr/>
        <p:txBody>
          <a:bodyPr>
            <a:normAutofit lnSpcReduction="10000"/>
          </a:bodyPr>
          <a:lstStyle/>
          <a:p>
            <a:pPr marL="0" indent="0">
              <a:buNone/>
            </a:pPr>
            <a:r>
              <a:rPr lang="en-US" b="1" dirty="0">
                <a:effectLst/>
              </a:rPr>
              <a:t>Training vs Validation Data vs Testing Data</a:t>
            </a:r>
            <a:endParaRPr lang="en-US" b="1" dirty="0"/>
          </a:p>
          <a:p>
            <a:r>
              <a:rPr lang="en-US" dirty="0">
                <a:effectLst/>
              </a:rPr>
              <a:t>We split the dataset into training , validation and testing data to evaluate the model performance. The model is trained on the training data and tested on the testing data. The validation set is the set which helps reduce or increase the weights during the training set. The testing data is the unseen or the new data which the model will not be aware during its training. </a:t>
            </a:r>
            <a:endParaRPr lang="en-US" dirty="0"/>
          </a:p>
          <a:p>
            <a:pPr marL="0" indent="0">
              <a:buNone/>
            </a:pPr>
            <a:endParaRPr lang="en-US" dirty="0"/>
          </a:p>
          <a:p>
            <a:pPr marL="0" indent="0">
              <a:buNone/>
            </a:pPr>
            <a:r>
              <a:rPr lang="en-US" b="1" dirty="0">
                <a:effectLst/>
              </a:rPr>
              <a:t>Metrics</a:t>
            </a:r>
            <a:endParaRPr lang="en-US" b="1" dirty="0"/>
          </a:p>
          <a:p>
            <a:r>
              <a:rPr lang="en-US" dirty="0">
                <a:effectLst/>
              </a:rPr>
              <a:t>We used mean squared error (MSE) and root mean squared error (RMSE) as evaluation metrics to measure the accuracy of the model predictions. Additionally, we also evaluated the model using R-squared (R2) value which measures how well the model fits the data.</a:t>
            </a:r>
            <a:endParaRPr lang="en-US" dirty="0"/>
          </a:p>
          <a:p>
            <a:endParaRPr lang="en-VI" dirty="0"/>
          </a:p>
        </p:txBody>
      </p:sp>
    </p:spTree>
    <p:extLst>
      <p:ext uri="{BB962C8B-B14F-4D97-AF65-F5344CB8AC3E}">
        <p14:creationId xmlns:p14="http://schemas.microsoft.com/office/powerpoint/2010/main" val="127955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F334-33F1-47D2-BB49-44D93E49D813}"/>
              </a:ext>
            </a:extLst>
          </p:cNvPr>
          <p:cNvSpPr>
            <a:spLocks noGrp="1"/>
          </p:cNvSpPr>
          <p:nvPr>
            <p:ph type="title"/>
          </p:nvPr>
        </p:nvSpPr>
        <p:spPr/>
        <p:txBody>
          <a:bodyPr/>
          <a:lstStyle/>
          <a:p>
            <a:r>
              <a:rPr lang="en-US" dirty="0"/>
              <a:t>Hyperparameter Tuning</a:t>
            </a:r>
            <a:endParaRPr lang="en-VI" dirty="0"/>
          </a:p>
        </p:txBody>
      </p:sp>
      <p:sp>
        <p:nvSpPr>
          <p:cNvPr id="3" name="Content Placeholder 2">
            <a:extLst>
              <a:ext uri="{FF2B5EF4-FFF2-40B4-BE49-F238E27FC236}">
                <a16:creationId xmlns:a16="http://schemas.microsoft.com/office/drawing/2014/main" id="{67DAA2E9-A554-4B12-8FA5-6B4253B1F43F}"/>
              </a:ext>
            </a:extLst>
          </p:cNvPr>
          <p:cNvSpPr>
            <a:spLocks noGrp="1"/>
          </p:cNvSpPr>
          <p:nvPr>
            <p:ph idx="1"/>
          </p:nvPr>
        </p:nvSpPr>
        <p:spPr/>
        <p:txBody>
          <a:bodyPr>
            <a:normAutofit/>
          </a:bodyPr>
          <a:lstStyle/>
          <a:p>
            <a:r>
              <a:rPr lang="en-US" dirty="0">
                <a:effectLst/>
              </a:rPr>
              <a:t>Hyperparameters are parameters that are not learned during the training process but are set before training. These parameters can significantly affect the performance of the model. In our LSTM model, we have several hyperparameters, including the number of LSTM layers, the number of hidden units in each layer, the learning rate, and the batch size.</a:t>
            </a:r>
            <a:endParaRPr lang="en-US" dirty="0"/>
          </a:p>
          <a:p>
            <a:r>
              <a:rPr lang="en-US" dirty="0">
                <a:effectLst/>
              </a:rPr>
              <a:t>We experimented with different combinations of hyperparameters and evaluated the performance of the model using the mean squared error (MSE) metric. The hyperparameters that gave the lowest MSE were selected as the optimal hyperparameters for our model.</a:t>
            </a:r>
            <a:endParaRPr lang="en-US" dirty="0"/>
          </a:p>
          <a:p>
            <a:r>
              <a:rPr lang="en-US" dirty="0">
                <a:effectLst/>
              </a:rPr>
              <a:t>After finding the optimal hyperparameters, we retrained the model using these hyperparameters. The retrained model showed significant improvement in prediction accuracy compared to the initial model.</a:t>
            </a:r>
            <a:endParaRPr lang="en-US" dirty="0"/>
          </a:p>
          <a:p>
            <a:endParaRPr lang="en-VI" dirty="0"/>
          </a:p>
        </p:txBody>
      </p:sp>
    </p:spTree>
    <p:extLst>
      <p:ext uri="{BB962C8B-B14F-4D97-AF65-F5344CB8AC3E}">
        <p14:creationId xmlns:p14="http://schemas.microsoft.com/office/powerpoint/2010/main" val="15610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0573-C5B7-4080-9AB3-668AC97B7E5F}"/>
              </a:ext>
            </a:extLst>
          </p:cNvPr>
          <p:cNvSpPr>
            <a:spLocks noGrp="1"/>
          </p:cNvSpPr>
          <p:nvPr>
            <p:ph type="title"/>
          </p:nvPr>
        </p:nvSpPr>
        <p:spPr/>
        <p:txBody>
          <a:bodyPr/>
          <a:lstStyle/>
          <a:p>
            <a:r>
              <a:rPr lang="en-US" dirty="0"/>
              <a:t>Challenges</a:t>
            </a:r>
            <a:endParaRPr lang="en-VI" dirty="0"/>
          </a:p>
        </p:txBody>
      </p:sp>
      <p:sp>
        <p:nvSpPr>
          <p:cNvPr id="3" name="Content Placeholder 2">
            <a:extLst>
              <a:ext uri="{FF2B5EF4-FFF2-40B4-BE49-F238E27FC236}">
                <a16:creationId xmlns:a16="http://schemas.microsoft.com/office/drawing/2014/main" id="{1BE74E37-43E7-4A13-80FB-D8C6FFE0B01C}"/>
              </a:ext>
            </a:extLst>
          </p:cNvPr>
          <p:cNvSpPr>
            <a:spLocks noGrp="1"/>
          </p:cNvSpPr>
          <p:nvPr>
            <p:ph idx="1"/>
          </p:nvPr>
        </p:nvSpPr>
        <p:spPr>
          <a:xfrm>
            <a:off x="670420" y="1523621"/>
            <a:ext cx="10515600" cy="4351338"/>
          </a:xfrm>
        </p:spPr>
        <p:txBody>
          <a:bodyPr>
            <a:normAutofit lnSpcReduction="10000"/>
          </a:bodyPr>
          <a:lstStyle/>
          <a:p>
            <a:pPr marL="0" indent="0">
              <a:buNone/>
            </a:pPr>
            <a:r>
              <a:rPr lang="en-US" b="1" dirty="0">
                <a:effectLst/>
              </a:rPr>
              <a:t>Limited Data Availability</a:t>
            </a:r>
            <a:endParaRPr lang="en-US" b="1" dirty="0"/>
          </a:p>
          <a:p>
            <a:r>
              <a:rPr lang="en-US" dirty="0">
                <a:effectLst/>
              </a:rPr>
              <a:t>The availability of historical crop prices data is limited, especially for some specific crops. This makes it difficult to train accurate models that can predict future prices.</a:t>
            </a:r>
            <a:endParaRPr lang="en-US" dirty="0"/>
          </a:p>
          <a:p>
            <a:pPr marL="0" indent="0">
              <a:buNone/>
            </a:pPr>
            <a:r>
              <a:rPr lang="en-US" b="1" dirty="0">
                <a:effectLst/>
              </a:rPr>
              <a:t>Data Preprocessing Challenges</a:t>
            </a:r>
            <a:endParaRPr lang="en-US" b="1" dirty="0"/>
          </a:p>
          <a:p>
            <a:r>
              <a:rPr lang="en-US" dirty="0">
                <a:effectLst/>
              </a:rPr>
              <a:t>The collected data needs to be preprocessed to remove any outliers, missing values, and ensure consistency in the data. This process can be time-consuming and requires domain expertise.</a:t>
            </a:r>
            <a:endParaRPr lang="en-US" dirty="0"/>
          </a:p>
          <a:p>
            <a:pPr marL="0" indent="0">
              <a:buNone/>
            </a:pPr>
            <a:r>
              <a:rPr lang="en-US" b="1" dirty="0">
                <a:effectLst/>
              </a:rPr>
              <a:t>Model Selection</a:t>
            </a:r>
            <a:endParaRPr lang="en-US" b="1" dirty="0"/>
          </a:p>
          <a:p>
            <a:r>
              <a:rPr lang="en-US" dirty="0">
                <a:effectLst/>
              </a:rPr>
              <a:t>Choosing the right model architecture and parameters is crucial for accurate predictions. With a variety of models available, selecting the best one for the specific problem can be a challenge.</a:t>
            </a:r>
            <a:endParaRPr lang="en-US" dirty="0"/>
          </a:p>
          <a:p>
            <a:pPr marL="0" indent="0">
              <a:buNone/>
            </a:pPr>
            <a:r>
              <a:rPr lang="en-US" b="1" dirty="0">
                <a:effectLst/>
              </a:rPr>
              <a:t>Hyperparameter Tuning</a:t>
            </a:r>
            <a:endParaRPr lang="en-US" b="1" dirty="0"/>
          </a:p>
          <a:p>
            <a:r>
              <a:rPr lang="en-US" dirty="0">
                <a:effectLst/>
              </a:rPr>
              <a:t>Selecting the proper hyperparameters to make the model fit the data the best was the tedious task because it included to train the model continuously for many number of times to get the optimal solution.</a:t>
            </a:r>
            <a:endParaRPr lang="en-US" dirty="0"/>
          </a:p>
        </p:txBody>
      </p:sp>
    </p:spTree>
    <p:extLst>
      <p:ext uri="{BB962C8B-B14F-4D97-AF65-F5344CB8AC3E}">
        <p14:creationId xmlns:p14="http://schemas.microsoft.com/office/powerpoint/2010/main" val="114643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E4E71-F70E-4ECA-82A6-59C7A956D4C1}"/>
              </a:ext>
            </a:extLst>
          </p:cNvPr>
          <p:cNvSpPr>
            <a:spLocks noGrp="1"/>
          </p:cNvSpPr>
          <p:nvPr>
            <p:ph type="ctrTitle"/>
          </p:nvPr>
        </p:nvSpPr>
        <p:spPr/>
        <p:txBody>
          <a:bodyPr/>
          <a:lstStyle/>
          <a:p>
            <a:r>
              <a:rPr lang="en-US" dirty="0"/>
              <a:t>Conclusion</a:t>
            </a:r>
            <a:endParaRPr lang="en-VI" dirty="0"/>
          </a:p>
        </p:txBody>
      </p:sp>
      <p:sp>
        <p:nvSpPr>
          <p:cNvPr id="5" name="Subtitle 4">
            <a:extLst>
              <a:ext uri="{FF2B5EF4-FFF2-40B4-BE49-F238E27FC236}">
                <a16:creationId xmlns:a16="http://schemas.microsoft.com/office/drawing/2014/main" id="{B3C4FEA6-14B2-4A44-BB40-293087A6E5AB}"/>
              </a:ext>
            </a:extLst>
          </p:cNvPr>
          <p:cNvSpPr>
            <a:spLocks noGrp="1"/>
          </p:cNvSpPr>
          <p:nvPr>
            <p:ph type="subTitle" idx="1"/>
          </p:nvPr>
        </p:nvSpPr>
        <p:spPr/>
        <p:txBody>
          <a:bodyPr>
            <a:normAutofit lnSpcReduction="10000"/>
          </a:bodyPr>
          <a:lstStyle/>
          <a:p>
            <a:r>
              <a:rPr lang="en-US" dirty="0"/>
              <a:t>Our LSTM model has successfully predicted the crop prices for </a:t>
            </a:r>
            <a:r>
              <a:rPr lang="en-US" dirty="0" err="1"/>
              <a:t>Arecanut</a:t>
            </a:r>
            <a:r>
              <a:rPr lang="en-US" dirty="0"/>
              <a:t> and Coconut Grade-I with high accuracy. This project can be extended to other crops and can be used by Merchants and traders to make informed decisions.</a:t>
            </a:r>
            <a:endParaRPr lang="en-VI" dirty="0"/>
          </a:p>
        </p:txBody>
      </p:sp>
    </p:spTree>
    <p:extLst>
      <p:ext uri="{BB962C8B-B14F-4D97-AF65-F5344CB8AC3E}">
        <p14:creationId xmlns:p14="http://schemas.microsoft.com/office/powerpoint/2010/main" val="64445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B814-410C-4CF2-90CA-90A1693A6D3C}"/>
              </a:ext>
            </a:extLst>
          </p:cNvPr>
          <p:cNvSpPr>
            <a:spLocks noGrp="1"/>
          </p:cNvSpPr>
          <p:nvPr>
            <p:ph type="title"/>
          </p:nvPr>
        </p:nvSpPr>
        <p:spPr/>
        <p:txBody>
          <a:bodyPr/>
          <a:lstStyle/>
          <a:p>
            <a:r>
              <a:rPr lang="en-US" dirty="0"/>
              <a:t>Overview</a:t>
            </a:r>
            <a:endParaRPr lang="en-VI" dirty="0"/>
          </a:p>
        </p:txBody>
      </p:sp>
      <p:sp>
        <p:nvSpPr>
          <p:cNvPr id="3" name="Content Placeholder 2">
            <a:extLst>
              <a:ext uri="{FF2B5EF4-FFF2-40B4-BE49-F238E27FC236}">
                <a16:creationId xmlns:a16="http://schemas.microsoft.com/office/drawing/2014/main" id="{DC5D4F66-091F-49B1-8873-58630F5FA71F}"/>
              </a:ext>
            </a:extLst>
          </p:cNvPr>
          <p:cNvSpPr>
            <a:spLocks noGrp="1"/>
          </p:cNvSpPr>
          <p:nvPr>
            <p:ph idx="1"/>
          </p:nvPr>
        </p:nvSpPr>
        <p:spPr/>
        <p:txBody>
          <a:bodyPr>
            <a:normAutofit fontScale="92500" lnSpcReduction="10000"/>
          </a:bodyPr>
          <a:lstStyle/>
          <a:p>
            <a:r>
              <a:rPr lang="en-IN" sz="2800" dirty="0"/>
              <a:t>Introduction</a:t>
            </a:r>
          </a:p>
          <a:p>
            <a:r>
              <a:rPr lang="en-IN" sz="2800" dirty="0"/>
              <a:t>LSTM Model for Crop Price Prediction</a:t>
            </a:r>
          </a:p>
          <a:p>
            <a:r>
              <a:rPr lang="en-IN" sz="2800" dirty="0"/>
              <a:t>Data Collection and </a:t>
            </a:r>
            <a:r>
              <a:rPr lang="en-IN" sz="2800" dirty="0" err="1"/>
              <a:t>Preprocessing</a:t>
            </a:r>
            <a:endParaRPr lang="en-IN" sz="2800" dirty="0"/>
          </a:p>
          <a:p>
            <a:r>
              <a:rPr lang="en-IN" sz="2800" dirty="0"/>
              <a:t>EDA, Feature Extraction </a:t>
            </a:r>
            <a:r>
              <a:rPr lang="en-IN" sz="2800"/>
              <a:t>and Sequence Generation</a:t>
            </a:r>
            <a:endParaRPr lang="en-IN" sz="2800" dirty="0"/>
          </a:p>
          <a:p>
            <a:r>
              <a:rPr lang="en-IN" sz="2800" dirty="0"/>
              <a:t>Model Architecture</a:t>
            </a:r>
          </a:p>
          <a:p>
            <a:r>
              <a:rPr lang="en-IN" sz="2800" dirty="0"/>
              <a:t>Model Training and Model Evaluation</a:t>
            </a:r>
          </a:p>
          <a:p>
            <a:r>
              <a:rPr lang="en-IN" sz="2800" dirty="0"/>
              <a:t>Hyper parameter tuning, Fine-tuning and Deployment</a:t>
            </a:r>
          </a:p>
          <a:p>
            <a:r>
              <a:rPr lang="en-IN" sz="2800" dirty="0"/>
              <a:t>Conclusion</a:t>
            </a:r>
          </a:p>
        </p:txBody>
      </p:sp>
    </p:spTree>
    <p:extLst>
      <p:ext uri="{BB962C8B-B14F-4D97-AF65-F5344CB8AC3E}">
        <p14:creationId xmlns:p14="http://schemas.microsoft.com/office/powerpoint/2010/main" val="36916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2857CE-6D79-41AF-999F-670A644ED609}"/>
              </a:ext>
            </a:extLst>
          </p:cNvPr>
          <p:cNvSpPr>
            <a:spLocks noGrp="1"/>
          </p:cNvSpPr>
          <p:nvPr>
            <p:ph type="title"/>
          </p:nvPr>
        </p:nvSpPr>
        <p:spPr/>
        <p:txBody>
          <a:bodyPr/>
          <a:lstStyle/>
          <a:p>
            <a:r>
              <a:rPr lang="en-US" dirty="0"/>
              <a:t>Introduction</a:t>
            </a:r>
            <a:endParaRPr lang="en-VI" dirty="0"/>
          </a:p>
        </p:txBody>
      </p:sp>
      <p:sp>
        <p:nvSpPr>
          <p:cNvPr id="7" name="Content Placeholder 6">
            <a:extLst>
              <a:ext uri="{FF2B5EF4-FFF2-40B4-BE49-F238E27FC236}">
                <a16:creationId xmlns:a16="http://schemas.microsoft.com/office/drawing/2014/main" id="{63686CCF-9E58-41E5-AECF-DA11721B1F33}"/>
              </a:ext>
            </a:extLst>
          </p:cNvPr>
          <p:cNvSpPr>
            <a:spLocks noGrp="1"/>
          </p:cNvSpPr>
          <p:nvPr>
            <p:ph idx="1"/>
          </p:nvPr>
        </p:nvSpPr>
        <p:spPr/>
        <p:txBody>
          <a:bodyPr/>
          <a:lstStyle/>
          <a:p>
            <a:pPr marL="0" indent="0">
              <a:buNone/>
            </a:pPr>
            <a:r>
              <a:rPr lang="en-US" b="1" dirty="0">
                <a:effectLst/>
              </a:rPr>
              <a:t>Crop Price Prediction Using LSTM Model</a:t>
            </a:r>
            <a:endParaRPr lang="en-US" b="1" dirty="0"/>
          </a:p>
          <a:p>
            <a:pPr marL="0" indent="0">
              <a:buNone/>
            </a:pPr>
            <a:r>
              <a:rPr lang="en-US" dirty="0">
                <a:effectLst/>
              </a:rPr>
              <a:t>Our project aims to predict Modal prices using an LSTM model, specifically for </a:t>
            </a:r>
            <a:r>
              <a:rPr lang="en-US" dirty="0" err="1">
                <a:effectLst/>
              </a:rPr>
              <a:t>Arecanut</a:t>
            </a:r>
            <a:r>
              <a:rPr lang="en-US" dirty="0">
                <a:effectLst/>
              </a:rPr>
              <a:t> (Coca) and Coconut (Grade-I) crops. We have collected and prepared a dataset from the Karnataka Krishi </a:t>
            </a:r>
            <a:r>
              <a:rPr lang="en-US" dirty="0" err="1">
                <a:effectLst/>
              </a:rPr>
              <a:t>Marata</a:t>
            </a:r>
            <a:r>
              <a:rPr lang="en-US" dirty="0">
                <a:effectLst/>
              </a:rPr>
              <a:t> Vahini government website spanning from 2015 to 2022. In this presentation, we will discuss our approach to preprocessing the data, extracting features, generating sequences, designing the model architecture, training and evaluating the model, tuning hyperparameters, and ultimately deploying the model to make accurate predictions.</a:t>
            </a:r>
            <a:endParaRPr lang="en-US" dirty="0"/>
          </a:p>
          <a:p>
            <a:endParaRPr lang="en-VI" dirty="0"/>
          </a:p>
        </p:txBody>
      </p:sp>
    </p:spTree>
    <p:extLst>
      <p:ext uri="{BB962C8B-B14F-4D97-AF65-F5344CB8AC3E}">
        <p14:creationId xmlns:p14="http://schemas.microsoft.com/office/powerpoint/2010/main" val="401170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038F-8850-4172-94AB-00C3F1EE1AE4}"/>
              </a:ext>
            </a:extLst>
          </p:cNvPr>
          <p:cNvSpPr>
            <a:spLocks noGrp="1"/>
          </p:cNvSpPr>
          <p:nvPr>
            <p:ph type="title"/>
          </p:nvPr>
        </p:nvSpPr>
        <p:spPr/>
        <p:txBody>
          <a:bodyPr/>
          <a:lstStyle/>
          <a:p>
            <a:r>
              <a:rPr lang="en-US" dirty="0"/>
              <a:t>Dataset Preprocessing</a:t>
            </a:r>
            <a:endParaRPr lang="en-VI" dirty="0"/>
          </a:p>
        </p:txBody>
      </p:sp>
      <p:sp>
        <p:nvSpPr>
          <p:cNvPr id="3" name="Content Placeholder 2">
            <a:extLst>
              <a:ext uri="{FF2B5EF4-FFF2-40B4-BE49-F238E27FC236}">
                <a16:creationId xmlns:a16="http://schemas.microsoft.com/office/drawing/2014/main" id="{479123E5-53DD-4CDF-A7BF-D654AB485311}"/>
              </a:ext>
            </a:extLst>
          </p:cNvPr>
          <p:cNvSpPr>
            <a:spLocks noGrp="1"/>
          </p:cNvSpPr>
          <p:nvPr>
            <p:ph idx="1"/>
          </p:nvPr>
        </p:nvSpPr>
        <p:spPr/>
        <p:txBody>
          <a:bodyPr/>
          <a:lstStyle/>
          <a:p>
            <a:r>
              <a:rPr lang="en-US" dirty="0"/>
              <a:t>Prior to feeding the data into the LSTM model, we performed several preprocessing steps to ensure that the data was in a suitable format for training.</a:t>
            </a:r>
          </a:p>
          <a:p>
            <a:pPr marL="0" indent="0">
              <a:buNone/>
            </a:pPr>
            <a:r>
              <a:rPr lang="en-US" b="1" dirty="0"/>
              <a:t>Data Cleaning</a:t>
            </a:r>
          </a:p>
          <a:p>
            <a:r>
              <a:rPr lang="en-US" dirty="0"/>
              <a:t>The data collected from the Karnataka </a:t>
            </a:r>
            <a:r>
              <a:rPr lang="en-US" dirty="0" err="1"/>
              <a:t>krishi</a:t>
            </a:r>
            <a:r>
              <a:rPr lang="en-US" dirty="0"/>
              <a:t> </a:t>
            </a:r>
            <a:r>
              <a:rPr lang="en-US" dirty="0" err="1"/>
              <a:t>Marata</a:t>
            </a:r>
            <a:r>
              <a:rPr lang="en-US" dirty="0"/>
              <a:t> </a:t>
            </a:r>
            <a:r>
              <a:rPr lang="en-US" dirty="0" err="1"/>
              <a:t>vahini</a:t>
            </a:r>
            <a:r>
              <a:rPr lang="en-US" dirty="0"/>
              <a:t> government website required cleaning to remove any missing or erroneous data points. We also removed any outliers that were changing the functions value </a:t>
            </a:r>
            <a:r>
              <a:rPr lang="en-US" dirty="0" err="1"/>
              <a:t>abrutply</a:t>
            </a:r>
            <a:r>
              <a:rPr lang="en-US" dirty="0"/>
              <a:t>.</a:t>
            </a:r>
          </a:p>
          <a:p>
            <a:pPr marL="0" indent="0">
              <a:buNone/>
            </a:pPr>
            <a:r>
              <a:rPr lang="en-US" b="1" dirty="0">
                <a:effectLst/>
              </a:rPr>
              <a:t>Data Normalization</a:t>
            </a:r>
            <a:endParaRPr lang="en-US" b="1" dirty="0"/>
          </a:p>
          <a:p>
            <a:r>
              <a:rPr lang="en-US" dirty="0">
                <a:effectLst/>
              </a:rPr>
              <a:t>To ensure that the data was on the same scale, we normalized the data using Min-Max scaling. This ensured that all features had the same range of values and prevented any one feature from dominating the model's training.</a:t>
            </a:r>
            <a:endParaRPr lang="en-US" dirty="0"/>
          </a:p>
          <a:p>
            <a:pPr marL="0" indent="0">
              <a:buNone/>
            </a:pPr>
            <a:endParaRPr lang="en-VI" dirty="0"/>
          </a:p>
        </p:txBody>
      </p:sp>
    </p:spTree>
    <p:extLst>
      <p:ext uri="{BB962C8B-B14F-4D97-AF65-F5344CB8AC3E}">
        <p14:creationId xmlns:p14="http://schemas.microsoft.com/office/powerpoint/2010/main" val="389864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B7F4-DD94-448C-A170-A0D6442251EA}"/>
              </a:ext>
            </a:extLst>
          </p:cNvPr>
          <p:cNvSpPr>
            <a:spLocks noGrp="1"/>
          </p:cNvSpPr>
          <p:nvPr>
            <p:ph type="title"/>
          </p:nvPr>
        </p:nvSpPr>
        <p:spPr/>
        <p:txBody>
          <a:bodyPr/>
          <a:lstStyle/>
          <a:p>
            <a:r>
              <a:rPr lang="en-US" dirty="0"/>
              <a:t>Dataset Collection and Preparation</a:t>
            </a:r>
            <a:endParaRPr lang="en-VI" dirty="0"/>
          </a:p>
        </p:txBody>
      </p:sp>
      <p:sp>
        <p:nvSpPr>
          <p:cNvPr id="3" name="Content Placeholder 2">
            <a:extLst>
              <a:ext uri="{FF2B5EF4-FFF2-40B4-BE49-F238E27FC236}">
                <a16:creationId xmlns:a16="http://schemas.microsoft.com/office/drawing/2014/main" id="{D6B1CC1E-0BA6-4F7F-ABA3-38EBFFB2BE08}"/>
              </a:ext>
            </a:extLst>
          </p:cNvPr>
          <p:cNvSpPr>
            <a:spLocks noGrp="1"/>
          </p:cNvSpPr>
          <p:nvPr>
            <p:ph idx="1"/>
          </p:nvPr>
        </p:nvSpPr>
        <p:spPr/>
        <p:txBody>
          <a:bodyPr/>
          <a:lstStyle/>
          <a:p>
            <a:r>
              <a:rPr lang="en-US" dirty="0">
                <a:effectLst/>
              </a:rPr>
              <a:t>We have collected data for crops </a:t>
            </a:r>
            <a:r>
              <a:rPr lang="en-US" dirty="0" err="1">
                <a:effectLst/>
              </a:rPr>
              <a:t>Arecanut</a:t>
            </a:r>
            <a:r>
              <a:rPr lang="en-US" dirty="0">
                <a:effectLst/>
              </a:rPr>
              <a:t>(Coca) and Coconut(Grade-I) from Karnataka Krishi </a:t>
            </a:r>
            <a:r>
              <a:rPr lang="en-US" dirty="0" err="1">
                <a:effectLst/>
              </a:rPr>
              <a:t>Marata</a:t>
            </a:r>
            <a:r>
              <a:rPr lang="en-US" dirty="0">
                <a:effectLst/>
              </a:rPr>
              <a:t> Vahini government website spanning from 2015 to 2022. The data was collected in the form of CSV files.</a:t>
            </a:r>
            <a:endParaRPr lang="en-US" dirty="0"/>
          </a:p>
          <a:p>
            <a:pPr marL="0" indent="0">
              <a:buNone/>
            </a:pPr>
            <a:r>
              <a:rPr lang="en-US" b="1" dirty="0">
                <a:effectLst/>
              </a:rPr>
              <a:t>Data Sources</a:t>
            </a:r>
            <a:endParaRPr lang="en-US" b="1" dirty="0"/>
          </a:p>
          <a:p>
            <a:pPr>
              <a:buFont typeface="Arial" panose="020B0604020202020204" pitchFamily="34" charset="0"/>
              <a:buChar char="•"/>
            </a:pPr>
            <a:r>
              <a:rPr lang="en-US" dirty="0">
                <a:effectLst/>
              </a:rPr>
              <a:t>Karnataka Krishi </a:t>
            </a:r>
            <a:r>
              <a:rPr lang="en-US" dirty="0" err="1">
                <a:effectLst/>
              </a:rPr>
              <a:t>Marata</a:t>
            </a:r>
            <a:r>
              <a:rPr lang="en-US" dirty="0">
                <a:effectLst/>
              </a:rPr>
              <a:t> Vahini government website</a:t>
            </a:r>
          </a:p>
          <a:p>
            <a:pPr marL="0" indent="0">
              <a:buNone/>
            </a:pPr>
            <a:r>
              <a:rPr lang="en-US" b="1" dirty="0">
                <a:effectLst/>
              </a:rPr>
              <a:t>Data Collection Period</a:t>
            </a:r>
            <a:endParaRPr lang="en-US" b="1" dirty="0"/>
          </a:p>
          <a:p>
            <a:pPr>
              <a:buFont typeface="Arial" panose="020B0604020202020204" pitchFamily="34" charset="0"/>
              <a:buChar char="•"/>
            </a:pPr>
            <a:r>
              <a:rPr lang="en-US" dirty="0">
                <a:effectLst/>
              </a:rPr>
              <a:t>2015 - 2022</a:t>
            </a:r>
          </a:p>
          <a:p>
            <a:pPr marL="0" indent="0">
              <a:buNone/>
            </a:pPr>
            <a:r>
              <a:rPr lang="en-US" b="1" dirty="0">
                <a:effectLst/>
              </a:rPr>
              <a:t>Data Format</a:t>
            </a:r>
            <a:endParaRPr lang="en-US" b="1" dirty="0"/>
          </a:p>
          <a:p>
            <a:pPr>
              <a:buFont typeface="Arial" panose="020B0604020202020204" pitchFamily="34" charset="0"/>
              <a:buChar char="•"/>
            </a:pPr>
            <a:r>
              <a:rPr lang="en-US" dirty="0">
                <a:effectLst/>
              </a:rPr>
              <a:t>xlsx format </a:t>
            </a:r>
          </a:p>
        </p:txBody>
      </p:sp>
    </p:spTree>
    <p:extLst>
      <p:ext uri="{BB962C8B-B14F-4D97-AF65-F5344CB8AC3E}">
        <p14:creationId xmlns:p14="http://schemas.microsoft.com/office/powerpoint/2010/main" val="149013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F030-395F-4E10-9B98-3C637B2A83AC}"/>
              </a:ext>
            </a:extLst>
          </p:cNvPr>
          <p:cNvSpPr>
            <a:spLocks noGrp="1"/>
          </p:cNvSpPr>
          <p:nvPr>
            <p:ph type="title"/>
          </p:nvPr>
        </p:nvSpPr>
        <p:spPr/>
        <p:txBody>
          <a:bodyPr/>
          <a:lstStyle/>
          <a:p>
            <a:r>
              <a:rPr lang="en-US" dirty="0"/>
              <a:t>Feature Extraction</a:t>
            </a:r>
            <a:endParaRPr lang="en-VI" dirty="0"/>
          </a:p>
        </p:txBody>
      </p:sp>
      <p:sp>
        <p:nvSpPr>
          <p:cNvPr id="3" name="Content Placeholder 2">
            <a:extLst>
              <a:ext uri="{FF2B5EF4-FFF2-40B4-BE49-F238E27FC236}">
                <a16:creationId xmlns:a16="http://schemas.microsoft.com/office/drawing/2014/main" id="{C2F999BD-5C2A-471B-AAD5-7F59DBC70F62}"/>
              </a:ext>
            </a:extLst>
          </p:cNvPr>
          <p:cNvSpPr>
            <a:spLocks noGrp="1"/>
          </p:cNvSpPr>
          <p:nvPr>
            <p:ph idx="1"/>
          </p:nvPr>
        </p:nvSpPr>
        <p:spPr>
          <a:xfrm>
            <a:off x="695587" y="1389397"/>
            <a:ext cx="10515600" cy="4969458"/>
          </a:xfrm>
        </p:spPr>
        <p:txBody>
          <a:bodyPr>
            <a:noAutofit/>
          </a:bodyPr>
          <a:lstStyle/>
          <a:p>
            <a:pPr marL="0" indent="0">
              <a:buNone/>
            </a:pPr>
            <a:r>
              <a:rPr lang="en-US" sz="1600" dirty="0">
                <a:effectLst/>
              </a:rPr>
              <a:t>Feature extraction is a crucial step in any machine learning project. In our project, we extracted features from the time-series data for </a:t>
            </a:r>
            <a:r>
              <a:rPr lang="en-US" sz="1600" dirty="0" err="1">
                <a:effectLst/>
              </a:rPr>
              <a:t>Arecanut</a:t>
            </a:r>
            <a:r>
              <a:rPr lang="en-US" sz="1600" dirty="0">
                <a:effectLst/>
              </a:rPr>
              <a:t> and Coconut crops. Initially the dataset had 10 columns which are as follows</a:t>
            </a:r>
            <a:endParaRPr lang="en-US" sz="1600" dirty="0"/>
          </a:p>
          <a:p>
            <a:pPr>
              <a:buFont typeface="Arial" panose="020B0604020202020204" pitchFamily="34" charset="0"/>
              <a:buChar char="•"/>
            </a:pPr>
            <a:r>
              <a:rPr lang="en-US" sz="1600" dirty="0">
                <a:effectLst/>
              </a:rPr>
              <a:t>Date</a:t>
            </a:r>
          </a:p>
          <a:p>
            <a:pPr>
              <a:buFont typeface="Arial" panose="020B0604020202020204" pitchFamily="34" charset="0"/>
              <a:buChar char="•"/>
            </a:pPr>
            <a:r>
              <a:rPr lang="en-US" sz="1600" dirty="0">
                <a:effectLst/>
              </a:rPr>
              <a:t>Market</a:t>
            </a:r>
          </a:p>
          <a:p>
            <a:pPr>
              <a:buFont typeface="Arial" panose="020B0604020202020204" pitchFamily="34" charset="0"/>
              <a:buChar char="•"/>
            </a:pPr>
            <a:r>
              <a:rPr lang="en-US" sz="1600" dirty="0">
                <a:effectLst/>
              </a:rPr>
              <a:t>Arrivals </a:t>
            </a:r>
          </a:p>
          <a:p>
            <a:pPr>
              <a:buFont typeface="Arial" panose="020B0604020202020204" pitchFamily="34" charset="0"/>
              <a:buChar char="•"/>
            </a:pPr>
            <a:r>
              <a:rPr lang="en-US" sz="1600" dirty="0">
                <a:effectLst/>
              </a:rPr>
              <a:t>Unit</a:t>
            </a:r>
          </a:p>
          <a:p>
            <a:pPr>
              <a:buFont typeface="Arial" panose="020B0604020202020204" pitchFamily="34" charset="0"/>
              <a:buChar char="•"/>
            </a:pPr>
            <a:r>
              <a:rPr lang="en-US" sz="1600" dirty="0">
                <a:effectLst/>
              </a:rPr>
              <a:t>Minimum price</a:t>
            </a:r>
          </a:p>
          <a:p>
            <a:pPr>
              <a:buFont typeface="Arial" panose="020B0604020202020204" pitchFamily="34" charset="0"/>
              <a:buChar char="•"/>
            </a:pPr>
            <a:r>
              <a:rPr lang="en-US" sz="1600" dirty="0">
                <a:effectLst/>
              </a:rPr>
              <a:t>Maximum price</a:t>
            </a:r>
          </a:p>
          <a:p>
            <a:pPr>
              <a:buFont typeface="Arial" panose="020B0604020202020204" pitchFamily="34" charset="0"/>
              <a:buChar char="•"/>
            </a:pPr>
            <a:r>
              <a:rPr lang="en-US" sz="1600" dirty="0">
                <a:effectLst/>
              </a:rPr>
              <a:t>Modal price</a:t>
            </a:r>
          </a:p>
          <a:p>
            <a:pPr>
              <a:buFont typeface="Arial" panose="020B0604020202020204" pitchFamily="34" charset="0"/>
              <a:buChar char="•"/>
            </a:pPr>
            <a:r>
              <a:rPr lang="en-US" sz="1600" dirty="0">
                <a:effectLst/>
              </a:rPr>
              <a:t>Variety</a:t>
            </a:r>
          </a:p>
          <a:p>
            <a:pPr>
              <a:buFont typeface="Arial" panose="020B0604020202020204" pitchFamily="34" charset="0"/>
              <a:buChar char="•"/>
            </a:pPr>
            <a:r>
              <a:rPr lang="en-US" sz="1600" dirty="0">
                <a:effectLst/>
              </a:rPr>
              <a:t>District</a:t>
            </a:r>
          </a:p>
          <a:p>
            <a:pPr marL="0" indent="0">
              <a:buNone/>
            </a:pPr>
            <a:r>
              <a:rPr lang="en-US" sz="1600" b="1" dirty="0">
                <a:effectLst/>
              </a:rPr>
              <a:t>The features we extracted include</a:t>
            </a:r>
            <a:r>
              <a:rPr lang="en-US" sz="1600" dirty="0">
                <a:effectLst/>
              </a:rPr>
              <a:t>:</a:t>
            </a:r>
            <a:endParaRPr lang="en-US" sz="1600" dirty="0"/>
          </a:p>
          <a:p>
            <a:pPr>
              <a:buFont typeface="Arial" panose="020B0604020202020204" pitchFamily="34" charset="0"/>
              <a:buChar char="•"/>
            </a:pPr>
            <a:r>
              <a:rPr lang="en-US" sz="1600" dirty="0">
                <a:effectLst/>
              </a:rPr>
              <a:t>Minimum Price</a:t>
            </a:r>
          </a:p>
          <a:p>
            <a:pPr>
              <a:buFont typeface="Arial" panose="020B0604020202020204" pitchFamily="34" charset="0"/>
              <a:buChar char="•"/>
            </a:pPr>
            <a:r>
              <a:rPr lang="en-US" sz="1600" dirty="0">
                <a:effectLst/>
              </a:rPr>
              <a:t>Maximum Price</a:t>
            </a:r>
          </a:p>
          <a:p>
            <a:pPr>
              <a:buFont typeface="Arial" panose="020B0604020202020204" pitchFamily="34" charset="0"/>
              <a:buChar char="•"/>
            </a:pPr>
            <a:r>
              <a:rPr lang="en-US" sz="1600" dirty="0">
                <a:effectLst/>
              </a:rPr>
              <a:t>Modal Price</a:t>
            </a:r>
          </a:p>
        </p:txBody>
      </p:sp>
    </p:spTree>
    <p:extLst>
      <p:ext uri="{BB962C8B-B14F-4D97-AF65-F5344CB8AC3E}">
        <p14:creationId xmlns:p14="http://schemas.microsoft.com/office/powerpoint/2010/main" val="217731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CAC7-7FC9-41EA-8AEA-E1529A6CFA24}"/>
              </a:ext>
            </a:extLst>
          </p:cNvPr>
          <p:cNvSpPr>
            <a:spLocks noGrp="1"/>
          </p:cNvSpPr>
          <p:nvPr>
            <p:ph type="title"/>
          </p:nvPr>
        </p:nvSpPr>
        <p:spPr/>
        <p:txBody>
          <a:bodyPr/>
          <a:lstStyle/>
          <a:p>
            <a:r>
              <a:rPr lang="en-US" dirty="0" err="1"/>
              <a:t>Arecanut</a:t>
            </a:r>
            <a:r>
              <a:rPr lang="en-US" dirty="0"/>
              <a:t> (Coca) Trend 2015-2022</a:t>
            </a:r>
            <a:endParaRPr lang="en-VI" dirty="0"/>
          </a:p>
        </p:txBody>
      </p:sp>
      <p:pic>
        <p:nvPicPr>
          <p:cNvPr id="5" name="Content Placeholder 4">
            <a:extLst>
              <a:ext uri="{FF2B5EF4-FFF2-40B4-BE49-F238E27FC236}">
                <a16:creationId xmlns:a16="http://schemas.microsoft.com/office/drawing/2014/main" id="{8D4C0251-8E9C-441C-99C9-D6EDBA05FE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110850"/>
            <a:ext cx="8596312" cy="1980912"/>
          </a:xfrm>
        </p:spPr>
      </p:pic>
    </p:spTree>
    <p:extLst>
      <p:ext uri="{BB962C8B-B14F-4D97-AF65-F5344CB8AC3E}">
        <p14:creationId xmlns:p14="http://schemas.microsoft.com/office/powerpoint/2010/main" val="294088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B034-AC8C-4B52-AFF5-CA5A95F25A2C}"/>
              </a:ext>
            </a:extLst>
          </p:cNvPr>
          <p:cNvSpPr>
            <a:spLocks noGrp="1"/>
          </p:cNvSpPr>
          <p:nvPr>
            <p:ph type="title"/>
          </p:nvPr>
        </p:nvSpPr>
        <p:spPr/>
        <p:txBody>
          <a:bodyPr/>
          <a:lstStyle/>
          <a:p>
            <a:r>
              <a:rPr lang="en-US" dirty="0"/>
              <a:t>Coconut (Grade-I) Trend 2015-2022</a:t>
            </a:r>
            <a:endParaRPr lang="en-VI" dirty="0"/>
          </a:p>
        </p:txBody>
      </p:sp>
      <p:pic>
        <p:nvPicPr>
          <p:cNvPr id="5" name="Content Placeholder 4">
            <a:extLst>
              <a:ext uri="{FF2B5EF4-FFF2-40B4-BE49-F238E27FC236}">
                <a16:creationId xmlns:a16="http://schemas.microsoft.com/office/drawing/2014/main" id="{3F01CF4D-CE6B-44A6-B72F-F4EAF6A028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110850"/>
            <a:ext cx="8596312" cy="1980912"/>
          </a:xfrm>
        </p:spPr>
      </p:pic>
    </p:spTree>
    <p:extLst>
      <p:ext uri="{BB962C8B-B14F-4D97-AF65-F5344CB8AC3E}">
        <p14:creationId xmlns:p14="http://schemas.microsoft.com/office/powerpoint/2010/main" val="418544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38AE-62C1-48FB-8BC2-C6DA041AEB56}"/>
              </a:ext>
            </a:extLst>
          </p:cNvPr>
          <p:cNvSpPr>
            <a:spLocks noGrp="1"/>
          </p:cNvSpPr>
          <p:nvPr>
            <p:ph type="title" idx="4294967295"/>
          </p:nvPr>
        </p:nvSpPr>
        <p:spPr>
          <a:xfrm>
            <a:off x="0" y="365125"/>
            <a:ext cx="10515600" cy="1325563"/>
          </a:xfrm>
        </p:spPr>
        <p:txBody>
          <a:bodyPr/>
          <a:lstStyle/>
          <a:p>
            <a:r>
              <a:rPr lang="en-US" dirty="0"/>
              <a:t>Sequence Generation</a:t>
            </a:r>
            <a:endParaRPr lang="en-VI" dirty="0"/>
          </a:p>
        </p:txBody>
      </p:sp>
      <p:sp>
        <p:nvSpPr>
          <p:cNvPr id="3" name="Content Placeholder 2">
            <a:extLst>
              <a:ext uri="{FF2B5EF4-FFF2-40B4-BE49-F238E27FC236}">
                <a16:creationId xmlns:a16="http://schemas.microsoft.com/office/drawing/2014/main" id="{C25E47F2-0FD2-4891-A3F1-BCB13FF4E370}"/>
              </a:ext>
            </a:extLst>
          </p:cNvPr>
          <p:cNvSpPr>
            <a:spLocks noGrp="1"/>
          </p:cNvSpPr>
          <p:nvPr>
            <p:ph idx="4294967295"/>
          </p:nvPr>
        </p:nvSpPr>
        <p:spPr>
          <a:xfrm>
            <a:off x="0" y="1825625"/>
            <a:ext cx="10515600" cy="4491038"/>
          </a:xfrm>
        </p:spPr>
        <p:txBody>
          <a:bodyPr>
            <a:normAutofit/>
          </a:bodyPr>
          <a:lstStyle/>
          <a:p>
            <a:r>
              <a:rPr lang="en-US" sz="1800" dirty="0">
                <a:effectLst/>
              </a:rPr>
              <a:t>Sequence generation for an LSTM model involves creating fixed-length sequences from sequential data, such as time series or text. It is required because LSTMs, as recurrent neural networks, are designed to capture patterns and dependencies in sequential data. By feeding these sequences to an LSTM, the model can learn and make predictions based on the temporal or sequential information in the data, making it suitable for tasks like natural language processing, time series forecasting, and more.</a:t>
            </a:r>
            <a:endParaRPr lang="en-US" sz="1800" dirty="0"/>
          </a:p>
          <a:p>
            <a:r>
              <a:rPr lang="en-US" sz="1800" dirty="0">
                <a:effectLst/>
              </a:rPr>
              <a:t>We have considered an input sequence of 3 days which implies that our LSTM model will be fed with previous 3 days of data to predict the next day's prediction.</a:t>
            </a:r>
            <a:endParaRPr lang="en-US" sz="1800" dirty="0"/>
          </a:p>
          <a:p>
            <a:r>
              <a:rPr lang="en-US" sz="1800" dirty="0">
                <a:effectLst/>
              </a:rPr>
              <a:t>The LSTM model requires its input to be in three dimensions, which can be given by (</a:t>
            </a:r>
            <a:r>
              <a:rPr lang="en-US" sz="1800" dirty="0" err="1">
                <a:effectLst/>
              </a:rPr>
              <a:t>batch_size</a:t>
            </a:r>
            <a:r>
              <a:rPr lang="en-US" sz="1800" dirty="0">
                <a:effectLst/>
              </a:rPr>
              <a:t>, </a:t>
            </a:r>
            <a:r>
              <a:rPr lang="en-US" sz="1800" dirty="0" err="1">
                <a:effectLst/>
              </a:rPr>
              <a:t>input_sequence</a:t>
            </a:r>
            <a:r>
              <a:rPr lang="en-US" sz="1800" dirty="0">
                <a:effectLst/>
              </a:rPr>
              <a:t>, </a:t>
            </a:r>
            <a:r>
              <a:rPr lang="en-US" sz="1800" dirty="0" err="1">
                <a:effectLst/>
              </a:rPr>
              <a:t>number_of_features</a:t>
            </a:r>
            <a:r>
              <a:rPr lang="en-US" sz="1800" dirty="0">
                <a:effectLst/>
              </a:rPr>
              <a:t>)</a:t>
            </a:r>
            <a:endParaRPr lang="en-US" sz="1600" dirty="0"/>
          </a:p>
          <a:p>
            <a:pPr lvl="1"/>
            <a:r>
              <a:rPr lang="en-US" sz="1400" dirty="0" err="1">
                <a:effectLst/>
                <a:cs typeface="Times New Roman" panose="02020603050405020304" pitchFamily="18" charset="0"/>
              </a:rPr>
              <a:t>batch_size</a:t>
            </a:r>
            <a:r>
              <a:rPr lang="en-US" sz="1400" dirty="0">
                <a:cs typeface="Times New Roman" panose="02020603050405020304" pitchFamily="18" charset="0"/>
              </a:rPr>
              <a:t> : Number of sequences in each batch.</a:t>
            </a:r>
          </a:p>
          <a:p>
            <a:pPr lvl="1"/>
            <a:r>
              <a:rPr lang="en-US" sz="1400" dirty="0" err="1">
                <a:effectLst/>
                <a:cs typeface="Times New Roman" panose="02020603050405020304" pitchFamily="18" charset="0"/>
              </a:rPr>
              <a:t>Input_sequence</a:t>
            </a:r>
            <a:r>
              <a:rPr lang="en-US" sz="1400" dirty="0">
                <a:effectLst/>
                <a:cs typeface="Times New Roman" panose="02020603050405020304" pitchFamily="18" charset="0"/>
              </a:rPr>
              <a:t> : </a:t>
            </a:r>
            <a:r>
              <a:rPr lang="en-US" sz="1400" dirty="0">
                <a:cs typeface="Times New Roman" panose="02020603050405020304" pitchFamily="18" charset="0"/>
              </a:rPr>
              <a:t>The number of time steps or elements in each sequence.</a:t>
            </a:r>
          </a:p>
          <a:p>
            <a:pPr lvl="1"/>
            <a:r>
              <a:rPr lang="en-US" sz="1400" dirty="0" err="1">
                <a:effectLst/>
                <a:cs typeface="Times New Roman" panose="02020603050405020304" pitchFamily="18" charset="0"/>
              </a:rPr>
              <a:t>number_of_features</a:t>
            </a:r>
            <a:r>
              <a:rPr lang="en-US" sz="1400" dirty="0">
                <a:effectLst/>
                <a:cs typeface="Times New Roman" panose="02020603050405020304" pitchFamily="18" charset="0"/>
              </a:rPr>
              <a:t> : </a:t>
            </a:r>
            <a:r>
              <a:rPr lang="en-US" sz="1400" dirty="0">
                <a:cs typeface="Times New Roman" panose="02020603050405020304" pitchFamily="18" charset="0"/>
              </a:rPr>
              <a:t>The dimensionality of each element in a time step, representing the number of features or variables. </a:t>
            </a:r>
            <a:endParaRPr lang="en-US" sz="1400" dirty="0">
              <a:effectLst/>
              <a:cs typeface="Times New Roman" panose="02020603050405020304" pitchFamily="18" charset="0"/>
            </a:endParaRPr>
          </a:p>
        </p:txBody>
      </p:sp>
    </p:spTree>
    <p:extLst>
      <p:ext uri="{BB962C8B-B14F-4D97-AF65-F5344CB8AC3E}">
        <p14:creationId xmlns:p14="http://schemas.microsoft.com/office/powerpoint/2010/main" val="3171370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1393</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Crop Price Prediction Using LSTM Model</vt:lpstr>
      <vt:lpstr>Overview</vt:lpstr>
      <vt:lpstr>Introduction</vt:lpstr>
      <vt:lpstr>Dataset Preprocessing</vt:lpstr>
      <vt:lpstr>Dataset Collection and Preparation</vt:lpstr>
      <vt:lpstr>Feature Extraction</vt:lpstr>
      <vt:lpstr>Arecanut (Coca) Trend 2015-2022</vt:lpstr>
      <vt:lpstr>Coconut (Grade-I) Trend 2015-2022</vt:lpstr>
      <vt:lpstr>Sequence Generation</vt:lpstr>
      <vt:lpstr>Model Architecture</vt:lpstr>
      <vt:lpstr>Model Training</vt:lpstr>
      <vt:lpstr>Model Evaluation</vt:lpstr>
      <vt:lpstr>Hyperparameter Tuning</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Price Prediction Using LSTM Model</dc:title>
  <dc:creator>Sujan acharya</dc:creator>
  <cp:lastModifiedBy>Sujan acharya</cp:lastModifiedBy>
  <cp:revision>9</cp:revision>
  <dcterms:created xsi:type="dcterms:W3CDTF">2023-10-11T05:04:22Z</dcterms:created>
  <dcterms:modified xsi:type="dcterms:W3CDTF">2023-10-11T08:39:48Z</dcterms:modified>
</cp:coreProperties>
</file>