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aPgM05yt1mV0INBmfq+l7k24U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36B75-D315-4230-BB9D-0BBBD06E9FF9}">
  <a:tblStyle styleId="{A9436B75-D315-4230-BB9D-0BBBD06E9FF9}" styleName="Table_0">
    <a:wholeTbl>
      <a:tcTxStyle b="off" i="off">
        <a:font>
          <a:latin typeface="Lucida Sans Typewriter"/>
          <a:ea typeface="Lucida Sans Typewriter"/>
          <a:cs typeface="Lucida Sans Typewriter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2FC"/>
          </a:solidFill>
        </a:fill>
      </a:tcStyle>
    </a:wholeTbl>
    <a:band1H>
      <a:tcTxStyle/>
      <a:tcStyle>
        <a:tcBdr/>
        <a:fill>
          <a:solidFill>
            <a:srgbClr val="CAE3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E3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ucida Sans Typewriter"/>
          <a:ea typeface="Lucida Sans Typewriter"/>
          <a:cs typeface="Lucida Sans Typewriter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ver">
  <p:cSld name="Cov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4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14"/>
          <p:cNvSpPr>
            <a:spLocks noGrp="1"/>
          </p:cNvSpPr>
          <p:nvPr>
            <p:ph type="pic" idx="2"/>
          </p:nvPr>
        </p:nvSpPr>
        <p:spPr>
          <a:xfrm>
            <a:off x="-11284" y="1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14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4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" name="Google Shape;24;p14"/>
          <p:cNvSpPr txBox="1"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14"/>
          <p:cNvSpPr/>
          <p:nvPr/>
        </p:nvSpPr>
        <p:spPr>
          <a:xfrm>
            <a:off x="8776606" y="3981146"/>
            <a:ext cx="3413965" cy="2695876"/>
          </a:xfrm>
          <a:custGeom>
            <a:avLst/>
            <a:gdLst/>
            <a:ahLst/>
            <a:cxnLst/>
            <a:rect l="l" t="t" r="r" b="b"/>
            <a:pathLst>
              <a:path w="4115752" h="3250050" extrusionOk="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114732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3"/>
          </p:nvPr>
        </p:nvSpPr>
        <p:spPr>
          <a:xfrm>
            <a:off x="62532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" name="Google Shape;31;p15"/>
          <p:cNvSpPr>
            <a:spLocks noGrp="1"/>
          </p:cNvSpPr>
          <p:nvPr>
            <p:ph type="pic" idx="2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262626"/>
              </a:gs>
              <a:gs pos="82000">
                <a:srgbClr val="262626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15"/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/>
            <a:ahLst/>
            <a:cxnLst/>
            <a:rect l="l" t="t" r="r" b="b"/>
            <a:pathLst>
              <a:path w="6027420" h="2599249" extrusionOk="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1">
  <p:cSld name="Text Layout 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>
            <a:spLocks noGrp="1"/>
          </p:cNvSpPr>
          <p:nvPr>
            <p:ph type="pic" idx="3"/>
          </p:nvPr>
        </p:nvSpPr>
        <p:spPr>
          <a:xfrm>
            <a:off x="7804150" y="1"/>
            <a:ext cx="4387850" cy="667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6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ayout 2">
  <p:cSld name="Text Layout 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>
            <a:spLocks noGrp="1"/>
          </p:cNvSpPr>
          <p:nvPr>
            <p:ph type="pic" idx="3"/>
          </p:nvPr>
        </p:nvSpPr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7"/>
          <p:cNvSpPr>
            <a:spLocks noGrp="1"/>
          </p:cNvSpPr>
          <p:nvPr>
            <p:ph type="pic" idx="4"/>
          </p:nvPr>
        </p:nvSpPr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7"/>
          <p:cNvSpPr>
            <a:spLocks noGrp="1"/>
          </p:cNvSpPr>
          <p:nvPr>
            <p:ph type="pic" idx="5"/>
          </p:nvPr>
        </p:nvSpPr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17"/>
          <p:cNvSpPr>
            <a:spLocks noGrp="1"/>
          </p:cNvSpPr>
          <p:nvPr>
            <p:ph type="pic" idx="6"/>
          </p:nvPr>
        </p:nvSpPr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55" name="Google Shape;55;p17"/>
          <p:cNvSpPr>
            <a:spLocks noGrp="1"/>
          </p:cNvSpPr>
          <p:nvPr>
            <p:ph type="pic" idx="7"/>
          </p:nvPr>
        </p:nvSpPr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6" name="Google Shape;56;p17"/>
          <p:cNvSpPr>
            <a:spLocks noGrp="1"/>
          </p:cNvSpPr>
          <p:nvPr>
            <p:ph type="pic" idx="8"/>
          </p:nvPr>
        </p:nvSpPr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62532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62532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Only">
  <p:cSld name="Titles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9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20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vider">
  <p:cSld name="1_Divi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2"/>
          <p:cNvSpPr>
            <a:spLocks noGrp="1"/>
          </p:cNvSpPr>
          <p:nvPr>
            <p:ph type="pic" idx="2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22"/>
          <p:cNvSpPr txBox="1">
            <a:spLocks noGrp="1"/>
          </p:cNvSpPr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/>
          <p:nvPr/>
        </p:nvSpPr>
        <p:spPr>
          <a:xfrm>
            <a:off x="1774391" y="4123811"/>
            <a:ext cx="6027420" cy="2599249"/>
          </a:xfrm>
          <a:custGeom>
            <a:avLst/>
            <a:gdLst/>
            <a:ahLst/>
            <a:cxnLst/>
            <a:rect l="l" t="t" r="r" b="b"/>
            <a:pathLst>
              <a:path w="6027420" h="2599249" extrusionOk="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794861" y="4741677"/>
            <a:ext cx="3756943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1088990" y="5147137"/>
            <a:ext cx="3462814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0" rIns="3600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Jens Martensson</a:t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LOAN DEFAULTER PREDICTION</a:t>
            </a:r>
            <a:endParaRPr/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8073392" y="5683337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Presented by,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	     Aniket Wani     252508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	     Shreyas Todkar  252551</a:t>
            </a:r>
            <a:endParaRPr/>
          </a:p>
        </p:txBody>
      </p:sp>
      <p:cxnSp>
        <p:nvCxnSpPr>
          <p:cNvPr id="114" name="Google Shape;114;p1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w="63500" cap="rnd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1" descr="space radar outline"/>
          <p:cNvSpPr/>
          <p:nvPr/>
        </p:nvSpPr>
        <p:spPr>
          <a:xfrm rot="-4868500">
            <a:off x="10654807" y="4433342"/>
            <a:ext cx="238125" cy="238125"/>
          </a:xfrm>
          <a:custGeom>
            <a:avLst/>
            <a:gdLst/>
            <a:ahLst/>
            <a:cxnLst/>
            <a:rect l="l" t="t" r="r" b="b"/>
            <a:pathLst>
              <a:path w="238125" h="238125" extrusionOk="0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16" name="Google Shape;116;p1" descr="Person in space suite in space ship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1284" y="0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</a:pPr>
            <a:r>
              <a:rPr lang="en-US"/>
              <a:t>Subtitle lorem ipsum dolor sit amet, consectetur adipiscing elit. 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2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6425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Import the required libraries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Create a dataframe and check the shape, info, description, null values, unique values etc. 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Drop the unnecessary column.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Use label encoding for ordinal column.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Use One Hot Encoding(OHE) for nominal columns.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Here, we used SMOTE to equalize the target column.</a:t>
            </a:r>
            <a:endParaRPr/>
          </a:p>
          <a:p>
            <a:pPr marL="606425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wentieth Century"/>
              <a:buAutoNum type="arabicPeriod"/>
            </a:pPr>
            <a:r>
              <a:rPr lang="en-US"/>
              <a:t>Create a separate csv file of preprocessing for further process.</a:t>
            </a:r>
            <a:endParaRPr/>
          </a:p>
        </p:txBody>
      </p:sp>
      <p:pic>
        <p:nvPicPr>
          <p:cNvPr id="124" name="Google Shape;124;p4" descr="close up of pages of construction drawings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5" name="Google Shape;125;p4" descr="microscope"/>
          <p:cNvPicPr preferRelativeResize="0">
            <a:picLocks noGrp="1"/>
          </p:cNvPicPr>
          <p:nvPr>
            <p:ph type="pic" idx="7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26" name="Google Shape;126;p4" descr="can of pencils on a desk with chalkboard in background"/>
          <p:cNvPicPr preferRelativeResize="0">
            <a:picLocks noGrp="1"/>
          </p:cNvPicPr>
          <p:nvPr>
            <p:ph type="pic" idx="8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27" name="Google Shape;127;p4" descr="hand writing on chalkbaor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8" name="Google Shape;128;p4" descr="books on a shelf with pages showing out"/>
          <p:cNvPicPr preferRelativeResize="0">
            <a:picLocks noGrp="1"/>
          </p:cNvPicPr>
          <p:nvPr>
            <p:ph type="pic" idx="4"/>
          </p:nvPr>
        </p:nvPicPr>
        <p:blipFill rotWithShape="1">
          <a:blip r:embed="rId7">
            <a:alphaModFix/>
          </a:blip>
          <a:srcRect/>
          <a:stretch/>
        </p:blipFill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pic>
        <p:nvPicPr>
          <p:cNvPr id="129" name="Google Shape;129;p4" descr="man in spacesuite in space ship"/>
          <p:cNvPicPr preferRelativeResize="0">
            <a:picLocks noGrp="1"/>
          </p:cNvPicPr>
          <p:nvPr>
            <p:ph type="pic" idx="6"/>
          </p:nvPr>
        </p:nvPicPr>
        <p:blipFill rotWithShape="1">
          <a:blip r:embed="rId8">
            <a:alphaModFix/>
          </a:blip>
          <a:srcRect/>
          <a:stretch/>
        </p:blipFill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6</a:t>
            </a:r>
            <a:endParaRPr sz="12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/>
              <a:t>Comparison of Feature selection algorithms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2"/>
          </p:nvPr>
        </p:nvSpPr>
        <p:spPr>
          <a:xfrm>
            <a:off x="906100" y="2249397"/>
            <a:ext cx="44147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Decision Tree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906100" y="2609397"/>
            <a:ext cx="4414799" cy="2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3525" lvl="0" indent="-263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Here, we get 8 important features, such as: </a:t>
            </a:r>
            <a:endParaRPr/>
          </a:p>
          <a:p>
            <a:pPr marL="536575" lvl="1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/>
              <a:t>'LoanID', 'Age', 'Income', 'LoanAmount', 'CreditScore', 'MonthsEmployed', 'InterestRate', 'DTIRatio’. 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6096000" y="2011703"/>
            <a:ext cx="0" cy="3075394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5"/>
          <p:cNvSpPr txBox="1">
            <a:spLocks noGrp="1"/>
          </p:cNvSpPr>
          <p:nvPr>
            <p:ph type="body" idx="4"/>
          </p:nvPr>
        </p:nvSpPr>
        <p:spPr>
          <a:xfrm>
            <a:off x="6799300" y="2249397"/>
            <a:ext cx="4414795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en-US"/>
              <a:t>Recursive Feature Elimination (RFE)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body" idx="3"/>
          </p:nvPr>
        </p:nvSpPr>
        <p:spPr>
          <a:xfrm>
            <a:off x="6799300" y="2609397"/>
            <a:ext cx="4414799" cy="2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3525" lvl="0" indent="-263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</a:pPr>
            <a:r>
              <a:rPr lang="en-US"/>
              <a:t>Here, we get 13 important features, such as:</a:t>
            </a:r>
            <a:endParaRPr/>
          </a:p>
          <a:p>
            <a:pPr marL="536575" lvl="1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/>
              <a:t>'LoanID', 'Age', 'Income', 'LoanAmount', 'CreditScore', 'MonthsEmployed', 'InterestRate’, 'DTIRatio' </a:t>
            </a:r>
            <a:endParaRPr/>
          </a:p>
          <a:p>
            <a:pPr marL="536575" lvl="1" indent="-2730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</a:pPr>
            <a:r>
              <a:rPr lang="en-US"/>
              <a:t>'NumCreditLines', 'LoanTerm’, 'Education', 'MaritalStatus_Divorced', 'HasMortgage_Yes’, 'HasDependents_No’.</a:t>
            </a:r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/>
              <a:t>Table of Algorithms vs Features accuracy</a:t>
            </a:r>
            <a:endParaRPr/>
          </a:p>
        </p:txBody>
      </p:sp>
      <p:graphicFrame>
        <p:nvGraphicFramePr>
          <p:cNvPr id="153" name="Google Shape;153;p9"/>
          <p:cNvGraphicFramePr/>
          <p:nvPr/>
        </p:nvGraphicFramePr>
        <p:xfrm>
          <a:off x="1003446" y="1455887"/>
          <a:ext cx="10185100" cy="3351750"/>
        </p:xfrm>
        <a:graphic>
          <a:graphicData uri="http://schemas.openxmlformats.org/drawingml/2006/table">
            <a:tbl>
              <a:tblPr firstRow="1" firstCol="1">
                <a:noFill/>
                <a:tableStyleId>{A9436B75-D315-4230-BB9D-0BBBD06E9FF9}</a:tableStyleId>
              </a:tblPr>
              <a:tblGrid>
                <a:gridCol w="40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Algorithms \ No. of Features</a:t>
                      </a:r>
                      <a:endParaRPr sz="1800" b="0">
                        <a:solidFill>
                          <a:srgbClr val="3F3F3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348475" marR="110650" marT="60850" marB="608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</a:t>
                      </a:r>
                      <a:r>
                        <a:rPr lang="en-US" sz="1800" b="1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 Features</a:t>
                      </a:r>
                      <a:endParaRPr/>
                    </a:p>
                  </a:txBody>
                  <a:tcPr marL="110650" marR="110650" marT="60850" marB="608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13 Features</a:t>
                      </a:r>
                      <a:endParaRPr/>
                    </a:p>
                  </a:txBody>
                  <a:tcPr marL="110650" marR="110650" marT="60850" marB="608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Logistic Regression</a:t>
                      </a:r>
                      <a:endParaRPr sz="1800" b="0" i="0" u="none" strike="noStrike" cap="none">
                        <a:solidFill>
                          <a:srgbClr val="3F3F3F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L="348475" marR="110650" marT="60850" marB="608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69 %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75 %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Random Forest</a:t>
                      </a:r>
                      <a:endParaRPr/>
                    </a:p>
                  </a:txBody>
                  <a:tcPr marL="348475" marR="110650" marT="60850" marB="608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88 %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87 %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Support Vector Machine</a:t>
                      </a:r>
                      <a:endParaRPr/>
                    </a:p>
                  </a:txBody>
                  <a:tcPr marL="348475" marR="110650" marT="60850" marB="608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75 %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80 %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XGBoost</a:t>
                      </a:r>
                      <a:endParaRPr/>
                    </a:p>
                  </a:txBody>
                  <a:tcPr marL="348475" marR="110650" marT="60850" marB="6085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89 %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3F3F3F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90 %</a:t>
                      </a:r>
                      <a:endParaRPr/>
                    </a:p>
                  </a:txBody>
                  <a:tcPr marL="110650" marR="110650" marT="60850" marB="60850" anchor="b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" name="Google Shape;154;p9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lang="en-US"/>
              <a:t>Charts and Graphs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0"/>
            <a:ext cx="42862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4660675" y="426725"/>
            <a:ext cx="7287600" cy="56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ONNX</a:t>
            </a:r>
            <a:endParaRPr sz="2000" b="1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   </a:t>
            </a:r>
            <a:r>
              <a:rPr lang="en-US" sz="1800" b="1" dirty="0">
                <a:solidFill>
                  <a:schemeClr val="dk1"/>
                </a:solidFill>
              </a:rPr>
              <a:t>Cross-framework</a:t>
            </a:r>
            <a:r>
              <a:rPr lang="en-US" sz="1800" dirty="0">
                <a:solidFill>
                  <a:schemeClr val="dk1"/>
                </a:solidFill>
              </a:rPr>
              <a:t> model format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	   </a:t>
            </a:r>
            <a:r>
              <a:rPr lang="en-US" sz="1700" b="1" dirty="0">
                <a:solidFill>
                  <a:schemeClr val="dk1"/>
                </a:solidFill>
              </a:rPr>
              <a:t>Hardware-agnostic</a:t>
            </a:r>
            <a:r>
              <a:rPr lang="en-US" sz="1700" dirty="0">
                <a:solidFill>
                  <a:schemeClr val="dk1"/>
                </a:solidFill>
              </a:rPr>
              <a:t> – runs on CPU, GPU, and accelerators.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dk1"/>
                </a:solidFill>
              </a:rPr>
              <a:t>	   </a:t>
            </a:r>
            <a:r>
              <a:rPr lang="en-US" sz="1800" b="1" dirty="0">
                <a:solidFill>
                  <a:schemeClr val="dk1"/>
                </a:solidFill>
              </a:rPr>
              <a:t>Graph-based</a:t>
            </a:r>
            <a:r>
              <a:rPr lang="en-US" sz="1800" dirty="0">
                <a:solidFill>
                  <a:schemeClr val="dk1"/>
                </a:solidFill>
              </a:rPr>
              <a:t> standardized operator representation.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	   </a:t>
            </a:r>
            <a:r>
              <a:rPr lang="en-US" sz="1800" b="1" dirty="0">
                <a:solidFill>
                  <a:schemeClr val="dk1"/>
                </a:solidFill>
              </a:rPr>
              <a:t>Portable &amp; optimized</a:t>
            </a:r>
            <a:r>
              <a:rPr lang="en-US" sz="1800" dirty="0">
                <a:solidFill>
                  <a:schemeClr val="dk1"/>
                </a:solidFill>
              </a:rPr>
              <a:t> for deployment (cloud, edge).</a:t>
            </a:r>
            <a:endParaRPr sz="2500" dirty="0">
              <a:solidFill>
                <a:schemeClr val="dk1"/>
              </a:solidFill>
            </a:endParaRPr>
          </a:p>
        </p:txBody>
      </p:sp>
      <p:grpSp>
        <p:nvGrpSpPr>
          <p:cNvPr id="163" name="Google Shape;163;p6"/>
          <p:cNvGrpSpPr/>
          <p:nvPr/>
        </p:nvGrpSpPr>
        <p:grpSpPr>
          <a:xfrm>
            <a:off x="4660667" y="1326126"/>
            <a:ext cx="597589" cy="376401"/>
            <a:chOff x="600075" y="2847974"/>
            <a:chExt cx="857250" cy="1028700"/>
          </a:xfrm>
        </p:grpSpPr>
        <p:sp>
          <p:nvSpPr>
            <p:cNvPr id="164" name="Google Shape;164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w="7450" cap="flat" cmpd="sng">
              <a:solidFill>
                <a:srgbClr val="B7C3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4660667" y="2128676"/>
            <a:ext cx="597589" cy="376401"/>
            <a:chOff x="600075" y="2847974"/>
            <a:chExt cx="857250" cy="1028700"/>
          </a:xfrm>
        </p:grpSpPr>
        <p:sp>
          <p:nvSpPr>
            <p:cNvPr id="167" name="Google Shape;167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w="7450" cap="flat" cmpd="sng">
              <a:solidFill>
                <a:srgbClr val="B7C3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</p:grpSp>
      <p:grpSp>
        <p:nvGrpSpPr>
          <p:cNvPr id="169" name="Google Shape;169;p6"/>
          <p:cNvGrpSpPr/>
          <p:nvPr/>
        </p:nvGrpSpPr>
        <p:grpSpPr>
          <a:xfrm>
            <a:off x="4660667" y="2939038"/>
            <a:ext cx="597589" cy="376401"/>
            <a:chOff x="600075" y="2847974"/>
            <a:chExt cx="857250" cy="1028700"/>
          </a:xfrm>
        </p:grpSpPr>
        <p:sp>
          <p:nvSpPr>
            <p:cNvPr id="170" name="Google Shape;170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w="7450" cap="flat" cmpd="sng">
              <a:solidFill>
                <a:srgbClr val="B7C3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</p:grpSp>
      <p:grpSp>
        <p:nvGrpSpPr>
          <p:cNvPr id="172" name="Google Shape;172;p6"/>
          <p:cNvGrpSpPr/>
          <p:nvPr/>
        </p:nvGrpSpPr>
        <p:grpSpPr>
          <a:xfrm>
            <a:off x="4660667" y="3749413"/>
            <a:ext cx="597589" cy="376401"/>
            <a:chOff x="600075" y="2847974"/>
            <a:chExt cx="857250" cy="1028700"/>
          </a:xfrm>
        </p:grpSpPr>
        <p:sp>
          <p:nvSpPr>
            <p:cNvPr id="173" name="Google Shape;173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D2DDF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00075" y="2847974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 extrusionOk="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noFill/>
            <a:ln w="7450" cap="flat" cmpd="sng">
              <a:solidFill>
                <a:srgbClr val="B7C3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54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 descr="video placeholder"/>
          <p:cNvSpPr>
            <a:spLocks noGrp="1"/>
          </p:cNvSpPr>
          <p:nvPr>
            <p:ph type="media" idx="2"/>
          </p:nvPr>
        </p:nvSpPr>
        <p:spPr>
          <a:xfrm>
            <a:off x="-513575" y="0"/>
            <a:ext cx="127056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i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r>
              <a:rPr lang="en-US" sz="2700" b="1" i="0" dirty="0" err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XGBoost</a:t>
            </a:r>
            <a:endParaRPr lang="en-IN" sz="2700" b="1" i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700" i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7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</a:t>
            </a:r>
            <a:r>
              <a:rPr lang="en-IN" sz="2000" b="1" i="0" dirty="0">
                <a:solidFill>
                  <a:schemeClr val="dk1"/>
                </a:solidFill>
                <a:latin typeface="+mj-lt"/>
                <a:ea typeface="Twentieth Century"/>
                <a:cs typeface="Twentieth Century"/>
                <a:sym typeface="Twentieth Century"/>
              </a:rPr>
              <a:t>High Predictive Accuracy </a:t>
            </a:r>
            <a:r>
              <a:rPr lang="en-IN" sz="2700" b="1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</a:t>
            </a:r>
            <a:r>
              <a:rPr lang="en-IN" sz="2700" i="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IN" sz="2000" i="0" dirty="0">
                <a:solidFill>
                  <a:schemeClr val="dk1"/>
                </a:solidFill>
                <a:latin typeface="+mn-lt"/>
                <a:ea typeface="Twentieth Century"/>
                <a:cs typeface="Twentieth Century"/>
                <a:sym typeface="Twentieth Century"/>
              </a:rPr>
              <a:t>Used because </a:t>
            </a:r>
            <a:r>
              <a:rPr lang="en-IN" sz="2000" i="0" dirty="0" err="1">
                <a:solidFill>
                  <a:schemeClr val="dk1"/>
                </a:solidFill>
                <a:latin typeface="+mn-lt"/>
                <a:ea typeface="Twentieth Century"/>
                <a:cs typeface="Twentieth Century"/>
                <a:sym typeface="Twentieth Century"/>
              </a:rPr>
              <a:t>XGBoost’s</a:t>
            </a:r>
            <a:r>
              <a:rPr lang="en-IN" sz="2000" i="0" dirty="0">
                <a:solidFill>
                  <a:schemeClr val="dk1"/>
                </a:solidFill>
                <a:latin typeface="+mn-lt"/>
                <a:ea typeface="Twentieth Century"/>
                <a:cs typeface="Twentieth Century"/>
                <a:sym typeface="Twentieth Century"/>
              </a:rPr>
              <a:t> gradient boosting framework consistently delivers 				   top performance in classification tasks 	like loan default prediction.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and Efficiency- </a:t>
            </a:r>
            <a:r>
              <a:rPr lang="en-US" sz="20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for parallel computation, reducing training time even on large datasets 			      when combined with </a:t>
            </a:r>
            <a:r>
              <a:rPr lang="en-US" sz="20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PySpark</a:t>
            </a:r>
            <a:r>
              <a:rPr lang="en-US" sz="20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2000" b="1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 Importance</a:t>
            </a:r>
            <a:r>
              <a:rPr lang="en-US" sz="20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IN" sz="20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built-in methods to rank features, helping identify the most influential 				     borrower attributes.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</a:t>
            </a:r>
            <a:r>
              <a:rPr lang="en-US" sz="20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Handles missing values and non-linear relationships well, which is crucial in real-world 		     financial datasets.</a:t>
            </a:r>
            <a:endParaRPr sz="23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i="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dirty="0"/>
          </a:p>
        </p:txBody>
      </p:sp>
      <p:sp>
        <p:nvSpPr>
          <p:cNvPr id="180" name="Google Shape;180;p11"/>
          <p:cNvSpPr txBox="1">
            <a:spLocks noGrp="1"/>
          </p:cNvSpPr>
          <p:nvPr>
            <p:ph type="body" idx="1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72000" tIns="7200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Caption lorem ipsum</a:t>
            </a:r>
            <a:endParaRPr/>
          </a:p>
        </p:txBody>
      </p:sp>
      <p:sp>
        <p:nvSpPr>
          <p:cNvPr id="181" name="Google Shape;181;p11"/>
          <p:cNvSpPr txBox="1">
            <a:spLocks noGrp="1"/>
          </p:cNvSpPr>
          <p:nvPr>
            <p:ph type="sldNum" idx="12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0" rIns="7200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187" name="Google Shape;187;p12"/>
          <p:cNvGrpSpPr/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88" name="Google Shape;188;p12"/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 extrusionOk="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171450" h="171450" extrusionOk="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/>
              <a:ahLst/>
              <a:cxnLst/>
              <a:rect l="l" t="t" r="r" b="b"/>
              <a:pathLst>
                <a:path w="142875" h="142875" extrusionOk="0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/>
              <a:ahLst/>
              <a:cxnLst/>
              <a:rect l="l" t="t" r="r" b="b"/>
              <a:pathLst>
                <a:path w="152400" h="142875" extrusionOk="0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 extrusionOk="0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 extrusionOk="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 extrusionOk="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id="195" name="Google Shape;195;p12" descr="dinosaur outline"/>
          <p:cNvSpPr/>
          <p:nvPr/>
        </p:nvSpPr>
        <p:spPr>
          <a:xfrm>
            <a:off x="4946994" y="5307571"/>
            <a:ext cx="446307" cy="371026"/>
          </a:xfrm>
          <a:custGeom>
            <a:avLst/>
            <a:gdLst/>
            <a:ahLst/>
            <a:cxnLst/>
            <a:rect l="l" t="t" r="r" b="b"/>
            <a:pathLst>
              <a:path w="790575" h="657225" extrusionOk="0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96" name="Google Shape;196;p12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w="635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7" name="Google Shape;197;p12" descr="girl with pigtails raising her hand with chalkboard in backgroun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377</Words>
  <Application>Microsoft Office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Lucida Sans</vt:lpstr>
      <vt:lpstr>Times New Roman</vt:lpstr>
      <vt:lpstr>Twentieth Century</vt:lpstr>
      <vt:lpstr>Office Theme</vt:lpstr>
      <vt:lpstr>LOAN DEFAULTER PREDICTION</vt:lpstr>
      <vt:lpstr>Preprocessing</vt:lpstr>
      <vt:lpstr>Comparison of Feature selection algorithms</vt:lpstr>
      <vt:lpstr>Table of Algorithms vs Features accuracy</vt:lpstr>
      <vt:lpstr>Charts and Graphs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Shreyas Todkar</dc:creator>
  <cp:lastModifiedBy>Shreyas Todkar</cp:lastModifiedBy>
  <cp:revision>3</cp:revision>
  <dcterms:created xsi:type="dcterms:W3CDTF">2025-08-05T16:39:02Z</dcterms:created>
  <dcterms:modified xsi:type="dcterms:W3CDTF">2025-08-18T18:17:37Z</dcterms:modified>
</cp:coreProperties>
</file>