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9/11/2022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AB195-B618-4DEA-4DA4-6BCF138B0F38}"/>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0DAEF117-B3DA-EE7D-2E38-0A8754407D19}"/>
              </a:ext>
            </a:extLst>
          </p:cNvPr>
          <p:cNvSpPr>
            <a:spLocks noGrp="1"/>
          </p:cNvSpPr>
          <p:nvPr>
            <p:ph type="subTitle" idx="1"/>
          </p:nvPr>
        </p:nvSpPr>
        <p:spPr/>
        <p:txBody>
          <a:bodyPr/>
          <a:lstStyle/>
          <a:p>
            <a:endParaRPr lang="en-US"/>
          </a:p>
        </p:txBody>
      </p:sp>
      <p:pic>
        <p:nvPicPr>
          <p:cNvPr id="4" name="Picture 4">
            <a:extLst>
              <a:ext uri="{FF2B5EF4-FFF2-40B4-BE49-F238E27FC236}">
                <a16:creationId xmlns:a16="http://schemas.microsoft.com/office/drawing/2014/main" id="{3F1D2F0A-4011-7D92-80C8-908759DC2265}"/>
              </a:ext>
            </a:extLst>
          </p:cNvPr>
          <p:cNvPicPr>
            <a:picLocks noChangeAspect="1"/>
          </p:cNvPicPr>
          <p:nvPr/>
        </p:nvPicPr>
        <p:blipFill>
          <a:blip r:embed="rId2"/>
          <a:stretch>
            <a:fillRect/>
          </a:stretch>
        </p:blipFill>
        <p:spPr>
          <a:xfrm>
            <a:off x="-18640" y="0"/>
            <a:ext cx="12210640" cy="6765219"/>
          </a:xfrm>
          <a:prstGeom prst="rect">
            <a:avLst/>
          </a:prstGeom>
        </p:spPr>
      </p:pic>
      <p:sp>
        <p:nvSpPr>
          <p:cNvPr id="5" name="TextBox 4">
            <a:extLst>
              <a:ext uri="{FF2B5EF4-FFF2-40B4-BE49-F238E27FC236}">
                <a16:creationId xmlns:a16="http://schemas.microsoft.com/office/drawing/2014/main" id="{ABF52F7A-9AFA-F069-7400-32ADA2695A1F}"/>
              </a:ext>
            </a:extLst>
          </p:cNvPr>
          <p:cNvSpPr txBox="1"/>
          <p:nvPr/>
        </p:nvSpPr>
        <p:spPr>
          <a:xfrm>
            <a:off x="1579867" y="1224583"/>
            <a:ext cx="10195315" cy="1569660"/>
          </a:xfrm>
          <a:prstGeom prst="rect">
            <a:avLst/>
          </a:prstGeom>
          <a:noFill/>
        </p:spPr>
        <p:txBody>
          <a:bodyPr wrap="square" rtlCol="0">
            <a:spAutoFit/>
          </a:bodyPr>
          <a:lstStyle/>
          <a:p>
            <a:pPr algn="l"/>
            <a:r>
              <a:rPr lang="en-IN" sz="9600" b="1" u="sng" dirty="0">
                <a:solidFill>
                  <a:srgbClr val="FFC000"/>
                </a:solidFill>
                <a:latin typeface="Cambria" panose="02040503050406030204" pitchFamily="18" charset="0"/>
                <a:ea typeface="Cambria" panose="02040503050406030204" pitchFamily="18" charset="0"/>
              </a:rPr>
              <a:t>WARM HEARTS</a:t>
            </a:r>
            <a:endParaRPr lang="en-US" sz="9600" b="1" u="sng" dirty="0">
              <a:solidFill>
                <a:srgbClr val="FFC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78573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BB95-7B68-796E-AD44-DFF3857A8A73}"/>
              </a:ext>
            </a:extLst>
          </p:cNvPr>
          <p:cNvSpPr>
            <a:spLocks noGrp="1"/>
          </p:cNvSpPr>
          <p:nvPr>
            <p:ph type="title"/>
          </p:nvPr>
        </p:nvSpPr>
        <p:spPr>
          <a:xfrm>
            <a:off x="913774" y="-273880"/>
            <a:ext cx="10364451" cy="1596177"/>
          </a:xfrm>
        </p:spPr>
        <p:txBody>
          <a:bodyPr/>
          <a:lstStyle/>
          <a:p>
            <a:r>
              <a:rPr lang="en-IN" dirty="0"/>
              <a:t>Food accepted</a:t>
            </a:r>
            <a:endParaRPr lang="en-US" dirty="0"/>
          </a:p>
        </p:txBody>
      </p:sp>
      <p:pic>
        <p:nvPicPr>
          <p:cNvPr id="4" name="Picture 4">
            <a:extLst>
              <a:ext uri="{FF2B5EF4-FFF2-40B4-BE49-F238E27FC236}">
                <a16:creationId xmlns:a16="http://schemas.microsoft.com/office/drawing/2014/main" id="{2D53CDB9-C07F-B248-DDFE-7523DDDC103C}"/>
              </a:ext>
            </a:extLst>
          </p:cNvPr>
          <p:cNvPicPr>
            <a:picLocks noChangeAspect="1"/>
          </p:cNvPicPr>
          <p:nvPr/>
        </p:nvPicPr>
        <p:blipFill rotWithShape="1">
          <a:blip r:embed="rId2"/>
          <a:srcRect r="702" b="16949"/>
          <a:stretch/>
        </p:blipFill>
        <p:spPr>
          <a:xfrm>
            <a:off x="1178137" y="867948"/>
            <a:ext cx="9835724" cy="5818908"/>
          </a:xfrm>
          <a:prstGeom prst="rect">
            <a:avLst/>
          </a:prstGeom>
        </p:spPr>
      </p:pic>
    </p:spTree>
    <p:extLst>
      <p:ext uri="{BB962C8B-B14F-4D97-AF65-F5344CB8AC3E}">
        <p14:creationId xmlns:p14="http://schemas.microsoft.com/office/powerpoint/2010/main" val="3932274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C095D-B1AB-7DFF-2378-B31CEAF53724}"/>
              </a:ext>
            </a:extLst>
          </p:cNvPr>
          <p:cNvSpPr>
            <a:spLocks noGrp="1"/>
          </p:cNvSpPr>
          <p:nvPr>
            <p:ph type="title"/>
          </p:nvPr>
        </p:nvSpPr>
        <p:spPr>
          <a:xfrm>
            <a:off x="913774" y="-469473"/>
            <a:ext cx="10364451" cy="1596177"/>
          </a:xfrm>
        </p:spPr>
        <p:txBody>
          <a:bodyPr/>
          <a:lstStyle/>
          <a:p>
            <a:r>
              <a:rPr lang="en-IN" dirty="0"/>
              <a:t>Data visualization</a:t>
            </a:r>
            <a:endParaRPr lang="en-US" dirty="0"/>
          </a:p>
        </p:txBody>
      </p:sp>
      <p:pic>
        <p:nvPicPr>
          <p:cNvPr id="4" name="Picture 4">
            <a:extLst>
              <a:ext uri="{FF2B5EF4-FFF2-40B4-BE49-F238E27FC236}">
                <a16:creationId xmlns:a16="http://schemas.microsoft.com/office/drawing/2014/main" id="{A38F1D15-20B5-29D8-CA72-76BE0D645B12}"/>
              </a:ext>
            </a:extLst>
          </p:cNvPr>
          <p:cNvPicPr>
            <a:picLocks noGrp="1" noChangeAspect="1"/>
          </p:cNvPicPr>
          <p:nvPr>
            <p:ph sz="quarter" idx="13"/>
          </p:nvPr>
        </p:nvPicPr>
        <p:blipFill>
          <a:blip r:embed="rId2"/>
          <a:stretch>
            <a:fillRect/>
          </a:stretch>
        </p:blipFill>
        <p:spPr>
          <a:xfrm>
            <a:off x="6279212" y="1032243"/>
            <a:ext cx="5706169" cy="4477539"/>
          </a:xfrm>
        </p:spPr>
      </p:pic>
      <p:pic>
        <p:nvPicPr>
          <p:cNvPr id="5" name="Picture 5">
            <a:extLst>
              <a:ext uri="{FF2B5EF4-FFF2-40B4-BE49-F238E27FC236}">
                <a16:creationId xmlns:a16="http://schemas.microsoft.com/office/drawing/2014/main" id="{C0C243FE-D367-AE27-2576-F6673128D4F9}"/>
              </a:ext>
            </a:extLst>
          </p:cNvPr>
          <p:cNvPicPr>
            <a:picLocks noChangeAspect="1"/>
          </p:cNvPicPr>
          <p:nvPr/>
        </p:nvPicPr>
        <p:blipFill>
          <a:blip r:embed="rId3"/>
          <a:stretch>
            <a:fillRect/>
          </a:stretch>
        </p:blipFill>
        <p:spPr>
          <a:xfrm>
            <a:off x="438886" y="1032243"/>
            <a:ext cx="5473904" cy="4572000"/>
          </a:xfrm>
          <a:prstGeom prst="rect">
            <a:avLst/>
          </a:prstGeom>
        </p:spPr>
      </p:pic>
    </p:spTree>
    <p:extLst>
      <p:ext uri="{BB962C8B-B14F-4D97-AF65-F5344CB8AC3E}">
        <p14:creationId xmlns:p14="http://schemas.microsoft.com/office/powerpoint/2010/main" val="2540601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D0C25-37A4-4307-BF74-C42DE92FB4F7}"/>
              </a:ext>
            </a:extLst>
          </p:cNvPr>
          <p:cNvSpPr>
            <a:spLocks noGrp="1"/>
          </p:cNvSpPr>
          <p:nvPr>
            <p:ph type="title"/>
          </p:nvPr>
        </p:nvSpPr>
        <p:spPr>
          <a:xfrm>
            <a:off x="791529" y="0"/>
            <a:ext cx="10364451" cy="1596177"/>
          </a:xfrm>
        </p:spPr>
        <p:txBody>
          <a:bodyPr/>
          <a:lstStyle/>
          <a:p>
            <a:r>
              <a:rPr lang="en-IN" dirty="0"/>
              <a:t>Different ways of helping orphanage</a:t>
            </a:r>
            <a:endParaRPr lang="en-US" dirty="0"/>
          </a:p>
        </p:txBody>
      </p:sp>
      <p:pic>
        <p:nvPicPr>
          <p:cNvPr id="4" name="Picture 4">
            <a:extLst>
              <a:ext uri="{FF2B5EF4-FFF2-40B4-BE49-F238E27FC236}">
                <a16:creationId xmlns:a16="http://schemas.microsoft.com/office/drawing/2014/main" id="{03520B94-E972-99F9-0AFB-1D2F2B0B4264}"/>
              </a:ext>
            </a:extLst>
          </p:cNvPr>
          <p:cNvPicPr>
            <a:picLocks noGrp="1" noChangeAspect="1"/>
          </p:cNvPicPr>
          <p:nvPr>
            <p:ph sz="quarter" idx="13"/>
          </p:nvPr>
        </p:nvPicPr>
        <p:blipFill>
          <a:blip r:embed="rId2"/>
          <a:stretch>
            <a:fillRect/>
          </a:stretch>
        </p:blipFill>
        <p:spPr>
          <a:xfrm>
            <a:off x="6405021" y="1596176"/>
            <a:ext cx="5527389" cy="4937871"/>
          </a:xfrm>
        </p:spPr>
      </p:pic>
      <p:pic>
        <p:nvPicPr>
          <p:cNvPr id="5" name="Picture 5">
            <a:extLst>
              <a:ext uri="{FF2B5EF4-FFF2-40B4-BE49-F238E27FC236}">
                <a16:creationId xmlns:a16="http://schemas.microsoft.com/office/drawing/2014/main" id="{92B859FB-7584-09BB-2BA8-899C41706064}"/>
              </a:ext>
            </a:extLst>
          </p:cNvPr>
          <p:cNvPicPr>
            <a:picLocks noChangeAspect="1"/>
          </p:cNvPicPr>
          <p:nvPr/>
        </p:nvPicPr>
        <p:blipFill>
          <a:blip r:embed="rId3"/>
          <a:stretch>
            <a:fillRect/>
          </a:stretch>
        </p:blipFill>
        <p:spPr>
          <a:xfrm>
            <a:off x="345163" y="1596177"/>
            <a:ext cx="5750837" cy="4937871"/>
          </a:xfrm>
          <a:prstGeom prst="rect">
            <a:avLst/>
          </a:prstGeom>
        </p:spPr>
      </p:pic>
    </p:spTree>
    <p:extLst>
      <p:ext uri="{BB962C8B-B14F-4D97-AF65-F5344CB8AC3E}">
        <p14:creationId xmlns:p14="http://schemas.microsoft.com/office/powerpoint/2010/main" val="1122304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5E2D0-30CD-A7A7-9857-9A5AD9BADC77}"/>
              </a:ext>
            </a:extLst>
          </p:cNvPr>
          <p:cNvSpPr>
            <a:spLocks noGrp="1"/>
          </p:cNvSpPr>
          <p:nvPr>
            <p:ph type="title"/>
          </p:nvPr>
        </p:nvSpPr>
        <p:spPr>
          <a:xfrm>
            <a:off x="913462" y="293390"/>
            <a:ext cx="10364451" cy="1596177"/>
          </a:xfrm>
        </p:spPr>
        <p:txBody>
          <a:bodyPr/>
          <a:lstStyle/>
          <a:p>
            <a:r>
              <a:rPr lang="en-IN" u="sng" dirty="0">
                <a:latin typeface="Cambria" panose="02040503050406030204" pitchFamily="18" charset="0"/>
                <a:ea typeface="Cambria" panose="02040503050406030204" pitchFamily="18" charset="0"/>
              </a:rPr>
              <a:t>Future enhancement</a:t>
            </a:r>
            <a:endParaRPr lang="en-US" u="sng"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8EED3F69-56E7-FA0C-D9D4-44879248920A}"/>
              </a:ext>
            </a:extLst>
          </p:cNvPr>
          <p:cNvSpPr>
            <a:spLocks noGrp="1"/>
          </p:cNvSpPr>
          <p:nvPr>
            <p:ph sz="quarter" idx="13"/>
          </p:nvPr>
        </p:nvSpPr>
        <p:spPr>
          <a:xfrm>
            <a:off x="914087" y="2034784"/>
            <a:ext cx="10363826" cy="3424107"/>
          </a:xfrm>
        </p:spPr>
        <p:txBody>
          <a:bodyPr>
            <a:normAutofit fontScale="85000" lnSpcReduction="10000"/>
          </a:bodyPr>
          <a:lstStyle/>
          <a:p>
            <a:r>
              <a:rPr lang="en-IN" dirty="0">
                <a:latin typeface="Cambria" panose="02040503050406030204" pitchFamily="18" charset="0"/>
                <a:ea typeface="Cambria" panose="02040503050406030204" pitchFamily="18" charset="0"/>
              </a:rPr>
              <a:t>Connecting donor with every orphanage is the goal of the project. Making the website more dynamic by tracking the location from where the donation has been sent so that the nearest orphanage can receive the food before the expiry of the food. </a:t>
            </a:r>
          </a:p>
          <a:p>
            <a:r>
              <a:rPr lang="en-IN" dirty="0">
                <a:latin typeface="Cambria" panose="02040503050406030204" pitchFamily="18" charset="0"/>
                <a:ea typeface="Cambria" panose="02040503050406030204" pitchFamily="18" charset="0"/>
              </a:rPr>
              <a:t>Donating money to the orphanage using razor pay </a:t>
            </a:r>
            <a:r>
              <a:rPr lang="en-IN" dirty="0" err="1">
                <a:latin typeface="Cambria" panose="02040503050406030204" pitchFamily="18" charset="0"/>
                <a:ea typeface="Cambria" panose="02040503050406030204" pitchFamily="18" charset="0"/>
              </a:rPr>
              <a:t>api</a:t>
            </a:r>
            <a:r>
              <a:rPr lang="en-IN" dirty="0">
                <a:latin typeface="Cambria" panose="02040503050406030204" pitchFamily="18" charset="0"/>
                <a:ea typeface="Cambria" panose="02040503050406030204" pitchFamily="18" charset="0"/>
              </a:rPr>
              <a:t> methods is our further goal.</a:t>
            </a:r>
          </a:p>
          <a:p>
            <a:r>
              <a:rPr lang="en-IN" dirty="0">
                <a:latin typeface="Cambria" panose="02040503050406030204" pitchFamily="18" charset="0"/>
                <a:ea typeface="Cambria" panose="02040503050406030204" pitchFamily="18" charset="0"/>
              </a:rPr>
              <a:t> Providing the meeting links to the orphanage by the volunteers and making them more interactive is our goal where it helps orphans to learn extra curriculum activities.</a:t>
            </a:r>
          </a:p>
          <a:p>
            <a:r>
              <a:rPr lang="en-IN" dirty="0">
                <a:latin typeface="Cambria" panose="02040503050406030204" pitchFamily="18" charset="0"/>
                <a:ea typeface="Cambria" panose="02040503050406030204" pitchFamily="18" charset="0"/>
              </a:rPr>
              <a:t> Sending updated information about the website and orphanage through normal messages which can be accessed offline also is our further goal. As of now to achieve that we have integrated telegram which is free of cost</a:t>
            </a:r>
            <a:r>
              <a:rPr lang="en-IN" dirty="0"/>
              <a:t>.</a:t>
            </a:r>
            <a:endParaRPr lang="en-US" dirty="0"/>
          </a:p>
        </p:txBody>
      </p:sp>
    </p:spTree>
    <p:extLst>
      <p:ext uri="{BB962C8B-B14F-4D97-AF65-F5344CB8AC3E}">
        <p14:creationId xmlns:p14="http://schemas.microsoft.com/office/powerpoint/2010/main" val="1175693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4A0A96-6E48-8623-0590-2E14B9C3F54A}"/>
              </a:ext>
            </a:extLst>
          </p:cNvPr>
          <p:cNvSpPr>
            <a:spLocks noGrp="1"/>
          </p:cNvSpPr>
          <p:nvPr>
            <p:ph sz="quarter" idx="13"/>
          </p:nvPr>
        </p:nvSpPr>
        <p:spPr>
          <a:xfrm>
            <a:off x="2784138" y="2379316"/>
            <a:ext cx="10363826" cy="3424107"/>
          </a:xfrm>
        </p:spPr>
        <p:txBody>
          <a:bodyPr>
            <a:normAutofit/>
          </a:bodyPr>
          <a:lstStyle/>
          <a:p>
            <a:pPr marL="0" indent="0">
              <a:buNone/>
            </a:pPr>
            <a:r>
              <a:rPr lang="en-IN" sz="8800" b="1" dirty="0">
                <a:solidFill>
                  <a:schemeClr val="accent4"/>
                </a:solidFill>
                <a:latin typeface="Cambria" panose="02040503050406030204" pitchFamily="18" charset="0"/>
                <a:ea typeface="Cambria" panose="02040503050406030204" pitchFamily="18" charset="0"/>
              </a:rPr>
              <a:t>Thank you</a:t>
            </a:r>
            <a:endParaRPr lang="en-US" sz="8800" b="1" dirty="0">
              <a:solidFill>
                <a:schemeClr val="accent4"/>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2668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113CB-2173-1BFD-6A42-7C97D6252A15}"/>
              </a:ext>
            </a:extLst>
          </p:cNvPr>
          <p:cNvSpPr>
            <a:spLocks noGrp="1"/>
          </p:cNvSpPr>
          <p:nvPr>
            <p:ph type="title"/>
          </p:nvPr>
        </p:nvSpPr>
        <p:spPr>
          <a:xfrm>
            <a:off x="913149" y="268712"/>
            <a:ext cx="10364451" cy="1596177"/>
          </a:xfrm>
        </p:spPr>
        <p:txBody>
          <a:bodyPr>
            <a:normAutofit/>
          </a:bodyPr>
          <a:lstStyle/>
          <a:p>
            <a:r>
              <a:rPr lang="en-IN" sz="5400" dirty="0">
                <a:solidFill>
                  <a:schemeClr val="accent4"/>
                </a:solidFill>
                <a:latin typeface="Cambria" panose="02040503050406030204" pitchFamily="18" charset="0"/>
                <a:ea typeface="Cambria" panose="02040503050406030204" pitchFamily="18" charset="0"/>
              </a:rPr>
              <a:t>WHY WARM HEARTS? </a:t>
            </a:r>
            <a:endParaRPr lang="en-US" sz="5400" dirty="0">
              <a:solidFill>
                <a:schemeClr val="accent4"/>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E6F5DF19-F5FC-E0C7-44C9-9F2DA670C3D4}"/>
              </a:ext>
            </a:extLst>
          </p:cNvPr>
          <p:cNvSpPr>
            <a:spLocks noGrp="1"/>
          </p:cNvSpPr>
          <p:nvPr>
            <p:ph sz="quarter" idx="13"/>
          </p:nvPr>
        </p:nvSpPr>
        <p:spPr>
          <a:xfrm>
            <a:off x="815665" y="1975905"/>
            <a:ext cx="10559418" cy="3424107"/>
          </a:xfrm>
        </p:spPr>
        <p:txBody>
          <a:bodyPr>
            <a:normAutofit fontScale="85000" lnSpcReduction="20000"/>
          </a:bodyPr>
          <a:lstStyle/>
          <a:p>
            <a:pPr marL="0" indent="0" algn="ctr">
              <a:buNone/>
            </a:pPr>
            <a:r>
              <a:rPr lang="en-IN" sz="2800" b="1" u="sng" dirty="0">
                <a:latin typeface="Cambria" panose="02040503050406030204" pitchFamily="18" charset="0"/>
                <a:ea typeface="Cambria" panose="02040503050406030204" pitchFamily="18" charset="0"/>
              </a:rPr>
              <a:t>PROBLEM STATEMENT</a:t>
            </a:r>
          </a:p>
          <a:p>
            <a:pPr marL="0" indent="0" algn="ctr">
              <a:buNone/>
            </a:pPr>
            <a:endParaRPr lang="en-IN" b="1" u="sng"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Food wastage and problem of hunger are two huge-crisis arising in today’s world.</a:t>
            </a:r>
          </a:p>
          <a:p>
            <a:r>
              <a:rPr lang="en-IN" dirty="0">
                <a:latin typeface="Cambria" panose="02040503050406030204" pitchFamily="18" charset="0"/>
                <a:ea typeface="Cambria" panose="02040503050406030204" pitchFamily="18" charset="0"/>
              </a:rPr>
              <a:t> Tons of food is thrown as waste every year. </a:t>
            </a:r>
          </a:p>
          <a:p>
            <a:r>
              <a:rPr lang="en-IN" dirty="0">
                <a:latin typeface="Cambria" panose="02040503050406030204" pitchFamily="18" charset="0"/>
                <a:ea typeface="Cambria" panose="02040503050406030204" pitchFamily="18" charset="0"/>
              </a:rPr>
              <a:t>Additionally, one-</a:t>
            </a:r>
            <a:r>
              <a:rPr lang="en-IN" dirty="0" err="1">
                <a:latin typeface="Cambria" panose="02040503050406030204" pitchFamily="18" charset="0"/>
                <a:ea typeface="Cambria" panose="02040503050406030204" pitchFamily="18" charset="0"/>
              </a:rPr>
              <a:t>thirD</a:t>
            </a:r>
            <a:r>
              <a:rPr lang="en-IN" dirty="0">
                <a:latin typeface="Cambria" panose="02040503050406030204" pitchFamily="18" charset="0"/>
                <a:ea typeface="Cambria" panose="02040503050406030204" pitchFamily="18" charset="0"/>
              </a:rPr>
              <a:t> of the food consumed is stated as surplus.
Nearly 40 per cent of the food produced in India is wasted every year due to fragmented food systems and inefficient supply chains.</a:t>
            </a:r>
          </a:p>
          <a:p>
            <a:r>
              <a:rPr lang="en-IN" dirty="0">
                <a:latin typeface="Cambria" panose="02040503050406030204" pitchFamily="18" charset="0"/>
                <a:ea typeface="Cambria" panose="02040503050406030204" pitchFamily="18" charset="0"/>
              </a:rPr>
              <a:t>Children who lives in orphanage suffers from many problems both financially and emotionally</a:t>
            </a:r>
            <a:r>
              <a:rPr lang="en-IN" dirty="0"/>
              <a:t>. </a:t>
            </a:r>
            <a:endParaRPr lang="en-US" dirty="0"/>
          </a:p>
        </p:txBody>
      </p:sp>
      <p:sp>
        <p:nvSpPr>
          <p:cNvPr id="7" name="Title 6">
            <a:extLst>
              <a:ext uri="{FF2B5EF4-FFF2-40B4-BE49-F238E27FC236}">
                <a16:creationId xmlns:a16="http://schemas.microsoft.com/office/drawing/2014/main" id="{906C2E56-38F4-E003-EA9B-6D022F527C83}"/>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854837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6A2CF7-D14D-9EAB-B2BC-017A50D16655}"/>
              </a:ext>
            </a:extLst>
          </p:cNvPr>
          <p:cNvSpPr>
            <a:spLocks noGrp="1"/>
          </p:cNvSpPr>
          <p:nvPr>
            <p:ph sz="quarter" idx="13"/>
          </p:nvPr>
        </p:nvSpPr>
        <p:spPr>
          <a:xfrm>
            <a:off x="914087" y="1828445"/>
            <a:ext cx="10363826" cy="3424107"/>
          </a:xfrm>
        </p:spPr>
        <p:txBody>
          <a:bodyPr>
            <a:normAutofit fontScale="40000" lnSpcReduction="20000"/>
          </a:bodyPr>
          <a:lstStyle/>
          <a:p>
            <a:pPr marL="0" indent="0" algn="ctr">
              <a:buNone/>
            </a:pPr>
            <a:r>
              <a:rPr lang="en-IN" sz="5000" b="1" u="sng" dirty="0">
                <a:latin typeface="Cambria" panose="02040503050406030204" pitchFamily="18" charset="0"/>
                <a:ea typeface="Cambria" panose="02040503050406030204" pitchFamily="18" charset="0"/>
              </a:rPr>
              <a:t>Objective</a:t>
            </a:r>
          </a:p>
          <a:p>
            <a:endParaRPr lang="en-IN" sz="3400" dirty="0">
              <a:latin typeface="Cambria" panose="02040503050406030204" pitchFamily="18" charset="0"/>
              <a:ea typeface="Cambria" panose="02040503050406030204" pitchFamily="18" charset="0"/>
            </a:endParaRPr>
          </a:p>
          <a:p>
            <a:r>
              <a:rPr lang="en-US" sz="3400" dirty="0">
                <a:latin typeface="Cambria" panose="02040503050406030204" pitchFamily="18" charset="0"/>
                <a:ea typeface="Cambria" panose="02040503050406030204" pitchFamily="18" charset="0"/>
              </a:rPr>
              <a:t>The main objective of this project is to avoid wastage of food unnecessarily</a:t>
            </a:r>
            <a:r>
              <a:rPr lang="en-IN" sz="3400" dirty="0">
                <a:latin typeface="Cambria" panose="02040503050406030204" pitchFamily="18" charset="0"/>
                <a:ea typeface="Cambria" panose="02040503050406030204" pitchFamily="18" charset="0"/>
              </a:rPr>
              <a:t> </a:t>
            </a:r>
            <a:r>
              <a:rPr lang="en-US" sz="3400" dirty="0">
                <a:latin typeface="Cambria" panose="02040503050406030204" pitchFamily="18" charset="0"/>
                <a:ea typeface="Cambria" panose="02040503050406030204" pitchFamily="18" charset="0"/>
              </a:rPr>
              <a:t>and providing it to the orphanage who are in need. </a:t>
            </a:r>
            <a:endParaRPr lang="en-IN" sz="3400" dirty="0">
              <a:latin typeface="Cambria" panose="02040503050406030204" pitchFamily="18" charset="0"/>
              <a:ea typeface="Cambria" panose="02040503050406030204" pitchFamily="18" charset="0"/>
            </a:endParaRPr>
          </a:p>
          <a:p>
            <a:r>
              <a:rPr lang="en-IN" sz="3400" dirty="0">
                <a:latin typeface="Cambria" panose="02040503050406030204" pitchFamily="18" charset="0"/>
                <a:ea typeface="Cambria" panose="02040503050406030204" pitchFamily="18" charset="0"/>
              </a:rPr>
              <a:t>Courses are provided by volunteers</a:t>
            </a:r>
            <a:r>
              <a:rPr lang="en-US" sz="3400" dirty="0">
                <a:latin typeface="Cambria" panose="02040503050406030204" pitchFamily="18" charset="0"/>
                <a:ea typeface="Cambria" panose="02040503050406030204" pitchFamily="18" charset="0"/>
              </a:rPr>
              <a:t> to improve the skills of orphans rather than academics. </a:t>
            </a:r>
          </a:p>
          <a:p>
            <a:r>
              <a:rPr lang="en-US" sz="3400" dirty="0">
                <a:latin typeface="Cambria" panose="02040503050406030204" pitchFamily="18" charset="0"/>
                <a:ea typeface="Cambria" panose="02040503050406030204" pitchFamily="18" charset="0"/>
              </a:rPr>
              <a:t>Donors get a clear description of every orphanage and they can donate to The particular orphanage that they wish to. </a:t>
            </a:r>
            <a:endParaRPr lang="en-IN" sz="3400" dirty="0">
              <a:latin typeface="Cambria" panose="02040503050406030204" pitchFamily="18" charset="0"/>
              <a:ea typeface="Cambria" panose="02040503050406030204" pitchFamily="18" charset="0"/>
            </a:endParaRPr>
          </a:p>
          <a:p>
            <a:r>
              <a:rPr lang="en-US" sz="3400" dirty="0">
                <a:latin typeface="Cambria" panose="02040503050406030204" pitchFamily="18" charset="0"/>
                <a:ea typeface="Cambria" panose="02040503050406030204" pitchFamily="18" charset="0"/>
              </a:rPr>
              <a:t>They can donate food, money,</a:t>
            </a:r>
            <a:r>
              <a:rPr lang="en-IN" sz="3400" dirty="0">
                <a:latin typeface="Cambria" panose="02040503050406030204" pitchFamily="18" charset="0"/>
                <a:ea typeface="Cambria" panose="02040503050406030204" pitchFamily="18" charset="0"/>
              </a:rPr>
              <a:t>books, clothes or they can directly visit to the orphanage and help them. 
Visitors can also write blog on orphanage and can give feedback.</a:t>
            </a:r>
          </a:p>
          <a:p>
            <a:r>
              <a:rPr lang="en-IN" sz="3400" dirty="0">
                <a:latin typeface="Cambria" panose="02040503050406030204" pitchFamily="18" charset="0"/>
                <a:ea typeface="Cambria" panose="02040503050406030204" pitchFamily="18" charset="0"/>
              </a:rPr>
              <a:t>Receiver will get a message on telegram once the donor has donated. And also donor will get a message when receiver accepts it.</a:t>
            </a:r>
            <a:endParaRPr lang="en-US" sz="3400" dirty="0">
              <a:latin typeface="Cambria" panose="02040503050406030204" pitchFamily="18" charset="0"/>
              <a:ea typeface="Cambria" panose="02040503050406030204" pitchFamily="18" charset="0"/>
            </a:endParaRPr>
          </a:p>
        </p:txBody>
      </p:sp>
      <p:sp>
        <p:nvSpPr>
          <p:cNvPr id="5" name="Title 1">
            <a:extLst>
              <a:ext uri="{FF2B5EF4-FFF2-40B4-BE49-F238E27FC236}">
                <a16:creationId xmlns:a16="http://schemas.microsoft.com/office/drawing/2014/main" id="{4E0BF578-1F6F-F625-82AB-1A145A8FF354}"/>
              </a:ext>
            </a:extLst>
          </p:cNvPr>
          <p:cNvSpPr txBox="1">
            <a:spLocks noGrp="1"/>
          </p:cNvSpPr>
          <p:nvPr>
            <p:ph type="title"/>
          </p:nvPr>
        </p:nvSpPr>
        <p:spPr>
          <a:xfrm>
            <a:off x="914087" y="232268"/>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sz="5400" dirty="0">
                <a:solidFill>
                  <a:schemeClr val="accent4"/>
                </a:solidFill>
                <a:latin typeface="Cambria" panose="02040503050406030204" pitchFamily="18" charset="0"/>
                <a:ea typeface="Cambria" panose="02040503050406030204" pitchFamily="18" charset="0"/>
              </a:rPr>
              <a:t>WHY WARM HEARTS? </a:t>
            </a:r>
            <a:endParaRPr lang="en-US" sz="5400" dirty="0">
              <a:solidFill>
                <a:schemeClr val="accent4"/>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5398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FBB0D9-C3F5-1678-447D-DBE3E3C05089}"/>
              </a:ext>
            </a:extLst>
          </p:cNvPr>
          <p:cNvSpPr>
            <a:spLocks noGrp="1"/>
          </p:cNvSpPr>
          <p:nvPr>
            <p:ph sz="quarter" idx="13"/>
          </p:nvPr>
        </p:nvSpPr>
        <p:spPr>
          <a:xfrm>
            <a:off x="803753" y="2214694"/>
            <a:ext cx="10363826" cy="3424107"/>
          </a:xfrm>
        </p:spPr>
        <p:txBody>
          <a:bodyPr>
            <a:normAutofit/>
          </a:bodyPr>
          <a:lstStyle/>
          <a:p>
            <a:pPr marL="0" indent="0" algn="ctr">
              <a:buNone/>
            </a:pPr>
            <a:r>
              <a:rPr lang="en-IN" sz="2800" b="1" u="sng" dirty="0">
                <a:latin typeface="Cambria" panose="02040503050406030204" pitchFamily="18" charset="0"/>
                <a:ea typeface="Cambria" panose="02040503050406030204" pitchFamily="18" charset="0"/>
              </a:rPr>
              <a:t>Modules in our project</a:t>
            </a:r>
          </a:p>
          <a:p>
            <a:pPr marL="0" indent="0" algn="ctr">
              <a:buNone/>
            </a:pPr>
            <a:endParaRPr lang="en-IN" sz="1800" b="1" u="sng" dirty="0">
              <a:latin typeface="Cambria" panose="02040503050406030204" pitchFamily="18" charset="0"/>
              <a:ea typeface="Cambria" panose="02040503050406030204" pitchFamily="18" charset="0"/>
            </a:endParaRPr>
          </a:p>
          <a:p>
            <a:r>
              <a:rPr lang="en-IN" sz="1800" dirty="0">
                <a:latin typeface="Cambria" panose="02040503050406030204" pitchFamily="18" charset="0"/>
                <a:ea typeface="Cambria" panose="02040503050406030204" pitchFamily="18" charset="0"/>
              </a:rPr>
              <a:t>Donor module</a:t>
            </a:r>
          </a:p>
          <a:p>
            <a:r>
              <a:rPr lang="en-IN" sz="1800" dirty="0">
                <a:latin typeface="Cambria" panose="02040503050406030204" pitchFamily="18" charset="0"/>
                <a:ea typeface="Cambria" panose="02040503050406030204" pitchFamily="18" charset="0"/>
              </a:rPr>
              <a:t>Receiver module</a:t>
            </a:r>
          </a:p>
          <a:p>
            <a:r>
              <a:rPr lang="en-IN" sz="1800" dirty="0">
                <a:latin typeface="Cambria" panose="02040503050406030204" pitchFamily="18" charset="0"/>
                <a:ea typeface="Cambria" panose="02040503050406030204" pitchFamily="18" charset="0"/>
              </a:rPr>
              <a:t>Food Donation module</a:t>
            </a:r>
          </a:p>
          <a:p>
            <a:r>
              <a:rPr lang="en-IN" sz="1800" dirty="0">
                <a:latin typeface="Cambria" panose="02040503050406030204" pitchFamily="18" charset="0"/>
                <a:ea typeface="Cambria" panose="02040503050406030204" pitchFamily="18" charset="0"/>
              </a:rPr>
              <a:t>Admin module</a:t>
            </a:r>
          </a:p>
          <a:p>
            <a:pPr marL="0" indent="0" algn="ctr">
              <a:buNone/>
            </a:pPr>
            <a:endParaRPr lang="en-IN" sz="2400" b="1" u="sng" dirty="0">
              <a:latin typeface="Cambria" panose="02040503050406030204" pitchFamily="18" charset="0"/>
              <a:ea typeface="Cambria" panose="02040503050406030204" pitchFamily="18" charset="0"/>
            </a:endParaRPr>
          </a:p>
          <a:p>
            <a:pPr marL="0" indent="0" algn="ctr">
              <a:buNone/>
            </a:pPr>
            <a:endParaRPr lang="en-IN" sz="2400" b="1" u="sng" dirty="0">
              <a:latin typeface="Cambria" panose="02040503050406030204" pitchFamily="18" charset="0"/>
              <a:ea typeface="Cambria" panose="02040503050406030204" pitchFamily="18" charset="0"/>
            </a:endParaRPr>
          </a:p>
          <a:p>
            <a:pPr marL="0" indent="0" algn="ctr">
              <a:buNone/>
            </a:pPr>
            <a:endParaRPr lang="en-IN" sz="2400" b="1" u="sng" dirty="0">
              <a:latin typeface="Cambria" panose="02040503050406030204" pitchFamily="18" charset="0"/>
              <a:ea typeface="Cambria" panose="02040503050406030204" pitchFamily="18" charset="0"/>
            </a:endParaRPr>
          </a:p>
          <a:p>
            <a:pPr marL="0" indent="0" algn="ctr">
              <a:buNone/>
            </a:pPr>
            <a:endParaRPr lang="en-IN" sz="2400" b="1" u="sng" dirty="0">
              <a:latin typeface="Cambria" panose="02040503050406030204" pitchFamily="18" charset="0"/>
              <a:ea typeface="Cambria" panose="02040503050406030204" pitchFamily="18" charset="0"/>
            </a:endParaRPr>
          </a:p>
          <a:p>
            <a:endParaRPr lang="en-IN" sz="2400" dirty="0">
              <a:latin typeface="Cambria" panose="02040503050406030204" pitchFamily="18" charset="0"/>
              <a:ea typeface="Cambria" panose="02040503050406030204" pitchFamily="18" charset="0"/>
            </a:endParaRPr>
          </a:p>
          <a:p>
            <a:pPr marL="0" indent="0" algn="ctr">
              <a:buNone/>
            </a:pPr>
            <a:endParaRPr lang="en-US" sz="2400" b="1" u="sng" dirty="0">
              <a:latin typeface="Cambria" panose="02040503050406030204" pitchFamily="18" charset="0"/>
              <a:ea typeface="Cambria" panose="02040503050406030204" pitchFamily="18" charset="0"/>
            </a:endParaRPr>
          </a:p>
        </p:txBody>
      </p:sp>
      <p:sp>
        <p:nvSpPr>
          <p:cNvPr id="5" name="Title 1">
            <a:extLst>
              <a:ext uri="{FF2B5EF4-FFF2-40B4-BE49-F238E27FC236}">
                <a16:creationId xmlns:a16="http://schemas.microsoft.com/office/drawing/2014/main" id="{5FEA79B4-7A41-1898-9109-6AE3F4410DB5}"/>
              </a:ext>
            </a:extLst>
          </p:cNvPr>
          <p:cNvSpPr txBox="1">
            <a:spLocks noGrp="1"/>
          </p:cNvSpPr>
          <p:nvPr>
            <p:ph type="title"/>
          </p:nvPr>
        </p:nvSpPr>
        <p:spPr>
          <a:xfrm>
            <a:off x="913774" y="32512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sz="5400" dirty="0">
                <a:solidFill>
                  <a:schemeClr val="accent4"/>
                </a:solidFill>
                <a:latin typeface="Cambria" panose="02040503050406030204" pitchFamily="18" charset="0"/>
                <a:ea typeface="Cambria" panose="02040503050406030204" pitchFamily="18" charset="0"/>
              </a:rPr>
              <a:t>WHY WARM HEARTS? </a:t>
            </a:r>
            <a:endParaRPr lang="en-US" sz="5400" dirty="0">
              <a:solidFill>
                <a:schemeClr val="accent4"/>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45053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5BAE5F-FA42-0B5A-C3CB-7E8147320A2E}"/>
              </a:ext>
            </a:extLst>
          </p:cNvPr>
          <p:cNvSpPr>
            <a:spLocks noGrp="1"/>
          </p:cNvSpPr>
          <p:nvPr>
            <p:ph sz="quarter" idx="13"/>
          </p:nvPr>
        </p:nvSpPr>
        <p:spPr>
          <a:xfrm>
            <a:off x="913774" y="1963679"/>
            <a:ext cx="10363826" cy="3424107"/>
          </a:xfrm>
        </p:spPr>
        <p:txBody>
          <a:bodyPr>
            <a:normAutofit/>
          </a:bodyPr>
          <a:lstStyle/>
          <a:p>
            <a:pPr marL="0" indent="0" algn="ctr">
              <a:buNone/>
            </a:pPr>
            <a:r>
              <a:rPr lang="en-IN" sz="2400" b="1" u="sng" dirty="0"/>
              <a:t>Queries that we have used</a:t>
            </a:r>
          </a:p>
          <a:p>
            <a:r>
              <a:rPr lang="en-IN" dirty="0"/>
              <a:t>Create </a:t>
            </a:r>
          </a:p>
          <a:p>
            <a:r>
              <a:rPr lang="en-IN" dirty="0"/>
              <a:t>Insert</a:t>
            </a:r>
          </a:p>
          <a:p>
            <a:r>
              <a:rPr lang="en-IN" dirty="0"/>
              <a:t>Update</a:t>
            </a:r>
          </a:p>
          <a:p>
            <a:r>
              <a:rPr lang="en-IN" dirty="0"/>
              <a:t>Select</a:t>
            </a:r>
          </a:p>
          <a:p>
            <a:r>
              <a:rPr lang="en-IN" dirty="0"/>
              <a:t>Delete</a:t>
            </a:r>
          </a:p>
          <a:p>
            <a:endParaRPr lang="en-US" sz="2400" dirty="0"/>
          </a:p>
        </p:txBody>
      </p:sp>
      <p:sp>
        <p:nvSpPr>
          <p:cNvPr id="5" name="Title 1">
            <a:extLst>
              <a:ext uri="{FF2B5EF4-FFF2-40B4-BE49-F238E27FC236}">
                <a16:creationId xmlns:a16="http://schemas.microsoft.com/office/drawing/2014/main" id="{29D2B2C3-35A3-071F-8E40-9F8D92DCC97D}"/>
              </a:ext>
            </a:extLst>
          </p:cNvPr>
          <p:cNvSpPr txBox="1">
            <a:spLocks noGrp="1"/>
          </p:cNvSpPr>
          <p:nvPr>
            <p:ph type="title"/>
          </p:nvPr>
        </p:nvSpPr>
        <p:spPr>
          <a:xfrm>
            <a:off x="913149" y="15398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sz="5400" dirty="0">
                <a:solidFill>
                  <a:schemeClr val="accent4"/>
                </a:solidFill>
                <a:latin typeface="Cambria" panose="02040503050406030204" pitchFamily="18" charset="0"/>
                <a:ea typeface="Cambria" panose="02040503050406030204" pitchFamily="18" charset="0"/>
              </a:rPr>
              <a:t>WHY WARM HEARTS? </a:t>
            </a:r>
            <a:endParaRPr lang="en-US" sz="5400" dirty="0">
              <a:solidFill>
                <a:schemeClr val="accent4"/>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30894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AA0A3-7B83-7D90-ED22-E4AB1C55A862}"/>
              </a:ext>
            </a:extLst>
          </p:cNvPr>
          <p:cNvSpPr>
            <a:spLocks noGrp="1"/>
          </p:cNvSpPr>
          <p:nvPr>
            <p:ph type="title"/>
          </p:nvPr>
        </p:nvSpPr>
        <p:spPr>
          <a:xfrm>
            <a:off x="852652" y="0"/>
            <a:ext cx="10364451" cy="1596177"/>
          </a:xfrm>
        </p:spPr>
        <p:txBody>
          <a:bodyPr/>
          <a:lstStyle/>
          <a:p>
            <a:r>
              <a:rPr lang="en-IN" dirty="0"/>
              <a:t>Donating food and sending a message to receiver</a:t>
            </a:r>
            <a:endParaRPr lang="en-US" dirty="0"/>
          </a:p>
        </p:txBody>
      </p:sp>
      <p:pic>
        <p:nvPicPr>
          <p:cNvPr id="4" name="Picture 4">
            <a:extLst>
              <a:ext uri="{FF2B5EF4-FFF2-40B4-BE49-F238E27FC236}">
                <a16:creationId xmlns:a16="http://schemas.microsoft.com/office/drawing/2014/main" id="{40FA73F4-26A9-D1DF-5B18-4C33C8771947}"/>
              </a:ext>
            </a:extLst>
          </p:cNvPr>
          <p:cNvPicPr>
            <a:picLocks noGrp="1" noChangeAspect="1"/>
          </p:cNvPicPr>
          <p:nvPr>
            <p:ph sz="quarter" idx="13"/>
          </p:nvPr>
        </p:nvPicPr>
        <p:blipFill>
          <a:blip r:embed="rId2"/>
          <a:stretch>
            <a:fillRect/>
          </a:stretch>
        </p:blipFill>
        <p:spPr>
          <a:xfrm>
            <a:off x="0" y="1355483"/>
            <a:ext cx="5855583" cy="4672691"/>
          </a:xfrm>
        </p:spPr>
      </p:pic>
      <p:pic>
        <p:nvPicPr>
          <p:cNvPr id="6" name="Picture 6">
            <a:extLst>
              <a:ext uri="{FF2B5EF4-FFF2-40B4-BE49-F238E27FC236}">
                <a16:creationId xmlns:a16="http://schemas.microsoft.com/office/drawing/2014/main" id="{CC52C98F-9298-A0D6-F3D4-AE70268888CF}"/>
              </a:ext>
            </a:extLst>
          </p:cNvPr>
          <p:cNvPicPr>
            <a:picLocks noChangeAspect="1"/>
          </p:cNvPicPr>
          <p:nvPr/>
        </p:nvPicPr>
        <p:blipFill>
          <a:blip r:embed="rId3"/>
          <a:stretch>
            <a:fillRect/>
          </a:stretch>
        </p:blipFill>
        <p:spPr>
          <a:xfrm>
            <a:off x="6096000" y="1355483"/>
            <a:ext cx="6096000" cy="4622345"/>
          </a:xfrm>
          <a:prstGeom prst="rect">
            <a:avLst/>
          </a:prstGeom>
        </p:spPr>
      </p:pic>
    </p:spTree>
    <p:extLst>
      <p:ext uri="{BB962C8B-B14F-4D97-AF65-F5344CB8AC3E}">
        <p14:creationId xmlns:p14="http://schemas.microsoft.com/office/powerpoint/2010/main" val="1624289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A44C0-2AAB-B3DA-44B8-165113680F94}"/>
              </a:ext>
            </a:extLst>
          </p:cNvPr>
          <p:cNvSpPr>
            <a:spLocks noGrp="1"/>
          </p:cNvSpPr>
          <p:nvPr>
            <p:ph type="title"/>
          </p:nvPr>
        </p:nvSpPr>
        <p:spPr>
          <a:xfrm>
            <a:off x="718180" y="-481696"/>
            <a:ext cx="10364451" cy="1596177"/>
          </a:xfrm>
        </p:spPr>
        <p:txBody>
          <a:bodyPr/>
          <a:lstStyle/>
          <a:p>
            <a:r>
              <a:rPr lang="en-IN" dirty="0"/>
              <a:t>Telegram notification to receiver</a:t>
            </a:r>
            <a:endParaRPr lang="en-US" dirty="0"/>
          </a:p>
        </p:txBody>
      </p:sp>
      <p:pic>
        <p:nvPicPr>
          <p:cNvPr id="4" name="Picture 4">
            <a:extLst>
              <a:ext uri="{FF2B5EF4-FFF2-40B4-BE49-F238E27FC236}">
                <a16:creationId xmlns:a16="http://schemas.microsoft.com/office/drawing/2014/main" id="{95C8DC3E-C2A5-3879-CFEF-B73ADD18EC9E}"/>
              </a:ext>
            </a:extLst>
          </p:cNvPr>
          <p:cNvPicPr>
            <a:picLocks noGrp="1" noChangeAspect="1"/>
          </p:cNvPicPr>
          <p:nvPr>
            <p:ph sz="quarter" idx="13"/>
          </p:nvPr>
        </p:nvPicPr>
        <p:blipFill rotWithShape="1">
          <a:blip r:embed="rId2"/>
          <a:srcRect t="3190" b="10753"/>
          <a:stretch/>
        </p:blipFill>
        <p:spPr>
          <a:xfrm>
            <a:off x="1634021" y="611230"/>
            <a:ext cx="8532770" cy="6112299"/>
          </a:xfrm>
        </p:spPr>
      </p:pic>
    </p:spTree>
    <p:extLst>
      <p:ext uri="{BB962C8B-B14F-4D97-AF65-F5344CB8AC3E}">
        <p14:creationId xmlns:p14="http://schemas.microsoft.com/office/powerpoint/2010/main" val="2032512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B2251-66FB-9FBA-AF96-91167F25916E}"/>
              </a:ext>
            </a:extLst>
          </p:cNvPr>
          <p:cNvSpPr>
            <a:spLocks noGrp="1"/>
          </p:cNvSpPr>
          <p:nvPr>
            <p:ph type="title"/>
          </p:nvPr>
        </p:nvSpPr>
        <p:spPr>
          <a:xfrm>
            <a:off x="669282" y="-396125"/>
            <a:ext cx="10364451" cy="1596177"/>
          </a:xfrm>
        </p:spPr>
        <p:txBody>
          <a:bodyPr>
            <a:normAutofit/>
          </a:bodyPr>
          <a:lstStyle/>
          <a:p>
            <a:r>
              <a:rPr lang="en-IN" sz="4000"/>
              <a:t>NOTIFICATION RECEIVED </a:t>
            </a:r>
            <a:r>
              <a:rPr lang="en-IN" sz="4000" dirty="0"/>
              <a:t>by receiver</a:t>
            </a:r>
            <a:endParaRPr lang="en-US" sz="4000" dirty="0"/>
          </a:p>
        </p:txBody>
      </p:sp>
      <p:pic>
        <p:nvPicPr>
          <p:cNvPr id="4" name="Picture 4">
            <a:extLst>
              <a:ext uri="{FF2B5EF4-FFF2-40B4-BE49-F238E27FC236}">
                <a16:creationId xmlns:a16="http://schemas.microsoft.com/office/drawing/2014/main" id="{3D4B713E-D418-207C-ECE9-B8FE88709A93}"/>
              </a:ext>
            </a:extLst>
          </p:cNvPr>
          <p:cNvPicPr>
            <a:picLocks noChangeAspect="1"/>
          </p:cNvPicPr>
          <p:nvPr/>
        </p:nvPicPr>
        <p:blipFill>
          <a:blip r:embed="rId2"/>
          <a:stretch>
            <a:fillRect/>
          </a:stretch>
        </p:blipFill>
        <p:spPr>
          <a:xfrm>
            <a:off x="669282" y="721251"/>
            <a:ext cx="10682289" cy="5965605"/>
          </a:xfrm>
          <a:prstGeom prst="rect">
            <a:avLst/>
          </a:prstGeom>
        </p:spPr>
      </p:pic>
    </p:spTree>
    <p:extLst>
      <p:ext uri="{BB962C8B-B14F-4D97-AF65-F5344CB8AC3E}">
        <p14:creationId xmlns:p14="http://schemas.microsoft.com/office/powerpoint/2010/main" val="4069786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AF2F-9009-C538-7B24-D08B5AB2E1BD}"/>
              </a:ext>
            </a:extLst>
          </p:cNvPr>
          <p:cNvSpPr>
            <a:spLocks noGrp="1"/>
          </p:cNvSpPr>
          <p:nvPr>
            <p:ph type="title"/>
          </p:nvPr>
        </p:nvSpPr>
        <p:spPr>
          <a:xfrm>
            <a:off x="913148" y="0"/>
            <a:ext cx="10364451" cy="1596177"/>
          </a:xfrm>
        </p:spPr>
        <p:txBody>
          <a:bodyPr/>
          <a:lstStyle/>
          <a:p>
            <a:r>
              <a:rPr lang="en-IN" dirty="0"/>
              <a:t>Accepting the food and sending notification to donor through telegram</a:t>
            </a:r>
            <a:endParaRPr lang="en-US" dirty="0"/>
          </a:p>
        </p:txBody>
      </p:sp>
      <p:pic>
        <p:nvPicPr>
          <p:cNvPr id="4" name="Picture 4">
            <a:extLst>
              <a:ext uri="{FF2B5EF4-FFF2-40B4-BE49-F238E27FC236}">
                <a16:creationId xmlns:a16="http://schemas.microsoft.com/office/drawing/2014/main" id="{5A09CF9E-064D-1AA2-DE5A-68885D856F00}"/>
              </a:ext>
            </a:extLst>
          </p:cNvPr>
          <p:cNvPicPr>
            <a:picLocks noChangeAspect="1"/>
          </p:cNvPicPr>
          <p:nvPr/>
        </p:nvPicPr>
        <p:blipFill>
          <a:blip r:embed="rId2"/>
          <a:stretch>
            <a:fillRect/>
          </a:stretch>
        </p:blipFill>
        <p:spPr>
          <a:xfrm>
            <a:off x="-4701" y="1551656"/>
            <a:ext cx="6100075" cy="4783887"/>
          </a:xfrm>
          <a:prstGeom prst="rect">
            <a:avLst/>
          </a:prstGeom>
        </p:spPr>
      </p:pic>
      <p:pic>
        <p:nvPicPr>
          <p:cNvPr id="5" name="Picture 5">
            <a:extLst>
              <a:ext uri="{FF2B5EF4-FFF2-40B4-BE49-F238E27FC236}">
                <a16:creationId xmlns:a16="http://schemas.microsoft.com/office/drawing/2014/main" id="{3C1F4CAB-C790-D934-D8BC-49181976B54D}"/>
              </a:ext>
            </a:extLst>
          </p:cNvPr>
          <p:cNvPicPr>
            <a:picLocks noChangeAspect="1"/>
          </p:cNvPicPr>
          <p:nvPr/>
        </p:nvPicPr>
        <p:blipFill>
          <a:blip r:embed="rId3"/>
          <a:stretch>
            <a:fillRect/>
          </a:stretch>
        </p:blipFill>
        <p:spPr>
          <a:xfrm>
            <a:off x="6343209" y="1551656"/>
            <a:ext cx="5848791" cy="4783887"/>
          </a:xfrm>
          <a:prstGeom prst="rect">
            <a:avLst/>
          </a:prstGeom>
        </p:spPr>
      </p:pic>
    </p:spTree>
    <p:extLst>
      <p:ext uri="{BB962C8B-B14F-4D97-AF65-F5344CB8AC3E}">
        <p14:creationId xmlns:p14="http://schemas.microsoft.com/office/powerpoint/2010/main" val="332901794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otalTime>0</TotalTime>
  <Words>406</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Cambria</vt:lpstr>
      <vt:lpstr>Tw Cen MT</vt:lpstr>
      <vt:lpstr>Droplet</vt:lpstr>
      <vt:lpstr>PowerPoint Presentation</vt:lpstr>
      <vt:lpstr>WHY WARM HEARTS? </vt:lpstr>
      <vt:lpstr>WHY WARM HEARTS? </vt:lpstr>
      <vt:lpstr>WHY WARM HEARTS? </vt:lpstr>
      <vt:lpstr>WHY WARM HEARTS? </vt:lpstr>
      <vt:lpstr>Donating food and sending a message to receiver</vt:lpstr>
      <vt:lpstr>Telegram notification to receiver</vt:lpstr>
      <vt:lpstr>NOTIFICATION RECEIVED by receiver</vt:lpstr>
      <vt:lpstr>Accepting the food and sending notification to donor through telegram</vt:lpstr>
      <vt:lpstr>Food accepted</vt:lpstr>
      <vt:lpstr>Data visualization</vt:lpstr>
      <vt:lpstr>Different ways of helping orphanage</vt:lpstr>
      <vt:lpstr>Future enhancement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Unknown User</dc:creator>
  <cp:lastModifiedBy>Shreyas Bharadwaj</cp:lastModifiedBy>
  <cp:revision>2</cp:revision>
  <dcterms:created xsi:type="dcterms:W3CDTF">2022-09-11T14:07:00Z</dcterms:created>
  <dcterms:modified xsi:type="dcterms:W3CDTF">2022-09-11T15:40:38Z</dcterms:modified>
</cp:coreProperties>
</file>