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Old Standard TT"/>
      <p:regular r:id="rId39"/>
      <p:bold r:id="rId40"/>
      <p: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2" roundtripDataSignature="AMtx7mhWRPURma4bYY3dJJsPC2H7bDSv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17B4A3-E589-4824-8B59-080A6E590A22}">
  <a:tblStyle styleId="{A517B4A3-E589-4824-8B59-080A6E590A2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ldStandardTT-bold.fntdata"/><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font" Target="fonts/OldStandardTT-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OldStandardTT-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b3524190c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db3524190c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b3524190c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db3524190c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9ef4df166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d9ef4df166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9ef4df166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d9ef4df166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9ef4df166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d9ef4df166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9ef4df166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d9ef4df166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9ef4df166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d9ef4df166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9ef4df166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d9ef4df166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9ef4df166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d9ef4df166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9ef4df166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d9ef4df166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9ef4df166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d9ef4df166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b3524190c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db3524190c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b3524190c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db3524190c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b3524190c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db3524190c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b3524190c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db3524190c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7"/>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27"/>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7"/>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27"/>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36"/>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36"/>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2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cxnSp>
        <p:nvCxnSpPr>
          <p:cNvPr id="21" name="Google Shape;21;p29"/>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22" name="Google Shape;22;p29"/>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23" name="Google Shape;2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3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30"/>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30"/>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3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33"/>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38" name="Google Shape;3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34"/>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34"/>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34"/>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43" name="Google Shape;43;p34"/>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3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45" name="Google Shape;4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8" name="Google Shape;4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2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jpg"/><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b="0" l="0" r="0" t="0"/>
          <a:stretch/>
        </p:blipFill>
        <p:spPr>
          <a:xfrm>
            <a:off x="3072000" y="170525"/>
            <a:ext cx="3000000" cy="1994099"/>
          </a:xfrm>
          <a:prstGeom prst="rect">
            <a:avLst/>
          </a:prstGeom>
          <a:noFill/>
          <a:ln>
            <a:noFill/>
          </a:ln>
        </p:spPr>
      </p:pic>
      <p:sp>
        <p:nvSpPr>
          <p:cNvPr id="60" name="Google Shape;60;p1"/>
          <p:cNvSpPr txBox="1"/>
          <p:nvPr>
            <p:ph type="ctrTitle"/>
          </p:nvPr>
        </p:nvSpPr>
        <p:spPr>
          <a:xfrm>
            <a:off x="512700" y="2230250"/>
            <a:ext cx="8118600" cy="2348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sz="3000">
                <a:latin typeface="Times New Roman"/>
                <a:ea typeface="Times New Roman"/>
                <a:cs typeface="Times New Roman"/>
                <a:sym typeface="Times New Roman"/>
              </a:rPr>
              <a:t>Department of Information Technology</a:t>
            </a:r>
            <a:endParaRPr b="1" sz="30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A.P. Shah Institute of Technology</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G.B.Road,Kasarvadavli, Thane(W), Mumbai-400615</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rPr lang="en" sz="2400">
                <a:latin typeface="Times New Roman"/>
                <a:ea typeface="Times New Roman"/>
                <a:cs typeface="Times New Roman"/>
                <a:sym typeface="Times New Roman"/>
              </a:rPr>
              <a:t>UNIVERSITY OF MUMBAI</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rPr lang="en" sz="2400">
                <a:latin typeface="Times New Roman"/>
                <a:ea typeface="Times New Roman"/>
                <a:cs typeface="Times New Roman"/>
                <a:sym typeface="Times New Roman"/>
              </a:rPr>
              <a:t>Academic Year 2020-2021</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12" name="Google Shape;112;p10"/>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To make a distributed computing platform for farmers to sell their products and for consumers to buy the products.</a:t>
            </a:r>
            <a:endParaRPr/>
          </a:p>
          <a:p>
            <a:pPr indent="0" lvl="0" marL="457200" rtl="0" algn="l">
              <a:lnSpc>
                <a:spcPct val="115000"/>
              </a:lnSpc>
              <a:spcBef>
                <a:spcPts val="0"/>
              </a:spcBef>
              <a:spcAft>
                <a:spcPts val="0"/>
              </a:spcAft>
              <a:buNone/>
            </a:pPr>
            <a:r>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18" name="Google Shape;118;p1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NodeJs</a:t>
            </a:r>
            <a:endParaRPr/>
          </a:p>
          <a:p>
            <a:pPr indent="-342900" lvl="0" marL="457200" rtl="0" algn="l">
              <a:lnSpc>
                <a:spcPct val="115000"/>
              </a:lnSpc>
              <a:spcBef>
                <a:spcPts val="0"/>
              </a:spcBef>
              <a:spcAft>
                <a:spcPts val="0"/>
              </a:spcAft>
              <a:buSzPts val="1800"/>
              <a:buChar char="●"/>
            </a:pPr>
            <a:r>
              <a:rPr lang="en"/>
              <a:t>ReactJs</a:t>
            </a:r>
            <a:endParaRPr/>
          </a:p>
          <a:p>
            <a:pPr indent="-342900" lvl="0" marL="457200" rtl="0" algn="l">
              <a:lnSpc>
                <a:spcPct val="115000"/>
              </a:lnSpc>
              <a:spcBef>
                <a:spcPts val="0"/>
              </a:spcBef>
              <a:spcAft>
                <a:spcPts val="0"/>
              </a:spcAft>
              <a:buSzPts val="1800"/>
              <a:buChar char="●"/>
            </a:pPr>
            <a:r>
              <a:rPr lang="en"/>
              <a:t>MongoDB</a:t>
            </a:r>
            <a:endParaRPr/>
          </a:p>
          <a:p>
            <a:pPr indent="-342900" lvl="0" marL="457200" rtl="0" algn="l">
              <a:lnSpc>
                <a:spcPct val="115000"/>
              </a:lnSpc>
              <a:spcBef>
                <a:spcPts val="0"/>
              </a:spcBef>
              <a:spcAft>
                <a:spcPts val="0"/>
              </a:spcAft>
              <a:buSzPts val="1800"/>
              <a:buChar char="●"/>
            </a:pPr>
            <a:r>
              <a:rPr lang="en"/>
              <a:t>ExpressJs</a:t>
            </a:r>
            <a:endParaRPr/>
          </a:p>
          <a:p>
            <a:pPr indent="-342900" lvl="0" marL="457200" rtl="0" algn="l">
              <a:lnSpc>
                <a:spcPct val="115000"/>
              </a:lnSpc>
              <a:spcBef>
                <a:spcPts val="0"/>
              </a:spcBef>
              <a:spcAft>
                <a:spcPts val="0"/>
              </a:spcAft>
              <a:buSzPts val="1800"/>
              <a:buChar char="●"/>
            </a:pPr>
            <a:r>
              <a:rPr lang="en"/>
              <a:t>Docker</a:t>
            </a:r>
            <a:endParaRPr/>
          </a:p>
          <a:p>
            <a:pPr indent="-342900" lvl="0" marL="457200" rtl="0" algn="l">
              <a:lnSpc>
                <a:spcPct val="115000"/>
              </a:lnSpc>
              <a:spcBef>
                <a:spcPts val="0"/>
              </a:spcBef>
              <a:spcAft>
                <a:spcPts val="0"/>
              </a:spcAft>
              <a:buSzPts val="1800"/>
              <a:buChar char="●"/>
            </a:pPr>
            <a:r>
              <a:rPr lang="en"/>
              <a:t>Kubernetes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24" name="Google Shape;124;p1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Farmers would be getting their appropriate value for their goods</a:t>
            </a:r>
            <a:endParaRPr/>
          </a:p>
          <a:p>
            <a:pPr indent="-342900" lvl="0" marL="457200" rtl="0" algn="l">
              <a:lnSpc>
                <a:spcPct val="115000"/>
              </a:lnSpc>
              <a:spcBef>
                <a:spcPts val="0"/>
              </a:spcBef>
              <a:spcAft>
                <a:spcPts val="0"/>
              </a:spcAft>
              <a:buSzPts val="1800"/>
              <a:buChar char="●"/>
            </a:pPr>
            <a:r>
              <a:rPr lang="en"/>
              <a:t>T</a:t>
            </a:r>
            <a:r>
              <a:rPr lang="en"/>
              <a:t>he entire application is leveraging Open Source technologies. And the application is Open Source thus encouraging the developers community to contribute to the growth of the application and making it more reliable to its users</a:t>
            </a:r>
            <a:r>
              <a:rPr lang="en"/>
              <a: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3"/>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35" name="Google Shape;135;p1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We can create the platform for farmers where they can directly sell their good </a:t>
            </a:r>
            <a:r>
              <a:rPr lang="en"/>
              <a:t>in quantity they desire to either direct consumers or the local distributors in major cities, thus severing the chain of middlemen</a:t>
            </a:r>
            <a:r>
              <a:rPr lang="en"/>
              <a: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pic>
        <p:nvPicPr>
          <p:cNvPr id="141" name="Google Shape;141;p15"/>
          <p:cNvPicPr preferRelativeResize="0"/>
          <p:nvPr/>
        </p:nvPicPr>
        <p:blipFill>
          <a:blip r:embed="rId3">
            <a:alphaModFix/>
          </a:blip>
          <a:stretch>
            <a:fillRect/>
          </a:stretch>
        </p:blipFill>
        <p:spPr>
          <a:xfrm>
            <a:off x="840425" y="1001760"/>
            <a:ext cx="7463151" cy="3736876"/>
          </a:xfrm>
          <a:prstGeom prst="rect">
            <a:avLst/>
          </a:prstGeom>
          <a:noFill/>
          <a:ln>
            <a:noFill/>
          </a:ln>
        </p:spPr>
      </p:pic>
      <p:sp>
        <p:nvSpPr>
          <p:cNvPr id="142" name="Google Shape;142;p15"/>
          <p:cNvSpPr txBox="1"/>
          <p:nvPr/>
        </p:nvSpPr>
        <p:spPr>
          <a:xfrm>
            <a:off x="3440849" y="4655825"/>
            <a:ext cx="22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Architecture of Krishisetu</a:t>
            </a:r>
            <a:endParaRPr>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2.3 Description Of Use Case</a:t>
            </a:r>
            <a:endParaRPr b="1">
              <a:latin typeface="Times New Roman"/>
              <a:ea typeface="Times New Roman"/>
              <a:cs typeface="Times New Roman"/>
              <a:sym typeface="Times New Roman"/>
            </a:endParaRPr>
          </a:p>
        </p:txBody>
      </p:sp>
      <p:sp>
        <p:nvSpPr>
          <p:cNvPr id="148" name="Google Shape;148;p1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Krishisetu allows the farmers to register themselves and sell their goods online.</a:t>
            </a:r>
            <a:endParaRPr/>
          </a:p>
          <a:p>
            <a:pPr indent="-342900" lvl="0" marL="457200" rtl="0" algn="l">
              <a:lnSpc>
                <a:spcPct val="115000"/>
              </a:lnSpc>
              <a:spcBef>
                <a:spcPts val="0"/>
              </a:spcBef>
              <a:spcAft>
                <a:spcPts val="0"/>
              </a:spcAft>
              <a:buSzPts val="1800"/>
              <a:buChar char="●"/>
            </a:pPr>
            <a:r>
              <a:rPr lang="en"/>
              <a:t>Krishisetu allows the consumers to register themselves and buy the available products.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db3524190c_0_70"/>
          <p:cNvSpPr txBox="1"/>
          <p:nvPr>
            <p:ph type="title"/>
          </p:nvPr>
        </p:nvSpPr>
        <p:spPr>
          <a:xfrm>
            <a:off x="311700" y="18627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2.4 Activity Diagram</a:t>
            </a:r>
            <a:endParaRPr b="1">
              <a:latin typeface="Times New Roman"/>
              <a:ea typeface="Times New Roman"/>
              <a:cs typeface="Times New Roman"/>
              <a:sym typeface="Times New Roman"/>
            </a:endParaRPr>
          </a:p>
        </p:txBody>
      </p:sp>
      <p:sp>
        <p:nvSpPr>
          <p:cNvPr id="154" name="Google Shape;154;gdb3524190c_0_70"/>
          <p:cNvSpPr txBox="1"/>
          <p:nvPr/>
        </p:nvSpPr>
        <p:spPr>
          <a:xfrm>
            <a:off x="3834872" y="4547525"/>
            <a:ext cx="116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Farmer flow</a:t>
            </a:r>
            <a:endParaRPr>
              <a:latin typeface="Old Standard TT"/>
              <a:ea typeface="Old Standard TT"/>
              <a:cs typeface="Old Standard TT"/>
              <a:sym typeface="Old Standard TT"/>
            </a:endParaRPr>
          </a:p>
        </p:txBody>
      </p:sp>
      <p:pic>
        <p:nvPicPr>
          <p:cNvPr id="155" name="Google Shape;155;gdb3524190c_0_70"/>
          <p:cNvPicPr preferRelativeResize="0"/>
          <p:nvPr/>
        </p:nvPicPr>
        <p:blipFill>
          <a:blip r:embed="rId3">
            <a:alphaModFix/>
          </a:blip>
          <a:stretch>
            <a:fillRect/>
          </a:stretch>
        </p:blipFill>
        <p:spPr>
          <a:xfrm>
            <a:off x="2273950" y="951875"/>
            <a:ext cx="4287956" cy="34432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db3524190c_0_79"/>
          <p:cNvSpPr txBox="1"/>
          <p:nvPr>
            <p:ph type="title"/>
          </p:nvPr>
        </p:nvSpPr>
        <p:spPr>
          <a:xfrm>
            <a:off x="311700" y="18627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2.4 Activity Diagram</a:t>
            </a:r>
            <a:endParaRPr b="1">
              <a:latin typeface="Times New Roman"/>
              <a:ea typeface="Times New Roman"/>
              <a:cs typeface="Times New Roman"/>
              <a:sym typeface="Times New Roman"/>
            </a:endParaRPr>
          </a:p>
        </p:txBody>
      </p:sp>
      <p:sp>
        <p:nvSpPr>
          <p:cNvPr id="161" name="Google Shape;161;gdb3524190c_0_79"/>
          <p:cNvSpPr txBox="1"/>
          <p:nvPr/>
        </p:nvSpPr>
        <p:spPr>
          <a:xfrm>
            <a:off x="3910200" y="4547525"/>
            <a:ext cx="13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Consumer</a:t>
            </a:r>
            <a:r>
              <a:rPr lang="en">
                <a:latin typeface="Old Standard TT"/>
                <a:ea typeface="Old Standard TT"/>
                <a:cs typeface="Old Standard TT"/>
                <a:sym typeface="Old Standard TT"/>
              </a:rPr>
              <a:t> flow</a:t>
            </a:r>
            <a:endParaRPr>
              <a:latin typeface="Old Standard TT"/>
              <a:ea typeface="Old Standard TT"/>
              <a:cs typeface="Old Standard TT"/>
              <a:sym typeface="Old Standard TT"/>
            </a:endParaRPr>
          </a:p>
        </p:txBody>
      </p:sp>
      <p:pic>
        <p:nvPicPr>
          <p:cNvPr id="162" name="Google Shape;162;gdb3524190c_0_79"/>
          <p:cNvPicPr preferRelativeResize="0"/>
          <p:nvPr/>
        </p:nvPicPr>
        <p:blipFill>
          <a:blip r:embed="rId3">
            <a:alphaModFix/>
          </a:blip>
          <a:stretch>
            <a:fillRect/>
          </a:stretch>
        </p:blipFill>
        <p:spPr>
          <a:xfrm>
            <a:off x="2256213" y="951875"/>
            <a:ext cx="4631566" cy="34432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2.5</a:t>
            </a:r>
            <a:r>
              <a:rPr b="1" lang="en">
                <a:latin typeface="Times New Roman"/>
                <a:ea typeface="Times New Roman"/>
                <a:cs typeface="Times New Roman"/>
                <a:sym typeface="Times New Roman"/>
              </a:rPr>
              <a:t> Modules</a:t>
            </a:r>
            <a:endParaRPr b="1">
              <a:latin typeface="Times New Roman"/>
              <a:ea typeface="Times New Roman"/>
              <a:cs typeface="Times New Roman"/>
              <a:sym typeface="Times New Roman"/>
            </a:endParaRPr>
          </a:p>
        </p:txBody>
      </p:sp>
      <p:sp>
        <p:nvSpPr>
          <p:cNvPr id="168" name="Google Shape;168;p1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Authentication and Authorization Strategies</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Scalable Image Upload</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Message Streaming</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Code Sharing</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Cross-Service Data Replication</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Version Control</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ctrTitle"/>
          </p:nvPr>
        </p:nvSpPr>
        <p:spPr>
          <a:xfrm>
            <a:off x="512700" y="275500"/>
            <a:ext cx="8118600" cy="476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A Project Report on</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Krishi Setu: </a:t>
            </a:r>
            <a:r>
              <a:rPr b="1" lang="en" sz="2400">
                <a:latin typeface="Times New Roman"/>
                <a:ea typeface="Times New Roman"/>
                <a:cs typeface="Times New Roman"/>
                <a:sym typeface="Times New Roman"/>
              </a:rPr>
              <a:t>Connecting</a:t>
            </a:r>
            <a:r>
              <a:rPr b="1" lang="en" sz="2400">
                <a:latin typeface="Times New Roman"/>
                <a:ea typeface="Times New Roman"/>
                <a:cs typeface="Times New Roman"/>
                <a:sym typeface="Times New Roman"/>
              </a:rPr>
              <a:t> Farmers and Consumers</a:t>
            </a:r>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Submitted in partial fulfillment of the degree of</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Bachelor of Engineering(Sem-8)</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in</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 sz="1800">
                <a:latin typeface="Times New Roman"/>
                <a:ea typeface="Times New Roman"/>
                <a:cs typeface="Times New Roman"/>
                <a:sym typeface="Times New Roman"/>
              </a:rPr>
              <a:t>INFORMATION TECHNOLOGY</a:t>
            </a:r>
            <a:endParaRPr b="1"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By</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Shreyas Chorge(17104022)</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Vedangi Naigaonkar</a:t>
            </a:r>
            <a:r>
              <a:rPr lang="en" sz="1800">
                <a:latin typeface="Times New Roman"/>
                <a:ea typeface="Times New Roman"/>
                <a:cs typeface="Times New Roman"/>
                <a:sym typeface="Times New Roman"/>
              </a:rPr>
              <a:t>(1</a:t>
            </a:r>
            <a:r>
              <a:rPr lang="en" sz="1800">
                <a:latin typeface="Times New Roman"/>
                <a:ea typeface="Times New Roman"/>
                <a:cs typeface="Times New Roman"/>
                <a:sym typeface="Times New Roman"/>
              </a:rPr>
              <a:t>6104046</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Abhijit Ambre(17104030)</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Under the Guidance of</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Prof.Anagha Aher</a:t>
            </a:r>
            <a:br>
              <a:rPr lang="en" sz="1800">
                <a:latin typeface="Times New Roman"/>
                <a:ea typeface="Times New Roman"/>
                <a:cs typeface="Times New Roman"/>
                <a:sym typeface="Times New Roman"/>
              </a:rPr>
            </a:br>
            <a:r>
              <a:rPr lang="en" sz="1800">
                <a:latin typeface="Times New Roman"/>
                <a:ea typeface="Times New Roman"/>
                <a:cs typeface="Times New Roman"/>
                <a:sym typeface="Times New Roman"/>
              </a:rPr>
              <a:t>Prof.Neha Deshmukh</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4200"/>
              <a:buNone/>
            </a:pPr>
            <a:r>
              <a:t/>
            </a:r>
            <a:endParaRPr sz="1800"/>
          </a:p>
          <a:p>
            <a:pPr indent="0" lvl="0" marL="0" rtl="0" algn="l">
              <a:lnSpc>
                <a:spcPct val="100000"/>
              </a:lnSpc>
              <a:spcBef>
                <a:spcPts val="0"/>
              </a:spcBef>
              <a:spcAft>
                <a:spcPts val="0"/>
              </a:spcAft>
              <a:buSzPts val="4200"/>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d9ef4df166_0_1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2.5 Module-1</a:t>
            </a:r>
            <a:endParaRPr b="1">
              <a:latin typeface="Times New Roman"/>
              <a:ea typeface="Times New Roman"/>
              <a:cs typeface="Times New Roman"/>
              <a:sym typeface="Times New Roman"/>
            </a:endParaRPr>
          </a:p>
        </p:txBody>
      </p:sp>
      <p:pic>
        <p:nvPicPr>
          <p:cNvPr id="174" name="Google Shape;174;gd9ef4df166_0_18"/>
          <p:cNvPicPr preferRelativeResize="0"/>
          <p:nvPr/>
        </p:nvPicPr>
        <p:blipFill>
          <a:blip r:embed="rId3">
            <a:alphaModFix/>
          </a:blip>
          <a:stretch>
            <a:fillRect/>
          </a:stretch>
        </p:blipFill>
        <p:spPr>
          <a:xfrm>
            <a:off x="614363" y="1821050"/>
            <a:ext cx="7915275" cy="2867025"/>
          </a:xfrm>
          <a:prstGeom prst="rect">
            <a:avLst/>
          </a:prstGeom>
          <a:noFill/>
          <a:ln>
            <a:noFill/>
          </a:ln>
        </p:spPr>
      </p:pic>
      <p:sp>
        <p:nvSpPr>
          <p:cNvPr id="175" name="Google Shape;175;gd9ef4df166_0_18"/>
          <p:cNvSpPr txBox="1"/>
          <p:nvPr/>
        </p:nvSpPr>
        <p:spPr>
          <a:xfrm>
            <a:off x="577600" y="1146050"/>
            <a:ext cx="77841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800">
                <a:solidFill>
                  <a:schemeClr val="dk1"/>
                </a:solidFill>
                <a:latin typeface="Times New Roman"/>
                <a:ea typeface="Times New Roman"/>
                <a:cs typeface="Times New Roman"/>
                <a:sym typeface="Times New Roman"/>
              </a:rPr>
              <a:t>Authentication and Authorization</a:t>
            </a:r>
            <a:endParaRPr>
              <a:latin typeface="Old Standard TT"/>
              <a:ea typeface="Old Standard TT"/>
              <a:cs typeface="Old Standard TT"/>
              <a:sym typeface="Old Standard TT"/>
            </a:endParaRPr>
          </a:p>
        </p:txBody>
      </p:sp>
      <p:sp>
        <p:nvSpPr>
          <p:cNvPr id="176" name="Google Shape;176;gd9ef4df166_0_18"/>
          <p:cNvSpPr txBox="1"/>
          <p:nvPr/>
        </p:nvSpPr>
        <p:spPr>
          <a:xfrm>
            <a:off x="2239663" y="4619975"/>
            <a:ext cx="46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Teaching microservices how to Authenticate a user</a:t>
            </a:r>
            <a:endParaRPr>
              <a:latin typeface="Old Standard TT"/>
              <a:ea typeface="Old Standard TT"/>
              <a:cs typeface="Old Standard TT"/>
              <a:sym typeface="Old Standard T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gd9ef4df166_0_38"/>
          <p:cNvPicPr preferRelativeResize="0"/>
          <p:nvPr/>
        </p:nvPicPr>
        <p:blipFill>
          <a:blip r:embed="rId3">
            <a:alphaModFix/>
          </a:blip>
          <a:stretch>
            <a:fillRect/>
          </a:stretch>
        </p:blipFill>
        <p:spPr>
          <a:xfrm>
            <a:off x="1447525" y="566738"/>
            <a:ext cx="6010275" cy="4010025"/>
          </a:xfrm>
          <a:prstGeom prst="rect">
            <a:avLst/>
          </a:prstGeom>
          <a:noFill/>
          <a:ln>
            <a:noFill/>
          </a:ln>
        </p:spPr>
      </p:pic>
      <p:sp>
        <p:nvSpPr>
          <p:cNvPr id="182" name="Google Shape;182;gd9ef4df166_0_38"/>
          <p:cNvSpPr txBox="1"/>
          <p:nvPr/>
        </p:nvSpPr>
        <p:spPr>
          <a:xfrm>
            <a:off x="3405894" y="4592475"/>
            <a:ext cx="233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Authentication Mechanism</a:t>
            </a:r>
            <a:endParaRPr>
              <a:latin typeface="Old Standard TT"/>
              <a:ea typeface="Old Standard TT"/>
              <a:cs typeface="Old Standard TT"/>
              <a:sym typeface="Old Standard T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d9ef4df166_0_55"/>
          <p:cNvSpPr txBox="1"/>
          <p:nvPr>
            <p:ph type="title"/>
          </p:nvPr>
        </p:nvSpPr>
        <p:spPr>
          <a:xfrm>
            <a:off x="311700" y="215800"/>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2.5 </a:t>
            </a:r>
            <a:r>
              <a:rPr b="1" lang="en">
                <a:latin typeface="Times New Roman"/>
                <a:ea typeface="Times New Roman"/>
                <a:cs typeface="Times New Roman"/>
                <a:sym typeface="Times New Roman"/>
              </a:rPr>
              <a:t>Module-2 : Scalable Image Upload</a:t>
            </a:r>
            <a:endParaRPr b="1">
              <a:latin typeface="Times New Roman"/>
              <a:ea typeface="Times New Roman"/>
              <a:cs typeface="Times New Roman"/>
              <a:sym typeface="Times New Roman"/>
            </a:endParaRPr>
          </a:p>
        </p:txBody>
      </p:sp>
      <p:pic>
        <p:nvPicPr>
          <p:cNvPr id="188" name="Google Shape;188;gd9ef4df166_0_55"/>
          <p:cNvPicPr preferRelativeResize="0"/>
          <p:nvPr/>
        </p:nvPicPr>
        <p:blipFill>
          <a:blip r:embed="rId3">
            <a:alphaModFix/>
          </a:blip>
          <a:stretch>
            <a:fillRect/>
          </a:stretch>
        </p:blipFill>
        <p:spPr>
          <a:xfrm>
            <a:off x="2094025" y="829000"/>
            <a:ext cx="4572551" cy="3579150"/>
          </a:xfrm>
          <a:prstGeom prst="rect">
            <a:avLst/>
          </a:prstGeom>
          <a:noFill/>
          <a:ln>
            <a:noFill/>
          </a:ln>
        </p:spPr>
      </p:pic>
      <p:sp>
        <p:nvSpPr>
          <p:cNvPr id="189" name="Google Shape;189;gd9ef4df166_0_55"/>
          <p:cNvSpPr txBox="1"/>
          <p:nvPr/>
        </p:nvSpPr>
        <p:spPr>
          <a:xfrm>
            <a:off x="2892304" y="4408150"/>
            <a:ext cx="297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Working with Pre-signed URL flow</a:t>
            </a:r>
            <a:endParaRPr>
              <a:latin typeface="Old Standard TT"/>
              <a:ea typeface="Old Standard TT"/>
              <a:cs typeface="Old Standard TT"/>
              <a:sym typeface="Old Standard T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gd9ef4df166_0_75"/>
          <p:cNvPicPr preferRelativeResize="0"/>
          <p:nvPr/>
        </p:nvPicPr>
        <p:blipFill>
          <a:blip r:embed="rId3">
            <a:alphaModFix/>
          </a:blip>
          <a:stretch>
            <a:fillRect/>
          </a:stretch>
        </p:blipFill>
        <p:spPr>
          <a:xfrm>
            <a:off x="1752600" y="653025"/>
            <a:ext cx="5638800" cy="3638550"/>
          </a:xfrm>
          <a:prstGeom prst="rect">
            <a:avLst/>
          </a:prstGeom>
          <a:noFill/>
          <a:ln>
            <a:noFill/>
          </a:ln>
        </p:spPr>
      </p:pic>
      <p:sp>
        <p:nvSpPr>
          <p:cNvPr id="195" name="Google Shape;195;gd9ef4df166_0_75"/>
          <p:cNvSpPr txBox="1"/>
          <p:nvPr/>
        </p:nvSpPr>
        <p:spPr>
          <a:xfrm>
            <a:off x="3276151" y="4381225"/>
            <a:ext cx="25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Example of pre-Signed URL</a:t>
            </a:r>
            <a:endParaRPr>
              <a:latin typeface="Old Standard TT"/>
              <a:ea typeface="Old Standard TT"/>
              <a:cs typeface="Old Standard TT"/>
              <a:sym typeface="Old Standard T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d9ef4df166_0_70"/>
          <p:cNvSpPr txBox="1"/>
          <p:nvPr>
            <p:ph type="title"/>
          </p:nvPr>
        </p:nvSpPr>
        <p:spPr>
          <a:xfrm>
            <a:off x="311700" y="86800"/>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2.5 </a:t>
            </a:r>
            <a:r>
              <a:rPr b="1" lang="en"/>
              <a:t>Module-3 : Message Streaming</a:t>
            </a:r>
            <a:endParaRPr b="1">
              <a:latin typeface="Times New Roman"/>
              <a:ea typeface="Times New Roman"/>
              <a:cs typeface="Times New Roman"/>
              <a:sym typeface="Times New Roman"/>
            </a:endParaRPr>
          </a:p>
        </p:txBody>
      </p:sp>
      <p:pic>
        <p:nvPicPr>
          <p:cNvPr id="201" name="Google Shape;201;gd9ef4df166_0_70"/>
          <p:cNvPicPr preferRelativeResize="0"/>
          <p:nvPr/>
        </p:nvPicPr>
        <p:blipFill>
          <a:blip r:embed="rId3">
            <a:alphaModFix/>
          </a:blip>
          <a:stretch>
            <a:fillRect/>
          </a:stretch>
        </p:blipFill>
        <p:spPr>
          <a:xfrm>
            <a:off x="2019716" y="700000"/>
            <a:ext cx="5104571" cy="3846400"/>
          </a:xfrm>
          <a:prstGeom prst="rect">
            <a:avLst/>
          </a:prstGeom>
          <a:noFill/>
          <a:ln>
            <a:noFill/>
          </a:ln>
        </p:spPr>
      </p:pic>
      <p:sp>
        <p:nvSpPr>
          <p:cNvPr id="202" name="Google Shape;202;gd9ef4df166_0_70"/>
          <p:cNvSpPr txBox="1"/>
          <p:nvPr/>
        </p:nvSpPr>
        <p:spPr>
          <a:xfrm>
            <a:off x="3276151" y="4546400"/>
            <a:ext cx="25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NATS </a:t>
            </a:r>
            <a:r>
              <a:rPr lang="en">
                <a:latin typeface="Old Standard TT"/>
                <a:ea typeface="Old Standard TT"/>
                <a:cs typeface="Old Standard TT"/>
                <a:sym typeface="Old Standard TT"/>
              </a:rPr>
              <a:t>pub-sub architecture</a:t>
            </a:r>
            <a:endParaRPr>
              <a:latin typeface="Old Standard TT"/>
              <a:ea typeface="Old Standard TT"/>
              <a:cs typeface="Old Standard TT"/>
              <a:sym typeface="Old Standard T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d9ef4df166_0_107"/>
          <p:cNvSpPr txBox="1"/>
          <p:nvPr>
            <p:ph type="title"/>
          </p:nvPr>
        </p:nvSpPr>
        <p:spPr>
          <a:xfrm>
            <a:off x="311700" y="1883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2.5 </a:t>
            </a:r>
            <a:r>
              <a:rPr b="1" lang="en"/>
              <a:t>Module-4 : Code Sharing</a:t>
            </a:r>
            <a:endParaRPr b="1">
              <a:latin typeface="Times New Roman"/>
              <a:ea typeface="Times New Roman"/>
              <a:cs typeface="Times New Roman"/>
              <a:sym typeface="Times New Roman"/>
            </a:endParaRPr>
          </a:p>
        </p:txBody>
      </p:sp>
      <p:pic>
        <p:nvPicPr>
          <p:cNvPr id="208" name="Google Shape;208;gd9ef4df166_0_107"/>
          <p:cNvPicPr preferRelativeResize="0"/>
          <p:nvPr/>
        </p:nvPicPr>
        <p:blipFill>
          <a:blip r:embed="rId3">
            <a:alphaModFix/>
          </a:blip>
          <a:stretch>
            <a:fillRect/>
          </a:stretch>
        </p:blipFill>
        <p:spPr>
          <a:xfrm>
            <a:off x="369638" y="774250"/>
            <a:ext cx="8404726" cy="3331375"/>
          </a:xfrm>
          <a:prstGeom prst="rect">
            <a:avLst/>
          </a:prstGeom>
          <a:noFill/>
          <a:ln>
            <a:noFill/>
          </a:ln>
        </p:spPr>
      </p:pic>
      <p:sp>
        <p:nvSpPr>
          <p:cNvPr id="209" name="Google Shape;209;gd9ef4df166_0_107"/>
          <p:cNvSpPr txBox="1"/>
          <p:nvPr/>
        </p:nvSpPr>
        <p:spPr>
          <a:xfrm>
            <a:off x="3151512" y="4270850"/>
            <a:ext cx="284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@krishisetu/common npm module</a:t>
            </a:r>
            <a:endParaRPr>
              <a:latin typeface="Old Standard TT"/>
              <a:ea typeface="Old Standard TT"/>
              <a:cs typeface="Old Standard TT"/>
              <a:sym typeface="Old Standard T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d9ef4df166_0_1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2.5 </a:t>
            </a:r>
            <a:r>
              <a:rPr b="1" lang="en"/>
              <a:t>Module-5 : Cross-Service Data Replication</a:t>
            </a:r>
            <a:endParaRPr b="1">
              <a:latin typeface="Times New Roman"/>
              <a:ea typeface="Times New Roman"/>
              <a:cs typeface="Times New Roman"/>
              <a:sym typeface="Times New Roman"/>
            </a:endParaRPr>
          </a:p>
        </p:txBody>
      </p:sp>
      <p:pic>
        <p:nvPicPr>
          <p:cNvPr id="215" name="Google Shape;215;gd9ef4df166_0_126"/>
          <p:cNvPicPr preferRelativeResize="0"/>
          <p:nvPr/>
        </p:nvPicPr>
        <p:blipFill>
          <a:blip r:embed="rId3">
            <a:alphaModFix/>
          </a:blip>
          <a:stretch>
            <a:fillRect/>
          </a:stretch>
        </p:blipFill>
        <p:spPr>
          <a:xfrm>
            <a:off x="745100" y="1166475"/>
            <a:ext cx="7653799" cy="2714639"/>
          </a:xfrm>
          <a:prstGeom prst="rect">
            <a:avLst/>
          </a:prstGeom>
          <a:noFill/>
          <a:ln>
            <a:noFill/>
          </a:ln>
        </p:spPr>
      </p:pic>
      <p:sp>
        <p:nvSpPr>
          <p:cNvPr id="216" name="Google Shape;216;gd9ef4df166_0_126"/>
          <p:cNvSpPr txBox="1"/>
          <p:nvPr/>
        </p:nvSpPr>
        <p:spPr>
          <a:xfrm>
            <a:off x="3176189" y="4191920"/>
            <a:ext cx="26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Cross-Service-Data-Replication</a:t>
            </a:r>
            <a:endParaRPr>
              <a:latin typeface="Old Standard TT"/>
              <a:ea typeface="Old Standard TT"/>
              <a:cs typeface="Old Standard TT"/>
              <a:sym typeface="Old Standard T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d9ef4df166_0_15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2.5 </a:t>
            </a:r>
            <a:r>
              <a:rPr b="1" lang="en"/>
              <a:t>Module-6 : Version Control</a:t>
            </a:r>
            <a:endParaRPr b="1">
              <a:latin typeface="Times New Roman"/>
              <a:ea typeface="Times New Roman"/>
              <a:cs typeface="Times New Roman"/>
              <a:sym typeface="Times New Roman"/>
            </a:endParaRPr>
          </a:p>
        </p:txBody>
      </p:sp>
      <p:sp>
        <p:nvSpPr>
          <p:cNvPr id="222" name="Google Shape;222;gd9ef4df166_0_150"/>
          <p:cNvSpPr txBox="1"/>
          <p:nvPr>
            <p:ph idx="1" type="body"/>
          </p:nvPr>
        </p:nvSpPr>
        <p:spPr>
          <a:xfrm>
            <a:off x="311700" y="1171600"/>
            <a:ext cx="8520600" cy="372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Krishi Setu uses Github for version control. We are using Github Actions to automate testing. Automated tests get triggered every time we create a new pull request. After the testing is done we get the results of all the passed and failed test, if any test is a failing test we get a warning before we merge the code base with the master branch.</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gd9ef4df166_0_144"/>
          <p:cNvPicPr preferRelativeResize="0"/>
          <p:nvPr/>
        </p:nvPicPr>
        <p:blipFill>
          <a:blip r:embed="rId3">
            <a:alphaModFix/>
          </a:blip>
          <a:stretch>
            <a:fillRect/>
          </a:stretch>
        </p:blipFill>
        <p:spPr>
          <a:xfrm>
            <a:off x="1392713" y="567200"/>
            <a:ext cx="6105525" cy="3467100"/>
          </a:xfrm>
          <a:prstGeom prst="rect">
            <a:avLst/>
          </a:prstGeom>
          <a:noFill/>
          <a:ln>
            <a:noFill/>
          </a:ln>
        </p:spPr>
      </p:pic>
      <p:pic>
        <p:nvPicPr>
          <p:cNvPr id="228" name="Google Shape;228;gd9ef4df166_0_144"/>
          <p:cNvPicPr preferRelativeResize="0"/>
          <p:nvPr/>
        </p:nvPicPr>
        <p:blipFill>
          <a:blip r:embed="rId4">
            <a:alphaModFix/>
          </a:blip>
          <a:stretch>
            <a:fillRect/>
          </a:stretch>
        </p:blipFill>
        <p:spPr>
          <a:xfrm>
            <a:off x="825613" y="338351"/>
            <a:ext cx="7492773" cy="3695950"/>
          </a:xfrm>
          <a:prstGeom prst="rect">
            <a:avLst/>
          </a:prstGeom>
          <a:noFill/>
          <a:ln>
            <a:noFill/>
          </a:ln>
        </p:spPr>
      </p:pic>
      <p:sp>
        <p:nvSpPr>
          <p:cNvPr id="229" name="Google Shape;229;gd9ef4df166_0_144"/>
          <p:cNvSpPr txBox="1"/>
          <p:nvPr/>
        </p:nvSpPr>
        <p:spPr>
          <a:xfrm>
            <a:off x="3481591" y="4270850"/>
            <a:ext cx="192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Automated test Suites</a:t>
            </a:r>
            <a:endParaRPr>
              <a:latin typeface="Old Standard TT"/>
              <a:ea typeface="Old Standard TT"/>
              <a:cs typeface="Old Standard TT"/>
              <a:sym typeface="Old Standard T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b="1" lang="en"/>
              <a:t>3. Conclusion and Future Scope</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sz="4000">
                <a:latin typeface="Times New Roman"/>
                <a:ea typeface="Times New Roman"/>
                <a:cs typeface="Times New Roman"/>
                <a:sym typeface="Times New Roman"/>
              </a:rPr>
              <a:t>1.Project Conception and Initiation</a:t>
            </a:r>
            <a:endParaRPr b="1" sz="40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ph idx="1" type="body"/>
          </p:nvPr>
        </p:nvSpPr>
        <p:spPr>
          <a:xfrm>
            <a:off x="311700" y="293400"/>
            <a:ext cx="8520600" cy="427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The main objective to build this application is to eliminate all the middlemen from the chain of distribution cycle by providing them with the platform on which they can sell their goods directly to the local distributors of major cities thus giving them the value for their goods.</a:t>
            </a:r>
            <a:endParaRPr/>
          </a:p>
          <a:p>
            <a:pPr indent="-342900" lvl="0" marL="457200" rtl="0" algn="l">
              <a:lnSpc>
                <a:spcPct val="115000"/>
              </a:lnSpc>
              <a:spcBef>
                <a:spcPts val="0"/>
              </a:spcBef>
              <a:spcAft>
                <a:spcPts val="0"/>
              </a:spcAft>
              <a:buSzPts val="1800"/>
              <a:buChar char="●"/>
            </a:pPr>
            <a:r>
              <a:rPr lang="en"/>
              <a:t>Also making sure that the platform could maintain high traffic and scale up and scale down whenever necessary and it is always available to serve its users.</a:t>
            </a:r>
            <a:endParaRPr/>
          </a:p>
          <a:p>
            <a:pPr indent="-342900" lvl="0" marL="457200" rtl="0" algn="l">
              <a:lnSpc>
                <a:spcPct val="115000"/>
              </a:lnSpc>
              <a:spcBef>
                <a:spcPts val="0"/>
              </a:spcBef>
              <a:spcAft>
                <a:spcPts val="0"/>
              </a:spcAft>
              <a:buSzPts val="1800"/>
              <a:buChar char="●"/>
            </a:pPr>
            <a:r>
              <a:rPr lang="en"/>
              <a:t>The entire application is leveraging Open Source technologies thus encouraging the developers community to contribute to the growth of the application and making it more reliable to its users.</a:t>
            </a:r>
            <a:endParaRPr/>
          </a:p>
          <a:p>
            <a:pPr indent="-342900" lvl="0" marL="457200" rtl="0" algn="l">
              <a:lnSpc>
                <a:spcPct val="115000"/>
              </a:lnSpc>
              <a:spcBef>
                <a:spcPts val="0"/>
              </a:spcBef>
              <a:spcAft>
                <a:spcPts val="0"/>
              </a:spcAft>
              <a:buSzPts val="1800"/>
              <a:buChar char="●"/>
            </a:pPr>
            <a:r>
              <a:rPr lang="en"/>
              <a:t>For the future, we could add more services like a recommendation system, maps, comments, integrating monitoring system like Prometheus, Sharded Clusters and replica sets for reliability and high availability of the data.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p:txBody>
      </p:sp>
      <p:sp>
        <p:nvSpPr>
          <p:cNvPr id="245" name="Google Shape;245;p2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228600" lvl="0" marL="457200" rtl="0" algn="just">
              <a:lnSpc>
                <a:spcPct val="115000"/>
              </a:lnSpc>
              <a:spcBef>
                <a:spcPts val="0"/>
              </a:spcBef>
              <a:spcAft>
                <a:spcPts val="0"/>
              </a:spcAft>
              <a:buSzPts val="1800"/>
              <a:buNone/>
            </a:pPr>
            <a:r>
              <a:rPr b="0" i="0" lang="en">
                <a:latin typeface="Old Standard TT"/>
                <a:ea typeface="Old Standard TT"/>
                <a:cs typeface="Old Standard TT"/>
                <a:sym typeface="Old Standard TT"/>
              </a:rPr>
              <a:t>[1] Leila Abdollahi Vayghan, Mohamed Aymen Saied, Maria Toeroe, Ferhat Khende, ”Kubernetes as an Availability Manager for Microservice Applications”, unpublished.</a:t>
            </a:r>
            <a:endParaRPr/>
          </a:p>
          <a:p>
            <a:pPr indent="-228600" lvl="0" marL="457200" rtl="0" algn="just">
              <a:lnSpc>
                <a:spcPct val="115000"/>
              </a:lnSpc>
              <a:spcBef>
                <a:spcPts val="0"/>
              </a:spcBef>
              <a:spcAft>
                <a:spcPts val="0"/>
              </a:spcAft>
              <a:buSzPts val="1800"/>
              <a:buNone/>
            </a:pPr>
            <a:r>
              <a:rPr b="0" i="0" lang="en">
                <a:latin typeface="Old Standard TT"/>
                <a:ea typeface="Old Standard TT"/>
                <a:cs typeface="Old Standard TT"/>
                <a:sym typeface="Old Standard TT"/>
              </a:rPr>
              <a:t>[2] L Magnon ”Modern Messaging for Distributed Systems”, Journal of Physics Conference Series 608(1):012038</a:t>
            </a:r>
            <a:endParaRPr/>
          </a:p>
          <a:p>
            <a:pPr indent="-228600" lvl="0" marL="457200" rtl="0" algn="just">
              <a:lnSpc>
                <a:spcPct val="115000"/>
              </a:lnSpc>
              <a:spcBef>
                <a:spcPts val="0"/>
              </a:spcBef>
              <a:spcAft>
                <a:spcPts val="0"/>
              </a:spcAft>
              <a:buSzPts val="1800"/>
              <a:buNone/>
            </a:pPr>
            <a:r>
              <a:rPr b="0" i="0" lang="en">
                <a:latin typeface="Old Standard TT"/>
                <a:ea typeface="Old Standard TT"/>
                <a:cs typeface="Old Standard TT"/>
                <a:sym typeface="Old Standard TT"/>
              </a:rPr>
              <a:t>[3] Poojya J Bhat, Priya D, ”Modern Messaging Queues - RabbitMQ, NATS and NATS Streaming”, International Journal of Recent Technology and Engineering (IJRTE)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5"/>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251" name="Google Shape;251;p25"/>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5"/>
          <p:cNvSpPr txBox="1"/>
          <p:nvPr>
            <p:ph type="title"/>
          </p:nvPr>
        </p:nvSpPr>
        <p:spPr>
          <a:xfrm>
            <a:off x="311700" y="55100"/>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6" name="Google Shape;76;p5"/>
          <p:cNvSpPr txBox="1"/>
          <p:nvPr>
            <p:ph idx="1" type="body"/>
          </p:nvPr>
        </p:nvSpPr>
        <p:spPr>
          <a:xfrm>
            <a:off x="311700" y="722100"/>
            <a:ext cx="8520600" cy="3027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Distributed messaging structures are the core for Modern applications build with micro services architecture. Messaging technologies are every increasing need for modern applications which have to deal with a heavy traffic. These technologies are crucial for micro services, cloud native applications and data streaming applications. With ever increasing traffic scalability of the application is important factor. It must be done in such a way that it is provides all the necessary services to its users and should not cost more than necessary while maintaining security and the integrity of the users using the application. Krishi Setu is an application that is build on the idea of loosely coupled micro services.</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db3524190c_0_4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2" name="Google Shape;82;gdb3524190c_0_4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To build</a:t>
            </a:r>
            <a:r>
              <a:rPr lang="en"/>
              <a:t> a distributed computing network with kubernetes</a:t>
            </a:r>
            <a:endParaRPr/>
          </a:p>
          <a:p>
            <a:pPr indent="-342900" lvl="0" marL="457200" rtl="0" algn="l">
              <a:lnSpc>
                <a:spcPct val="115000"/>
              </a:lnSpc>
              <a:spcBef>
                <a:spcPts val="0"/>
              </a:spcBef>
              <a:spcAft>
                <a:spcPts val="0"/>
              </a:spcAft>
              <a:buSzPts val="1800"/>
              <a:buChar char="●"/>
            </a:pPr>
            <a:r>
              <a:rPr lang="en"/>
              <a:t>To set up scalable image upload</a:t>
            </a:r>
            <a:endParaRPr/>
          </a:p>
          <a:p>
            <a:pPr indent="-342900" lvl="0" marL="457200" rtl="0" algn="l">
              <a:lnSpc>
                <a:spcPct val="115000"/>
              </a:lnSpc>
              <a:spcBef>
                <a:spcPts val="0"/>
              </a:spcBef>
              <a:spcAft>
                <a:spcPts val="0"/>
              </a:spcAft>
              <a:buSzPts val="1800"/>
              <a:buChar char="●"/>
            </a:pPr>
            <a:r>
              <a:rPr lang="en"/>
              <a:t>To set up Payments</a:t>
            </a:r>
            <a:endParaRPr/>
          </a:p>
          <a:p>
            <a:pPr indent="-342900" lvl="0" marL="457200" rtl="0" algn="l">
              <a:lnSpc>
                <a:spcPct val="115000"/>
              </a:lnSpc>
              <a:spcBef>
                <a:spcPts val="0"/>
              </a:spcBef>
              <a:spcAft>
                <a:spcPts val="0"/>
              </a:spcAft>
              <a:buSzPts val="1800"/>
              <a:buChar char="●"/>
            </a:pPr>
            <a:r>
              <a:rPr lang="en"/>
              <a:t>To let farmers to sell products</a:t>
            </a:r>
            <a:endParaRPr/>
          </a:p>
          <a:p>
            <a:pPr indent="-342900" lvl="0" marL="457200" rtl="0" algn="l">
              <a:spcBef>
                <a:spcPts val="0"/>
              </a:spcBef>
              <a:spcAft>
                <a:spcPts val="0"/>
              </a:spcAft>
              <a:buSzPts val="1800"/>
              <a:buChar char="●"/>
            </a:pPr>
            <a:r>
              <a:rPr lang="en"/>
              <a:t>To let consumers to buy products</a:t>
            </a:r>
            <a:endParaRPr/>
          </a:p>
          <a:p>
            <a:pPr indent="0" lvl="0" marL="457200" rtl="0" algn="l">
              <a:lnSpc>
                <a:spcPct val="115000"/>
              </a:lnSpc>
              <a:spcBef>
                <a:spcPts val="0"/>
              </a:spcBef>
              <a:spcAft>
                <a:spcPts val="0"/>
              </a:spcAft>
              <a:buNone/>
            </a:pPr>
            <a:r>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db3524190c_0_27"/>
          <p:cNvSpPr txBox="1"/>
          <p:nvPr>
            <p:ph type="title"/>
          </p:nvPr>
        </p:nvSpPr>
        <p:spPr>
          <a:xfrm>
            <a:off x="311700" y="0"/>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graphicFrame>
        <p:nvGraphicFramePr>
          <p:cNvPr id="88" name="Google Shape;88;gdb3524190c_0_27"/>
          <p:cNvGraphicFramePr/>
          <p:nvPr/>
        </p:nvGraphicFramePr>
        <p:xfrm>
          <a:off x="168438" y="1192588"/>
          <a:ext cx="3000000" cy="3000000"/>
        </p:xfrm>
        <a:graphic>
          <a:graphicData uri="http://schemas.openxmlformats.org/drawingml/2006/table">
            <a:tbl>
              <a:tblPr>
                <a:noFill/>
                <a:tableStyleId>{A517B4A3-E589-4824-8B59-080A6E590A22}</a:tableStyleId>
              </a:tblPr>
              <a:tblGrid>
                <a:gridCol w="514350"/>
                <a:gridCol w="2019525"/>
                <a:gridCol w="6273250"/>
              </a:tblGrid>
              <a:tr h="3962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Title :</a:t>
                      </a:r>
                      <a:endParaRPr>
                        <a:latin typeface="Times New Roman"/>
                        <a:ea typeface="Times New Roman"/>
                        <a:cs typeface="Times New Roman"/>
                        <a:sym typeface="Times New Roman"/>
                      </a:endParaRPr>
                    </a:p>
                  </a:txBody>
                  <a:tcPr marT="91425" marB="91425" marR="91425" marL="91425"/>
                </a:tc>
                <a:tc>
                  <a:txBody>
                    <a:bodyPr/>
                    <a:lstStyle/>
                    <a:p>
                      <a:pPr indent="0" lvl="0" marL="0" rtl="0" algn="just">
                        <a:lnSpc>
                          <a:spcPct val="115000"/>
                        </a:lnSpc>
                        <a:spcBef>
                          <a:spcPts val="0"/>
                        </a:spcBef>
                        <a:spcAft>
                          <a:spcPts val="0"/>
                        </a:spcAft>
                        <a:buNone/>
                      </a:pPr>
                      <a:r>
                        <a:rPr lang="en">
                          <a:solidFill>
                            <a:schemeClr val="dk1"/>
                          </a:solidFill>
                          <a:latin typeface="Old Standard TT"/>
                          <a:ea typeface="Old Standard TT"/>
                          <a:cs typeface="Old Standard TT"/>
                          <a:sym typeface="Old Standard TT"/>
                        </a:rPr>
                        <a:t>   Kubernetes as an Availability Manager for Micro service Applications</a:t>
                      </a:r>
                      <a:endParaRPr sz="1000"/>
                    </a:p>
                  </a:txBody>
                  <a:tcPr marT="91425" marB="91425" marR="91425" marL="91425"/>
                </a:tc>
              </a:tr>
              <a:tr h="6095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Author and Publisher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   Leila Abdollahi Vayghan, Mohamed Aymen Saied, Maria Toeroe, Ferhat Khendek,</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   unpublished.</a:t>
                      </a:r>
                      <a:endParaRPr>
                        <a:solidFill>
                          <a:schemeClr val="dk1"/>
                        </a:solidFill>
                        <a:latin typeface="Times New Roman"/>
                        <a:ea typeface="Times New Roman"/>
                        <a:cs typeface="Times New Roman"/>
                        <a:sym typeface="Times New Roman"/>
                      </a:endParaRPr>
                    </a:p>
                  </a:txBody>
                  <a:tcPr marT="91425" marB="91425" marR="91425" marL="91425"/>
                </a:tc>
              </a:tr>
              <a:tr h="17525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Methodology :</a:t>
                      </a:r>
                      <a:endParaRPr>
                        <a:latin typeface="Times New Roman"/>
                        <a:ea typeface="Times New Roman"/>
                        <a:cs typeface="Times New Roman"/>
                        <a:sym typeface="Times New Roman"/>
                      </a:endParaRPr>
                    </a:p>
                  </a:txBody>
                  <a:tcPr marT="91425" marB="91425" marR="91425" marL="91425"/>
                </a:tc>
                <a:tc>
                  <a:txBody>
                    <a:bodyPr/>
                    <a:lstStyle/>
                    <a:p>
                      <a:pPr indent="0" lvl="0" marL="11430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The authors have presented a brief overview of Kubernetes architectural components and architectures for deploying microservices based application with Kubernetes. </a:t>
                      </a:r>
                      <a:endParaRPr>
                        <a:solidFill>
                          <a:schemeClr val="dk1"/>
                        </a:solidFill>
                        <a:latin typeface="Times New Roman"/>
                        <a:ea typeface="Times New Roman"/>
                        <a:cs typeface="Times New Roman"/>
                        <a:sym typeface="Times New Roman"/>
                      </a:endParaRPr>
                    </a:p>
                    <a:p>
                      <a:pPr indent="0" lvl="0" marL="11430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The authors have investigated the impact of adding redundancy on the availability of micro service-based applications and performed experiments under Kubernetes default configuration and its most responsive one.</a:t>
                      </a:r>
                      <a:endParaRPr sz="10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db3524190c_0_34"/>
          <p:cNvSpPr txBox="1"/>
          <p:nvPr>
            <p:ph type="title"/>
          </p:nvPr>
        </p:nvSpPr>
        <p:spPr>
          <a:xfrm>
            <a:off x="311700" y="0"/>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graphicFrame>
        <p:nvGraphicFramePr>
          <p:cNvPr id="94" name="Google Shape;94;gdb3524190c_0_34"/>
          <p:cNvGraphicFramePr/>
          <p:nvPr/>
        </p:nvGraphicFramePr>
        <p:xfrm>
          <a:off x="79550" y="1389878"/>
          <a:ext cx="3000000" cy="3000000"/>
        </p:xfrm>
        <a:graphic>
          <a:graphicData uri="http://schemas.openxmlformats.org/drawingml/2006/table">
            <a:tbl>
              <a:tblPr>
                <a:noFill/>
                <a:tableStyleId>{A517B4A3-E589-4824-8B59-080A6E590A22}</a:tableStyleId>
              </a:tblPr>
              <a:tblGrid>
                <a:gridCol w="524725"/>
                <a:gridCol w="2060275"/>
                <a:gridCol w="6399900"/>
              </a:tblGrid>
              <a:tr h="40325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Title:</a:t>
                      </a:r>
                      <a:endParaRPr>
                        <a:latin typeface="Times New Roman"/>
                        <a:ea typeface="Times New Roman"/>
                        <a:cs typeface="Times New Roman"/>
                        <a:sym typeface="Times New Roman"/>
                      </a:endParaRPr>
                    </a:p>
                  </a:txBody>
                  <a:tcPr marT="91425" marB="91425" marR="91425" marL="91425"/>
                </a:tc>
                <a:tc>
                  <a:txBody>
                    <a:bodyPr/>
                    <a:lstStyle/>
                    <a:p>
                      <a:pPr indent="0" lvl="0" marL="0" rtl="0" algn="just">
                        <a:lnSpc>
                          <a:spcPct val="115000"/>
                        </a:lnSpc>
                        <a:spcBef>
                          <a:spcPts val="0"/>
                        </a:spcBef>
                        <a:spcAft>
                          <a:spcPts val="0"/>
                        </a:spcAft>
                        <a:buNone/>
                      </a:pPr>
                      <a:r>
                        <a:rPr lang="en">
                          <a:solidFill>
                            <a:schemeClr val="dk1"/>
                          </a:solidFill>
                          <a:latin typeface="Old Standard TT"/>
                          <a:ea typeface="Old Standard TT"/>
                          <a:cs typeface="Old Standard TT"/>
                          <a:sym typeface="Old Standard TT"/>
                        </a:rPr>
                        <a:t>   </a:t>
                      </a:r>
                      <a:r>
                        <a:rPr lang="en">
                          <a:solidFill>
                            <a:schemeClr val="dk1"/>
                          </a:solidFill>
                          <a:latin typeface="Times New Roman"/>
                          <a:ea typeface="Times New Roman"/>
                          <a:cs typeface="Times New Roman"/>
                          <a:sym typeface="Times New Roman"/>
                        </a:rPr>
                        <a:t>Modern Messaging for Distributed Systems</a:t>
                      </a:r>
                      <a:endParaRPr sz="600">
                        <a:latin typeface="Times New Roman"/>
                        <a:ea typeface="Times New Roman"/>
                        <a:cs typeface="Times New Roman"/>
                        <a:sym typeface="Times New Roman"/>
                      </a:endParaRPr>
                    </a:p>
                  </a:txBody>
                  <a:tcPr marT="91425" marB="91425" marR="91425" marL="91425"/>
                </a:tc>
              </a:tr>
              <a:tr h="6204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Author and Publisher:</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   L Magnoni,</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   Journal of Physics Conference Series 608(1):012038</a:t>
                      </a:r>
                      <a:endParaRPr>
                        <a:solidFill>
                          <a:schemeClr val="dk1"/>
                        </a:solidFill>
                        <a:latin typeface="Times New Roman"/>
                        <a:ea typeface="Times New Roman"/>
                        <a:cs typeface="Times New Roman"/>
                        <a:sym typeface="Times New Roman"/>
                      </a:endParaRPr>
                    </a:p>
                  </a:txBody>
                  <a:tcPr marT="91425" marB="91425" marR="91425" marL="91425"/>
                </a:tc>
              </a:tr>
              <a:tr h="13401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Methodology</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txBody>
                  <a:tcPr marT="91425" marB="91425" marR="91425" marL="91425"/>
                </a:tc>
                <a:tc>
                  <a:txBody>
                    <a:bodyPr/>
                    <a:lstStyle/>
                    <a:p>
                      <a:pPr indent="0" lvl="0" marL="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  L Magnoni has discussed the Importance of loosely coupled communication,</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Connection-oriented communication, Messaging for loosely coupled communication,</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  Messaging scenario, Messaging middleware. </a:t>
                      </a:r>
                      <a:endParaRPr>
                        <a:solidFill>
                          <a:schemeClr val="dk1"/>
                        </a:solidFill>
                        <a:latin typeface="Times New Roman"/>
                        <a:ea typeface="Times New Roman"/>
                        <a:cs typeface="Times New Roman"/>
                        <a:sym typeface="Times New Roman"/>
                      </a:endParaRPr>
                    </a:p>
                    <a:p>
                      <a:pPr indent="0" lvl="0" marL="114300" rtl="0" algn="just">
                        <a:lnSpc>
                          <a:spcPct val="115000"/>
                        </a:lnSpc>
                        <a:spcBef>
                          <a:spcPts val="0"/>
                        </a:spcBef>
                        <a:spcAft>
                          <a:spcPts val="0"/>
                        </a:spcAft>
                        <a:buNone/>
                      </a:pPr>
                      <a:r>
                        <a:t/>
                      </a:r>
                      <a:endParaRPr sz="10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db3524190c_0_39"/>
          <p:cNvSpPr txBox="1"/>
          <p:nvPr>
            <p:ph type="title"/>
          </p:nvPr>
        </p:nvSpPr>
        <p:spPr>
          <a:xfrm>
            <a:off x="311700" y="0"/>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graphicFrame>
        <p:nvGraphicFramePr>
          <p:cNvPr id="100" name="Google Shape;100;gdb3524190c_0_39"/>
          <p:cNvGraphicFramePr/>
          <p:nvPr/>
        </p:nvGraphicFramePr>
        <p:xfrm>
          <a:off x="69700" y="1380025"/>
          <a:ext cx="3000000" cy="3000000"/>
        </p:xfrm>
        <a:graphic>
          <a:graphicData uri="http://schemas.openxmlformats.org/drawingml/2006/table">
            <a:tbl>
              <a:tblPr>
                <a:noFill/>
                <a:tableStyleId>{A517B4A3-E589-4824-8B59-080A6E590A22}</a:tableStyleId>
              </a:tblPr>
              <a:tblGrid>
                <a:gridCol w="525875"/>
                <a:gridCol w="2064800"/>
                <a:gridCol w="6413900"/>
              </a:tblGrid>
              <a:tr h="35125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Title:</a:t>
                      </a:r>
                      <a:endParaRPr>
                        <a:latin typeface="Times New Roman"/>
                        <a:ea typeface="Times New Roman"/>
                        <a:cs typeface="Times New Roman"/>
                        <a:sym typeface="Times New Roman"/>
                      </a:endParaRPr>
                    </a:p>
                  </a:txBody>
                  <a:tcPr marT="91425" marB="91425" marR="91425" marL="91425"/>
                </a:tc>
                <a:tc>
                  <a:txBody>
                    <a:bodyPr/>
                    <a:lstStyle/>
                    <a:p>
                      <a:pPr indent="0" lvl="0" marL="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   Modern Messaging Queues - RabbitMQ, NATS and NATS Streaming</a:t>
                      </a:r>
                      <a:endParaRPr>
                        <a:latin typeface="Times New Roman"/>
                        <a:ea typeface="Times New Roman"/>
                        <a:cs typeface="Times New Roman"/>
                        <a:sym typeface="Times New Roman"/>
                      </a:endParaRPr>
                    </a:p>
                  </a:txBody>
                  <a:tcPr marT="91425" marB="91425" marR="91425" marL="91425"/>
                </a:tc>
              </a:tr>
              <a:tr h="5404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Author and Publisher:</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   Pooja J Bhat, Priya D,</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   International Journal of Recent Technology and Engineering (IJRTE)</a:t>
                      </a:r>
                      <a:endParaRPr>
                        <a:solidFill>
                          <a:schemeClr val="dk1"/>
                        </a:solidFill>
                        <a:latin typeface="Times New Roman"/>
                        <a:ea typeface="Times New Roman"/>
                        <a:cs typeface="Times New Roman"/>
                        <a:sym typeface="Times New Roman"/>
                      </a:endParaRPr>
                    </a:p>
                  </a:txBody>
                  <a:tcPr marT="91425" marB="91425" marR="91425" marL="91425"/>
                </a:tc>
              </a:tr>
              <a:tr h="1221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Description:</a:t>
                      </a:r>
                      <a:endParaRPr>
                        <a:latin typeface="Times New Roman"/>
                        <a:ea typeface="Times New Roman"/>
                        <a:cs typeface="Times New Roman"/>
                        <a:sym typeface="Times New Roman"/>
                      </a:endParaRPr>
                    </a:p>
                  </a:txBody>
                  <a:tcPr marT="91425" marB="91425" marR="91425" marL="91425"/>
                </a:tc>
                <a:tc>
                  <a:txBody>
                    <a:bodyPr/>
                    <a:lstStyle/>
                    <a:p>
                      <a:pPr indent="0" lvl="0" marL="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   Authors have explained in detail about the Messaging Technologies and</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  Terminologies. Authors have also compared and explained the features of these</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  technologies and provided the benchmark for RabbitMQ and NATS. They have also</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  explained the architecture of RabbitMQ and NATS.</a:t>
                      </a:r>
                      <a:endParaRPr>
                        <a:solidFill>
                          <a:schemeClr val="dk1"/>
                        </a:solidFill>
                        <a:latin typeface="Times New Roman"/>
                        <a:ea typeface="Times New Roman"/>
                        <a:cs typeface="Times New Roman"/>
                        <a:sym typeface="Times New Roman"/>
                      </a:endParaRPr>
                    </a:p>
                    <a:p>
                      <a:pPr indent="0" lvl="0" marL="114300" rtl="0" algn="just">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106" name="Google Shape;106;p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F</a:t>
            </a:r>
            <a:r>
              <a:rPr lang="en"/>
              <a:t>armers these days do not get proper value for the farm produce. They strive so hard yet are compelled to sell their produce at a low price. The middleman forces the farmer to sell his produce at a low rate.</a:t>
            </a:r>
            <a:r>
              <a:rPr lang="en"/>
              <a: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Vedangi Naigaonkar</dc:creator>
</cp:coreProperties>
</file>