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50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4"/>
          <a:stretch>
            <a:fillRect/>
          </a:stretch>
        </p:blipFill>
        <p:spPr>
          <a:xfrm>
            <a:off x="308610" y="2745343"/>
            <a:ext cx="4869180" cy="2738914"/>
          </a:xfrm>
          <a:prstGeom prst="rect">
            <a:avLst/>
          </a:prstGeom>
        </p:spPr>
      </p:pic>
      <p:sp>
        <p:nvSpPr>
          <p:cNvPr id="6" name="Text 1"/>
          <p:cNvSpPr/>
          <p:nvPr/>
        </p:nvSpPr>
        <p:spPr>
          <a:xfrm>
            <a:off x="6350437" y="1680686"/>
            <a:ext cx="7415927" cy="2129314"/>
          </a:xfrm>
          <a:prstGeom prst="rect">
            <a:avLst/>
          </a:prstGeom>
          <a:noFill/>
          <a:ln/>
        </p:spPr>
        <p:txBody>
          <a:bodyPr wrap="square" rtlCol="0" anchor="t"/>
          <a:lstStyle/>
          <a:p>
            <a:pPr marL="0" indent="0">
              <a:lnSpc>
                <a:spcPts val="8384"/>
              </a:lnSpc>
              <a:buNone/>
            </a:pPr>
            <a:r>
              <a:rPr lang="en-US" sz="6707" b="1" dirty="0">
                <a:solidFill>
                  <a:srgbClr val="5B5F72"/>
                </a:solidFill>
                <a:latin typeface="Instrument Sans" pitchFamily="34" charset="0"/>
                <a:ea typeface="Instrument Sans" pitchFamily="34" charset="-122"/>
                <a:cs typeface="Instrument Sans" pitchFamily="34" charset="-120"/>
              </a:rPr>
              <a:t>Personal Learning Assistant</a:t>
            </a:r>
            <a:endParaRPr lang="en-US" sz="6707" dirty="0"/>
          </a:p>
        </p:txBody>
      </p:sp>
      <p:sp>
        <p:nvSpPr>
          <p:cNvPr id="7" name="Text 2"/>
          <p:cNvSpPr/>
          <p:nvPr/>
        </p:nvSpPr>
        <p:spPr>
          <a:xfrm>
            <a:off x="6350437" y="4219694"/>
            <a:ext cx="7415927" cy="1580198"/>
          </a:xfrm>
          <a:prstGeom prst="rect">
            <a:avLst/>
          </a:prstGeom>
          <a:noFill/>
          <a:ln/>
        </p:spPr>
        <p:txBody>
          <a:bodyPr wrap="squar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Introducing a groundbreaking learning tool designed to personalize and enhance the educational experience. Leveraging the power of AI, this assistant provides interactive features that cater to individual learning styles and needs.</a:t>
            </a:r>
            <a:endParaRPr lang="en-US" sz="1944" dirty="0"/>
          </a:p>
        </p:txBody>
      </p:sp>
      <p:sp>
        <p:nvSpPr>
          <p:cNvPr id="8" name="Shape 3"/>
          <p:cNvSpPr/>
          <p:nvPr/>
        </p:nvSpPr>
        <p:spPr>
          <a:xfrm>
            <a:off x="6350437" y="6096000"/>
            <a:ext cx="394930" cy="394930"/>
          </a:xfrm>
          <a:prstGeom prst="roundRect">
            <a:avLst>
              <a:gd name="adj" fmla="val 23151155"/>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439228"/>
            <a:ext cx="4937760" cy="617101"/>
          </a:xfrm>
          <a:prstGeom prst="rect">
            <a:avLst/>
          </a:prstGeom>
          <a:noFill/>
          <a:ln/>
        </p:spPr>
        <p:txBody>
          <a:bodyPr wrap="none" rtlCol="0" anchor="t"/>
          <a:lstStyle/>
          <a:p>
            <a:pPr marL="0" indent="0">
              <a:lnSpc>
                <a:spcPts val="4860"/>
              </a:lnSpc>
              <a:buNone/>
            </a:pPr>
            <a:r>
              <a:rPr lang="en-US" sz="3888" b="1" dirty="0">
                <a:solidFill>
                  <a:srgbClr val="5B5F72"/>
                </a:solidFill>
                <a:latin typeface="Instrument Sans" pitchFamily="34" charset="0"/>
                <a:ea typeface="Instrument Sans" pitchFamily="34" charset="-122"/>
                <a:cs typeface="Instrument Sans" pitchFamily="34" charset="-120"/>
              </a:rPr>
              <a:t>Leveling Up</a:t>
            </a:r>
            <a:endParaRPr lang="en-US" sz="3888" dirty="0"/>
          </a:p>
        </p:txBody>
      </p:sp>
      <p:sp>
        <p:nvSpPr>
          <p:cNvPr id="5" name="Shape 2"/>
          <p:cNvSpPr/>
          <p:nvPr/>
        </p:nvSpPr>
        <p:spPr>
          <a:xfrm>
            <a:off x="864037" y="2827734"/>
            <a:ext cx="555427" cy="555427"/>
          </a:xfrm>
          <a:prstGeom prst="roundRect">
            <a:avLst>
              <a:gd name="adj" fmla="val 20003"/>
            </a:avLst>
          </a:prstGeom>
          <a:solidFill>
            <a:srgbClr val="E3E4E8"/>
          </a:solidFill>
          <a:ln w="15240">
            <a:solidFill>
              <a:srgbClr val="C9CACE"/>
            </a:solidFill>
            <a:prstDash val="solid"/>
          </a:ln>
        </p:spPr>
      </p:sp>
      <p:sp>
        <p:nvSpPr>
          <p:cNvPr id="6" name="Text 3"/>
          <p:cNvSpPr/>
          <p:nvPr/>
        </p:nvSpPr>
        <p:spPr>
          <a:xfrm>
            <a:off x="1070015" y="2920246"/>
            <a:ext cx="143351" cy="370284"/>
          </a:xfrm>
          <a:prstGeom prst="rect">
            <a:avLst/>
          </a:prstGeom>
          <a:noFill/>
          <a:ln/>
        </p:spPr>
        <p:txBody>
          <a:bodyPr wrap="none" rtlCol="0" anchor="t"/>
          <a:lstStyle/>
          <a:p>
            <a:pPr marL="0" indent="0" algn="ctr">
              <a:lnSpc>
                <a:spcPts val="2916"/>
              </a:lnSpc>
              <a:buNone/>
            </a:pPr>
            <a:r>
              <a:rPr lang="en-US" sz="2916" b="1" dirty="0">
                <a:solidFill>
                  <a:srgbClr val="5B5F71"/>
                </a:solidFill>
                <a:latin typeface="Instrument Sans" pitchFamily="34" charset="0"/>
                <a:ea typeface="Instrument Sans" pitchFamily="34" charset="-122"/>
                <a:cs typeface="Instrument Sans" pitchFamily="34" charset="-120"/>
              </a:rPr>
              <a:t>1</a:t>
            </a:r>
            <a:endParaRPr lang="en-US" sz="2916" dirty="0"/>
          </a:p>
        </p:txBody>
      </p:sp>
      <p:sp>
        <p:nvSpPr>
          <p:cNvPr id="7" name="Text 4"/>
          <p:cNvSpPr/>
          <p:nvPr/>
        </p:nvSpPr>
        <p:spPr>
          <a:xfrm>
            <a:off x="1666280" y="2827734"/>
            <a:ext cx="3086100" cy="385763"/>
          </a:xfrm>
          <a:prstGeom prst="rect">
            <a:avLst/>
          </a:prstGeom>
          <a:noFill/>
          <a:ln/>
        </p:spPr>
        <p:txBody>
          <a:bodyPr wrap="none" rtlCol="0" anchor="t"/>
          <a:lstStyle/>
          <a:p>
            <a:pPr marL="0" indent="0">
              <a:lnSpc>
                <a:spcPts val="3038"/>
              </a:lnSpc>
              <a:buNone/>
            </a:pPr>
            <a:r>
              <a:rPr lang="en-US" sz="2430" b="1" dirty="0">
                <a:solidFill>
                  <a:srgbClr val="5B5F71"/>
                </a:solidFill>
                <a:latin typeface="Instrument Sans" pitchFamily="34" charset="0"/>
                <a:ea typeface="Instrument Sans" pitchFamily="34" charset="-122"/>
                <a:cs typeface="Instrument Sans" pitchFamily="34" charset="-120"/>
              </a:rPr>
              <a:t>AI-Powered Q&amp;A</a:t>
            </a:r>
            <a:endParaRPr lang="en-US" sz="2430" dirty="0"/>
          </a:p>
        </p:txBody>
      </p:sp>
      <p:sp>
        <p:nvSpPr>
          <p:cNvPr id="8" name="Text 5"/>
          <p:cNvSpPr/>
          <p:nvPr/>
        </p:nvSpPr>
        <p:spPr>
          <a:xfrm>
            <a:off x="1666280" y="3361611"/>
            <a:ext cx="5525572" cy="1185148"/>
          </a:xfrm>
          <a:prstGeom prst="rect">
            <a:avLst/>
          </a:prstGeom>
          <a:noFill/>
          <a:ln/>
        </p:spPr>
        <p:txBody>
          <a:bodyPr wrap="squar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Advanced language models will generate dynamic quizzes and theory questions to test your knowledge.</a:t>
            </a:r>
            <a:endParaRPr lang="en-US" sz="1944" dirty="0"/>
          </a:p>
        </p:txBody>
      </p:sp>
      <p:sp>
        <p:nvSpPr>
          <p:cNvPr id="9" name="Shape 6"/>
          <p:cNvSpPr/>
          <p:nvPr/>
        </p:nvSpPr>
        <p:spPr>
          <a:xfrm>
            <a:off x="7438668" y="2827734"/>
            <a:ext cx="555427" cy="555427"/>
          </a:xfrm>
          <a:prstGeom prst="roundRect">
            <a:avLst>
              <a:gd name="adj" fmla="val 20003"/>
            </a:avLst>
          </a:prstGeom>
          <a:solidFill>
            <a:srgbClr val="E3E4E8"/>
          </a:solidFill>
          <a:ln w="15240">
            <a:solidFill>
              <a:srgbClr val="C9CACE"/>
            </a:solidFill>
            <a:prstDash val="solid"/>
          </a:ln>
        </p:spPr>
      </p:sp>
      <p:sp>
        <p:nvSpPr>
          <p:cNvPr id="10" name="Text 7"/>
          <p:cNvSpPr/>
          <p:nvPr/>
        </p:nvSpPr>
        <p:spPr>
          <a:xfrm>
            <a:off x="7613213" y="2920246"/>
            <a:ext cx="206335" cy="370284"/>
          </a:xfrm>
          <a:prstGeom prst="rect">
            <a:avLst/>
          </a:prstGeom>
          <a:noFill/>
          <a:ln/>
        </p:spPr>
        <p:txBody>
          <a:bodyPr wrap="none" rtlCol="0" anchor="t"/>
          <a:lstStyle/>
          <a:p>
            <a:pPr marL="0" indent="0" algn="ctr">
              <a:lnSpc>
                <a:spcPts val="2916"/>
              </a:lnSpc>
              <a:buNone/>
            </a:pPr>
            <a:r>
              <a:rPr lang="en-US" sz="2916" b="1" dirty="0">
                <a:solidFill>
                  <a:srgbClr val="5B5F71"/>
                </a:solidFill>
                <a:latin typeface="Instrument Sans" pitchFamily="34" charset="0"/>
                <a:ea typeface="Instrument Sans" pitchFamily="34" charset="-122"/>
                <a:cs typeface="Instrument Sans" pitchFamily="34" charset="-120"/>
              </a:rPr>
              <a:t>2</a:t>
            </a:r>
            <a:endParaRPr lang="en-US" sz="2916" dirty="0"/>
          </a:p>
        </p:txBody>
      </p:sp>
      <p:sp>
        <p:nvSpPr>
          <p:cNvPr id="11" name="Text 8"/>
          <p:cNvSpPr/>
          <p:nvPr/>
        </p:nvSpPr>
        <p:spPr>
          <a:xfrm>
            <a:off x="8240911" y="2827734"/>
            <a:ext cx="3587353" cy="385763"/>
          </a:xfrm>
          <a:prstGeom prst="rect">
            <a:avLst/>
          </a:prstGeom>
          <a:noFill/>
          <a:ln/>
        </p:spPr>
        <p:txBody>
          <a:bodyPr wrap="none" rtlCol="0" anchor="t"/>
          <a:lstStyle/>
          <a:p>
            <a:pPr marL="0" indent="0">
              <a:lnSpc>
                <a:spcPts val="3038"/>
              </a:lnSpc>
              <a:buNone/>
            </a:pPr>
            <a:r>
              <a:rPr lang="en-US" sz="2430" b="1" dirty="0">
                <a:solidFill>
                  <a:srgbClr val="5B5F71"/>
                </a:solidFill>
                <a:latin typeface="Instrument Sans" pitchFamily="34" charset="0"/>
                <a:ea typeface="Instrument Sans" pitchFamily="34" charset="-122"/>
                <a:cs typeface="Instrument Sans" pitchFamily="34" charset="-120"/>
              </a:rPr>
              <a:t>Personalized Summaries</a:t>
            </a:r>
            <a:endParaRPr lang="en-US" sz="2430" dirty="0"/>
          </a:p>
        </p:txBody>
      </p:sp>
      <p:sp>
        <p:nvSpPr>
          <p:cNvPr id="12" name="Text 9"/>
          <p:cNvSpPr/>
          <p:nvPr/>
        </p:nvSpPr>
        <p:spPr>
          <a:xfrm>
            <a:off x="8240911" y="3361611"/>
            <a:ext cx="5525572" cy="790099"/>
          </a:xfrm>
          <a:prstGeom prst="rect">
            <a:avLst/>
          </a:prstGeom>
          <a:noFill/>
          <a:ln/>
        </p:spPr>
        <p:txBody>
          <a:bodyPr wrap="squar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Text-to-speech technology will provide tailored audio summaries of key concepts.</a:t>
            </a:r>
            <a:endParaRPr lang="en-US" sz="1944" dirty="0"/>
          </a:p>
        </p:txBody>
      </p:sp>
      <p:sp>
        <p:nvSpPr>
          <p:cNvPr id="13" name="Shape 10"/>
          <p:cNvSpPr/>
          <p:nvPr/>
        </p:nvSpPr>
        <p:spPr>
          <a:xfrm>
            <a:off x="864037" y="5071229"/>
            <a:ext cx="555427" cy="555427"/>
          </a:xfrm>
          <a:prstGeom prst="roundRect">
            <a:avLst>
              <a:gd name="adj" fmla="val 20003"/>
            </a:avLst>
          </a:prstGeom>
          <a:solidFill>
            <a:srgbClr val="E3E4E8"/>
          </a:solidFill>
          <a:ln w="15240">
            <a:solidFill>
              <a:srgbClr val="C9CACE"/>
            </a:solidFill>
            <a:prstDash val="solid"/>
          </a:ln>
        </p:spPr>
      </p:sp>
      <p:sp>
        <p:nvSpPr>
          <p:cNvPr id="14" name="Text 11"/>
          <p:cNvSpPr/>
          <p:nvPr/>
        </p:nvSpPr>
        <p:spPr>
          <a:xfrm>
            <a:off x="1034534" y="5163741"/>
            <a:ext cx="214432" cy="370284"/>
          </a:xfrm>
          <a:prstGeom prst="rect">
            <a:avLst/>
          </a:prstGeom>
          <a:noFill/>
          <a:ln/>
        </p:spPr>
        <p:txBody>
          <a:bodyPr wrap="none" rtlCol="0" anchor="t"/>
          <a:lstStyle/>
          <a:p>
            <a:pPr marL="0" indent="0" algn="ctr">
              <a:lnSpc>
                <a:spcPts val="2916"/>
              </a:lnSpc>
              <a:buNone/>
            </a:pPr>
            <a:r>
              <a:rPr lang="en-US" sz="2916" b="1" dirty="0">
                <a:solidFill>
                  <a:srgbClr val="5B5F71"/>
                </a:solidFill>
                <a:latin typeface="Instrument Sans" pitchFamily="34" charset="0"/>
                <a:ea typeface="Instrument Sans" pitchFamily="34" charset="-122"/>
                <a:cs typeface="Instrument Sans" pitchFamily="34" charset="-120"/>
              </a:rPr>
              <a:t>3</a:t>
            </a:r>
            <a:endParaRPr lang="en-US" sz="2916" dirty="0"/>
          </a:p>
        </p:txBody>
      </p:sp>
      <p:sp>
        <p:nvSpPr>
          <p:cNvPr id="15" name="Text 12"/>
          <p:cNvSpPr/>
          <p:nvPr/>
        </p:nvSpPr>
        <p:spPr>
          <a:xfrm>
            <a:off x="1666280" y="5071229"/>
            <a:ext cx="3086100" cy="385763"/>
          </a:xfrm>
          <a:prstGeom prst="rect">
            <a:avLst/>
          </a:prstGeom>
          <a:noFill/>
          <a:ln/>
        </p:spPr>
        <p:txBody>
          <a:bodyPr wrap="none" rtlCol="0" anchor="t"/>
          <a:lstStyle/>
          <a:p>
            <a:pPr marL="0" indent="0">
              <a:lnSpc>
                <a:spcPts val="3038"/>
              </a:lnSpc>
              <a:buNone/>
            </a:pPr>
            <a:r>
              <a:rPr lang="en-US" sz="2430" b="1" dirty="0">
                <a:solidFill>
                  <a:srgbClr val="5B5F71"/>
                </a:solidFill>
                <a:latin typeface="Instrument Sans" pitchFamily="34" charset="0"/>
                <a:ea typeface="Instrument Sans" pitchFamily="34" charset="-122"/>
                <a:cs typeface="Instrument Sans" pitchFamily="34" charset="-120"/>
              </a:rPr>
              <a:t>Adaptive Learning</a:t>
            </a:r>
            <a:endParaRPr lang="en-US" sz="2430" dirty="0"/>
          </a:p>
        </p:txBody>
      </p:sp>
      <p:sp>
        <p:nvSpPr>
          <p:cNvPr id="16" name="Text 13"/>
          <p:cNvSpPr/>
          <p:nvPr/>
        </p:nvSpPr>
        <p:spPr>
          <a:xfrm>
            <a:off x="1666280" y="5605105"/>
            <a:ext cx="5525572" cy="1185148"/>
          </a:xfrm>
          <a:prstGeom prst="rect">
            <a:avLst/>
          </a:prstGeom>
          <a:noFill/>
          <a:ln/>
        </p:spPr>
        <p:txBody>
          <a:bodyPr wrap="squar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The app will track your progress and recommend content based on your strengths and weaknesses.</a:t>
            </a:r>
            <a:endParaRPr lang="en-US" sz="1944" dirty="0"/>
          </a:p>
        </p:txBody>
      </p:sp>
      <p:sp>
        <p:nvSpPr>
          <p:cNvPr id="17" name="Shape 14"/>
          <p:cNvSpPr/>
          <p:nvPr/>
        </p:nvSpPr>
        <p:spPr>
          <a:xfrm>
            <a:off x="7438668" y="5071229"/>
            <a:ext cx="555427" cy="555427"/>
          </a:xfrm>
          <a:prstGeom prst="roundRect">
            <a:avLst>
              <a:gd name="adj" fmla="val 20003"/>
            </a:avLst>
          </a:prstGeom>
          <a:solidFill>
            <a:srgbClr val="E3E4E8"/>
          </a:solidFill>
          <a:ln w="15240">
            <a:solidFill>
              <a:srgbClr val="C9CACE"/>
            </a:solidFill>
            <a:prstDash val="solid"/>
          </a:ln>
        </p:spPr>
      </p:sp>
      <p:sp>
        <p:nvSpPr>
          <p:cNvPr id="18" name="Text 15"/>
          <p:cNvSpPr/>
          <p:nvPr/>
        </p:nvSpPr>
        <p:spPr>
          <a:xfrm>
            <a:off x="7602498" y="5163741"/>
            <a:ext cx="227767" cy="370284"/>
          </a:xfrm>
          <a:prstGeom prst="rect">
            <a:avLst/>
          </a:prstGeom>
          <a:noFill/>
          <a:ln/>
        </p:spPr>
        <p:txBody>
          <a:bodyPr wrap="none" rtlCol="0" anchor="t"/>
          <a:lstStyle/>
          <a:p>
            <a:pPr marL="0" indent="0" algn="ctr">
              <a:lnSpc>
                <a:spcPts val="2916"/>
              </a:lnSpc>
              <a:buNone/>
            </a:pPr>
            <a:r>
              <a:rPr lang="en-US" sz="2916" b="1" dirty="0">
                <a:solidFill>
                  <a:srgbClr val="5B5F71"/>
                </a:solidFill>
                <a:latin typeface="Instrument Sans" pitchFamily="34" charset="0"/>
                <a:ea typeface="Instrument Sans" pitchFamily="34" charset="-122"/>
                <a:cs typeface="Instrument Sans" pitchFamily="34" charset="-120"/>
              </a:rPr>
              <a:t>4</a:t>
            </a:r>
            <a:endParaRPr lang="en-US" sz="2916" dirty="0"/>
          </a:p>
        </p:txBody>
      </p:sp>
      <p:sp>
        <p:nvSpPr>
          <p:cNvPr id="19" name="Text 16"/>
          <p:cNvSpPr/>
          <p:nvPr/>
        </p:nvSpPr>
        <p:spPr>
          <a:xfrm>
            <a:off x="8240911" y="5071229"/>
            <a:ext cx="3086100" cy="385763"/>
          </a:xfrm>
          <a:prstGeom prst="rect">
            <a:avLst/>
          </a:prstGeom>
          <a:noFill/>
          <a:ln/>
        </p:spPr>
        <p:txBody>
          <a:bodyPr wrap="none" rtlCol="0" anchor="t"/>
          <a:lstStyle/>
          <a:p>
            <a:pPr marL="0" indent="0">
              <a:lnSpc>
                <a:spcPts val="3038"/>
              </a:lnSpc>
              <a:buNone/>
            </a:pPr>
            <a:r>
              <a:rPr lang="en-US" sz="2430" b="1" dirty="0">
                <a:solidFill>
                  <a:srgbClr val="5B5F71"/>
                </a:solidFill>
                <a:latin typeface="Instrument Sans" pitchFamily="34" charset="0"/>
                <a:ea typeface="Instrument Sans" pitchFamily="34" charset="-122"/>
                <a:cs typeface="Instrument Sans" pitchFamily="34" charset="-120"/>
              </a:rPr>
              <a:t>Sleek New UI</a:t>
            </a:r>
            <a:endParaRPr lang="en-US" sz="2430" dirty="0"/>
          </a:p>
        </p:txBody>
      </p:sp>
      <p:sp>
        <p:nvSpPr>
          <p:cNvPr id="20" name="Text 17"/>
          <p:cNvSpPr/>
          <p:nvPr/>
        </p:nvSpPr>
        <p:spPr>
          <a:xfrm>
            <a:off x="8240911" y="5605105"/>
            <a:ext cx="5525572" cy="790099"/>
          </a:xfrm>
          <a:prstGeom prst="rect">
            <a:avLst/>
          </a:prstGeom>
          <a:noFill/>
          <a:ln/>
        </p:spPr>
        <p:txBody>
          <a:bodyPr wrap="squar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A modern, React-powered interface will make the app a joy to use.</a:t>
            </a:r>
            <a:endParaRPr lang="en-US" sz="1944"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1575"/>
            <a:ext cx="14630400" cy="8229600"/>
          </a:xfrm>
          <a:prstGeom prst="rect">
            <a:avLst/>
          </a:prstGeom>
        </p:spPr>
      </p:pic>
      <p:sp>
        <p:nvSpPr>
          <p:cNvPr id="4" name="Text 1"/>
          <p:cNvSpPr/>
          <p:nvPr/>
        </p:nvSpPr>
        <p:spPr>
          <a:xfrm>
            <a:off x="1049232" y="1270052"/>
            <a:ext cx="3703320" cy="462796"/>
          </a:xfrm>
          <a:prstGeom prst="rect">
            <a:avLst/>
          </a:prstGeom>
          <a:noFill/>
          <a:ln/>
        </p:spPr>
        <p:txBody>
          <a:bodyPr wrap="none" rtlCol="0" anchor="t"/>
          <a:lstStyle/>
          <a:p>
            <a:pPr marL="0" indent="0">
              <a:lnSpc>
                <a:spcPts val="3645"/>
              </a:lnSpc>
              <a:buNone/>
            </a:pPr>
            <a:r>
              <a:rPr lang="en-US" sz="4800" b="1" dirty="0">
                <a:solidFill>
                  <a:srgbClr val="5B5F72"/>
                </a:solidFill>
                <a:latin typeface="Instrument Sans" pitchFamily="34" charset="0"/>
                <a:ea typeface="Instrument Sans" pitchFamily="34" charset="-122"/>
                <a:cs typeface="Instrument Sans" pitchFamily="34" charset="-120"/>
              </a:rPr>
              <a:t> Conclusion</a:t>
            </a:r>
            <a:endParaRPr lang="en-US" sz="4800" dirty="0"/>
          </a:p>
        </p:txBody>
      </p:sp>
      <p:sp>
        <p:nvSpPr>
          <p:cNvPr id="10" name="TextBox 9">
            <a:extLst>
              <a:ext uri="{FF2B5EF4-FFF2-40B4-BE49-F238E27FC236}">
                <a16:creationId xmlns:a16="http://schemas.microsoft.com/office/drawing/2014/main" id="{CAC2E551-A915-1D69-7989-63A8FEC40D60}"/>
              </a:ext>
            </a:extLst>
          </p:cNvPr>
          <p:cNvSpPr txBox="1"/>
          <p:nvPr/>
        </p:nvSpPr>
        <p:spPr>
          <a:xfrm>
            <a:off x="1049232" y="2810339"/>
            <a:ext cx="12153418" cy="2862322"/>
          </a:xfrm>
          <a:prstGeom prst="rect">
            <a:avLst/>
          </a:prstGeom>
          <a:noFill/>
        </p:spPr>
        <p:txBody>
          <a:bodyPr wrap="square" rtlCol="0">
            <a:spAutoFit/>
          </a:bodyPr>
          <a:lstStyle/>
          <a:p>
            <a:r>
              <a:rPr lang="en-GB" sz="2000" dirty="0">
                <a:solidFill>
                  <a:schemeClr val="tx1">
                    <a:lumMod val="65000"/>
                    <a:lumOff val="35000"/>
                  </a:schemeClr>
                </a:solidFill>
              </a:rPr>
              <a:t>Our personalized learning assistant integrates cutting-edge technologies from OpenAI and Google's Vertex AI to significantly enhance the learning experience. Users can seamlessly upload PDFs to extract text, generate quizzes, and receive comprehensive evaluations with detailed feedback. The system excels in generating theoretical questions, summarizing extensive PDFs into concise formats, and facilitating interactive chats for AI-driven answers. Moreover, it offers text-to-speech conversion to enhance accessibility across different learning preferences. Our overarching objective is to create an adaptive and engaging learning environment that meets the unique needs of each user by delivering targeted content and personalized feedback. This project exemplifies the powerful synergy between AI advancements and educational tools, providing a robust platform tailored to individual learning journeys.</a:t>
            </a:r>
            <a:endParaRPr lang="en-IN" sz="2000" dirty="0">
              <a:solidFill>
                <a:schemeClr val="tx1">
                  <a:lumMod val="65000"/>
                  <a:lumOff val="3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4" name="Text 1"/>
          <p:cNvSpPr/>
          <p:nvPr/>
        </p:nvSpPr>
        <p:spPr>
          <a:xfrm>
            <a:off x="1479538" y="1646770"/>
            <a:ext cx="3703320" cy="462796"/>
          </a:xfrm>
          <a:prstGeom prst="rect">
            <a:avLst/>
          </a:prstGeom>
          <a:noFill/>
          <a:ln/>
        </p:spPr>
        <p:txBody>
          <a:bodyPr wrap="none" rtlCol="0" anchor="t"/>
          <a:lstStyle/>
          <a:p>
            <a:pPr marL="0" indent="0">
              <a:lnSpc>
                <a:spcPts val="3645"/>
              </a:lnSpc>
              <a:buNone/>
            </a:pPr>
            <a:r>
              <a:rPr lang="en-US" sz="8000" b="1" dirty="0">
                <a:solidFill>
                  <a:srgbClr val="5B5F72"/>
                </a:solidFill>
                <a:latin typeface="Instrument Sans" pitchFamily="34" charset="0"/>
                <a:ea typeface="Instrument Sans" pitchFamily="34" charset="-122"/>
                <a:cs typeface="Instrument Sans" pitchFamily="34" charset="-120"/>
              </a:rPr>
              <a:t>Thank You</a:t>
            </a:r>
            <a:endParaRPr lang="en-US" sz="8000" dirty="0"/>
          </a:p>
        </p:txBody>
      </p:sp>
      <p:sp>
        <p:nvSpPr>
          <p:cNvPr id="11" name="TextBox 10">
            <a:extLst>
              <a:ext uri="{FF2B5EF4-FFF2-40B4-BE49-F238E27FC236}">
                <a16:creationId xmlns:a16="http://schemas.microsoft.com/office/drawing/2014/main" id="{4268E3B0-F2D9-4134-A39D-BC365AA338BF}"/>
              </a:ext>
            </a:extLst>
          </p:cNvPr>
          <p:cNvSpPr txBox="1"/>
          <p:nvPr/>
        </p:nvSpPr>
        <p:spPr>
          <a:xfrm>
            <a:off x="11076972" y="5243332"/>
            <a:ext cx="2754775" cy="2677656"/>
          </a:xfrm>
          <a:prstGeom prst="rect">
            <a:avLst/>
          </a:prstGeom>
          <a:noFill/>
        </p:spPr>
        <p:txBody>
          <a:bodyPr wrap="square" rtlCol="0">
            <a:spAutoFit/>
          </a:bodyPr>
          <a:lstStyle/>
          <a:p>
            <a:r>
              <a:rPr lang="en-IN" sz="2800" b="1" dirty="0">
                <a:solidFill>
                  <a:schemeClr val="tx1">
                    <a:lumMod val="65000"/>
                    <a:lumOff val="35000"/>
                  </a:schemeClr>
                </a:solidFill>
              </a:rPr>
              <a:t>Presented By-</a:t>
            </a:r>
          </a:p>
          <a:p>
            <a:r>
              <a:rPr lang="en-IN" sz="2800" b="1" dirty="0">
                <a:solidFill>
                  <a:schemeClr val="tx1">
                    <a:lumMod val="65000"/>
                    <a:lumOff val="35000"/>
                  </a:schemeClr>
                </a:solidFill>
              </a:rPr>
              <a:t>BM Somashekar</a:t>
            </a:r>
          </a:p>
          <a:p>
            <a:r>
              <a:rPr lang="en-IN" sz="2800" b="1" dirty="0">
                <a:solidFill>
                  <a:schemeClr val="tx1">
                    <a:lumMod val="65000"/>
                    <a:lumOff val="35000"/>
                  </a:schemeClr>
                </a:solidFill>
              </a:rPr>
              <a:t>Shreyas H S</a:t>
            </a:r>
          </a:p>
          <a:p>
            <a:r>
              <a:rPr lang="en-IN" sz="2800" b="1" dirty="0">
                <a:solidFill>
                  <a:schemeClr val="tx1">
                    <a:lumMod val="65000"/>
                    <a:lumOff val="35000"/>
                  </a:schemeClr>
                </a:solidFill>
              </a:rPr>
              <a:t>Hritik P Gowda</a:t>
            </a:r>
          </a:p>
          <a:p>
            <a:r>
              <a:rPr lang="en-IN" sz="2800" b="1" dirty="0">
                <a:solidFill>
                  <a:schemeClr val="tx1">
                    <a:lumMod val="65000"/>
                    <a:lumOff val="35000"/>
                  </a:schemeClr>
                </a:solidFill>
              </a:rPr>
              <a:t>Sri </a:t>
            </a:r>
            <a:r>
              <a:rPr lang="en-IN" sz="2800" b="1" dirty="0" err="1">
                <a:solidFill>
                  <a:schemeClr val="tx1">
                    <a:lumMod val="65000"/>
                    <a:lumOff val="35000"/>
                  </a:schemeClr>
                </a:solidFill>
              </a:rPr>
              <a:t>Vathsa</a:t>
            </a:r>
            <a:endParaRPr lang="en-IN" sz="2800" b="1" dirty="0">
              <a:solidFill>
                <a:schemeClr val="tx1">
                  <a:lumMod val="65000"/>
                  <a:lumOff val="35000"/>
                </a:schemeClr>
              </a:solidFill>
            </a:endParaRPr>
          </a:p>
          <a:p>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87364" y="2385655"/>
            <a:ext cx="4999673" cy="3458170"/>
          </a:xfrm>
          <a:prstGeom prst="rect">
            <a:avLst/>
          </a:prstGeom>
        </p:spPr>
      </p:pic>
      <p:sp>
        <p:nvSpPr>
          <p:cNvPr id="6" name="Text 1"/>
          <p:cNvSpPr/>
          <p:nvPr/>
        </p:nvSpPr>
        <p:spPr>
          <a:xfrm>
            <a:off x="681157" y="848082"/>
            <a:ext cx="4865608" cy="608171"/>
          </a:xfrm>
          <a:prstGeom prst="rect">
            <a:avLst/>
          </a:prstGeom>
          <a:noFill/>
          <a:ln/>
        </p:spPr>
        <p:txBody>
          <a:bodyPr wrap="none" rtlCol="0" anchor="t"/>
          <a:lstStyle/>
          <a:p>
            <a:pPr marL="0" indent="0">
              <a:lnSpc>
                <a:spcPts val="4789"/>
              </a:lnSpc>
              <a:buNone/>
            </a:pPr>
            <a:r>
              <a:rPr lang="en-US" sz="3831" b="1" dirty="0">
                <a:solidFill>
                  <a:srgbClr val="5B5F72"/>
                </a:solidFill>
                <a:latin typeface="Instrument Sans" pitchFamily="34" charset="0"/>
                <a:ea typeface="Instrument Sans" pitchFamily="34" charset="-122"/>
                <a:cs typeface="Instrument Sans" pitchFamily="34" charset="-120"/>
              </a:rPr>
              <a:t>Introduction</a:t>
            </a:r>
            <a:endParaRPr lang="en-US" sz="3831" dirty="0"/>
          </a:p>
        </p:txBody>
      </p:sp>
      <p:sp>
        <p:nvSpPr>
          <p:cNvPr id="7" name="Shape 2"/>
          <p:cNvSpPr/>
          <p:nvPr/>
        </p:nvSpPr>
        <p:spPr>
          <a:xfrm>
            <a:off x="681157" y="1966913"/>
            <a:ext cx="437793" cy="437793"/>
          </a:xfrm>
          <a:prstGeom prst="roundRect">
            <a:avLst>
              <a:gd name="adj" fmla="val 20005"/>
            </a:avLst>
          </a:prstGeom>
          <a:solidFill>
            <a:srgbClr val="E3E4E8"/>
          </a:solidFill>
          <a:ln w="7620">
            <a:solidFill>
              <a:srgbClr val="C9CACE"/>
            </a:solidFill>
            <a:prstDash val="solid"/>
          </a:ln>
        </p:spPr>
      </p:sp>
      <p:sp>
        <p:nvSpPr>
          <p:cNvPr id="8" name="Text 3"/>
          <p:cNvSpPr/>
          <p:nvPr/>
        </p:nvSpPr>
        <p:spPr>
          <a:xfrm>
            <a:off x="843558" y="2039779"/>
            <a:ext cx="112990" cy="291941"/>
          </a:xfrm>
          <a:prstGeom prst="rect">
            <a:avLst/>
          </a:prstGeom>
          <a:noFill/>
          <a:ln/>
        </p:spPr>
        <p:txBody>
          <a:bodyPr wrap="none" rtlCol="0" anchor="t"/>
          <a:lstStyle/>
          <a:p>
            <a:pPr marL="0" indent="0" algn="ctr">
              <a:lnSpc>
                <a:spcPts val="2299"/>
              </a:lnSpc>
              <a:buNone/>
            </a:pPr>
            <a:r>
              <a:rPr lang="en-US" sz="2299" b="1" dirty="0">
                <a:solidFill>
                  <a:srgbClr val="5B5F71"/>
                </a:solidFill>
                <a:latin typeface="Instrument Sans" pitchFamily="34" charset="0"/>
                <a:ea typeface="Instrument Sans" pitchFamily="34" charset="-122"/>
                <a:cs typeface="Instrument Sans" pitchFamily="34" charset="-120"/>
              </a:rPr>
              <a:t>1</a:t>
            </a:r>
            <a:endParaRPr lang="en-US" sz="2299" dirty="0"/>
          </a:p>
        </p:txBody>
      </p:sp>
      <p:sp>
        <p:nvSpPr>
          <p:cNvPr id="9" name="Text 4"/>
          <p:cNvSpPr/>
          <p:nvPr/>
        </p:nvSpPr>
        <p:spPr>
          <a:xfrm>
            <a:off x="1313498" y="1966913"/>
            <a:ext cx="2530078" cy="303967"/>
          </a:xfrm>
          <a:prstGeom prst="rect">
            <a:avLst/>
          </a:prstGeom>
          <a:noFill/>
          <a:ln/>
        </p:spPr>
        <p:txBody>
          <a:bodyPr wrap="none" rtlCol="0" anchor="t"/>
          <a:lstStyle/>
          <a:p>
            <a:pPr marL="0" indent="0">
              <a:lnSpc>
                <a:spcPts val="2395"/>
              </a:lnSpc>
              <a:buNone/>
            </a:pPr>
            <a:r>
              <a:rPr lang="en-US" sz="1916" b="1" dirty="0">
                <a:solidFill>
                  <a:srgbClr val="5B5F71"/>
                </a:solidFill>
                <a:latin typeface="Instrument Sans" pitchFamily="34" charset="0"/>
                <a:ea typeface="Instrument Sans" pitchFamily="34" charset="-122"/>
                <a:cs typeface="Instrument Sans" pitchFamily="34" charset="-120"/>
              </a:rPr>
              <a:t>Personalized Learning</a:t>
            </a:r>
            <a:endParaRPr lang="en-US" sz="1916" dirty="0"/>
          </a:p>
        </p:txBody>
      </p:sp>
      <p:sp>
        <p:nvSpPr>
          <p:cNvPr id="10" name="Text 5"/>
          <p:cNvSpPr/>
          <p:nvPr/>
        </p:nvSpPr>
        <p:spPr>
          <a:xfrm>
            <a:off x="1313498" y="2387560"/>
            <a:ext cx="7149346" cy="622935"/>
          </a:xfrm>
          <a:prstGeom prst="rect">
            <a:avLst/>
          </a:prstGeom>
          <a:noFill/>
          <a:ln/>
        </p:spPr>
        <p:txBody>
          <a:bodyPr wrap="square" rtlCol="0" anchor="t"/>
          <a:lstStyle/>
          <a:p>
            <a:pPr marL="0" indent="0">
              <a:lnSpc>
                <a:spcPts val="2452"/>
              </a:lnSpc>
              <a:buNone/>
            </a:pPr>
            <a:r>
              <a:rPr lang="en-US" sz="1532" dirty="0">
                <a:solidFill>
                  <a:srgbClr val="5B5F71"/>
                </a:solidFill>
                <a:latin typeface="Instrument Sans" pitchFamily="34" charset="0"/>
                <a:ea typeface="Instrument Sans" pitchFamily="34" charset="-122"/>
                <a:cs typeface="Instrument Sans" pitchFamily="34" charset="-120"/>
              </a:rPr>
              <a:t>Tailored learning paths adapt to individual strengths and weaknesses, providing personalized feedback and guidance.</a:t>
            </a:r>
            <a:endParaRPr lang="en-US" sz="1532" dirty="0"/>
          </a:p>
        </p:txBody>
      </p:sp>
      <p:sp>
        <p:nvSpPr>
          <p:cNvPr id="11" name="Shape 6"/>
          <p:cNvSpPr/>
          <p:nvPr/>
        </p:nvSpPr>
        <p:spPr>
          <a:xfrm>
            <a:off x="681157" y="3423880"/>
            <a:ext cx="437793" cy="437793"/>
          </a:xfrm>
          <a:prstGeom prst="roundRect">
            <a:avLst>
              <a:gd name="adj" fmla="val 20005"/>
            </a:avLst>
          </a:prstGeom>
          <a:solidFill>
            <a:srgbClr val="E3E4E8"/>
          </a:solidFill>
          <a:ln w="7620">
            <a:solidFill>
              <a:srgbClr val="C9CACE"/>
            </a:solidFill>
            <a:prstDash val="solid"/>
          </a:ln>
        </p:spPr>
      </p:sp>
      <p:sp>
        <p:nvSpPr>
          <p:cNvPr id="12" name="Text 7"/>
          <p:cNvSpPr/>
          <p:nvPr/>
        </p:nvSpPr>
        <p:spPr>
          <a:xfrm>
            <a:off x="818674" y="3496747"/>
            <a:ext cx="162639" cy="291941"/>
          </a:xfrm>
          <a:prstGeom prst="rect">
            <a:avLst/>
          </a:prstGeom>
          <a:noFill/>
          <a:ln/>
        </p:spPr>
        <p:txBody>
          <a:bodyPr wrap="none" rtlCol="0" anchor="t"/>
          <a:lstStyle/>
          <a:p>
            <a:pPr marL="0" indent="0" algn="ctr">
              <a:lnSpc>
                <a:spcPts val="2299"/>
              </a:lnSpc>
              <a:buNone/>
            </a:pPr>
            <a:r>
              <a:rPr lang="en-US" sz="2299" b="1" dirty="0">
                <a:solidFill>
                  <a:srgbClr val="5B5F71"/>
                </a:solidFill>
                <a:latin typeface="Instrument Sans" pitchFamily="34" charset="0"/>
                <a:ea typeface="Instrument Sans" pitchFamily="34" charset="-122"/>
                <a:cs typeface="Instrument Sans" pitchFamily="34" charset="-120"/>
              </a:rPr>
              <a:t>2</a:t>
            </a:r>
            <a:endParaRPr lang="en-US" sz="2299" dirty="0"/>
          </a:p>
        </p:txBody>
      </p:sp>
      <p:sp>
        <p:nvSpPr>
          <p:cNvPr id="13" name="Text 8"/>
          <p:cNvSpPr/>
          <p:nvPr/>
        </p:nvSpPr>
        <p:spPr>
          <a:xfrm>
            <a:off x="1313498" y="3423880"/>
            <a:ext cx="2830592" cy="303967"/>
          </a:xfrm>
          <a:prstGeom prst="rect">
            <a:avLst/>
          </a:prstGeom>
          <a:noFill/>
          <a:ln/>
        </p:spPr>
        <p:txBody>
          <a:bodyPr wrap="none" rtlCol="0" anchor="t"/>
          <a:lstStyle/>
          <a:p>
            <a:pPr marL="0" indent="0">
              <a:lnSpc>
                <a:spcPts val="2395"/>
              </a:lnSpc>
              <a:buNone/>
            </a:pPr>
            <a:r>
              <a:rPr lang="en-US" sz="1916" b="1" dirty="0">
                <a:solidFill>
                  <a:srgbClr val="5B5F71"/>
                </a:solidFill>
                <a:latin typeface="Instrument Sans" pitchFamily="34" charset="0"/>
                <a:ea typeface="Instrument Sans" pitchFamily="34" charset="-122"/>
                <a:cs typeface="Instrument Sans" pitchFamily="34" charset="-120"/>
              </a:rPr>
              <a:t>AI-Powered Assessment</a:t>
            </a:r>
            <a:endParaRPr lang="en-US" sz="1916" dirty="0"/>
          </a:p>
        </p:txBody>
      </p:sp>
      <p:sp>
        <p:nvSpPr>
          <p:cNvPr id="14" name="Text 9"/>
          <p:cNvSpPr/>
          <p:nvPr/>
        </p:nvSpPr>
        <p:spPr>
          <a:xfrm>
            <a:off x="1313498" y="3844528"/>
            <a:ext cx="7149346" cy="622935"/>
          </a:xfrm>
          <a:prstGeom prst="rect">
            <a:avLst/>
          </a:prstGeom>
          <a:noFill/>
          <a:ln/>
        </p:spPr>
        <p:txBody>
          <a:bodyPr wrap="square" rtlCol="0" anchor="t"/>
          <a:lstStyle/>
          <a:p>
            <a:pPr marL="0" indent="0">
              <a:lnSpc>
                <a:spcPts val="2452"/>
              </a:lnSpc>
              <a:buNone/>
            </a:pPr>
            <a:r>
              <a:rPr lang="en-US" sz="1532" dirty="0">
                <a:solidFill>
                  <a:srgbClr val="5B5F71"/>
                </a:solidFill>
                <a:latin typeface="Instrument Sans" pitchFamily="34" charset="0"/>
                <a:ea typeface="Instrument Sans" pitchFamily="34" charset="-122"/>
                <a:cs typeface="Instrument Sans" pitchFamily="34" charset="-120"/>
              </a:rPr>
              <a:t>AI-driven quizzes and question generation offer dynamic assessment tools, providing immediate feedback and identifying areas for improvement.</a:t>
            </a:r>
            <a:endParaRPr lang="en-US" sz="1532" dirty="0"/>
          </a:p>
        </p:txBody>
      </p:sp>
      <p:sp>
        <p:nvSpPr>
          <p:cNvPr id="15" name="Shape 10"/>
          <p:cNvSpPr/>
          <p:nvPr/>
        </p:nvSpPr>
        <p:spPr>
          <a:xfrm>
            <a:off x="681157" y="4880848"/>
            <a:ext cx="437793" cy="437793"/>
          </a:xfrm>
          <a:prstGeom prst="roundRect">
            <a:avLst>
              <a:gd name="adj" fmla="val 20005"/>
            </a:avLst>
          </a:prstGeom>
          <a:solidFill>
            <a:srgbClr val="E3E4E8"/>
          </a:solidFill>
          <a:ln w="7620">
            <a:solidFill>
              <a:srgbClr val="C9CACE"/>
            </a:solidFill>
            <a:prstDash val="solid"/>
          </a:ln>
        </p:spPr>
      </p:sp>
      <p:sp>
        <p:nvSpPr>
          <p:cNvPr id="16" name="Text 11"/>
          <p:cNvSpPr/>
          <p:nvPr/>
        </p:nvSpPr>
        <p:spPr>
          <a:xfrm>
            <a:off x="815459" y="4953714"/>
            <a:ext cx="169069" cy="291941"/>
          </a:xfrm>
          <a:prstGeom prst="rect">
            <a:avLst/>
          </a:prstGeom>
          <a:noFill/>
          <a:ln/>
        </p:spPr>
        <p:txBody>
          <a:bodyPr wrap="none" rtlCol="0" anchor="t"/>
          <a:lstStyle/>
          <a:p>
            <a:pPr marL="0" indent="0" algn="ctr">
              <a:lnSpc>
                <a:spcPts val="2299"/>
              </a:lnSpc>
              <a:buNone/>
            </a:pPr>
            <a:r>
              <a:rPr lang="en-US" sz="2299" b="1" dirty="0">
                <a:solidFill>
                  <a:srgbClr val="5B5F71"/>
                </a:solidFill>
                <a:latin typeface="Instrument Sans" pitchFamily="34" charset="0"/>
                <a:ea typeface="Instrument Sans" pitchFamily="34" charset="-122"/>
                <a:cs typeface="Instrument Sans" pitchFamily="34" charset="-120"/>
              </a:rPr>
              <a:t>3</a:t>
            </a:r>
            <a:endParaRPr lang="en-US" sz="2299" dirty="0"/>
          </a:p>
        </p:txBody>
      </p:sp>
      <p:sp>
        <p:nvSpPr>
          <p:cNvPr id="17" name="Text 12"/>
          <p:cNvSpPr/>
          <p:nvPr/>
        </p:nvSpPr>
        <p:spPr>
          <a:xfrm>
            <a:off x="1313498" y="4880848"/>
            <a:ext cx="2432804" cy="303967"/>
          </a:xfrm>
          <a:prstGeom prst="rect">
            <a:avLst/>
          </a:prstGeom>
          <a:noFill/>
          <a:ln/>
        </p:spPr>
        <p:txBody>
          <a:bodyPr wrap="none" rtlCol="0" anchor="t"/>
          <a:lstStyle/>
          <a:p>
            <a:pPr marL="0" indent="0">
              <a:lnSpc>
                <a:spcPts val="2395"/>
              </a:lnSpc>
              <a:buNone/>
            </a:pPr>
            <a:r>
              <a:rPr lang="en-US" sz="1916" b="1" dirty="0">
                <a:solidFill>
                  <a:srgbClr val="5B5F71"/>
                </a:solidFill>
                <a:latin typeface="Instrument Sans" pitchFamily="34" charset="0"/>
                <a:ea typeface="Instrument Sans" pitchFamily="34" charset="-122"/>
                <a:cs typeface="Instrument Sans" pitchFamily="34" charset="-120"/>
              </a:rPr>
              <a:t>Efficient Learning</a:t>
            </a:r>
            <a:endParaRPr lang="en-US" sz="1916" dirty="0"/>
          </a:p>
        </p:txBody>
      </p:sp>
      <p:sp>
        <p:nvSpPr>
          <p:cNvPr id="18" name="Text 13"/>
          <p:cNvSpPr/>
          <p:nvPr/>
        </p:nvSpPr>
        <p:spPr>
          <a:xfrm>
            <a:off x="1313498" y="5301496"/>
            <a:ext cx="7149346" cy="622935"/>
          </a:xfrm>
          <a:prstGeom prst="rect">
            <a:avLst/>
          </a:prstGeom>
          <a:noFill/>
          <a:ln/>
        </p:spPr>
        <p:txBody>
          <a:bodyPr wrap="square" rtlCol="0" anchor="t"/>
          <a:lstStyle/>
          <a:p>
            <a:pPr marL="0" indent="0">
              <a:lnSpc>
                <a:spcPts val="2452"/>
              </a:lnSpc>
              <a:buNone/>
            </a:pPr>
            <a:r>
              <a:rPr lang="en-US" sz="1532" dirty="0">
                <a:solidFill>
                  <a:srgbClr val="5B5F71"/>
                </a:solidFill>
                <a:latin typeface="Instrument Sans" pitchFamily="34" charset="0"/>
                <a:ea typeface="Instrument Sans" pitchFamily="34" charset="-122"/>
                <a:cs typeface="Instrument Sans" pitchFamily="34" charset="-120"/>
              </a:rPr>
              <a:t>Streamlined learning experience with smart features that help students learn more effectively and efficiently.</a:t>
            </a:r>
            <a:endParaRPr lang="en-US" sz="1532" dirty="0"/>
          </a:p>
        </p:txBody>
      </p:sp>
      <p:sp>
        <p:nvSpPr>
          <p:cNvPr id="19" name="Shape 14"/>
          <p:cNvSpPr/>
          <p:nvPr/>
        </p:nvSpPr>
        <p:spPr>
          <a:xfrm>
            <a:off x="681157" y="6337816"/>
            <a:ext cx="437793" cy="437793"/>
          </a:xfrm>
          <a:prstGeom prst="roundRect">
            <a:avLst>
              <a:gd name="adj" fmla="val 20005"/>
            </a:avLst>
          </a:prstGeom>
          <a:solidFill>
            <a:srgbClr val="E3E4E8"/>
          </a:solidFill>
          <a:ln w="7620">
            <a:solidFill>
              <a:srgbClr val="C9CACE"/>
            </a:solidFill>
            <a:prstDash val="solid"/>
          </a:ln>
        </p:spPr>
      </p:sp>
      <p:sp>
        <p:nvSpPr>
          <p:cNvPr id="20" name="Text 15"/>
          <p:cNvSpPr/>
          <p:nvPr/>
        </p:nvSpPr>
        <p:spPr>
          <a:xfrm>
            <a:off x="810220" y="6410682"/>
            <a:ext cx="179546" cy="291941"/>
          </a:xfrm>
          <a:prstGeom prst="rect">
            <a:avLst/>
          </a:prstGeom>
          <a:noFill/>
          <a:ln/>
        </p:spPr>
        <p:txBody>
          <a:bodyPr wrap="none" rtlCol="0" anchor="t"/>
          <a:lstStyle/>
          <a:p>
            <a:pPr marL="0" indent="0" algn="ctr">
              <a:lnSpc>
                <a:spcPts val="2299"/>
              </a:lnSpc>
              <a:buNone/>
            </a:pPr>
            <a:r>
              <a:rPr lang="en-US" sz="2299" b="1" dirty="0">
                <a:solidFill>
                  <a:srgbClr val="5B5F71"/>
                </a:solidFill>
                <a:latin typeface="Instrument Sans" pitchFamily="34" charset="0"/>
                <a:ea typeface="Instrument Sans" pitchFamily="34" charset="-122"/>
                <a:cs typeface="Instrument Sans" pitchFamily="34" charset="-120"/>
              </a:rPr>
              <a:t>4</a:t>
            </a:r>
            <a:endParaRPr lang="en-US" sz="2299" dirty="0"/>
          </a:p>
        </p:txBody>
      </p:sp>
      <p:sp>
        <p:nvSpPr>
          <p:cNvPr id="21" name="Text 16"/>
          <p:cNvSpPr/>
          <p:nvPr/>
        </p:nvSpPr>
        <p:spPr>
          <a:xfrm>
            <a:off x="1313498" y="6337816"/>
            <a:ext cx="2690932" cy="303967"/>
          </a:xfrm>
          <a:prstGeom prst="rect">
            <a:avLst/>
          </a:prstGeom>
          <a:noFill/>
          <a:ln/>
        </p:spPr>
        <p:txBody>
          <a:bodyPr wrap="none" rtlCol="0" anchor="t"/>
          <a:lstStyle/>
          <a:p>
            <a:pPr marL="0" indent="0">
              <a:lnSpc>
                <a:spcPts val="2395"/>
              </a:lnSpc>
              <a:buNone/>
            </a:pPr>
            <a:r>
              <a:rPr lang="en-US" sz="1916" b="1" dirty="0">
                <a:solidFill>
                  <a:srgbClr val="5B5F71"/>
                </a:solidFill>
                <a:latin typeface="Instrument Sans" pitchFamily="34" charset="0"/>
                <a:ea typeface="Instrument Sans" pitchFamily="34" charset="-122"/>
                <a:cs typeface="Instrument Sans" pitchFamily="34" charset="-120"/>
              </a:rPr>
              <a:t>Enhanced Engagement</a:t>
            </a:r>
            <a:endParaRPr lang="en-US" sz="1916" dirty="0"/>
          </a:p>
        </p:txBody>
      </p:sp>
      <p:sp>
        <p:nvSpPr>
          <p:cNvPr id="22" name="Text 17"/>
          <p:cNvSpPr/>
          <p:nvPr/>
        </p:nvSpPr>
        <p:spPr>
          <a:xfrm>
            <a:off x="1313498" y="6758464"/>
            <a:ext cx="7149346" cy="622935"/>
          </a:xfrm>
          <a:prstGeom prst="rect">
            <a:avLst/>
          </a:prstGeom>
          <a:noFill/>
          <a:ln/>
        </p:spPr>
        <p:txBody>
          <a:bodyPr wrap="square" rtlCol="0" anchor="t"/>
          <a:lstStyle/>
          <a:p>
            <a:pPr marL="0" indent="0">
              <a:lnSpc>
                <a:spcPts val="2452"/>
              </a:lnSpc>
              <a:buNone/>
            </a:pPr>
            <a:r>
              <a:rPr lang="en-US" sz="1532" dirty="0">
                <a:solidFill>
                  <a:srgbClr val="5B5F71"/>
                </a:solidFill>
                <a:latin typeface="Instrument Sans" pitchFamily="34" charset="0"/>
                <a:ea typeface="Instrument Sans" pitchFamily="34" charset="-122"/>
                <a:cs typeface="Instrument Sans" pitchFamily="34" charset="-120"/>
              </a:rPr>
              <a:t>Interactive features and engaging learning content increase student engagement and motivation.</a:t>
            </a:r>
            <a:endParaRPr lang="en-US" sz="153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2005489"/>
            <a:ext cx="6172200" cy="771525"/>
          </a:xfrm>
          <a:prstGeom prst="rect">
            <a:avLst/>
          </a:prstGeom>
          <a:noFill/>
          <a:ln/>
        </p:spPr>
        <p:txBody>
          <a:bodyPr wrap="none" rtlCol="0" anchor="t"/>
          <a:lstStyle/>
          <a:p>
            <a:pPr marL="0" indent="0">
              <a:lnSpc>
                <a:spcPts val="6075"/>
              </a:lnSpc>
              <a:buNone/>
            </a:pPr>
            <a:r>
              <a:rPr lang="en-US" sz="4860" b="1" dirty="0">
                <a:solidFill>
                  <a:srgbClr val="5B5F72"/>
                </a:solidFill>
                <a:latin typeface="Instrument Sans" pitchFamily="34" charset="0"/>
                <a:ea typeface="Instrument Sans" pitchFamily="34" charset="-122"/>
                <a:cs typeface="Instrument Sans" pitchFamily="34" charset="-120"/>
              </a:rPr>
              <a:t>Technologies Used</a:t>
            </a:r>
            <a:endParaRPr lang="en-US" sz="4860" dirty="0"/>
          </a:p>
        </p:txBody>
      </p:sp>
      <p:sp>
        <p:nvSpPr>
          <p:cNvPr id="5" name="Text 2"/>
          <p:cNvSpPr/>
          <p:nvPr/>
        </p:nvSpPr>
        <p:spPr>
          <a:xfrm>
            <a:off x="864037" y="3394115"/>
            <a:ext cx="2773918" cy="385763"/>
          </a:xfrm>
          <a:prstGeom prst="rect">
            <a:avLst/>
          </a:prstGeom>
          <a:noFill/>
          <a:ln/>
        </p:spPr>
        <p:txBody>
          <a:bodyPr wrap="none" rtlCol="0" anchor="t"/>
          <a:lstStyle/>
          <a:p>
            <a:pPr marL="0" indent="0">
              <a:lnSpc>
                <a:spcPts val="3038"/>
              </a:lnSpc>
              <a:buNone/>
            </a:pPr>
            <a:r>
              <a:rPr lang="en-US" sz="2430" b="1" dirty="0">
                <a:solidFill>
                  <a:srgbClr val="5B5F72"/>
                </a:solidFill>
                <a:latin typeface="Instrument Sans" pitchFamily="34" charset="0"/>
                <a:ea typeface="Instrument Sans" pitchFamily="34" charset="-122"/>
                <a:cs typeface="Instrument Sans" pitchFamily="34" charset="-120"/>
              </a:rPr>
              <a:t>LangChain</a:t>
            </a:r>
            <a:endParaRPr lang="en-US" sz="2430" dirty="0"/>
          </a:p>
        </p:txBody>
      </p:sp>
      <p:sp>
        <p:nvSpPr>
          <p:cNvPr id="6" name="Text 3"/>
          <p:cNvSpPr/>
          <p:nvPr/>
        </p:nvSpPr>
        <p:spPr>
          <a:xfrm>
            <a:off x="864037" y="4026694"/>
            <a:ext cx="2773918" cy="1975247"/>
          </a:xfrm>
          <a:prstGeom prst="rect">
            <a:avLst/>
          </a:prstGeom>
          <a:noFill/>
          <a:ln/>
        </p:spPr>
        <p:txBody>
          <a:bodyPr wrap="squar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A framework for building applications powered by large language models (LLMs).</a:t>
            </a:r>
            <a:endParaRPr lang="en-US" sz="1944" dirty="0"/>
          </a:p>
        </p:txBody>
      </p:sp>
      <p:sp>
        <p:nvSpPr>
          <p:cNvPr id="7" name="Text 4"/>
          <p:cNvSpPr/>
          <p:nvPr/>
        </p:nvSpPr>
        <p:spPr>
          <a:xfrm>
            <a:off x="4247793" y="3394115"/>
            <a:ext cx="2773918" cy="385763"/>
          </a:xfrm>
          <a:prstGeom prst="rect">
            <a:avLst/>
          </a:prstGeom>
          <a:noFill/>
          <a:ln/>
        </p:spPr>
        <p:txBody>
          <a:bodyPr wrap="none" rtlCol="0" anchor="t"/>
          <a:lstStyle/>
          <a:p>
            <a:pPr marL="0" indent="0">
              <a:lnSpc>
                <a:spcPts val="3038"/>
              </a:lnSpc>
              <a:buNone/>
            </a:pPr>
            <a:r>
              <a:rPr lang="en-US" sz="2430" b="1" dirty="0">
                <a:solidFill>
                  <a:srgbClr val="5B5F72"/>
                </a:solidFill>
                <a:latin typeface="Instrument Sans" pitchFamily="34" charset="0"/>
                <a:ea typeface="Instrument Sans" pitchFamily="34" charset="-122"/>
                <a:cs typeface="Instrument Sans" pitchFamily="34" charset="-120"/>
              </a:rPr>
              <a:t>Vertex AI</a:t>
            </a:r>
            <a:endParaRPr lang="en-US" sz="2430" dirty="0"/>
          </a:p>
        </p:txBody>
      </p:sp>
      <p:sp>
        <p:nvSpPr>
          <p:cNvPr id="8" name="Text 5"/>
          <p:cNvSpPr/>
          <p:nvPr/>
        </p:nvSpPr>
        <p:spPr>
          <a:xfrm>
            <a:off x="4247793" y="4026694"/>
            <a:ext cx="2773918" cy="1580198"/>
          </a:xfrm>
          <a:prstGeom prst="rect">
            <a:avLst/>
          </a:prstGeom>
          <a:noFill/>
          <a:ln/>
        </p:spPr>
        <p:txBody>
          <a:bodyPr wrap="squar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A fully managed AI platform for building and deploying AI models.</a:t>
            </a:r>
            <a:endParaRPr lang="en-US" sz="1944" dirty="0"/>
          </a:p>
        </p:txBody>
      </p:sp>
      <p:sp>
        <p:nvSpPr>
          <p:cNvPr id="9" name="Text 6"/>
          <p:cNvSpPr/>
          <p:nvPr/>
        </p:nvSpPr>
        <p:spPr>
          <a:xfrm>
            <a:off x="7631549" y="3394115"/>
            <a:ext cx="2773918" cy="385763"/>
          </a:xfrm>
          <a:prstGeom prst="rect">
            <a:avLst/>
          </a:prstGeom>
          <a:noFill/>
          <a:ln/>
        </p:spPr>
        <p:txBody>
          <a:bodyPr wrap="none" rtlCol="0" anchor="t"/>
          <a:lstStyle/>
          <a:p>
            <a:pPr marL="0" indent="0">
              <a:lnSpc>
                <a:spcPts val="3038"/>
              </a:lnSpc>
              <a:buNone/>
            </a:pPr>
            <a:r>
              <a:rPr lang="en-US" sz="2430" b="1" dirty="0">
                <a:solidFill>
                  <a:srgbClr val="5B5F72"/>
                </a:solidFill>
                <a:latin typeface="Instrument Sans" pitchFamily="34" charset="0"/>
                <a:ea typeface="Instrument Sans" pitchFamily="34" charset="-122"/>
                <a:cs typeface="Instrument Sans" pitchFamily="34" charset="-120"/>
              </a:rPr>
              <a:t>PDFMiner</a:t>
            </a:r>
            <a:endParaRPr lang="en-US" sz="2430" dirty="0"/>
          </a:p>
        </p:txBody>
      </p:sp>
      <p:sp>
        <p:nvSpPr>
          <p:cNvPr id="10" name="Text 7"/>
          <p:cNvSpPr/>
          <p:nvPr/>
        </p:nvSpPr>
        <p:spPr>
          <a:xfrm>
            <a:off x="7631549" y="4026694"/>
            <a:ext cx="2773918" cy="1580198"/>
          </a:xfrm>
          <a:prstGeom prst="rect">
            <a:avLst/>
          </a:prstGeom>
          <a:noFill/>
          <a:ln/>
        </p:spPr>
        <p:txBody>
          <a:bodyPr wrap="squar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A Python library for extracting text and metadata from PDF documents.</a:t>
            </a:r>
            <a:endParaRPr lang="en-US" sz="1944" dirty="0"/>
          </a:p>
        </p:txBody>
      </p:sp>
      <p:sp>
        <p:nvSpPr>
          <p:cNvPr id="11" name="Text 8"/>
          <p:cNvSpPr/>
          <p:nvPr/>
        </p:nvSpPr>
        <p:spPr>
          <a:xfrm>
            <a:off x="11015305" y="3394115"/>
            <a:ext cx="2773918" cy="385763"/>
          </a:xfrm>
          <a:prstGeom prst="rect">
            <a:avLst/>
          </a:prstGeom>
          <a:noFill/>
          <a:ln/>
        </p:spPr>
        <p:txBody>
          <a:bodyPr wrap="none" rtlCol="0" anchor="t"/>
          <a:lstStyle/>
          <a:p>
            <a:pPr marL="0" indent="0">
              <a:lnSpc>
                <a:spcPts val="3038"/>
              </a:lnSpc>
              <a:buNone/>
            </a:pPr>
            <a:r>
              <a:rPr lang="en-US" sz="2430" b="1" dirty="0">
                <a:solidFill>
                  <a:srgbClr val="5B5F72"/>
                </a:solidFill>
                <a:latin typeface="Instrument Sans" pitchFamily="34" charset="0"/>
                <a:ea typeface="Instrument Sans" pitchFamily="34" charset="-122"/>
                <a:cs typeface="Instrument Sans" pitchFamily="34" charset="-120"/>
              </a:rPr>
              <a:t>Streamlit</a:t>
            </a:r>
            <a:endParaRPr lang="en-US" sz="2430" dirty="0"/>
          </a:p>
        </p:txBody>
      </p:sp>
      <p:sp>
        <p:nvSpPr>
          <p:cNvPr id="12" name="Text 9"/>
          <p:cNvSpPr/>
          <p:nvPr/>
        </p:nvSpPr>
        <p:spPr>
          <a:xfrm>
            <a:off x="11015305" y="4026694"/>
            <a:ext cx="2773918" cy="1185148"/>
          </a:xfrm>
          <a:prstGeom prst="rect">
            <a:avLst/>
          </a:prstGeom>
          <a:noFill/>
          <a:ln/>
        </p:spPr>
        <p:txBody>
          <a:bodyPr wrap="squar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An open-source Python library for building web applications.</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1"/>
          <p:cNvSpPr/>
          <p:nvPr/>
        </p:nvSpPr>
        <p:spPr>
          <a:xfrm>
            <a:off x="2594966" y="475178"/>
            <a:ext cx="7197215" cy="540068"/>
          </a:xfrm>
          <a:prstGeom prst="rect">
            <a:avLst/>
          </a:prstGeom>
          <a:noFill/>
          <a:ln/>
        </p:spPr>
        <p:txBody>
          <a:bodyPr wrap="none" rtlCol="0" anchor="t"/>
          <a:lstStyle/>
          <a:p>
            <a:pPr marL="0" indent="0">
              <a:lnSpc>
                <a:spcPts val="4253"/>
              </a:lnSpc>
              <a:buNone/>
            </a:pPr>
            <a:r>
              <a:rPr lang="en-US" sz="4400" b="1" dirty="0">
                <a:solidFill>
                  <a:srgbClr val="5B5F72"/>
                </a:solidFill>
                <a:latin typeface="Instrument Sans" pitchFamily="34" charset="0"/>
                <a:ea typeface="Instrument Sans" pitchFamily="34" charset="-122"/>
                <a:cs typeface="Instrument Sans" pitchFamily="34" charset="-120"/>
              </a:rPr>
              <a:t>                 Project Architecture</a:t>
            </a:r>
            <a:endParaRPr lang="en-US" sz="4400" dirty="0"/>
          </a:p>
        </p:txBody>
      </p:sp>
      <p:pic>
        <p:nvPicPr>
          <p:cNvPr id="2" name="Picture 1">
            <a:extLst>
              <a:ext uri="{FF2B5EF4-FFF2-40B4-BE49-F238E27FC236}">
                <a16:creationId xmlns:a16="http://schemas.microsoft.com/office/drawing/2014/main" id="{5A9A8992-9A31-AA9B-373F-A7ED162BCB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9885" y="1339552"/>
            <a:ext cx="12193536" cy="60883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1"/>
          <p:cNvSpPr/>
          <p:nvPr/>
        </p:nvSpPr>
        <p:spPr>
          <a:xfrm>
            <a:off x="805815" y="634365"/>
            <a:ext cx="7532370" cy="1438989"/>
          </a:xfrm>
          <a:prstGeom prst="rect">
            <a:avLst/>
          </a:prstGeom>
          <a:noFill/>
          <a:ln/>
        </p:spPr>
        <p:txBody>
          <a:bodyPr wrap="square" rtlCol="0" anchor="t"/>
          <a:lstStyle/>
          <a:p>
            <a:pPr marL="0" indent="0">
              <a:lnSpc>
                <a:spcPts val="5666"/>
              </a:lnSpc>
              <a:buNone/>
            </a:pPr>
            <a:r>
              <a:rPr lang="en-US" sz="4533" b="1" dirty="0">
                <a:solidFill>
                  <a:srgbClr val="5B5F72"/>
                </a:solidFill>
                <a:latin typeface="Instrument Sans" pitchFamily="34" charset="0"/>
                <a:ea typeface="Instrument Sans" pitchFamily="34" charset="-122"/>
                <a:cs typeface="Instrument Sans" pitchFamily="34" charset="-120"/>
              </a:rPr>
              <a:t>PDF Upload and Text Extraction</a:t>
            </a:r>
            <a:endParaRPr lang="en-US" sz="4533" dirty="0"/>
          </a:p>
        </p:txBody>
      </p:sp>
      <p:sp>
        <p:nvSpPr>
          <p:cNvPr id="7" name="Shape 2"/>
          <p:cNvSpPr/>
          <p:nvPr/>
        </p:nvSpPr>
        <p:spPr>
          <a:xfrm>
            <a:off x="1128117" y="2418636"/>
            <a:ext cx="45958" cy="5176480"/>
          </a:xfrm>
          <a:prstGeom prst="roundRect">
            <a:avLst>
              <a:gd name="adj" fmla="val 225458"/>
            </a:avLst>
          </a:prstGeom>
          <a:solidFill>
            <a:srgbClr val="C9CACE"/>
          </a:solidFill>
          <a:ln/>
        </p:spPr>
      </p:sp>
      <p:sp>
        <p:nvSpPr>
          <p:cNvPr id="8" name="Shape 3"/>
          <p:cNvSpPr/>
          <p:nvPr/>
        </p:nvSpPr>
        <p:spPr>
          <a:xfrm>
            <a:off x="1410117" y="2913578"/>
            <a:ext cx="805815" cy="45958"/>
          </a:xfrm>
          <a:prstGeom prst="roundRect">
            <a:avLst>
              <a:gd name="adj" fmla="val 225458"/>
            </a:avLst>
          </a:prstGeom>
          <a:solidFill>
            <a:srgbClr val="C9CACE"/>
          </a:solidFill>
          <a:ln/>
        </p:spPr>
      </p:sp>
      <p:sp>
        <p:nvSpPr>
          <p:cNvPr id="9" name="Shape 4"/>
          <p:cNvSpPr/>
          <p:nvPr/>
        </p:nvSpPr>
        <p:spPr>
          <a:xfrm>
            <a:off x="892076" y="2677597"/>
            <a:ext cx="518041" cy="518041"/>
          </a:xfrm>
          <a:prstGeom prst="roundRect">
            <a:avLst>
              <a:gd name="adj" fmla="val 20002"/>
            </a:avLst>
          </a:prstGeom>
          <a:solidFill>
            <a:srgbClr val="E3E4E8"/>
          </a:solidFill>
          <a:ln w="7620">
            <a:solidFill>
              <a:srgbClr val="C9CACE"/>
            </a:solidFill>
            <a:prstDash val="solid"/>
          </a:ln>
        </p:spPr>
      </p:sp>
      <p:sp>
        <p:nvSpPr>
          <p:cNvPr id="10" name="Text 5"/>
          <p:cNvSpPr/>
          <p:nvPr/>
        </p:nvSpPr>
        <p:spPr>
          <a:xfrm>
            <a:off x="1084243" y="2763917"/>
            <a:ext cx="133707" cy="345400"/>
          </a:xfrm>
          <a:prstGeom prst="rect">
            <a:avLst/>
          </a:prstGeom>
          <a:noFill/>
          <a:ln/>
        </p:spPr>
        <p:txBody>
          <a:bodyPr wrap="none" rtlCol="0" anchor="t"/>
          <a:lstStyle/>
          <a:p>
            <a:pPr marL="0" indent="0" algn="ctr">
              <a:lnSpc>
                <a:spcPts val="2720"/>
              </a:lnSpc>
              <a:buNone/>
            </a:pPr>
            <a:r>
              <a:rPr lang="en-US" sz="2720" b="1" dirty="0">
                <a:solidFill>
                  <a:srgbClr val="5B5F71"/>
                </a:solidFill>
                <a:latin typeface="Instrument Sans" pitchFamily="34" charset="0"/>
                <a:ea typeface="Instrument Sans" pitchFamily="34" charset="-122"/>
                <a:cs typeface="Instrument Sans" pitchFamily="34" charset="-120"/>
              </a:rPr>
              <a:t>1</a:t>
            </a:r>
            <a:endParaRPr lang="en-US" sz="2720" dirty="0"/>
          </a:p>
        </p:txBody>
      </p:sp>
      <p:sp>
        <p:nvSpPr>
          <p:cNvPr id="11" name="Text 6"/>
          <p:cNvSpPr/>
          <p:nvPr/>
        </p:nvSpPr>
        <p:spPr>
          <a:xfrm>
            <a:off x="2417445" y="2648783"/>
            <a:ext cx="2878217" cy="359688"/>
          </a:xfrm>
          <a:prstGeom prst="rect">
            <a:avLst/>
          </a:prstGeom>
          <a:noFill/>
          <a:ln/>
        </p:spPr>
        <p:txBody>
          <a:bodyPr wrap="none" rtlCol="0" anchor="t"/>
          <a:lstStyle/>
          <a:p>
            <a:pPr marL="0" indent="0" algn="l">
              <a:lnSpc>
                <a:spcPts val="2833"/>
              </a:lnSpc>
              <a:buNone/>
            </a:pPr>
            <a:r>
              <a:rPr lang="en-US" sz="2266" b="1" dirty="0">
                <a:solidFill>
                  <a:srgbClr val="5B5F71"/>
                </a:solidFill>
                <a:latin typeface="Instrument Sans" pitchFamily="34" charset="0"/>
                <a:ea typeface="Instrument Sans" pitchFamily="34" charset="-122"/>
                <a:cs typeface="Instrument Sans" pitchFamily="34" charset="-120"/>
              </a:rPr>
              <a:t>Upload PDF</a:t>
            </a:r>
            <a:endParaRPr lang="en-US" sz="2266" dirty="0"/>
          </a:p>
        </p:txBody>
      </p:sp>
      <p:sp>
        <p:nvSpPr>
          <p:cNvPr id="12" name="Text 7"/>
          <p:cNvSpPr/>
          <p:nvPr/>
        </p:nvSpPr>
        <p:spPr>
          <a:xfrm>
            <a:off x="2417445" y="3146584"/>
            <a:ext cx="5920740" cy="368379"/>
          </a:xfrm>
          <a:prstGeom prst="rect">
            <a:avLst/>
          </a:prstGeom>
          <a:noFill/>
          <a:ln/>
        </p:spPr>
        <p:txBody>
          <a:bodyPr wrap="none" rtlCol="0" anchor="t"/>
          <a:lstStyle/>
          <a:p>
            <a:pPr marL="0" indent="0" algn="l">
              <a:lnSpc>
                <a:spcPts val="2901"/>
              </a:lnSpc>
              <a:buNone/>
            </a:pPr>
            <a:r>
              <a:rPr lang="en-US" sz="1813" dirty="0">
                <a:solidFill>
                  <a:srgbClr val="5B5F71"/>
                </a:solidFill>
                <a:latin typeface="Instrument Sans" pitchFamily="34" charset="0"/>
                <a:ea typeface="Instrument Sans" pitchFamily="34" charset="-122"/>
                <a:cs typeface="Instrument Sans" pitchFamily="34" charset="-120"/>
              </a:rPr>
              <a:t>Users can upload PDF documents to the platform.</a:t>
            </a:r>
            <a:endParaRPr lang="en-US" sz="1813" dirty="0"/>
          </a:p>
        </p:txBody>
      </p:sp>
      <p:sp>
        <p:nvSpPr>
          <p:cNvPr id="13" name="Shape 8"/>
          <p:cNvSpPr/>
          <p:nvPr/>
        </p:nvSpPr>
        <p:spPr>
          <a:xfrm>
            <a:off x="1410117" y="4470202"/>
            <a:ext cx="805815" cy="45958"/>
          </a:xfrm>
          <a:prstGeom prst="roundRect">
            <a:avLst>
              <a:gd name="adj" fmla="val 225458"/>
            </a:avLst>
          </a:prstGeom>
          <a:solidFill>
            <a:srgbClr val="C9CACE"/>
          </a:solidFill>
          <a:ln/>
        </p:spPr>
      </p:sp>
      <p:sp>
        <p:nvSpPr>
          <p:cNvPr id="14" name="Shape 9"/>
          <p:cNvSpPr/>
          <p:nvPr/>
        </p:nvSpPr>
        <p:spPr>
          <a:xfrm>
            <a:off x="892076" y="4234220"/>
            <a:ext cx="518041" cy="518041"/>
          </a:xfrm>
          <a:prstGeom prst="roundRect">
            <a:avLst>
              <a:gd name="adj" fmla="val 20002"/>
            </a:avLst>
          </a:prstGeom>
          <a:solidFill>
            <a:srgbClr val="E3E4E8"/>
          </a:solidFill>
          <a:ln w="7620">
            <a:solidFill>
              <a:srgbClr val="C9CACE"/>
            </a:solidFill>
            <a:prstDash val="solid"/>
          </a:ln>
        </p:spPr>
      </p:sp>
      <p:sp>
        <p:nvSpPr>
          <p:cNvPr id="15" name="Text 10"/>
          <p:cNvSpPr/>
          <p:nvPr/>
        </p:nvSpPr>
        <p:spPr>
          <a:xfrm>
            <a:off x="1054834" y="4320540"/>
            <a:ext cx="192405" cy="345400"/>
          </a:xfrm>
          <a:prstGeom prst="rect">
            <a:avLst/>
          </a:prstGeom>
          <a:noFill/>
          <a:ln/>
        </p:spPr>
        <p:txBody>
          <a:bodyPr wrap="none" rtlCol="0" anchor="t"/>
          <a:lstStyle/>
          <a:p>
            <a:pPr marL="0" indent="0" algn="ctr">
              <a:lnSpc>
                <a:spcPts val="2720"/>
              </a:lnSpc>
              <a:buNone/>
            </a:pPr>
            <a:r>
              <a:rPr lang="en-US" sz="2720" b="1" dirty="0">
                <a:solidFill>
                  <a:srgbClr val="5B5F71"/>
                </a:solidFill>
                <a:latin typeface="Instrument Sans" pitchFamily="34" charset="0"/>
                <a:ea typeface="Instrument Sans" pitchFamily="34" charset="-122"/>
                <a:cs typeface="Instrument Sans" pitchFamily="34" charset="-120"/>
              </a:rPr>
              <a:t>2</a:t>
            </a:r>
            <a:endParaRPr lang="en-US" sz="2720" dirty="0"/>
          </a:p>
        </p:txBody>
      </p:sp>
      <p:sp>
        <p:nvSpPr>
          <p:cNvPr id="16" name="Text 11"/>
          <p:cNvSpPr/>
          <p:nvPr/>
        </p:nvSpPr>
        <p:spPr>
          <a:xfrm>
            <a:off x="2417445" y="4205407"/>
            <a:ext cx="2878217" cy="359688"/>
          </a:xfrm>
          <a:prstGeom prst="rect">
            <a:avLst/>
          </a:prstGeom>
          <a:noFill/>
          <a:ln/>
        </p:spPr>
        <p:txBody>
          <a:bodyPr wrap="none" rtlCol="0" anchor="t"/>
          <a:lstStyle/>
          <a:p>
            <a:pPr marL="0" indent="0" algn="l">
              <a:lnSpc>
                <a:spcPts val="2833"/>
              </a:lnSpc>
              <a:buNone/>
            </a:pPr>
            <a:r>
              <a:rPr lang="en-US" sz="2266" b="1" dirty="0">
                <a:solidFill>
                  <a:srgbClr val="5B5F71"/>
                </a:solidFill>
                <a:latin typeface="Instrument Sans" pitchFamily="34" charset="0"/>
                <a:ea typeface="Instrument Sans" pitchFamily="34" charset="-122"/>
                <a:cs typeface="Instrument Sans" pitchFamily="34" charset="-120"/>
              </a:rPr>
              <a:t>Text Extraction</a:t>
            </a:r>
            <a:endParaRPr lang="en-US" sz="2266" dirty="0"/>
          </a:p>
        </p:txBody>
      </p:sp>
      <p:sp>
        <p:nvSpPr>
          <p:cNvPr id="17" name="Text 12"/>
          <p:cNvSpPr/>
          <p:nvPr/>
        </p:nvSpPr>
        <p:spPr>
          <a:xfrm>
            <a:off x="2417445" y="4703207"/>
            <a:ext cx="5920740" cy="736759"/>
          </a:xfrm>
          <a:prstGeom prst="rect">
            <a:avLst/>
          </a:prstGeom>
          <a:noFill/>
          <a:ln/>
        </p:spPr>
        <p:txBody>
          <a:bodyPr wrap="square" rtlCol="0" anchor="t"/>
          <a:lstStyle/>
          <a:p>
            <a:pPr marL="0" indent="0" algn="l">
              <a:lnSpc>
                <a:spcPts val="2901"/>
              </a:lnSpc>
              <a:buNone/>
            </a:pPr>
            <a:r>
              <a:rPr lang="en-US" sz="1813" dirty="0">
                <a:solidFill>
                  <a:srgbClr val="5B5F71"/>
                </a:solidFill>
                <a:latin typeface="Instrument Sans" pitchFamily="34" charset="0"/>
                <a:ea typeface="Instrument Sans" pitchFamily="34" charset="-122"/>
                <a:cs typeface="Instrument Sans" pitchFamily="34" charset="-120"/>
              </a:rPr>
              <a:t>PDFMiner extracts text content from the uploaded PDF file.</a:t>
            </a:r>
            <a:endParaRPr lang="en-US" sz="1813" dirty="0"/>
          </a:p>
        </p:txBody>
      </p:sp>
      <p:sp>
        <p:nvSpPr>
          <p:cNvPr id="18" name="Shape 13"/>
          <p:cNvSpPr/>
          <p:nvPr/>
        </p:nvSpPr>
        <p:spPr>
          <a:xfrm>
            <a:off x="1410117" y="6395204"/>
            <a:ext cx="805815" cy="45958"/>
          </a:xfrm>
          <a:prstGeom prst="roundRect">
            <a:avLst>
              <a:gd name="adj" fmla="val 225458"/>
            </a:avLst>
          </a:prstGeom>
          <a:solidFill>
            <a:srgbClr val="C9CACE"/>
          </a:solidFill>
          <a:ln/>
        </p:spPr>
      </p:sp>
      <p:sp>
        <p:nvSpPr>
          <p:cNvPr id="19" name="Shape 14"/>
          <p:cNvSpPr/>
          <p:nvPr/>
        </p:nvSpPr>
        <p:spPr>
          <a:xfrm>
            <a:off x="892076" y="6159222"/>
            <a:ext cx="518041" cy="518041"/>
          </a:xfrm>
          <a:prstGeom prst="roundRect">
            <a:avLst>
              <a:gd name="adj" fmla="val 20002"/>
            </a:avLst>
          </a:prstGeom>
          <a:solidFill>
            <a:srgbClr val="E3E4E8"/>
          </a:solidFill>
          <a:ln w="7620">
            <a:solidFill>
              <a:srgbClr val="C9CACE"/>
            </a:solidFill>
            <a:prstDash val="solid"/>
          </a:ln>
        </p:spPr>
      </p:sp>
      <p:sp>
        <p:nvSpPr>
          <p:cNvPr id="20" name="Text 15"/>
          <p:cNvSpPr/>
          <p:nvPr/>
        </p:nvSpPr>
        <p:spPr>
          <a:xfrm>
            <a:off x="1051024" y="6245543"/>
            <a:ext cx="200025" cy="345400"/>
          </a:xfrm>
          <a:prstGeom prst="rect">
            <a:avLst/>
          </a:prstGeom>
          <a:noFill/>
          <a:ln/>
        </p:spPr>
        <p:txBody>
          <a:bodyPr wrap="none" rtlCol="0" anchor="t"/>
          <a:lstStyle/>
          <a:p>
            <a:pPr marL="0" indent="0" algn="ctr">
              <a:lnSpc>
                <a:spcPts val="2720"/>
              </a:lnSpc>
              <a:buNone/>
            </a:pPr>
            <a:r>
              <a:rPr lang="en-US" sz="2720" b="1" dirty="0">
                <a:solidFill>
                  <a:srgbClr val="5B5F71"/>
                </a:solidFill>
                <a:latin typeface="Instrument Sans" pitchFamily="34" charset="0"/>
                <a:ea typeface="Instrument Sans" pitchFamily="34" charset="-122"/>
                <a:cs typeface="Instrument Sans" pitchFamily="34" charset="-120"/>
              </a:rPr>
              <a:t>3</a:t>
            </a:r>
            <a:endParaRPr lang="en-US" sz="2720" dirty="0"/>
          </a:p>
        </p:txBody>
      </p:sp>
      <p:sp>
        <p:nvSpPr>
          <p:cNvPr id="21" name="Text 16"/>
          <p:cNvSpPr/>
          <p:nvPr/>
        </p:nvSpPr>
        <p:spPr>
          <a:xfrm>
            <a:off x="2417445" y="6130409"/>
            <a:ext cx="2878217" cy="359688"/>
          </a:xfrm>
          <a:prstGeom prst="rect">
            <a:avLst/>
          </a:prstGeom>
          <a:noFill/>
          <a:ln/>
        </p:spPr>
        <p:txBody>
          <a:bodyPr wrap="none" rtlCol="0" anchor="t"/>
          <a:lstStyle/>
          <a:p>
            <a:pPr marL="0" indent="0" algn="l">
              <a:lnSpc>
                <a:spcPts val="2833"/>
              </a:lnSpc>
              <a:buNone/>
            </a:pPr>
            <a:r>
              <a:rPr lang="en-US" sz="2266" b="1" dirty="0">
                <a:solidFill>
                  <a:srgbClr val="5B5F71"/>
                </a:solidFill>
                <a:latin typeface="Instrument Sans" pitchFamily="34" charset="0"/>
                <a:ea typeface="Instrument Sans" pitchFamily="34" charset="-122"/>
                <a:cs typeface="Instrument Sans" pitchFamily="34" charset="-120"/>
              </a:rPr>
              <a:t>Text Processing</a:t>
            </a:r>
            <a:endParaRPr lang="en-US" sz="2266" dirty="0"/>
          </a:p>
        </p:txBody>
      </p:sp>
      <p:sp>
        <p:nvSpPr>
          <p:cNvPr id="22" name="Text 17"/>
          <p:cNvSpPr/>
          <p:nvPr/>
        </p:nvSpPr>
        <p:spPr>
          <a:xfrm>
            <a:off x="2417445" y="6628209"/>
            <a:ext cx="5920740" cy="736759"/>
          </a:xfrm>
          <a:prstGeom prst="rect">
            <a:avLst/>
          </a:prstGeom>
          <a:noFill/>
          <a:ln/>
        </p:spPr>
        <p:txBody>
          <a:bodyPr wrap="square" rtlCol="0" anchor="t"/>
          <a:lstStyle/>
          <a:p>
            <a:pPr marL="0" indent="0" algn="l">
              <a:lnSpc>
                <a:spcPts val="2901"/>
              </a:lnSpc>
              <a:buNone/>
            </a:pPr>
            <a:r>
              <a:rPr lang="en-US" sz="1813" dirty="0">
                <a:solidFill>
                  <a:srgbClr val="5B5F71"/>
                </a:solidFill>
                <a:latin typeface="Instrument Sans" pitchFamily="34" charset="0"/>
                <a:ea typeface="Instrument Sans" pitchFamily="34" charset="-122"/>
                <a:cs typeface="Instrument Sans" pitchFamily="34" charset="-120"/>
              </a:rPr>
              <a:t>The extracted text is stored and prepared for further processing by AI models.</a:t>
            </a:r>
            <a:endParaRPr lang="en-US" sz="1813" dirty="0"/>
          </a:p>
        </p:txBody>
      </p:sp>
      <p:pic>
        <p:nvPicPr>
          <p:cNvPr id="25" name="Picture 24">
            <a:extLst>
              <a:ext uri="{FF2B5EF4-FFF2-40B4-BE49-F238E27FC236}">
                <a16:creationId xmlns:a16="http://schemas.microsoft.com/office/drawing/2014/main" id="{C065F48B-48A0-68A9-6AEF-9757859F86E3}"/>
              </a:ext>
            </a:extLst>
          </p:cNvPr>
          <p:cNvPicPr>
            <a:picLocks noChangeAspect="1"/>
          </p:cNvPicPr>
          <p:nvPr/>
        </p:nvPicPr>
        <p:blipFill>
          <a:blip r:embed="rId4"/>
          <a:stretch>
            <a:fillRect/>
          </a:stretch>
        </p:blipFill>
        <p:spPr>
          <a:xfrm>
            <a:off x="8539698" y="2408304"/>
            <a:ext cx="5486400" cy="43135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1"/>
          <p:cNvSpPr/>
          <p:nvPr/>
        </p:nvSpPr>
        <p:spPr>
          <a:xfrm>
            <a:off x="509286" y="812003"/>
            <a:ext cx="13542380" cy="743903"/>
          </a:xfrm>
          <a:prstGeom prst="rect">
            <a:avLst/>
          </a:prstGeom>
          <a:noFill/>
          <a:ln/>
        </p:spPr>
        <p:txBody>
          <a:bodyPr wrap="none" rtlCol="0" anchor="t"/>
          <a:lstStyle/>
          <a:p>
            <a:pPr marL="0" indent="0" algn="ctr">
              <a:lnSpc>
                <a:spcPts val="5858"/>
              </a:lnSpc>
              <a:buNone/>
            </a:pPr>
            <a:r>
              <a:rPr lang="en-US" sz="4686" b="1" dirty="0">
                <a:solidFill>
                  <a:srgbClr val="5B5F72"/>
                </a:solidFill>
                <a:latin typeface="Instrument Sans" pitchFamily="34" charset="0"/>
                <a:ea typeface="Instrument Sans" pitchFamily="34" charset="-122"/>
                <a:cs typeface="Instrument Sans" pitchFamily="34" charset="-120"/>
              </a:rPr>
              <a:t>Quiz Generation</a:t>
            </a:r>
            <a:endParaRPr lang="en-US" sz="4686" dirty="0"/>
          </a:p>
        </p:txBody>
      </p:sp>
      <p:sp>
        <p:nvSpPr>
          <p:cNvPr id="7" name="Shape 2"/>
          <p:cNvSpPr/>
          <p:nvPr/>
        </p:nvSpPr>
        <p:spPr>
          <a:xfrm>
            <a:off x="6319599" y="1965960"/>
            <a:ext cx="7477601" cy="1767840"/>
          </a:xfrm>
          <a:prstGeom prst="roundRect">
            <a:avLst>
              <a:gd name="adj" fmla="val 6060"/>
            </a:avLst>
          </a:prstGeom>
          <a:solidFill>
            <a:srgbClr val="E3E4E8"/>
          </a:solidFill>
          <a:ln w="7620">
            <a:solidFill>
              <a:srgbClr val="C9CACE"/>
            </a:solidFill>
            <a:prstDash val="solid"/>
          </a:ln>
        </p:spPr>
      </p:sp>
      <p:sp>
        <p:nvSpPr>
          <p:cNvPr id="8" name="Text 3"/>
          <p:cNvSpPr/>
          <p:nvPr/>
        </p:nvSpPr>
        <p:spPr>
          <a:xfrm>
            <a:off x="6565225" y="2211586"/>
            <a:ext cx="2975848" cy="371832"/>
          </a:xfrm>
          <a:prstGeom prst="rect">
            <a:avLst/>
          </a:prstGeom>
          <a:noFill/>
          <a:ln/>
        </p:spPr>
        <p:txBody>
          <a:bodyPr wrap="none" rtlCol="0" anchor="t"/>
          <a:lstStyle/>
          <a:p>
            <a:pPr marL="0" indent="0">
              <a:lnSpc>
                <a:spcPts val="2929"/>
              </a:lnSpc>
              <a:buNone/>
            </a:pPr>
            <a:r>
              <a:rPr lang="en-US" sz="2343" b="1" dirty="0">
                <a:solidFill>
                  <a:srgbClr val="5B5F71"/>
                </a:solidFill>
                <a:latin typeface="Instrument Sans" pitchFamily="34" charset="0"/>
                <a:ea typeface="Instrument Sans" pitchFamily="34" charset="-122"/>
                <a:cs typeface="Instrument Sans" pitchFamily="34" charset="-120"/>
              </a:rPr>
              <a:t>Question Generation</a:t>
            </a:r>
            <a:endParaRPr lang="en-US" sz="2343" dirty="0"/>
          </a:p>
        </p:txBody>
      </p:sp>
      <p:sp>
        <p:nvSpPr>
          <p:cNvPr id="9" name="Text 4"/>
          <p:cNvSpPr/>
          <p:nvPr/>
        </p:nvSpPr>
        <p:spPr>
          <a:xfrm>
            <a:off x="6565225" y="2726174"/>
            <a:ext cx="6986349" cy="762000"/>
          </a:xfrm>
          <a:prstGeom prst="rect">
            <a:avLst/>
          </a:prstGeom>
          <a:noFill/>
          <a:ln/>
        </p:spPr>
        <p:txBody>
          <a:bodyPr wrap="square" rtlCol="0" anchor="t"/>
          <a:lstStyle/>
          <a:p>
            <a:pPr marL="0" indent="0">
              <a:lnSpc>
                <a:spcPts val="2999"/>
              </a:lnSpc>
              <a:buNone/>
            </a:pPr>
            <a:r>
              <a:rPr lang="en-US" sz="1875" dirty="0">
                <a:solidFill>
                  <a:srgbClr val="5B5F71"/>
                </a:solidFill>
                <a:latin typeface="Instrument Sans" pitchFamily="34" charset="0"/>
                <a:ea typeface="Instrument Sans" pitchFamily="34" charset="-122"/>
                <a:cs typeface="Instrument Sans" pitchFamily="34" charset="-120"/>
              </a:rPr>
              <a:t>AI models generate multiple-choice questions based on the extracted PDF text.</a:t>
            </a:r>
            <a:endParaRPr lang="en-US" sz="1875" dirty="0"/>
          </a:p>
        </p:txBody>
      </p:sp>
      <p:sp>
        <p:nvSpPr>
          <p:cNvPr id="10" name="Shape 5"/>
          <p:cNvSpPr/>
          <p:nvPr/>
        </p:nvSpPr>
        <p:spPr>
          <a:xfrm>
            <a:off x="6319599" y="3971806"/>
            <a:ext cx="7477601" cy="1386840"/>
          </a:xfrm>
          <a:prstGeom prst="roundRect">
            <a:avLst>
              <a:gd name="adj" fmla="val 7725"/>
            </a:avLst>
          </a:prstGeom>
          <a:solidFill>
            <a:srgbClr val="E3E4E8"/>
          </a:solidFill>
          <a:ln w="7620">
            <a:solidFill>
              <a:srgbClr val="C9CACE"/>
            </a:solidFill>
            <a:prstDash val="solid"/>
          </a:ln>
        </p:spPr>
      </p:sp>
      <p:sp>
        <p:nvSpPr>
          <p:cNvPr id="11" name="Text 6"/>
          <p:cNvSpPr/>
          <p:nvPr/>
        </p:nvSpPr>
        <p:spPr>
          <a:xfrm>
            <a:off x="6565225" y="4217432"/>
            <a:ext cx="2975848" cy="371832"/>
          </a:xfrm>
          <a:prstGeom prst="rect">
            <a:avLst/>
          </a:prstGeom>
          <a:noFill/>
          <a:ln/>
        </p:spPr>
        <p:txBody>
          <a:bodyPr wrap="none" rtlCol="0" anchor="t"/>
          <a:lstStyle/>
          <a:p>
            <a:pPr marL="0" indent="0">
              <a:lnSpc>
                <a:spcPts val="2929"/>
              </a:lnSpc>
              <a:buNone/>
            </a:pPr>
            <a:r>
              <a:rPr lang="en-US" sz="2343" b="1" dirty="0">
                <a:solidFill>
                  <a:srgbClr val="5B5F71"/>
                </a:solidFill>
                <a:latin typeface="Instrument Sans" pitchFamily="34" charset="0"/>
                <a:ea typeface="Instrument Sans" pitchFamily="34" charset="-122"/>
                <a:cs typeface="Instrument Sans" pitchFamily="34" charset="-120"/>
              </a:rPr>
              <a:t>Vertex AI Integration</a:t>
            </a:r>
            <a:endParaRPr lang="en-US" sz="2343" dirty="0"/>
          </a:p>
        </p:txBody>
      </p:sp>
      <p:sp>
        <p:nvSpPr>
          <p:cNvPr id="12" name="Text 7"/>
          <p:cNvSpPr/>
          <p:nvPr/>
        </p:nvSpPr>
        <p:spPr>
          <a:xfrm>
            <a:off x="6565225" y="4732020"/>
            <a:ext cx="6986349" cy="381000"/>
          </a:xfrm>
          <a:prstGeom prst="rect">
            <a:avLst/>
          </a:prstGeom>
          <a:noFill/>
          <a:ln/>
        </p:spPr>
        <p:txBody>
          <a:bodyPr wrap="none" rtlCol="0" anchor="t"/>
          <a:lstStyle/>
          <a:p>
            <a:pPr marL="0" indent="0">
              <a:lnSpc>
                <a:spcPts val="2999"/>
              </a:lnSpc>
              <a:buNone/>
            </a:pPr>
            <a:r>
              <a:rPr lang="en-US" sz="1875" dirty="0">
                <a:solidFill>
                  <a:srgbClr val="5B5F71"/>
                </a:solidFill>
                <a:latin typeface="Instrument Sans" pitchFamily="34" charset="0"/>
                <a:ea typeface="Instrument Sans" pitchFamily="34" charset="-122"/>
                <a:cs typeface="Instrument Sans" pitchFamily="34" charset="-120"/>
              </a:rPr>
              <a:t>Vertex AI is used for question generation and content analysis.</a:t>
            </a:r>
            <a:endParaRPr lang="en-US" sz="1875" dirty="0"/>
          </a:p>
        </p:txBody>
      </p:sp>
      <p:sp>
        <p:nvSpPr>
          <p:cNvPr id="13" name="Shape 8"/>
          <p:cNvSpPr/>
          <p:nvPr/>
        </p:nvSpPr>
        <p:spPr>
          <a:xfrm>
            <a:off x="6319599" y="5596652"/>
            <a:ext cx="7477601" cy="1767840"/>
          </a:xfrm>
          <a:prstGeom prst="roundRect">
            <a:avLst>
              <a:gd name="adj" fmla="val 6060"/>
            </a:avLst>
          </a:prstGeom>
          <a:solidFill>
            <a:srgbClr val="E3E4E8"/>
          </a:solidFill>
          <a:ln w="7620">
            <a:solidFill>
              <a:srgbClr val="C9CACE"/>
            </a:solidFill>
            <a:prstDash val="solid"/>
          </a:ln>
        </p:spPr>
      </p:sp>
      <p:sp>
        <p:nvSpPr>
          <p:cNvPr id="14" name="Text 9"/>
          <p:cNvSpPr/>
          <p:nvPr/>
        </p:nvSpPr>
        <p:spPr>
          <a:xfrm>
            <a:off x="6565225" y="5842278"/>
            <a:ext cx="2975848" cy="371832"/>
          </a:xfrm>
          <a:prstGeom prst="rect">
            <a:avLst/>
          </a:prstGeom>
          <a:noFill/>
          <a:ln/>
        </p:spPr>
        <p:txBody>
          <a:bodyPr wrap="none" rtlCol="0" anchor="t"/>
          <a:lstStyle/>
          <a:p>
            <a:pPr marL="0" indent="0">
              <a:lnSpc>
                <a:spcPts val="2929"/>
              </a:lnSpc>
              <a:buNone/>
            </a:pPr>
            <a:r>
              <a:rPr lang="en-US" sz="2343" b="1" dirty="0">
                <a:solidFill>
                  <a:srgbClr val="5B5F71"/>
                </a:solidFill>
                <a:latin typeface="Instrument Sans" pitchFamily="34" charset="0"/>
                <a:ea typeface="Instrument Sans" pitchFamily="34" charset="-122"/>
                <a:cs typeface="Instrument Sans" pitchFamily="34" charset="-120"/>
              </a:rPr>
              <a:t>Streamlit Interface</a:t>
            </a:r>
            <a:endParaRPr lang="en-US" sz="2343" dirty="0"/>
          </a:p>
        </p:txBody>
      </p:sp>
      <p:sp>
        <p:nvSpPr>
          <p:cNvPr id="15" name="Text 10"/>
          <p:cNvSpPr/>
          <p:nvPr/>
        </p:nvSpPr>
        <p:spPr>
          <a:xfrm>
            <a:off x="6565225" y="6356866"/>
            <a:ext cx="6986349" cy="762000"/>
          </a:xfrm>
          <a:prstGeom prst="rect">
            <a:avLst/>
          </a:prstGeom>
          <a:noFill/>
          <a:ln/>
        </p:spPr>
        <p:txBody>
          <a:bodyPr wrap="square" rtlCol="0" anchor="t"/>
          <a:lstStyle/>
          <a:p>
            <a:pPr marL="0" indent="0">
              <a:lnSpc>
                <a:spcPts val="2999"/>
              </a:lnSpc>
              <a:buNone/>
            </a:pPr>
            <a:r>
              <a:rPr lang="en-US" sz="1875" dirty="0">
                <a:solidFill>
                  <a:srgbClr val="5B5F71"/>
                </a:solidFill>
                <a:latin typeface="Instrument Sans" pitchFamily="34" charset="0"/>
                <a:ea typeface="Instrument Sans" pitchFamily="34" charset="-122"/>
                <a:cs typeface="Instrument Sans" pitchFamily="34" charset="-120"/>
              </a:rPr>
              <a:t>The generated quizzes are displayed and answered through the Streamlit interface.</a:t>
            </a:r>
            <a:endParaRPr lang="en-US" sz="1875" dirty="0"/>
          </a:p>
        </p:txBody>
      </p:sp>
      <p:pic>
        <p:nvPicPr>
          <p:cNvPr id="18" name="Picture 17">
            <a:extLst>
              <a:ext uri="{FF2B5EF4-FFF2-40B4-BE49-F238E27FC236}">
                <a16:creationId xmlns:a16="http://schemas.microsoft.com/office/drawing/2014/main" id="{062E0385-30EB-7B07-1E0F-90241A3CFFA8}"/>
              </a:ext>
            </a:extLst>
          </p:cNvPr>
          <p:cNvPicPr>
            <a:picLocks noChangeAspect="1"/>
          </p:cNvPicPr>
          <p:nvPr/>
        </p:nvPicPr>
        <p:blipFill>
          <a:blip r:embed="rId4"/>
          <a:stretch>
            <a:fillRect/>
          </a:stretch>
        </p:blipFill>
        <p:spPr>
          <a:xfrm>
            <a:off x="416600" y="2307964"/>
            <a:ext cx="5486400" cy="39061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1"/>
          <p:cNvSpPr/>
          <p:nvPr/>
        </p:nvSpPr>
        <p:spPr>
          <a:xfrm>
            <a:off x="864037" y="1762363"/>
            <a:ext cx="6172200" cy="771525"/>
          </a:xfrm>
          <a:prstGeom prst="rect">
            <a:avLst/>
          </a:prstGeom>
          <a:noFill/>
          <a:ln/>
        </p:spPr>
        <p:txBody>
          <a:bodyPr wrap="none" rtlCol="0" anchor="t"/>
          <a:lstStyle/>
          <a:p>
            <a:pPr marL="0" indent="0">
              <a:lnSpc>
                <a:spcPts val="6075"/>
              </a:lnSpc>
              <a:buNone/>
            </a:pPr>
            <a:r>
              <a:rPr lang="en-US" sz="4860" b="1" dirty="0">
                <a:solidFill>
                  <a:srgbClr val="5B5F72"/>
                </a:solidFill>
                <a:latin typeface="Instrument Sans" pitchFamily="34" charset="0"/>
                <a:ea typeface="Instrument Sans" pitchFamily="34" charset="-122"/>
                <a:cs typeface="Instrument Sans" pitchFamily="34" charset="-120"/>
              </a:rPr>
              <a:t>Theory Q&amp;A</a:t>
            </a:r>
            <a:endParaRPr lang="en-US" sz="4860" dirty="0"/>
          </a:p>
        </p:txBody>
      </p:sp>
      <p:sp>
        <p:nvSpPr>
          <p:cNvPr id="7" name="Shape 2"/>
          <p:cNvSpPr/>
          <p:nvPr/>
        </p:nvSpPr>
        <p:spPr>
          <a:xfrm>
            <a:off x="864037" y="2904173"/>
            <a:ext cx="7415927" cy="3563064"/>
          </a:xfrm>
          <a:prstGeom prst="roundRect">
            <a:avLst>
              <a:gd name="adj" fmla="val 3118"/>
            </a:avLst>
          </a:prstGeom>
          <a:noFill/>
          <a:ln w="15240">
            <a:solidFill>
              <a:srgbClr val="000000">
                <a:alpha val="8000"/>
              </a:srgbClr>
            </a:solidFill>
            <a:prstDash val="solid"/>
          </a:ln>
        </p:spPr>
      </p:sp>
      <p:sp>
        <p:nvSpPr>
          <p:cNvPr id="8" name="Shape 3"/>
          <p:cNvSpPr/>
          <p:nvPr/>
        </p:nvSpPr>
        <p:spPr>
          <a:xfrm>
            <a:off x="879277" y="2919413"/>
            <a:ext cx="6866229" cy="706517"/>
          </a:xfrm>
          <a:prstGeom prst="rect">
            <a:avLst/>
          </a:prstGeom>
          <a:solidFill>
            <a:srgbClr val="FFFFFF">
              <a:alpha val="4000"/>
            </a:srgbClr>
          </a:solidFill>
          <a:ln/>
        </p:spPr>
      </p:sp>
      <p:sp>
        <p:nvSpPr>
          <p:cNvPr id="9" name="Text 4"/>
          <p:cNvSpPr/>
          <p:nvPr/>
        </p:nvSpPr>
        <p:spPr>
          <a:xfrm>
            <a:off x="1126093" y="3075146"/>
            <a:ext cx="3195280" cy="395049"/>
          </a:xfrm>
          <a:prstGeom prst="rect">
            <a:avLst/>
          </a:prstGeom>
          <a:noFill/>
          <a:ln/>
        </p:spPr>
        <p:txBody>
          <a:bodyPr wrap="non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Step</a:t>
            </a:r>
            <a:endParaRPr lang="en-US" sz="1944" dirty="0"/>
          </a:p>
        </p:txBody>
      </p:sp>
      <p:sp>
        <p:nvSpPr>
          <p:cNvPr id="10" name="Text 5"/>
          <p:cNvSpPr/>
          <p:nvPr/>
        </p:nvSpPr>
        <p:spPr>
          <a:xfrm>
            <a:off x="4822627" y="3075146"/>
            <a:ext cx="3195280" cy="395049"/>
          </a:xfrm>
          <a:prstGeom prst="rect">
            <a:avLst/>
          </a:prstGeom>
          <a:noFill/>
          <a:ln/>
        </p:spPr>
        <p:txBody>
          <a:bodyPr wrap="non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Description</a:t>
            </a:r>
            <a:endParaRPr lang="en-US" sz="1944" dirty="0"/>
          </a:p>
        </p:txBody>
      </p:sp>
      <p:sp>
        <p:nvSpPr>
          <p:cNvPr id="11" name="Shape 6"/>
          <p:cNvSpPr/>
          <p:nvPr/>
        </p:nvSpPr>
        <p:spPr>
          <a:xfrm>
            <a:off x="879277" y="3625929"/>
            <a:ext cx="7385447" cy="706517"/>
          </a:xfrm>
          <a:prstGeom prst="rect">
            <a:avLst/>
          </a:prstGeom>
          <a:solidFill>
            <a:srgbClr val="000000">
              <a:alpha val="4000"/>
            </a:srgbClr>
          </a:solidFill>
          <a:ln/>
        </p:spPr>
      </p:sp>
      <p:sp>
        <p:nvSpPr>
          <p:cNvPr id="12" name="Text 7"/>
          <p:cNvSpPr/>
          <p:nvPr/>
        </p:nvSpPr>
        <p:spPr>
          <a:xfrm>
            <a:off x="1126093" y="3781663"/>
            <a:ext cx="3195280" cy="395049"/>
          </a:xfrm>
          <a:prstGeom prst="rect">
            <a:avLst/>
          </a:prstGeom>
          <a:noFill/>
          <a:ln/>
        </p:spPr>
        <p:txBody>
          <a:bodyPr wrap="non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1</a:t>
            </a:r>
            <a:endParaRPr lang="en-US" sz="1944" dirty="0"/>
          </a:p>
        </p:txBody>
      </p:sp>
      <p:sp>
        <p:nvSpPr>
          <p:cNvPr id="13" name="Text 8"/>
          <p:cNvSpPr/>
          <p:nvPr/>
        </p:nvSpPr>
        <p:spPr>
          <a:xfrm>
            <a:off x="4822627" y="3781663"/>
            <a:ext cx="3195280" cy="395049"/>
          </a:xfrm>
          <a:prstGeom prst="rect">
            <a:avLst/>
          </a:prstGeom>
          <a:noFill/>
          <a:ln/>
        </p:spPr>
        <p:txBody>
          <a:bodyPr wrap="non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Question Generation</a:t>
            </a:r>
            <a:endParaRPr lang="en-US" sz="1944" dirty="0"/>
          </a:p>
        </p:txBody>
      </p:sp>
      <p:sp>
        <p:nvSpPr>
          <p:cNvPr id="14" name="Shape 9"/>
          <p:cNvSpPr/>
          <p:nvPr/>
        </p:nvSpPr>
        <p:spPr>
          <a:xfrm>
            <a:off x="879278" y="4332446"/>
            <a:ext cx="6780168" cy="706517"/>
          </a:xfrm>
          <a:prstGeom prst="rect">
            <a:avLst/>
          </a:prstGeom>
          <a:solidFill>
            <a:srgbClr val="FFFFFF">
              <a:alpha val="4000"/>
            </a:srgbClr>
          </a:solidFill>
          <a:ln/>
        </p:spPr>
      </p:sp>
      <p:sp>
        <p:nvSpPr>
          <p:cNvPr id="15" name="Text 10"/>
          <p:cNvSpPr/>
          <p:nvPr/>
        </p:nvSpPr>
        <p:spPr>
          <a:xfrm>
            <a:off x="1126093" y="4488180"/>
            <a:ext cx="3195280" cy="395049"/>
          </a:xfrm>
          <a:prstGeom prst="rect">
            <a:avLst/>
          </a:prstGeom>
          <a:noFill/>
          <a:ln/>
        </p:spPr>
        <p:txBody>
          <a:bodyPr wrap="non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2</a:t>
            </a:r>
            <a:endParaRPr lang="en-US" sz="1944" dirty="0"/>
          </a:p>
        </p:txBody>
      </p:sp>
      <p:sp>
        <p:nvSpPr>
          <p:cNvPr id="16" name="Text 11"/>
          <p:cNvSpPr/>
          <p:nvPr/>
        </p:nvSpPr>
        <p:spPr>
          <a:xfrm>
            <a:off x="4822627" y="4488180"/>
            <a:ext cx="3195280" cy="395049"/>
          </a:xfrm>
          <a:prstGeom prst="rect">
            <a:avLst/>
          </a:prstGeom>
          <a:noFill/>
          <a:ln/>
        </p:spPr>
        <p:txBody>
          <a:bodyPr wrap="non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User Answer Input</a:t>
            </a:r>
            <a:endParaRPr lang="en-US" sz="1944" dirty="0"/>
          </a:p>
        </p:txBody>
      </p:sp>
      <p:sp>
        <p:nvSpPr>
          <p:cNvPr id="17" name="Shape 12"/>
          <p:cNvSpPr/>
          <p:nvPr/>
        </p:nvSpPr>
        <p:spPr>
          <a:xfrm>
            <a:off x="879277" y="5038963"/>
            <a:ext cx="7385447" cy="706517"/>
          </a:xfrm>
          <a:prstGeom prst="rect">
            <a:avLst/>
          </a:prstGeom>
          <a:solidFill>
            <a:srgbClr val="000000">
              <a:alpha val="4000"/>
            </a:srgbClr>
          </a:solidFill>
          <a:ln/>
        </p:spPr>
      </p:sp>
      <p:sp>
        <p:nvSpPr>
          <p:cNvPr id="18" name="Text 13"/>
          <p:cNvSpPr/>
          <p:nvPr/>
        </p:nvSpPr>
        <p:spPr>
          <a:xfrm>
            <a:off x="1126093" y="5194697"/>
            <a:ext cx="3195280" cy="395049"/>
          </a:xfrm>
          <a:prstGeom prst="rect">
            <a:avLst/>
          </a:prstGeom>
          <a:noFill/>
          <a:ln/>
        </p:spPr>
        <p:txBody>
          <a:bodyPr wrap="non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3</a:t>
            </a:r>
            <a:endParaRPr lang="en-US" sz="1944" dirty="0"/>
          </a:p>
        </p:txBody>
      </p:sp>
      <p:sp>
        <p:nvSpPr>
          <p:cNvPr id="19" name="Text 14"/>
          <p:cNvSpPr/>
          <p:nvPr/>
        </p:nvSpPr>
        <p:spPr>
          <a:xfrm>
            <a:off x="4822627" y="5194697"/>
            <a:ext cx="3195280" cy="395049"/>
          </a:xfrm>
          <a:prstGeom prst="rect">
            <a:avLst/>
          </a:prstGeom>
          <a:noFill/>
          <a:ln/>
        </p:spPr>
        <p:txBody>
          <a:bodyPr wrap="non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Answer Evaluation</a:t>
            </a:r>
            <a:endParaRPr lang="en-US" sz="1944" dirty="0"/>
          </a:p>
        </p:txBody>
      </p:sp>
      <p:sp>
        <p:nvSpPr>
          <p:cNvPr id="20" name="Shape 15"/>
          <p:cNvSpPr/>
          <p:nvPr/>
        </p:nvSpPr>
        <p:spPr>
          <a:xfrm>
            <a:off x="879277" y="5745480"/>
            <a:ext cx="7385447" cy="706517"/>
          </a:xfrm>
          <a:prstGeom prst="rect">
            <a:avLst/>
          </a:prstGeom>
          <a:solidFill>
            <a:srgbClr val="FFFFFF">
              <a:alpha val="4000"/>
            </a:srgbClr>
          </a:solidFill>
          <a:ln/>
        </p:spPr>
      </p:sp>
      <p:sp>
        <p:nvSpPr>
          <p:cNvPr id="21" name="Text 16"/>
          <p:cNvSpPr/>
          <p:nvPr/>
        </p:nvSpPr>
        <p:spPr>
          <a:xfrm>
            <a:off x="1126093" y="5901214"/>
            <a:ext cx="3195280" cy="395049"/>
          </a:xfrm>
          <a:prstGeom prst="rect">
            <a:avLst/>
          </a:prstGeom>
          <a:noFill/>
          <a:ln/>
        </p:spPr>
        <p:txBody>
          <a:bodyPr wrap="non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4</a:t>
            </a:r>
            <a:endParaRPr lang="en-US" sz="1944" dirty="0"/>
          </a:p>
        </p:txBody>
      </p:sp>
      <p:sp>
        <p:nvSpPr>
          <p:cNvPr id="22" name="Text 17"/>
          <p:cNvSpPr/>
          <p:nvPr/>
        </p:nvSpPr>
        <p:spPr>
          <a:xfrm>
            <a:off x="4822627" y="5901214"/>
            <a:ext cx="3195280" cy="395049"/>
          </a:xfrm>
          <a:prstGeom prst="rect">
            <a:avLst/>
          </a:prstGeom>
          <a:noFill/>
          <a:ln/>
        </p:spPr>
        <p:txBody>
          <a:bodyPr wrap="none" rtlCol="0" anchor="t"/>
          <a:lstStyle/>
          <a:p>
            <a:pPr marL="0" indent="0">
              <a:lnSpc>
                <a:spcPts val="3110"/>
              </a:lnSpc>
              <a:buNone/>
            </a:pPr>
            <a:r>
              <a:rPr lang="en-US" sz="1944" dirty="0">
                <a:solidFill>
                  <a:srgbClr val="5B5F71"/>
                </a:solidFill>
                <a:latin typeface="Instrument Sans" pitchFamily="34" charset="0"/>
                <a:ea typeface="Instrument Sans" pitchFamily="34" charset="-122"/>
                <a:cs typeface="Instrument Sans" pitchFamily="34" charset="-120"/>
              </a:rPr>
              <a:t>Feedback Provided</a:t>
            </a:r>
            <a:endParaRPr lang="en-US" sz="1944" dirty="0"/>
          </a:p>
        </p:txBody>
      </p:sp>
      <p:pic>
        <p:nvPicPr>
          <p:cNvPr id="25" name="Picture 24">
            <a:extLst>
              <a:ext uri="{FF2B5EF4-FFF2-40B4-BE49-F238E27FC236}">
                <a16:creationId xmlns:a16="http://schemas.microsoft.com/office/drawing/2014/main" id="{077E46B9-2330-9552-369A-29A145AB610B}"/>
              </a:ext>
            </a:extLst>
          </p:cNvPr>
          <p:cNvPicPr>
            <a:picLocks noChangeAspect="1"/>
          </p:cNvPicPr>
          <p:nvPr/>
        </p:nvPicPr>
        <p:blipFill>
          <a:blip r:embed="rId4"/>
          <a:stretch>
            <a:fillRect/>
          </a:stretch>
        </p:blipFill>
        <p:spPr>
          <a:xfrm>
            <a:off x="8519161" y="2513714"/>
            <a:ext cx="5829715" cy="39489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1"/>
          <p:cNvSpPr/>
          <p:nvPr/>
        </p:nvSpPr>
        <p:spPr>
          <a:xfrm>
            <a:off x="604837" y="475178"/>
            <a:ext cx="4320540" cy="540068"/>
          </a:xfrm>
          <a:prstGeom prst="rect">
            <a:avLst/>
          </a:prstGeom>
          <a:noFill/>
          <a:ln/>
        </p:spPr>
        <p:txBody>
          <a:bodyPr wrap="none" rtlCol="0" anchor="t"/>
          <a:lstStyle/>
          <a:p>
            <a:pPr marL="0" indent="0">
              <a:lnSpc>
                <a:spcPts val="4253"/>
              </a:lnSpc>
              <a:buNone/>
            </a:pPr>
            <a:r>
              <a:rPr lang="en-US" sz="3402" b="1" dirty="0">
                <a:solidFill>
                  <a:srgbClr val="5B5F72"/>
                </a:solidFill>
                <a:latin typeface="Instrument Sans" pitchFamily="34" charset="0"/>
                <a:ea typeface="Instrument Sans" pitchFamily="34" charset="-122"/>
                <a:cs typeface="Instrument Sans" pitchFamily="34" charset="-120"/>
              </a:rPr>
              <a:t>PDF Summarization</a:t>
            </a:r>
            <a:endParaRPr lang="en-US" sz="3402" dirty="0"/>
          </a:p>
        </p:txBody>
      </p:sp>
      <p:pic>
        <p:nvPicPr>
          <p:cNvPr id="7" name="Image 3" descr="preencoded.png"/>
          <p:cNvPicPr>
            <a:picLocks noChangeAspect="1"/>
          </p:cNvPicPr>
          <p:nvPr/>
        </p:nvPicPr>
        <p:blipFill>
          <a:blip r:embed="rId4"/>
          <a:stretch>
            <a:fillRect/>
          </a:stretch>
        </p:blipFill>
        <p:spPr>
          <a:xfrm>
            <a:off x="604837" y="1274445"/>
            <a:ext cx="431959" cy="431959"/>
          </a:xfrm>
          <a:prstGeom prst="rect">
            <a:avLst/>
          </a:prstGeom>
        </p:spPr>
      </p:pic>
      <p:sp>
        <p:nvSpPr>
          <p:cNvPr id="8" name="Text 2"/>
          <p:cNvSpPr/>
          <p:nvPr/>
        </p:nvSpPr>
        <p:spPr>
          <a:xfrm>
            <a:off x="604837" y="1879163"/>
            <a:ext cx="2160270" cy="269915"/>
          </a:xfrm>
          <a:prstGeom prst="rect">
            <a:avLst/>
          </a:prstGeom>
          <a:noFill/>
          <a:ln/>
        </p:spPr>
        <p:txBody>
          <a:bodyPr wrap="none" rtlCol="0" anchor="t"/>
          <a:lstStyle/>
          <a:p>
            <a:pPr marL="0" indent="0" algn="l">
              <a:lnSpc>
                <a:spcPts val="2126"/>
              </a:lnSpc>
              <a:buNone/>
            </a:pPr>
            <a:r>
              <a:rPr lang="en-US" sz="1701" b="1" dirty="0">
                <a:solidFill>
                  <a:srgbClr val="5B5F71"/>
                </a:solidFill>
                <a:latin typeface="Instrument Sans" pitchFamily="34" charset="0"/>
                <a:ea typeface="Instrument Sans" pitchFamily="34" charset="-122"/>
                <a:cs typeface="Instrument Sans" pitchFamily="34" charset="-120"/>
              </a:rPr>
              <a:t>PDF Upload</a:t>
            </a:r>
            <a:endParaRPr lang="en-US" sz="1701" dirty="0"/>
          </a:p>
        </p:txBody>
      </p:sp>
      <p:sp>
        <p:nvSpPr>
          <p:cNvPr id="9" name="Text 3"/>
          <p:cNvSpPr/>
          <p:nvPr/>
        </p:nvSpPr>
        <p:spPr>
          <a:xfrm>
            <a:off x="604837" y="2252663"/>
            <a:ext cx="7934325" cy="276582"/>
          </a:xfrm>
          <a:prstGeom prst="rect">
            <a:avLst/>
          </a:prstGeom>
          <a:noFill/>
          <a:ln/>
        </p:spPr>
        <p:txBody>
          <a:bodyPr wrap="none" rtlCol="0" anchor="t"/>
          <a:lstStyle/>
          <a:p>
            <a:pPr marL="0" indent="0" algn="l">
              <a:lnSpc>
                <a:spcPts val="2177"/>
              </a:lnSpc>
              <a:buNone/>
            </a:pPr>
            <a:r>
              <a:rPr lang="en-US" sz="1361" dirty="0">
                <a:solidFill>
                  <a:srgbClr val="5B5F71"/>
                </a:solidFill>
                <a:latin typeface="Instrument Sans" pitchFamily="34" charset="0"/>
                <a:ea typeface="Instrument Sans" pitchFamily="34" charset="-122"/>
                <a:cs typeface="Instrument Sans" pitchFamily="34" charset="-120"/>
              </a:rPr>
              <a:t>Users can upload PDF documents to the platform.</a:t>
            </a:r>
            <a:endParaRPr lang="en-US" sz="1361" dirty="0"/>
          </a:p>
        </p:txBody>
      </p:sp>
      <p:pic>
        <p:nvPicPr>
          <p:cNvPr id="10" name="Image 4" descr="preencoded.png"/>
          <p:cNvPicPr>
            <a:picLocks noChangeAspect="1"/>
          </p:cNvPicPr>
          <p:nvPr/>
        </p:nvPicPr>
        <p:blipFill>
          <a:blip r:embed="rId5"/>
          <a:stretch>
            <a:fillRect/>
          </a:stretch>
        </p:blipFill>
        <p:spPr>
          <a:xfrm>
            <a:off x="604837" y="3047643"/>
            <a:ext cx="431959" cy="431959"/>
          </a:xfrm>
          <a:prstGeom prst="rect">
            <a:avLst/>
          </a:prstGeom>
        </p:spPr>
      </p:pic>
      <p:sp>
        <p:nvSpPr>
          <p:cNvPr id="11" name="Text 4"/>
          <p:cNvSpPr/>
          <p:nvPr/>
        </p:nvSpPr>
        <p:spPr>
          <a:xfrm>
            <a:off x="604837" y="3652361"/>
            <a:ext cx="2160270" cy="269915"/>
          </a:xfrm>
          <a:prstGeom prst="rect">
            <a:avLst/>
          </a:prstGeom>
          <a:noFill/>
          <a:ln/>
        </p:spPr>
        <p:txBody>
          <a:bodyPr wrap="none" rtlCol="0" anchor="t"/>
          <a:lstStyle/>
          <a:p>
            <a:pPr marL="0" indent="0" algn="l">
              <a:lnSpc>
                <a:spcPts val="2126"/>
              </a:lnSpc>
              <a:buNone/>
            </a:pPr>
            <a:r>
              <a:rPr lang="en-US" sz="1701" b="1" dirty="0">
                <a:solidFill>
                  <a:srgbClr val="5B5F71"/>
                </a:solidFill>
                <a:latin typeface="Instrument Sans" pitchFamily="34" charset="0"/>
                <a:ea typeface="Instrument Sans" pitchFamily="34" charset="-122"/>
                <a:cs typeface="Instrument Sans" pitchFamily="34" charset="-120"/>
              </a:rPr>
              <a:t>Text Extraction</a:t>
            </a:r>
            <a:endParaRPr lang="en-US" sz="1701" dirty="0"/>
          </a:p>
        </p:txBody>
      </p:sp>
      <p:sp>
        <p:nvSpPr>
          <p:cNvPr id="12" name="Text 5"/>
          <p:cNvSpPr/>
          <p:nvPr/>
        </p:nvSpPr>
        <p:spPr>
          <a:xfrm>
            <a:off x="604837" y="4025860"/>
            <a:ext cx="7934325" cy="276582"/>
          </a:xfrm>
          <a:prstGeom prst="rect">
            <a:avLst/>
          </a:prstGeom>
          <a:noFill/>
          <a:ln/>
        </p:spPr>
        <p:txBody>
          <a:bodyPr wrap="none" rtlCol="0" anchor="t"/>
          <a:lstStyle/>
          <a:p>
            <a:pPr marL="0" indent="0" algn="l">
              <a:lnSpc>
                <a:spcPts val="2177"/>
              </a:lnSpc>
              <a:buNone/>
            </a:pPr>
            <a:r>
              <a:rPr lang="en-US" sz="1361" dirty="0">
                <a:solidFill>
                  <a:srgbClr val="5B5F71"/>
                </a:solidFill>
                <a:latin typeface="Instrument Sans" pitchFamily="34" charset="0"/>
                <a:ea typeface="Instrument Sans" pitchFamily="34" charset="-122"/>
                <a:cs typeface="Instrument Sans" pitchFamily="34" charset="-120"/>
              </a:rPr>
              <a:t>PDFMiner extracts text content from the uploaded PDF file.</a:t>
            </a:r>
            <a:endParaRPr lang="en-US" sz="1361" dirty="0"/>
          </a:p>
        </p:txBody>
      </p:sp>
      <p:pic>
        <p:nvPicPr>
          <p:cNvPr id="13" name="Image 5" descr="preencoded.png"/>
          <p:cNvPicPr>
            <a:picLocks noChangeAspect="1"/>
          </p:cNvPicPr>
          <p:nvPr/>
        </p:nvPicPr>
        <p:blipFill>
          <a:blip r:embed="rId6"/>
          <a:stretch>
            <a:fillRect/>
          </a:stretch>
        </p:blipFill>
        <p:spPr>
          <a:xfrm>
            <a:off x="604837" y="4820841"/>
            <a:ext cx="431959" cy="431959"/>
          </a:xfrm>
          <a:prstGeom prst="rect">
            <a:avLst/>
          </a:prstGeom>
        </p:spPr>
      </p:pic>
      <p:sp>
        <p:nvSpPr>
          <p:cNvPr id="14" name="Text 6"/>
          <p:cNvSpPr/>
          <p:nvPr/>
        </p:nvSpPr>
        <p:spPr>
          <a:xfrm>
            <a:off x="604837" y="5425559"/>
            <a:ext cx="2160270" cy="269915"/>
          </a:xfrm>
          <a:prstGeom prst="rect">
            <a:avLst/>
          </a:prstGeom>
          <a:noFill/>
          <a:ln/>
        </p:spPr>
        <p:txBody>
          <a:bodyPr wrap="none" rtlCol="0" anchor="t"/>
          <a:lstStyle/>
          <a:p>
            <a:pPr marL="0" indent="0" algn="l">
              <a:lnSpc>
                <a:spcPts val="2126"/>
              </a:lnSpc>
              <a:buNone/>
            </a:pPr>
            <a:r>
              <a:rPr lang="en-US" sz="1701" b="1" dirty="0">
                <a:solidFill>
                  <a:srgbClr val="5B5F71"/>
                </a:solidFill>
                <a:latin typeface="Instrument Sans" pitchFamily="34" charset="0"/>
                <a:ea typeface="Instrument Sans" pitchFamily="34" charset="-122"/>
                <a:cs typeface="Instrument Sans" pitchFamily="34" charset="-120"/>
              </a:rPr>
              <a:t>AI Summarization</a:t>
            </a:r>
            <a:endParaRPr lang="en-US" sz="1701" dirty="0"/>
          </a:p>
        </p:txBody>
      </p:sp>
      <p:sp>
        <p:nvSpPr>
          <p:cNvPr id="15" name="Text 7"/>
          <p:cNvSpPr/>
          <p:nvPr/>
        </p:nvSpPr>
        <p:spPr>
          <a:xfrm>
            <a:off x="604837" y="5799058"/>
            <a:ext cx="7934325" cy="276582"/>
          </a:xfrm>
          <a:prstGeom prst="rect">
            <a:avLst/>
          </a:prstGeom>
          <a:noFill/>
          <a:ln/>
        </p:spPr>
        <p:txBody>
          <a:bodyPr wrap="none" rtlCol="0" anchor="t"/>
          <a:lstStyle/>
          <a:p>
            <a:pPr marL="0" indent="0" algn="l">
              <a:lnSpc>
                <a:spcPts val="2177"/>
              </a:lnSpc>
              <a:buNone/>
            </a:pPr>
            <a:r>
              <a:rPr lang="en-US" sz="1361" dirty="0">
                <a:solidFill>
                  <a:srgbClr val="5B5F71"/>
                </a:solidFill>
                <a:latin typeface="Instrument Sans" pitchFamily="34" charset="0"/>
                <a:ea typeface="Instrument Sans" pitchFamily="34" charset="-122"/>
                <a:cs typeface="Instrument Sans" pitchFamily="34" charset="-120"/>
              </a:rPr>
              <a:t>AI models generate a concise summary of the PDF content.</a:t>
            </a:r>
            <a:endParaRPr lang="en-US" sz="1361" dirty="0"/>
          </a:p>
        </p:txBody>
      </p:sp>
      <p:pic>
        <p:nvPicPr>
          <p:cNvPr id="16" name="Image 6" descr="preencoded.png"/>
          <p:cNvPicPr>
            <a:picLocks noChangeAspect="1"/>
          </p:cNvPicPr>
          <p:nvPr/>
        </p:nvPicPr>
        <p:blipFill>
          <a:blip r:embed="rId7"/>
          <a:stretch>
            <a:fillRect/>
          </a:stretch>
        </p:blipFill>
        <p:spPr>
          <a:xfrm>
            <a:off x="604837" y="6594038"/>
            <a:ext cx="431959" cy="431959"/>
          </a:xfrm>
          <a:prstGeom prst="rect">
            <a:avLst/>
          </a:prstGeom>
        </p:spPr>
      </p:pic>
      <p:sp>
        <p:nvSpPr>
          <p:cNvPr id="17" name="Text 8"/>
          <p:cNvSpPr/>
          <p:nvPr/>
        </p:nvSpPr>
        <p:spPr>
          <a:xfrm>
            <a:off x="604837" y="7198757"/>
            <a:ext cx="2160270" cy="269915"/>
          </a:xfrm>
          <a:prstGeom prst="rect">
            <a:avLst/>
          </a:prstGeom>
          <a:noFill/>
          <a:ln/>
        </p:spPr>
        <p:txBody>
          <a:bodyPr wrap="none" rtlCol="0" anchor="t"/>
          <a:lstStyle/>
          <a:p>
            <a:pPr marL="0" indent="0" algn="l">
              <a:lnSpc>
                <a:spcPts val="2126"/>
              </a:lnSpc>
              <a:buNone/>
            </a:pPr>
            <a:r>
              <a:rPr lang="en-US" sz="1701" b="1" dirty="0">
                <a:solidFill>
                  <a:srgbClr val="5B5F71"/>
                </a:solidFill>
                <a:latin typeface="Instrument Sans" pitchFamily="34" charset="0"/>
                <a:ea typeface="Instrument Sans" pitchFamily="34" charset="-122"/>
                <a:cs typeface="Instrument Sans" pitchFamily="34" charset="-120"/>
              </a:rPr>
              <a:t>Summary Display</a:t>
            </a:r>
            <a:endParaRPr lang="en-US" sz="1701" dirty="0"/>
          </a:p>
        </p:txBody>
      </p:sp>
      <p:sp>
        <p:nvSpPr>
          <p:cNvPr id="18" name="Text 9"/>
          <p:cNvSpPr/>
          <p:nvPr/>
        </p:nvSpPr>
        <p:spPr>
          <a:xfrm>
            <a:off x="604837" y="7572256"/>
            <a:ext cx="7934325" cy="276582"/>
          </a:xfrm>
          <a:prstGeom prst="rect">
            <a:avLst/>
          </a:prstGeom>
          <a:noFill/>
          <a:ln/>
        </p:spPr>
        <p:txBody>
          <a:bodyPr wrap="none" rtlCol="0" anchor="t"/>
          <a:lstStyle/>
          <a:p>
            <a:pPr marL="0" indent="0" algn="l">
              <a:lnSpc>
                <a:spcPts val="2177"/>
              </a:lnSpc>
              <a:buNone/>
            </a:pPr>
            <a:r>
              <a:rPr lang="en-US" sz="1361" dirty="0">
                <a:solidFill>
                  <a:srgbClr val="5B5F71"/>
                </a:solidFill>
                <a:latin typeface="Instrument Sans" pitchFamily="34" charset="0"/>
                <a:ea typeface="Instrument Sans" pitchFamily="34" charset="-122"/>
                <a:cs typeface="Instrument Sans" pitchFamily="34" charset="-120"/>
              </a:rPr>
              <a:t>The generated summary is displayed in the Streamlit interface.</a:t>
            </a:r>
            <a:endParaRPr lang="en-US" sz="1361" dirty="0"/>
          </a:p>
        </p:txBody>
      </p:sp>
      <p:pic>
        <p:nvPicPr>
          <p:cNvPr id="21" name="Picture 20">
            <a:extLst>
              <a:ext uri="{FF2B5EF4-FFF2-40B4-BE49-F238E27FC236}">
                <a16:creationId xmlns:a16="http://schemas.microsoft.com/office/drawing/2014/main" id="{E6217CF2-97CE-3979-466A-14EC21E6C3CD}"/>
              </a:ext>
            </a:extLst>
          </p:cNvPr>
          <p:cNvPicPr>
            <a:picLocks noChangeAspect="1"/>
          </p:cNvPicPr>
          <p:nvPr/>
        </p:nvPicPr>
        <p:blipFill>
          <a:blip r:embed="rId8"/>
          <a:stretch>
            <a:fillRect/>
          </a:stretch>
        </p:blipFill>
        <p:spPr>
          <a:xfrm>
            <a:off x="5530214" y="1404216"/>
            <a:ext cx="8831792" cy="5519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Text 1"/>
          <p:cNvSpPr/>
          <p:nvPr/>
        </p:nvSpPr>
        <p:spPr>
          <a:xfrm>
            <a:off x="830937" y="654606"/>
            <a:ext cx="5935861" cy="741998"/>
          </a:xfrm>
          <a:prstGeom prst="rect">
            <a:avLst/>
          </a:prstGeom>
          <a:noFill/>
          <a:ln/>
        </p:spPr>
        <p:txBody>
          <a:bodyPr wrap="none" rtlCol="0" anchor="t"/>
          <a:lstStyle/>
          <a:p>
            <a:pPr marL="0" indent="0">
              <a:lnSpc>
                <a:spcPts val="5842"/>
              </a:lnSpc>
              <a:buNone/>
            </a:pPr>
            <a:r>
              <a:rPr lang="en-US" sz="4674" b="1" dirty="0">
                <a:solidFill>
                  <a:srgbClr val="5B5F72"/>
                </a:solidFill>
                <a:latin typeface="Instrument Sans" pitchFamily="34" charset="0"/>
                <a:ea typeface="Instrument Sans" pitchFamily="34" charset="-122"/>
                <a:cs typeface="Instrument Sans" pitchFamily="34" charset="-120"/>
              </a:rPr>
              <a:t>Chat Interface</a:t>
            </a:r>
            <a:endParaRPr lang="en-US" sz="4674" dirty="0"/>
          </a:p>
        </p:txBody>
      </p:sp>
      <p:sp>
        <p:nvSpPr>
          <p:cNvPr id="7" name="Shape 2"/>
          <p:cNvSpPr/>
          <p:nvPr/>
        </p:nvSpPr>
        <p:spPr>
          <a:xfrm>
            <a:off x="830937" y="4853702"/>
            <a:ext cx="7482126" cy="47387"/>
          </a:xfrm>
          <a:prstGeom prst="roundRect">
            <a:avLst>
              <a:gd name="adj" fmla="val 225475"/>
            </a:avLst>
          </a:prstGeom>
          <a:solidFill>
            <a:srgbClr val="C9CACE"/>
          </a:solidFill>
          <a:ln/>
        </p:spPr>
      </p:sp>
      <p:sp>
        <p:nvSpPr>
          <p:cNvPr id="8" name="Shape 3"/>
          <p:cNvSpPr/>
          <p:nvPr/>
        </p:nvSpPr>
        <p:spPr>
          <a:xfrm>
            <a:off x="2618423" y="4022765"/>
            <a:ext cx="47387" cy="830937"/>
          </a:xfrm>
          <a:prstGeom prst="roundRect">
            <a:avLst>
              <a:gd name="adj" fmla="val 225475"/>
            </a:avLst>
          </a:prstGeom>
          <a:solidFill>
            <a:srgbClr val="C9CACE"/>
          </a:solidFill>
          <a:ln/>
        </p:spPr>
      </p:sp>
      <p:sp>
        <p:nvSpPr>
          <p:cNvPr id="9" name="Shape 4"/>
          <p:cNvSpPr/>
          <p:nvPr/>
        </p:nvSpPr>
        <p:spPr>
          <a:xfrm>
            <a:off x="2375059" y="4586645"/>
            <a:ext cx="534114" cy="534114"/>
          </a:xfrm>
          <a:prstGeom prst="roundRect">
            <a:avLst>
              <a:gd name="adj" fmla="val 20004"/>
            </a:avLst>
          </a:prstGeom>
          <a:solidFill>
            <a:srgbClr val="E3E4E8"/>
          </a:solidFill>
          <a:ln w="7620">
            <a:solidFill>
              <a:srgbClr val="C9CACE"/>
            </a:solidFill>
            <a:prstDash val="solid"/>
          </a:ln>
        </p:spPr>
      </p:sp>
      <p:sp>
        <p:nvSpPr>
          <p:cNvPr id="10" name="Text 5"/>
          <p:cNvSpPr/>
          <p:nvPr/>
        </p:nvSpPr>
        <p:spPr>
          <a:xfrm>
            <a:off x="2573179" y="4675584"/>
            <a:ext cx="137874" cy="356116"/>
          </a:xfrm>
          <a:prstGeom prst="rect">
            <a:avLst/>
          </a:prstGeom>
          <a:noFill/>
          <a:ln/>
        </p:spPr>
        <p:txBody>
          <a:bodyPr wrap="none" rtlCol="0" anchor="t"/>
          <a:lstStyle/>
          <a:p>
            <a:pPr marL="0" indent="0" algn="ctr">
              <a:lnSpc>
                <a:spcPts val="2804"/>
              </a:lnSpc>
              <a:buNone/>
            </a:pPr>
            <a:r>
              <a:rPr lang="en-US" sz="2804" b="1" dirty="0">
                <a:solidFill>
                  <a:srgbClr val="5B5F71"/>
                </a:solidFill>
                <a:latin typeface="Instrument Sans" pitchFamily="34" charset="0"/>
                <a:ea typeface="Instrument Sans" pitchFamily="34" charset="-122"/>
                <a:cs typeface="Instrument Sans" pitchFamily="34" charset="-120"/>
              </a:rPr>
              <a:t>1</a:t>
            </a:r>
            <a:endParaRPr lang="en-US" sz="2804" dirty="0"/>
          </a:p>
        </p:txBody>
      </p:sp>
      <p:sp>
        <p:nvSpPr>
          <p:cNvPr id="11" name="Text 6"/>
          <p:cNvSpPr/>
          <p:nvPr/>
        </p:nvSpPr>
        <p:spPr>
          <a:xfrm>
            <a:off x="1158121" y="2132528"/>
            <a:ext cx="2967871" cy="370999"/>
          </a:xfrm>
          <a:prstGeom prst="rect">
            <a:avLst/>
          </a:prstGeom>
          <a:noFill/>
          <a:ln/>
        </p:spPr>
        <p:txBody>
          <a:bodyPr wrap="none" rtlCol="0" anchor="t"/>
          <a:lstStyle/>
          <a:p>
            <a:pPr marL="0" indent="0" algn="ctr">
              <a:lnSpc>
                <a:spcPts val="2921"/>
              </a:lnSpc>
              <a:buNone/>
            </a:pPr>
            <a:r>
              <a:rPr lang="en-US" sz="2337" b="1" dirty="0">
                <a:solidFill>
                  <a:srgbClr val="5B5F71"/>
                </a:solidFill>
                <a:latin typeface="Instrument Sans" pitchFamily="34" charset="0"/>
                <a:ea typeface="Instrument Sans" pitchFamily="34" charset="-122"/>
                <a:cs typeface="Instrument Sans" pitchFamily="34" charset="-120"/>
              </a:rPr>
              <a:t>PDF Upload</a:t>
            </a:r>
            <a:endParaRPr lang="en-US" sz="2337" dirty="0"/>
          </a:p>
        </p:txBody>
      </p:sp>
      <p:sp>
        <p:nvSpPr>
          <p:cNvPr id="12" name="Text 7"/>
          <p:cNvSpPr/>
          <p:nvPr/>
        </p:nvSpPr>
        <p:spPr>
          <a:xfrm>
            <a:off x="1068348" y="2645926"/>
            <a:ext cx="3147536" cy="1139428"/>
          </a:xfrm>
          <a:prstGeom prst="rect">
            <a:avLst/>
          </a:prstGeom>
          <a:noFill/>
          <a:ln/>
        </p:spPr>
        <p:txBody>
          <a:bodyPr wrap="square" rtlCol="0" anchor="t"/>
          <a:lstStyle/>
          <a:p>
            <a:pPr marL="0" indent="0" algn="ctr">
              <a:lnSpc>
                <a:spcPts val="2991"/>
              </a:lnSpc>
              <a:buNone/>
            </a:pPr>
            <a:r>
              <a:rPr lang="en-US" sz="1870" dirty="0">
                <a:solidFill>
                  <a:srgbClr val="5B5F71"/>
                </a:solidFill>
                <a:latin typeface="Instrument Sans" pitchFamily="34" charset="0"/>
                <a:ea typeface="Instrument Sans" pitchFamily="34" charset="-122"/>
                <a:cs typeface="Instrument Sans" pitchFamily="34" charset="-120"/>
              </a:rPr>
              <a:t>Users can upload PDF documents for interactive learning.</a:t>
            </a:r>
            <a:endParaRPr lang="en-US" sz="1870" dirty="0"/>
          </a:p>
        </p:txBody>
      </p:sp>
      <p:sp>
        <p:nvSpPr>
          <p:cNvPr id="13" name="Shape 8"/>
          <p:cNvSpPr/>
          <p:nvPr/>
        </p:nvSpPr>
        <p:spPr>
          <a:xfrm>
            <a:off x="4548307" y="4853702"/>
            <a:ext cx="47387" cy="830937"/>
          </a:xfrm>
          <a:prstGeom prst="roundRect">
            <a:avLst>
              <a:gd name="adj" fmla="val 225475"/>
            </a:avLst>
          </a:prstGeom>
          <a:solidFill>
            <a:srgbClr val="C9CACE"/>
          </a:solidFill>
          <a:ln/>
        </p:spPr>
      </p:sp>
      <p:sp>
        <p:nvSpPr>
          <p:cNvPr id="14" name="Shape 9"/>
          <p:cNvSpPr/>
          <p:nvPr/>
        </p:nvSpPr>
        <p:spPr>
          <a:xfrm>
            <a:off x="4304943" y="4586645"/>
            <a:ext cx="534114" cy="534114"/>
          </a:xfrm>
          <a:prstGeom prst="roundRect">
            <a:avLst>
              <a:gd name="adj" fmla="val 20004"/>
            </a:avLst>
          </a:prstGeom>
          <a:solidFill>
            <a:srgbClr val="E3E4E8"/>
          </a:solidFill>
          <a:ln w="7620">
            <a:solidFill>
              <a:srgbClr val="C9CACE"/>
            </a:solidFill>
            <a:prstDash val="solid"/>
          </a:ln>
        </p:spPr>
      </p:sp>
      <p:sp>
        <p:nvSpPr>
          <p:cNvPr id="15" name="Text 10"/>
          <p:cNvSpPr/>
          <p:nvPr/>
        </p:nvSpPr>
        <p:spPr>
          <a:xfrm>
            <a:off x="4472821" y="4675584"/>
            <a:ext cx="198358" cy="356116"/>
          </a:xfrm>
          <a:prstGeom prst="rect">
            <a:avLst/>
          </a:prstGeom>
          <a:noFill/>
          <a:ln/>
        </p:spPr>
        <p:txBody>
          <a:bodyPr wrap="none" rtlCol="0" anchor="t"/>
          <a:lstStyle/>
          <a:p>
            <a:pPr marL="0" indent="0" algn="ctr">
              <a:lnSpc>
                <a:spcPts val="2804"/>
              </a:lnSpc>
              <a:buNone/>
            </a:pPr>
            <a:r>
              <a:rPr lang="en-US" sz="2804" b="1" dirty="0">
                <a:solidFill>
                  <a:srgbClr val="5B5F71"/>
                </a:solidFill>
                <a:latin typeface="Instrument Sans" pitchFamily="34" charset="0"/>
                <a:ea typeface="Instrument Sans" pitchFamily="34" charset="-122"/>
                <a:cs typeface="Instrument Sans" pitchFamily="34" charset="-120"/>
              </a:rPr>
              <a:t>2</a:t>
            </a:r>
            <a:endParaRPr lang="en-US" sz="2804" dirty="0"/>
          </a:p>
        </p:txBody>
      </p:sp>
      <p:sp>
        <p:nvSpPr>
          <p:cNvPr id="16" name="Text 11"/>
          <p:cNvSpPr/>
          <p:nvPr/>
        </p:nvSpPr>
        <p:spPr>
          <a:xfrm>
            <a:off x="3088005" y="5922050"/>
            <a:ext cx="2967871" cy="370999"/>
          </a:xfrm>
          <a:prstGeom prst="rect">
            <a:avLst/>
          </a:prstGeom>
          <a:noFill/>
          <a:ln/>
        </p:spPr>
        <p:txBody>
          <a:bodyPr wrap="none" rtlCol="0" anchor="t"/>
          <a:lstStyle/>
          <a:p>
            <a:pPr marL="0" indent="0" algn="ctr">
              <a:lnSpc>
                <a:spcPts val="2921"/>
              </a:lnSpc>
              <a:buNone/>
            </a:pPr>
            <a:r>
              <a:rPr lang="en-US" sz="2337" b="1" dirty="0">
                <a:solidFill>
                  <a:srgbClr val="5B5F71"/>
                </a:solidFill>
                <a:latin typeface="Instrument Sans" pitchFamily="34" charset="0"/>
                <a:ea typeface="Instrument Sans" pitchFamily="34" charset="-122"/>
                <a:cs typeface="Instrument Sans" pitchFamily="34" charset="-120"/>
              </a:rPr>
              <a:t>Chat Interaction</a:t>
            </a:r>
            <a:endParaRPr lang="en-US" sz="2337" dirty="0"/>
          </a:p>
        </p:txBody>
      </p:sp>
      <p:sp>
        <p:nvSpPr>
          <p:cNvPr id="17" name="Text 12"/>
          <p:cNvSpPr/>
          <p:nvPr/>
        </p:nvSpPr>
        <p:spPr>
          <a:xfrm>
            <a:off x="2998232" y="6435447"/>
            <a:ext cx="3147536" cy="1139428"/>
          </a:xfrm>
          <a:prstGeom prst="rect">
            <a:avLst/>
          </a:prstGeom>
          <a:noFill/>
          <a:ln/>
        </p:spPr>
        <p:txBody>
          <a:bodyPr wrap="square" rtlCol="0" anchor="t"/>
          <a:lstStyle/>
          <a:p>
            <a:pPr marL="0" indent="0" algn="ctr">
              <a:lnSpc>
                <a:spcPts val="2991"/>
              </a:lnSpc>
              <a:buNone/>
            </a:pPr>
            <a:r>
              <a:rPr lang="en-US" sz="1870" dirty="0">
                <a:solidFill>
                  <a:srgbClr val="5B5F71"/>
                </a:solidFill>
                <a:latin typeface="Instrument Sans" pitchFamily="34" charset="0"/>
                <a:ea typeface="Instrument Sans" pitchFamily="34" charset="-122"/>
                <a:cs typeface="Instrument Sans" pitchFamily="34" charset="-120"/>
              </a:rPr>
              <a:t>Users can ask questions about the PDF content through a chat interface.</a:t>
            </a:r>
            <a:endParaRPr lang="en-US" sz="1870" dirty="0"/>
          </a:p>
        </p:txBody>
      </p:sp>
      <p:sp>
        <p:nvSpPr>
          <p:cNvPr id="18" name="Shape 13"/>
          <p:cNvSpPr/>
          <p:nvPr/>
        </p:nvSpPr>
        <p:spPr>
          <a:xfrm>
            <a:off x="6478191" y="4022765"/>
            <a:ext cx="47387" cy="830937"/>
          </a:xfrm>
          <a:prstGeom prst="roundRect">
            <a:avLst>
              <a:gd name="adj" fmla="val 225475"/>
            </a:avLst>
          </a:prstGeom>
          <a:solidFill>
            <a:srgbClr val="C9CACE"/>
          </a:solidFill>
          <a:ln/>
        </p:spPr>
      </p:sp>
      <p:sp>
        <p:nvSpPr>
          <p:cNvPr id="19" name="Shape 14"/>
          <p:cNvSpPr/>
          <p:nvPr/>
        </p:nvSpPr>
        <p:spPr>
          <a:xfrm>
            <a:off x="6234827" y="4586645"/>
            <a:ext cx="534114" cy="534114"/>
          </a:xfrm>
          <a:prstGeom prst="roundRect">
            <a:avLst>
              <a:gd name="adj" fmla="val 20004"/>
            </a:avLst>
          </a:prstGeom>
          <a:solidFill>
            <a:srgbClr val="E3E4E8"/>
          </a:solidFill>
          <a:ln w="7620">
            <a:solidFill>
              <a:srgbClr val="C9CACE"/>
            </a:solidFill>
            <a:prstDash val="solid"/>
          </a:ln>
        </p:spPr>
      </p:sp>
      <p:sp>
        <p:nvSpPr>
          <p:cNvPr id="20" name="Text 15"/>
          <p:cNvSpPr/>
          <p:nvPr/>
        </p:nvSpPr>
        <p:spPr>
          <a:xfrm>
            <a:off x="6398776" y="4675584"/>
            <a:ext cx="206216" cy="356116"/>
          </a:xfrm>
          <a:prstGeom prst="rect">
            <a:avLst/>
          </a:prstGeom>
          <a:noFill/>
          <a:ln/>
        </p:spPr>
        <p:txBody>
          <a:bodyPr wrap="none" rtlCol="0" anchor="t"/>
          <a:lstStyle/>
          <a:p>
            <a:pPr marL="0" indent="0" algn="ctr">
              <a:lnSpc>
                <a:spcPts val="2804"/>
              </a:lnSpc>
              <a:buNone/>
            </a:pPr>
            <a:r>
              <a:rPr lang="en-US" sz="2804" b="1" dirty="0">
                <a:solidFill>
                  <a:srgbClr val="5B5F71"/>
                </a:solidFill>
                <a:latin typeface="Instrument Sans" pitchFamily="34" charset="0"/>
                <a:ea typeface="Instrument Sans" pitchFamily="34" charset="-122"/>
                <a:cs typeface="Instrument Sans" pitchFamily="34" charset="-120"/>
              </a:rPr>
              <a:t>3</a:t>
            </a:r>
            <a:endParaRPr lang="en-US" sz="2804" dirty="0"/>
          </a:p>
        </p:txBody>
      </p:sp>
      <p:sp>
        <p:nvSpPr>
          <p:cNvPr id="21" name="Text 16"/>
          <p:cNvSpPr/>
          <p:nvPr/>
        </p:nvSpPr>
        <p:spPr>
          <a:xfrm>
            <a:off x="5017889" y="1752719"/>
            <a:ext cx="2967871" cy="370999"/>
          </a:xfrm>
          <a:prstGeom prst="rect">
            <a:avLst/>
          </a:prstGeom>
          <a:noFill/>
          <a:ln/>
        </p:spPr>
        <p:txBody>
          <a:bodyPr wrap="none" rtlCol="0" anchor="t"/>
          <a:lstStyle/>
          <a:p>
            <a:pPr marL="0" indent="0" algn="ctr">
              <a:lnSpc>
                <a:spcPts val="2921"/>
              </a:lnSpc>
              <a:buNone/>
            </a:pPr>
            <a:r>
              <a:rPr lang="en-US" sz="2337" b="1" dirty="0">
                <a:solidFill>
                  <a:srgbClr val="5B5F71"/>
                </a:solidFill>
                <a:latin typeface="Instrument Sans" pitchFamily="34" charset="0"/>
                <a:ea typeface="Instrument Sans" pitchFamily="34" charset="-122"/>
                <a:cs typeface="Instrument Sans" pitchFamily="34" charset="-120"/>
              </a:rPr>
              <a:t>AI Retrieval</a:t>
            </a:r>
            <a:endParaRPr lang="en-US" sz="2337" dirty="0"/>
          </a:p>
        </p:txBody>
      </p:sp>
      <p:sp>
        <p:nvSpPr>
          <p:cNvPr id="22" name="Text 17"/>
          <p:cNvSpPr/>
          <p:nvPr/>
        </p:nvSpPr>
        <p:spPr>
          <a:xfrm>
            <a:off x="4928116" y="2266117"/>
            <a:ext cx="3147536" cy="1519238"/>
          </a:xfrm>
          <a:prstGeom prst="rect">
            <a:avLst/>
          </a:prstGeom>
          <a:noFill/>
          <a:ln/>
        </p:spPr>
        <p:txBody>
          <a:bodyPr wrap="square" rtlCol="0" anchor="t"/>
          <a:lstStyle/>
          <a:p>
            <a:pPr marL="0" indent="0" algn="ctr">
              <a:lnSpc>
                <a:spcPts val="2991"/>
              </a:lnSpc>
              <a:buNone/>
            </a:pPr>
            <a:r>
              <a:rPr lang="en-US" sz="1870" dirty="0">
                <a:solidFill>
                  <a:srgbClr val="5B5F71"/>
                </a:solidFill>
                <a:latin typeface="Instrument Sans" pitchFamily="34" charset="0"/>
                <a:ea typeface="Instrument Sans" pitchFamily="34" charset="-122"/>
                <a:cs typeface="Instrument Sans" pitchFamily="34" charset="-120"/>
              </a:rPr>
              <a:t>Chroma db, RAG, and LangChain are used for document retrieval and answer generation.</a:t>
            </a:r>
            <a:endParaRPr lang="en-US" sz="1870" dirty="0"/>
          </a:p>
        </p:txBody>
      </p:sp>
      <p:pic>
        <p:nvPicPr>
          <p:cNvPr id="25" name="Picture 24">
            <a:extLst>
              <a:ext uri="{FF2B5EF4-FFF2-40B4-BE49-F238E27FC236}">
                <a16:creationId xmlns:a16="http://schemas.microsoft.com/office/drawing/2014/main" id="{F993552B-D6E3-511B-9E92-9A2985603061}"/>
              </a:ext>
            </a:extLst>
          </p:cNvPr>
          <p:cNvPicPr>
            <a:picLocks noChangeAspect="1"/>
          </p:cNvPicPr>
          <p:nvPr/>
        </p:nvPicPr>
        <p:blipFill>
          <a:blip r:embed="rId4"/>
          <a:stretch>
            <a:fillRect/>
          </a:stretch>
        </p:blipFill>
        <p:spPr>
          <a:xfrm>
            <a:off x="8610743" y="1724325"/>
            <a:ext cx="5869049" cy="47111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606</Words>
  <Application>Microsoft Office PowerPoint</Application>
  <PresentationFormat>Custom</PresentationFormat>
  <Paragraphs>105</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Instrument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Shreyas Gowda</cp:lastModifiedBy>
  <cp:revision>7</cp:revision>
  <dcterms:created xsi:type="dcterms:W3CDTF">2024-07-07T03:06:29Z</dcterms:created>
  <dcterms:modified xsi:type="dcterms:W3CDTF">2024-07-27T12:33:20Z</dcterms:modified>
</cp:coreProperties>
</file>