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1" r:id="rId13"/>
    <p:sldId id="272" r:id="rId14"/>
    <p:sldId id="273" r:id="rId15"/>
    <p:sldId id="266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7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3869F1-D1DC-4399-89FC-3A8446C03A30}">
  <a:tblStyle styleId="{EF3869F1-D1DC-4399-89FC-3A8446C03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5B7735-8E56-49D0-8993-A055C8ED565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tcBdr/>
        <a:fill>
          <a:solidFill>
            <a:srgbClr val="CDD8F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8F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>
        <p:guide orient="horz" pos="16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7a6e04d57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47a6e04d57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820F9AF8-D860-844E-5F0C-3CB2CD314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>
            <a:extLst>
              <a:ext uri="{FF2B5EF4-FFF2-40B4-BE49-F238E27FC236}">
                <a16:creationId xmlns:a16="http://schemas.microsoft.com/office/drawing/2014/main" id="{EF59766B-B9B8-DBF9-6D33-D26D0BA358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>
            <a:extLst>
              <a:ext uri="{FF2B5EF4-FFF2-40B4-BE49-F238E27FC236}">
                <a16:creationId xmlns:a16="http://schemas.microsoft.com/office/drawing/2014/main" id="{7BDD64FA-5DA1-1C8F-2497-AC1673DD6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567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A2A3BE6D-CAD9-3692-5B07-AC42CE40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>
            <a:extLst>
              <a:ext uri="{FF2B5EF4-FFF2-40B4-BE49-F238E27FC236}">
                <a16:creationId xmlns:a16="http://schemas.microsoft.com/office/drawing/2014/main" id="{C9E165DF-0979-D114-13E7-6FBA23F0B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>
            <a:extLst>
              <a:ext uri="{FF2B5EF4-FFF2-40B4-BE49-F238E27FC236}">
                <a16:creationId xmlns:a16="http://schemas.microsoft.com/office/drawing/2014/main" id="{C1FD70FB-FAAE-F774-7FB3-53D7FF038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386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1753A91A-0740-A0B9-660A-6750A131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>
            <a:extLst>
              <a:ext uri="{FF2B5EF4-FFF2-40B4-BE49-F238E27FC236}">
                <a16:creationId xmlns:a16="http://schemas.microsoft.com/office/drawing/2014/main" id="{7E2D3763-8A96-C907-7445-2D6246ABF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>
            <a:extLst>
              <a:ext uri="{FF2B5EF4-FFF2-40B4-BE49-F238E27FC236}">
                <a16:creationId xmlns:a16="http://schemas.microsoft.com/office/drawing/2014/main" id="{1E5017B3-8CD7-70CC-B47A-08DB3B550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0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B29438B7-B403-9957-E38E-135472C02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>
            <a:extLst>
              <a:ext uri="{FF2B5EF4-FFF2-40B4-BE49-F238E27FC236}">
                <a16:creationId xmlns:a16="http://schemas.microsoft.com/office/drawing/2014/main" id="{FD3886A4-5941-445B-BF4D-9EDFD06D0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8:notes">
            <a:extLst>
              <a:ext uri="{FF2B5EF4-FFF2-40B4-BE49-F238E27FC236}">
                <a16:creationId xmlns:a16="http://schemas.microsoft.com/office/drawing/2014/main" id="{033120A6-64AD-A8A0-C2BF-466B080A4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1723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7a6e04d57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47a6e04d57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55" name="Google Shape;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3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" name="Google Shape;60;p13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36425" y="1111819"/>
            <a:ext cx="8187900" cy="162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JANI - Just in Time Assistant for Necessary Insights 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15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"Smart, Secure, and Always Local"</a:t>
            </a:r>
            <a:endParaRPr sz="1500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IN" sz="2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21AIP76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971519" y="3491365"/>
            <a:ext cx="2847300" cy="692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name: 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Dr. SHIVAPRASAD ASHOK CHIKOP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Professor, Dept. </a:t>
            </a:r>
            <a:r>
              <a:rPr lang="en-IN" sz="12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 AIML,</a:t>
            </a:r>
            <a:endParaRPr sz="120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31025" y="3322934"/>
            <a:ext cx="28473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Name:</a:t>
            </a:r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B M Somashekar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Shreyas H 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Raghavendra Prasad G Shetti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200">
                <a:latin typeface="Times New Roman"/>
                <a:ea typeface="Times New Roman"/>
                <a:cs typeface="Times New Roman"/>
                <a:sym typeface="Times New Roman"/>
              </a:rPr>
              <a:t>Anjan S 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2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202" name="Google Shape;202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2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2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49580" y="661670"/>
            <a:ext cx="82449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353036" y="174283"/>
            <a:ext cx="29055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418050" y="2075402"/>
            <a:ext cx="830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sz="42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BDB4E696-F86E-2DC1-37DD-FF737209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>
            <a:extLst>
              <a:ext uri="{FF2B5EF4-FFF2-40B4-BE49-F238E27FC236}">
                <a16:creationId xmlns:a16="http://schemas.microsoft.com/office/drawing/2014/main" id="{E06E3F90-E60B-9F0A-E493-B0756754FC84}"/>
              </a:ext>
            </a:extLst>
          </p:cNvPr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61" name="Google Shape;161;p20">
              <a:extLst>
                <a:ext uri="{FF2B5EF4-FFF2-40B4-BE49-F238E27FC236}">
                  <a16:creationId xmlns:a16="http://schemas.microsoft.com/office/drawing/2014/main" id="{C0324C48-2358-F348-5C75-B6030BC4177B}"/>
                </a:ext>
              </a:extLst>
            </p:cNvPr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0">
              <a:extLst>
                <a:ext uri="{FF2B5EF4-FFF2-40B4-BE49-F238E27FC236}">
                  <a16:creationId xmlns:a16="http://schemas.microsoft.com/office/drawing/2014/main" id="{094358E8-8612-A803-232F-355C4723DA32}"/>
                </a:ext>
              </a:extLst>
            </p:cNvPr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20">
              <a:extLst>
                <a:ext uri="{FF2B5EF4-FFF2-40B4-BE49-F238E27FC236}">
                  <a16:creationId xmlns:a16="http://schemas.microsoft.com/office/drawing/2014/main" id="{2943444E-71F5-D05C-E919-5C48CC1762D4}"/>
                </a:ext>
              </a:extLst>
            </p:cNvPr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20">
              <a:extLst>
                <a:ext uri="{FF2B5EF4-FFF2-40B4-BE49-F238E27FC236}">
                  <a16:creationId xmlns:a16="http://schemas.microsoft.com/office/drawing/2014/main" id="{C6DCA3CC-E11A-84F5-22E2-A2FC7B014B43}"/>
                </a:ext>
              </a:extLst>
            </p:cNvPr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20">
              <a:extLst>
                <a:ext uri="{FF2B5EF4-FFF2-40B4-BE49-F238E27FC236}">
                  <a16:creationId xmlns:a16="http://schemas.microsoft.com/office/drawing/2014/main" id="{90DADEBF-0C5F-A9FB-41F7-BE5F9CA262E5}"/>
                </a:ext>
              </a:extLst>
            </p:cNvPr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20">
            <a:extLst>
              <a:ext uri="{FF2B5EF4-FFF2-40B4-BE49-F238E27FC236}">
                <a16:creationId xmlns:a16="http://schemas.microsoft.com/office/drawing/2014/main" id="{11D639D9-735D-7C29-BF42-C7AE07F4CC9D}"/>
              </a:ext>
            </a:extLst>
          </p:cNvPr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>
            <a:extLst>
              <a:ext uri="{FF2B5EF4-FFF2-40B4-BE49-F238E27FC236}">
                <a16:creationId xmlns:a16="http://schemas.microsoft.com/office/drawing/2014/main" id="{616B905A-7904-36A8-5320-E55045D40452}"/>
              </a:ext>
            </a:extLst>
          </p:cNvPr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>
            <a:extLst>
              <a:ext uri="{FF2B5EF4-FFF2-40B4-BE49-F238E27FC236}">
                <a16:creationId xmlns:a16="http://schemas.microsoft.com/office/drawing/2014/main" id="{171098AF-643E-DB4A-B04D-F88A0DC725F1}"/>
              </a:ext>
            </a:extLst>
          </p:cNvPr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A25ED28B-771A-5576-CCFD-D5EB6BFB2F27}"/>
              </a:ext>
            </a:extLst>
          </p:cNvPr>
          <p:cNvSpPr txBox="1"/>
          <p:nvPr/>
        </p:nvSpPr>
        <p:spPr>
          <a:xfrm>
            <a:off x="176539" y="201530"/>
            <a:ext cx="3131655" cy="9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indent="-635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7.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635" marR="0" lvl="0" indent="-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517BB5AC-C192-0710-E4D3-F6C937C8F415}"/>
              </a:ext>
            </a:extLst>
          </p:cNvPr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5050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1AFC8-634A-A6F8-5A1B-316D0FE09602}"/>
              </a:ext>
            </a:extLst>
          </p:cNvPr>
          <p:cNvSpPr txBox="1"/>
          <p:nvPr/>
        </p:nvSpPr>
        <p:spPr>
          <a:xfrm>
            <a:off x="448010" y="1003084"/>
            <a:ext cx="3666670" cy="338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GB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Command Recognition: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95.8% accuracy in quiet environments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91.3% in moderate noise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84.7% in high noise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1.6 seconds average response time</a:t>
            </a:r>
          </a:p>
          <a:p>
            <a:pPr algn="l">
              <a:lnSpc>
                <a:spcPct val="150000"/>
              </a:lnSpc>
            </a:pP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None/>
            </a:pPr>
            <a:r>
              <a:rPr lang="en-GB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Performance: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98.3% authentication accuracy (normal lighting)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3.2% false acceptance rate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0.5% false rejection rate</a:t>
            </a:r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97.8% liveness detection accuracy</a:t>
            </a:r>
          </a:p>
          <a:p>
            <a:pPr algn="l">
              <a:lnSpc>
                <a:spcPct val="150000"/>
              </a:lnSpc>
              <a:buNone/>
            </a:pPr>
            <a:endParaRPr lang="en-GB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25DD0-7130-976E-5B78-AA703E1EE61B}"/>
              </a:ext>
            </a:extLst>
          </p:cNvPr>
          <p:cNvSpPr txBox="1"/>
          <p:nvPr/>
        </p:nvSpPr>
        <p:spPr>
          <a:xfrm>
            <a:off x="5096256" y="1971585"/>
            <a:ext cx="3486912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2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Automation: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96.4% success for application launch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94.8% for web search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93.7% for file operations</a:t>
            </a:r>
          </a:p>
          <a:p>
            <a:pPr marL="1714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95.0% overall success rate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08900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5B052354-3BB3-15C9-76E5-44B1D251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>
            <a:extLst>
              <a:ext uri="{FF2B5EF4-FFF2-40B4-BE49-F238E27FC236}">
                <a16:creationId xmlns:a16="http://schemas.microsoft.com/office/drawing/2014/main" id="{F1B7E5BF-C5EF-AAF0-90A5-403AD9868EC4}"/>
              </a:ext>
            </a:extLst>
          </p:cNvPr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61" name="Google Shape;161;p20">
              <a:extLst>
                <a:ext uri="{FF2B5EF4-FFF2-40B4-BE49-F238E27FC236}">
                  <a16:creationId xmlns:a16="http://schemas.microsoft.com/office/drawing/2014/main" id="{7F12EA0A-E838-8C18-4A35-E679206AA159}"/>
                </a:ext>
              </a:extLst>
            </p:cNvPr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0">
              <a:extLst>
                <a:ext uri="{FF2B5EF4-FFF2-40B4-BE49-F238E27FC236}">
                  <a16:creationId xmlns:a16="http://schemas.microsoft.com/office/drawing/2014/main" id="{9BCBAC70-B72F-BC6D-1AA7-3EF22549F51D}"/>
                </a:ext>
              </a:extLst>
            </p:cNvPr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20">
              <a:extLst>
                <a:ext uri="{FF2B5EF4-FFF2-40B4-BE49-F238E27FC236}">
                  <a16:creationId xmlns:a16="http://schemas.microsoft.com/office/drawing/2014/main" id="{DEB2F810-7951-6A74-C8A4-722B34200CD1}"/>
                </a:ext>
              </a:extLst>
            </p:cNvPr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20">
              <a:extLst>
                <a:ext uri="{FF2B5EF4-FFF2-40B4-BE49-F238E27FC236}">
                  <a16:creationId xmlns:a16="http://schemas.microsoft.com/office/drawing/2014/main" id="{250E44F2-D239-5D01-1135-4BE502599DC1}"/>
                </a:ext>
              </a:extLst>
            </p:cNvPr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20">
              <a:extLst>
                <a:ext uri="{FF2B5EF4-FFF2-40B4-BE49-F238E27FC236}">
                  <a16:creationId xmlns:a16="http://schemas.microsoft.com/office/drawing/2014/main" id="{5F262C18-7977-ED85-2C67-53A8998AD9B9}"/>
                </a:ext>
              </a:extLst>
            </p:cNvPr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20">
            <a:extLst>
              <a:ext uri="{FF2B5EF4-FFF2-40B4-BE49-F238E27FC236}">
                <a16:creationId xmlns:a16="http://schemas.microsoft.com/office/drawing/2014/main" id="{90F9E5CA-2335-6E70-89D9-2D28452719DB}"/>
              </a:ext>
            </a:extLst>
          </p:cNvPr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>
            <a:extLst>
              <a:ext uri="{FF2B5EF4-FFF2-40B4-BE49-F238E27FC236}">
                <a16:creationId xmlns:a16="http://schemas.microsoft.com/office/drawing/2014/main" id="{18EC490E-CEF8-1A5E-0AD5-899B2AC91027}"/>
              </a:ext>
            </a:extLst>
          </p:cNvPr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>
            <a:extLst>
              <a:ext uri="{FF2B5EF4-FFF2-40B4-BE49-F238E27FC236}">
                <a16:creationId xmlns:a16="http://schemas.microsoft.com/office/drawing/2014/main" id="{01E48ACE-0EA0-BBA7-6B9D-029EC83CA7D6}"/>
              </a:ext>
            </a:extLst>
          </p:cNvPr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B5581C65-0DE8-E0EE-14F1-900EE7EDFA95}"/>
              </a:ext>
            </a:extLst>
          </p:cNvPr>
          <p:cNvSpPr txBox="1"/>
          <p:nvPr/>
        </p:nvSpPr>
        <p:spPr>
          <a:xfrm>
            <a:off x="176540" y="201530"/>
            <a:ext cx="3280338" cy="9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indent="-635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8.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635" marR="0" lvl="0" indent="-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B9C8A886-8D13-6947-04D1-597B7DD2EDD6}"/>
              </a:ext>
            </a:extLst>
          </p:cNvPr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5050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61DEA6-E1BD-7FCC-B2B1-9E2E63D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165"/>
          <a:stretch/>
        </p:blipFill>
        <p:spPr>
          <a:xfrm>
            <a:off x="480441" y="815174"/>
            <a:ext cx="8183117" cy="1906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223E54-D224-F512-85E3-42D94F285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2833"/>
          <a:stretch/>
        </p:blipFill>
        <p:spPr>
          <a:xfrm>
            <a:off x="480441" y="2721770"/>
            <a:ext cx="8183117" cy="18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48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7BD23571-90B3-7996-0124-771EDD9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>
            <a:extLst>
              <a:ext uri="{FF2B5EF4-FFF2-40B4-BE49-F238E27FC236}">
                <a16:creationId xmlns:a16="http://schemas.microsoft.com/office/drawing/2014/main" id="{0D43BBBC-62EF-664C-2C83-1A4304239DB4}"/>
              </a:ext>
            </a:extLst>
          </p:cNvPr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61" name="Google Shape;161;p20">
              <a:extLst>
                <a:ext uri="{FF2B5EF4-FFF2-40B4-BE49-F238E27FC236}">
                  <a16:creationId xmlns:a16="http://schemas.microsoft.com/office/drawing/2014/main" id="{40CA3BCC-82EC-AF18-B106-0F350B3D4FDB}"/>
                </a:ext>
              </a:extLst>
            </p:cNvPr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0">
              <a:extLst>
                <a:ext uri="{FF2B5EF4-FFF2-40B4-BE49-F238E27FC236}">
                  <a16:creationId xmlns:a16="http://schemas.microsoft.com/office/drawing/2014/main" id="{45FACE31-0CED-A8F5-19C8-958EDC7742A5}"/>
                </a:ext>
              </a:extLst>
            </p:cNvPr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20">
              <a:extLst>
                <a:ext uri="{FF2B5EF4-FFF2-40B4-BE49-F238E27FC236}">
                  <a16:creationId xmlns:a16="http://schemas.microsoft.com/office/drawing/2014/main" id="{8FC6925C-FC10-47DE-8503-AFF3B28E4C2C}"/>
                </a:ext>
              </a:extLst>
            </p:cNvPr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20">
              <a:extLst>
                <a:ext uri="{FF2B5EF4-FFF2-40B4-BE49-F238E27FC236}">
                  <a16:creationId xmlns:a16="http://schemas.microsoft.com/office/drawing/2014/main" id="{793F0461-1C9B-A70A-30A8-678CC9B42929}"/>
                </a:ext>
              </a:extLst>
            </p:cNvPr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20">
              <a:extLst>
                <a:ext uri="{FF2B5EF4-FFF2-40B4-BE49-F238E27FC236}">
                  <a16:creationId xmlns:a16="http://schemas.microsoft.com/office/drawing/2014/main" id="{57A63E79-0FE7-A5A1-A128-2BAB3B1398CE}"/>
                </a:ext>
              </a:extLst>
            </p:cNvPr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20">
            <a:extLst>
              <a:ext uri="{FF2B5EF4-FFF2-40B4-BE49-F238E27FC236}">
                <a16:creationId xmlns:a16="http://schemas.microsoft.com/office/drawing/2014/main" id="{17062665-E9EB-833F-C0E8-02A4BE53F229}"/>
              </a:ext>
            </a:extLst>
          </p:cNvPr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>
            <a:extLst>
              <a:ext uri="{FF2B5EF4-FFF2-40B4-BE49-F238E27FC236}">
                <a16:creationId xmlns:a16="http://schemas.microsoft.com/office/drawing/2014/main" id="{94E9567D-B809-5C4E-599E-8494ACD23278}"/>
              </a:ext>
            </a:extLst>
          </p:cNvPr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>
            <a:extLst>
              <a:ext uri="{FF2B5EF4-FFF2-40B4-BE49-F238E27FC236}">
                <a16:creationId xmlns:a16="http://schemas.microsoft.com/office/drawing/2014/main" id="{A0FB4FCE-331D-20C0-14CB-C848DD0613F6}"/>
              </a:ext>
            </a:extLst>
          </p:cNvPr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75603A9B-D0A6-BEAE-08F9-2D75A41D4DE6}"/>
              </a:ext>
            </a:extLst>
          </p:cNvPr>
          <p:cNvSpPr txBox="1"/>
          <p:nvPr/>
        </p:nvSpPr>
        <p:spPr>
          <a:xfrm>
            <a:off x="176540" y="201530"/>
            <a:ext cx="2027700" cy="9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indent="-635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9.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635" marR="0" lvl="0" indent="-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74F07F3A-A42A-C74D-B7B7-00D8272EF4C3}"/>
              </a:ext>
            </a:extLst>
          </p:cNvPr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5050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61135D-88EB-5703-FCA1-A8D3CE39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" y="790629"/>
            <a:ext cx="8915865" cy="4214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Enhanced NLP Capabilities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natural language understanding for more complex queries and contextual awareness.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Advanced AI Integrations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LLMs (e.g., GPT, Gemini) to enhance response accuracy and versatility.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learning to adapt to user preferences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Improved Multimodal Interactions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voice recognition accuracy across different accents and languages.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Detection: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computer vision models to recognize and translate sign language into text/speech for accessibility.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Cross-Platform Compatibility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and web-based versions for wider accessibility.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integration with smart home devices and IoT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Security &amp; Privacy Enhancements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end-to-end encryption for secure user interactions.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8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>
          <a:extLst>
            <a:ext uri="{FF2B5EF4-FFF2-40B4-BE49-F238E27FC236}">
              <a16:creationId xmlns:a16="http://schemas.microsoft.com/office/drawing/2014/main" id="{7145F49F-DDFC-A9B2-2B09-918CD978A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0">
            <a:extLst>
              <a:ext uri="{FF2B5EF4-FFF2-40B4-BE49-F238E27FC236}">
                <a16:creationId xmlns:a16="http://schemas.microsoft.com/office/drawing/2014/main" id="{5E53503D-A1A1-A84F-AB62-E76E14861B00}"/>
              </a:ext>
            </a:extLst>
          </p:cNvPr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61" name="Google Shape;161;p20">
              <a:extLst>
                <a:ext uri="{FF2B5EF4-FFF2-40B4-BE49-F238E27FC236}">
                  <a16:creationId xmlns:a16="http://schemas.microsoft.com/office/drawing/2014/main" id="{38657790-7B1E-AF17-FA7D-AD6EE5EBB7EA}"/>
                </a:ext>
              </a:extLst>
            </p:cNvPr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0">
              <a:extLst>
                <a:ext uri="{FF2B5EF4-FFF2-40B4-BE49-F238E27FC236}">
                  <a16:creationId xmlns:a16="http://schemas.microsoft.com/office/drawing/2014/main" id="{67791092-1B9E-CE10-F2F6-B5F112E6E79F}"/>
                </a:ext>
              </a:extLst>
            </p:cNvPr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p20">
              <a:extLst>
                <a:ext uri="{FF2B5EF4-FFF2-40B4-BE49-F238E27FC236}">
                  <a16:creationId xmlns:a16="http://schemas.microsoft.com/office/drawing/2014/main" id="{E113C5C1-576E-FBD0-36A1-3014371F139C}"/>
                </a:ext>
              </a:extLst>
            </p:cNvPr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20">
              <a:extLst>
                <a:ext uri="{FF2B5EF4-FFF2-40B4-BE49-F238E27FC236}">
                  <a16:creationId xmlns:a16="http://schemas.microsoft.com/office/drawing/2014/main" id="{40917A1F-79F6-DBC6-6A00-F95A804CE640}"/>
                </a:ext>
              </a:extLst>
            </p:cNvPr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20">
              <a:extLst>
                <a:ext uri="{FF2B5EF4-FFF2-40B4-BE49-F238E27FC236}">
                  <a16:creationId xmlns:a16="http://schemas.microsoft.com/office/drawing/2014/main" id="{F6E5FB0D-4219-127B-2432-542C8AB672C0}"/>
                </a:ext>
              </a:extLst>
            </p:cNvPr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 panose="020B0604020202020204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" name="Google Shape;166;p20">
            <a:extLst>
              <a:ext uri="{FF2B5EF4-FFF2-40B4-BE49-F238E27FC236}">
                <a16:creationId xmlns:a16="http://schemas.microsoft.com/office/drawing/2014/main" id="{9F70F5F6-7F4C-9556-A11B-F92D41F16FFB}"/>
              </a:ext>
            </a:extLst>
          </p:cNvPr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" name="Google Shape;167;p20">
            <a:extLst>
              <a:ext uri="{FF2B5EF4-FFF2-40B4-BE49-F238E27FC236}">
                <a16:creationId xmlns:a16="http://schemas.microsoft.com/office/drawing/2014/main" id="{64C8C230-65E6-A7A4-7240-AFD45BFA98CA}"/>
              </a:ext>
            </a:extLst>
          </p:cNvPr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" name="Google Shape;168;p20">
            <a:extLst>
              <a:ext uri="{FF2B5EF4-FFF2-40B4-BE49-F238E27FC236}">
                <a16:creationId xmlns:a16="http://schemas.microsoft.com/office/drawing/2014/main" id="{2EE2C1DC-BB89-6DFA-BDE7-78B412FB5FC5}"/>
              </a:ext>
            </a:extLst>
          </p:cNvPr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" name="Google Shape;169;p20">
            <a:extLst>
              <a:ext uri="{FF2B5EF4-FFF2-40B4-BE49-F238E27FC236}">
                <a16:creationId xmlns:a16="http://schemas.microsoft.com/office/drawing/2014/main" id="{B9E2A5E9-D8D1-DBEE-B4A3-2FEE4F680C69}"/>
              </a:ext>
            </a:extLst>
          </p:cNvPr>
          <p:cNvSpPr txBox="1"/>
          <p:nvPr/>
        </p:nvSpPr>
        <p:spPr>
          <a:xfrm>
            <a:off x="176540" y="201530"/>
            <a:ext cx="2027700" cy="969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indent="-635"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10.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</a:t>
            </a: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635" marR="0" lvl="0" indent="-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170" name="Google Shape;170;p20">
            <a:extLst>
              <a:ext uri="{FF2B5EF4-FFF2-40B4-BE49-F238E27FC236}">
                <a16:creationId xmlns:a16="http://schemas.microsoft.com/office/drawing/2014/main" id="{4E6E70BE-4095-F14B-FD23-B62A8C3DF268}"/>
              </a:ext>
            </a:extLst>
          </p:cNvPr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rgbClr val="050505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65D1C1-D405-7FDC-5F4E-37DEC909F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23" y="859370"/>
            <a:ext cx="8903166" cy="366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Achievements: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JANI AI successfully integrates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voice-based interactions, web automation, and multimedia handling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AI-powered assistant.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demonstrates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performance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response time, task automation, and multimodal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offline functionality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existing assistants.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with facial authentication.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Extensive automation capabilities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improvements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NLP, multimodal AI, and real-time learning.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towards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 language detection and smart home integration.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14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3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219" name="Google Shape;219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3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3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76540" y="201530"/>
            <a:ext cx="2027700" cy="5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marR="0" lvl="0" indent="-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lang="en-IN" sz="18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REFERENCES</a:t>
            </a:r>
            <a:endParaRPr dirty="0"/>
          </a:p>
        </p:txBody>
      </p:sp>
      <p:sp>
        <p:nvSpPr>
          <p:cNvPr id="228" name="Google Shape;228;p23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527825" y="945600"/>
            <a:ext cx="77715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M. Somashekar, S. H. S, R. P. G. Shetti, and A. S. S, "Just-in-Time AI Assistant: A Review," Int. Adv. Res. J. Sci. Eng. Technol., vol. 12, no. 2, pp. 109–115, Feb. 2025.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Borkute, S. Karne, A. Lahariya, A. Chandewar, and S. Bhanse, "JARVIS - Just A Rather Intelligent System," Int. J. Res. Eng. Sci., vol. 10, no. 5, pp. 45-50, May 2022.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 Aslam, "The Impact of Artificial Intelligence on Chatbot Technology," Eur. J. Technol., vol. 7, no. 3, pp. 62-72, Aug. 2023.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Wali, S. Mahamad, and S. Sulaiman, "Task Automation Intelligent Agents: A Review," Future Internet, vol. 15, no. 6, Art. no. 196, May 2023.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Gupta, "Face Recognition Techniques - A Review," Department of Computer and Electrical Engineering, Wollega University, Ethiopia, 2023.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Preethi, A. K., T. S., and V. D. A., "Voice Assistant using Artificial Intelligence," Int. J. Eng. Res. Technol., vol. 11, no. 5, pp. 765-770, May 2022.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Vaswani et al., "Attention Is All You Need," in Advances in Neural Information Processing Systems (NeurIPS), 2017.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 Wolf et al., "Transformers: State-of-the-Art Natural Language Processing," in Proceedings of the 2020 Conference on Empirical Methods in Natural Language Processing (EMNLP), 2020.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J. Devlin, M. Chang, K. Lee, and K. Toutanova, "BERT: Pre-training of Deep Bidirectional Transformers for Language Understanding," in Proceedings of NAACL-HLT, 2019.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AutoNum type="arabicPeriod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H. Touvron et al., "LLaMA: Open and Efficient Foundation Language Models," arXiv preprint arXiv:2302.13971, 2023.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71" name="Google Shape;71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53025" y="1424957"/>
            <a:ext cx="8187900" cy="326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u="none" strike="noStrike" cap="none" dirty="0">
              <a:solidFill>
                <a:srgbClr val="05050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0" u="none" strike="noStrike" cap="none" dirty="0">
              <a:solidFill>
                <a:srgbClr val="05050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Existing Systems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Technologies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Experimental Analysis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Comparative Analysis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0" u="none" strike="noStrike" cap="none" dirty="0">
              <a:solidFill>
                <a:srgbClr val="05050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400"/>
              <a:buFont typeface="Times New Roman"/>
              <a:buAutoNum type="arabicPeriod"/>
            </a:pPr>
            <a:r>
              <a:rPr lang="en-IN" b="1" i="0" u="none" strike="noStrike" cap="none" dirty="0">
                <a:solidFill>
                  <a:srgbClr val="050505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i="0" u="none" strike="noStrike" cap="none" dirty="0">
              <a:solidFill>
                <a:srgbClr val="05050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148538" y="1108777"/>
            <a:ext cx="28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900" b="1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</a:t>
            </a:r>
            <a:endParaRPr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5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86" name="Google Shape;86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5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25249" y="53910"/>
            <a:ext cx="2027700" cy="4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IN" sz="2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</a:t>
            </a:r>
            <a:endParaRPr dirty="0"/>
          </a:p>
        </p:txBody>
      </p:sp>
      <p:sp>
        <p:nvSpPr>
          <p:cNvPr id="95" name="Google Shape;95;p15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233700" y="1188623"/>
            <a:ext cx="8248800" cy="287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JANI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Just in Time Assistant for Necessary Insights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purpose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AI-driven personal assistant maximizing user engagement through multi-modal functionality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differentiators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Privacy-focused through local processing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Multi-modal interaction (voice, facial recognition, text)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accessibility features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user experience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highlights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96% task completion rate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applications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Personal productivity and accessible computing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6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02" name="Google Shape;102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6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184536" y="172835"/>
            <a:ext cx="3068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marR="0" lvl="0" indent="-63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PROBLEM STATEMENT </a:t>
            </a: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3148350" y="944471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84529" y="944471"/>
            <a:ext cx="8497200" cy="25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current commercial assistants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 concerns with cloud-based processing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contextual awareness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Restricted offline capabilities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Insufficient personalization options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Inconsistent accessibility features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comprehensive, privacy-focused assistant that combines multiple AI technologies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</a:t>
            </a:r>
            <a:r>
              <a:rPr lang="en-IN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Delivering competitive performance while prioritizing local processing and user privacy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7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18" name="Google Shape;118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17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7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08335" y="165938"/>
            <a:ext cx="2681907" cy="55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" marR="0" lvl="0" indent="-63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EXISTING SYSTEMS</a:t>
            </a:r>
            <a:r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803060" y="925482"/>
            <a:ext cx="7924800" cy="4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chemeClr val="dk1"/>
                </a:solidFill>
              </a:rPr>
              <a:t>Commercial Voice Assistants</a:t>
            </a:r>
            <a:r>
              <a:rPr lang="en-IN" sz="1200" dirty="0">
                <a:solidFill>
                  <a:schemeClr val="dk1"/>
                </a:solidFill>
              </a:rPr>
              <a:t>: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Siri, Alexa, Google Assistant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Primarily cloud-based processing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Limited privacy controls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Strong voice recognition (91-93%)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Fast response times (1.2-1.5 seconds)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Restricted offline functionality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Minimal customization options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Limited multi-modal interaction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b="1" dirty="0">
                <a:solidFill>
                  <a:schemeClr val="dk1"/>
                </a:solidFill>
              </a:rPr>
              <a:t>Current Limitations</a:t>
            </a:r>
            <a:r>
              <a:rPr lang="en-IN" sz="1200" dirty="0">
                <a:solidFill>
                  <a:schemeClr val="dk1"/>
                </a:solidFill>
              </a:rPr>
              <a:t>: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Data privacy concerns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Dependency on internet connectivity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Limited personalization options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IN" sz="1200" dirty="0">
                <a:solidFill>
                  <a:schemeClr val="dk1"/>
                </a:solidFill>
              </a:rPr>
              <a:t>Restricted third-party integration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8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34" name="Google Shape;13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8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8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50716" y="292265"/>
            <a:ext cx="357568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4.LITERATURE SURVEY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431180" y="1108777"/>
            <a:ext cx="8400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662100" y="721325"/>
            <a:ext cx="646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817200" y="774775"/>
          <a:ext cx="7005625" cy="3909239"/>
        </p:xfrm>
        <a:graphic>
          <a:graphicData uri="http://schemas.openxmlformats.org/drawingml/2006/table">
            <a:tbl>
              <a:tblPr>
                <a:noFill/>
                <a:tableStyleId>{EF3869F1-D1DC-4399-89FC-3A8446C03A30}</a:tableStyleId>
              </a:tblPr>
              <a:tblGrid>
                <a:gridCol w="263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Research Area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Key Findings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/>
                        <a:t>References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1">
                          <a:solidFill>
                            <a:schemeClr val="dk1"/>
                          </a:solidFill>
                        </a:rPr>
                        <a:t>Commercial Voice Assistants</a:t>
                      </a: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Cloud-based processing for speech recognition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just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Effective but raise privacy concerns [2, 3]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1">
                          <a:solidFill>
                            <a:schemeClr val="dk1"/>
                          </a:solidFill>
                        </a:rPr>
                        <a:t>Privacy-Focused Approaches</a:t>
                      </a: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Local processing minimizes server data sharing [4]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Open-source initiatives (e.g., Mycroft AI) [5]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1">
                          <a:solidFill>
                            <a:schemeClr val="dk1"/>
                          </a:solidFill>
                        </a:rPr>
                        <a:t>Multimodal Interaction Research</a:t>
                      </a: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: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Combined audio, vision, and text inputs [6]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Hybrid systems with computer vision integration [7]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100" b="1">
                          <a:solidFill>
                            <a:schemeClr val="dk1"/>
                          </a:solidFill>
                        </a:rPr>
                        <a:t>Accessibility Advancements</a:t>
                      </a: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: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Specialized assistants for users with disabilities [8]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>
                          <a:solidFill>
                            <a:schemeClr val="dk1"/>
                          </a:solidFill>
                        </a:rPr>
                        <a:t>IoT integration improving accessibility [9]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52" name="Google Shape;152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19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9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49580" y="661670"/>
            <a:ext cx="8244840" cy="59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53036" y="174283"/>
            <a:ext cx="2905431" cy="48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I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49580" y="871477"/>
            <a:ext cx="83079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Design with Four Key Components</a:t>
            </a: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Layer: Web application with authentication and chatbot interface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Authentication Backend (Flask): Biometric security system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Backend (FastAPI/Uvicorn): Voice command processing and system tasks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 Backend (Colab/Ngrok): Dual AI models for different conversation types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Philosophy</a:t>
            </a: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architecture with specialized backends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Authentication-first security approach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Multi-modal input handling (text, voice)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chatbot processing pipeline with context-aware routing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Cross-service communication with clear API boundaries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flow: Image capture → Face comparison → Auth response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flow: Voice input → Intent parsing → System task execution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-I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Chat flow: Message routing → Model selection (Phi 1.5 or JANI) → Response generation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69" name="Google Shape;16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20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20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449580" y="661670"/>
            <a:ext cx="82449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53036" y="174283"/>
            <a:ext cx="2905500" cy="4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12310" y="13922"/>
            <a:ext cx="5721187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Flowchart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8857E-C549-5422-010A-F3931627B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8" y="755518"/>
            <a:ext cx="6729412" cy="3998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1"/>
          <p:cNvGrpSpPr/>
          <p:nvPr/>
        </p:nvGrpSpPr>
        <p:grpSpPr>
          <a:xfrm>
            <a:off x="0" y="53910"/>
            <a:ext cx="9144377" cy="5089723"/>
            <a:chOff x="-514" y="85090"/>
            <a:chExt cx="17348468" cy="9656086"/>
          </a:xfrm>
        </p:grpSpPr>
        <p:pic>
          <p:nvPicPr>
            <p:cNvPr id="186" name="Google Shape;186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51791" y="85090"/>
              <a:ext cx="1182373" cy="11528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7" name="Google Shape;187;p21"/>
            <p:cNvSpPr/>
            <p:nvPr/>
          </p:nvSpPr>
          <p:spPr>
            <a:xfrm>
              <a:off x="5293059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8" y="0"/>
                  </a:moveTo>
                  <a:lnTo>
                    <a:pt x="357644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8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260091" y="9019181"/>
              <a:ext cx="1647825" cy="721995"/>
            </a:xfrm>
            <a:custGeom>
              <a:avLst/>
              <a:gdLst/>
              <a:ahLst/>
              <a:cxnLst/>
              <a:rect l="l" t="t" r="r" b="b"/>
              <a:pathLst>
                <a:path w="1647825" h="721995" extrusionOk="0">
                  <a:moveTo>
                    <a:pt x="1647579" y="0"/>
                  </a:moveTo>
                  <a:lnTo>
                    <a:pt x="357645" y="0"/>
                  </a:lnTo>
                  <a:lnTo>
                    <a:pt x="0" y="721979"/>
                  </a:lnTo>
                  <a:lnTo>
                    <a:pt x="1289933" y="721979"/>
                  </a:lnTo>
                  <a:lnTo>
                    <a:pt x="1647579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757299" y="9019181"/>
              <a:ext cx="11590655" cy="721995"/>
            </a:xfrm>
            <a:custGeom>
              <a:avLst/>
              <a:gdLst/>
              <a:ahLst/>
              <a:cxnLst/>
              <a:rect l="l" t="t" r="r" b="b"/>
              <a:pathLst>
                <a:path w="11590655" h="721995" extrusionOk="0">
                  <a:moveTo>
                    <a:pt x="11590369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11590369" y="721979"/>
                  </a:lnTo>
                  <a:lnTo>
                    <a:pt x="11590369" y="0"/>
                  </a:lnTo>
                  <a:close/>
                </a:path>
              </a:pathLst>
            </a:custGeom>
            <a:solidFill>
              <a:srgbClr val="FFF4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-514" y="9019181"/>
              <a:ext cx="4516755" cy="721995"/>
            </a:xfrm>
            <a:custGeom>
              <a:avLst/>
              <a:gdLst/>
              <a:ahLst/>
              <a:cxnLst/>
              <a:rect l="l" t="t" r="r" b="b"/>
              <a:pathLst>
                <a:path w="4516755" h="721995" extrusionOk="0">
                  <a:moveTo>
                    <a:pt x="4516274" y="0"/>
                  </a:moveTo>
                  <a:lnTo>
                    <a:pt x="0" y="0"/>
                  </a:lnTo>
                  <a:lnTo>
                    <a:pt x="0" y="721979"/>
                  </a:lnTo>
                  <a:lnTo>
                    <a:pt x="4516274" y="721979"/>
                  </a:lnTo>
                  <a:lnTo>
                    <a:pt x="4516274" y="0"/>
                  </a:lnTo>
                  <a:close/>
                </a:path>
              </a:pathLst>
            </a:custGeom>
            <a:solidFill>
              <a:srgbClr val="006EA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1"/>
          <p:cNvSpPr txBox="1"/>
          <p:nvPr/>
        </p:nvSpPr>
        <p:spPr>
          <a:xfrm>
            <a:off x="3835565" y="4822724"/>
            <a:ext cx="5308200" cy="2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425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IN" sz="1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Dayananda Sagar Academy of Technology &amp; Management</a:t>
            </a:r>
            <a:endParaRPr sz="1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0" y="721318"/>
            <a:ext cx="9144000" cy="34200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353036" y="4798180"/>
            <a:ext cx="2027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Department of AIML</a:t>
            </a: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3148538" y="1108777"/>
            <a:ext cx="2847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600" b="0" i="0" u="none" strike="noStrike" cap="none">
                <a:solidFill>
                  <a:srgbClr val="05050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243107" y="174283"/>
            <a:ext cx="2905431" cy="487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en-IN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Technologies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6" name="Google Shape;196;p21"/>
          <p:cNvGraphicFramePr/>
          <p:nvPr>
            <p:extLst>
              <p:ext uri="{D42A27DB-BD31-4B8C-83A1-F6EECF244321}">
                <p14:modId xmlns:p14="http://schemas.microsoft.com/office/powerpoint/2010/main" val="10544214"/>
              </p:ext>
            </p:extLst>
          </p:nvPr>
        </p:nvGraphicFramePr>
        <p:xfrm>
          <a:off x="1187137" y="1301227"/>
          <a:ext cx="6769725" cy="2427105"/>
        </p:xfrm>
        <a:graphic>
          <a:graphicData uri="http://schemas.openxmlformats.org/drawingml/2006/table">
            <a:tbl>
              <a:tblPr firstRow="1" bandRow="1">
                <a:noFill/>
                <a:tableStyleId>{1E5B7735-8E56-49D0-8993-A055C8ED565A}</a:tableStyleId>
              </a:tblPr>
              <a:tblGrid>
                <a:gridCol w="225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Technology Used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Purpose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Voice 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webkitSpeechRecognition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 </a:t>
                      </a: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recognition &amp; response </a:t>
                      </a:r>
                      <a:r>
                        <a:rPr lang="en-I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action.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Face Recognition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MTCNN + OpenCV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Secure authentication.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 Automation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PyAutoGUI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App/web automation.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Privacy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Fernet Encryption</a:t>
                      </a:r>
                      <a:endParaRPr sz="1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Local data security.</a:t>
                      </a:r>
                      <a:endParaRPr sz="14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1386</Words>
  <Application>Microsoft Office PowerPoint</Application>
  <PresentationFormat>On-screen Show (16:9)</PresentationFormat>
  <Paragraphs>207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Roboto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Shreyas</dc:creator>
  <cp:lastModifiedBy>Shreyas Gowda</cp:lastModifiedBy>
  <cp:revision>3</cp:revision>
  <dcterms:modified xsi:type="dcterms:W3CDTF">2025-04-25T15:40:26Z</dcterms:modified>
</cp:coreProperties>
</file>