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80" r:id="rId4"/>
    <p:sldId id="300" r:id="rId5"/>
    <p:sldId id="261" r:id="rId6"/>
    <p:sldId id="262" r:id="rId7"/>
    <p:sldId id="263" r:id="rId8"/>
    <p:sldId id="264" r:id="rId9"/>
    <p:sldId id="281" r:id="rId10"/>
    <p:sldId id="290" r:id="rId11"/>
    <p:sldId id="292" r:id="rId12"/>
    <p:sldId id="291" r:id="rId13"/>
    <p:sldId id="293" r:id="rId14"/>
    <p:sldId id="284" r:id="rId15"/>
    <p:sldId id="294" r:id="rId16"/>
    <p:sldId id="266" r:id="rId17"/>
    <p:sldId id="295" r:id="rId18"/>
    <p:sldId id="296" r:id="rId19"/>
    <p:sldId id="267" r:id="rId20"/>
    <p:sldId id="268" r:id="rId21"/>
    <p:sldId id="301" r:id="rId22"/>
    <p:sldId id="269" r:id="rId23"/>
    <p:sldId id="302" r:id="rId24"/>
    <p:sldId id="297" r:id="rId25"/>
    <p:sldId id="303" r:id="rId26"/>
    <p:sldId id="298" r:id="rId27"/>
    <p:sldId id="304" r:id="rId28"/>
    <p:sldId id="285" r:id="rId29"/>
    <p:sldId id="299" r:id="rId30"/>
    <p:sldId id="286" r:id="rId31"/>
    <p:sldId id="287" r:id="rId32"/>
    <p:sldId id="288" r:id="rId33"/>
    <p:sldId id="289"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DD2B6-F1C7-451C-9E32-B4E7FC62C42A}"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366642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DD2B6-F1C7-451C-9E32-B4E7FC62C42A}"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167065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DD2B6-F1C7-451C-9E32-B4E7FC62C42A}"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7000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DD2B6-F1C7-451C-9E32-B4E7FC62C42A}"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86980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DD2B6-F1C7-451C-9E32-B4E7FC62C42A}"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199464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DD2B6-F1C7-451C-9E32-B4E7FC62C42A}"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247327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DD2B6-F1C7-451C-9E32-B4E7FC62C42A}"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139394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DD2B6-F1C7-451C-9E32-B4E7FC62C42A}"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244542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DD2B6-F1C7-451C-9E32-B4E7FC62C42A}"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244073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DD2B6-F1C7-451C-9E32-B4E7FC62C42A}"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22080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DD2B6-F1C7-451C-9E32-B4E7FC62C42A}"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F1486-38CB-4904-AD32-D646B9CFCC0F}" type="slidenum">
              <a:rPr lang="en-US" smtClean="0"/>
              <a:t>‹#›</a:t>
            </a:fld>
            <a:endParaRPr lang="en-US"/>
          </a:p>
        </p:txBody>
      </p:sp>
    </p:spTree>
    <p:extLst>
      <p:ext uri="{BB962C8B-B14F-4D97-AF65-F5344CB8AC3E}">
        <p14:creationId xmlns:p14="http://schemas.microsoft.com/office/powerpoint/2010/main" val="105858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DD2B6-F1C7-451C-9E32-B4E7FC62C42A}"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F1486-38CB-4904-AD32-D646B9CFCC0F}" type="slidenum">
              <a:rPr lang="en-US" smtClean="0"/>
              <a:t>‹#›</a:t>
            </a:fld>
            <a:endParaRPr lang="en-US"/>
          </a:p>
        </p:txBody>
      </p:sp>
    </p:spTree>
    <p:extLst>
      <p:ext uri="{BB962C8B-B14F-4D97-AF65-F5344CB8AC3E}">
        <p14:creationId xmlns:p14="http://schemas.microsoft.com/office/powerpoint/2010/main" val="6032487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1368"/>
            <a:ext cx="9144000" cy="1449343"/>
          </a:xfrm>
        </p:spPr>
        <p:txBody>
          <a:bodyPr>
            <a:normAutofit/>
          </a:bodyPr>
          <a:lstStyle/>
          <a:p>
            <a:r>
              <a:rPr lang="en-US" sz="4800" dirty="0" smtClean="0">
                <a:latin typeface="Times New Roman" panose="02020603050405020304" pitchFamily="18" charset="0"/>
                <a:cs typeface="Times New Roman" panose="02020603050405020304" pitchFamily="18" charset="0"/>
              </a:rPr>
              <a:t>Cloud based Conditioning Monitoring System</a:t>
            </a:r>
            <a:endParaRPr lang="en-US" sz="4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51549" y="4411483"/>
            <a:ext cx="1452647" cy="1533440"/>
          </a:xfrm>
          <a:prstGeom prst="rect">
            <a:avLst/>
          </a:prstGeom>
        </p:spPr>
      </p:pic>
      <p:sp>
        <p:nvSpPr>
          <p:cNvPr id="3" name="Subtitle 2"/>
          <p:cNvSpPr>
            <a:spLocks noGrp="1"/>
          </p:cNvSpPr>
          <p:nvPr>
            <p:ph type="subTitle" idx="1"/>
          </p:nvPr>
        </p:nvSpPr>
        <p:spPr>
          <a:xfrm>
            <a:off x="1524000" y="2623243"/>
            <a:ext cx="9144000" cy="1655762"/>
          </a:xfrm>
        </p:spPr>
        <p:txBody>
          <a:bodyPr>
            <a:normAutofit lnSpcReduction="10000"/>
          </a:bodyPr>
          <a:lstStyle/>
          <a:p>
            <a:r>
              <a:rPr lang="en-US" dirty="0" err="1" smtClean="0"/>
              <a:t>Preseneted</a:t>
            </a:r>
            <a:r>
              <a:rPr lang="en-US" dirty="0" smtClean="0"/>
              <a:t> by:</a:t>
            </a:r>
          </a:p>
          <a:p>
            <a:r>
              <a:rPr lang="en-US" dirty="0" err="1" smtClean="0"/>
              <a:t>Shreyash</a:t>
            </a:r>
            <a:r>
              <a:rPr lang="en-US" dirty="0" smtClean="0"/>
              <a:t> </a:t>
            </a:r>
            <a:r>
              <a:rPr lang="en-US" dirty="0" err="1" smtClean="0"/>
              <a:t>Sabde</a:t>
            </a:r>
            <a:r>
              <a:rPr lang="en-US" dirty="0" smtClean="0"/>
              <a:t> (119M0025)</a:t>
            </a:r>
          </a:p>
          <a:p>
            <a:r>
              <a:rPr lang="en-US" dirty="0" smtClean="0"/>
              <a:t>Guided by:</a:t>
            </a:r>
          </a:p>
          <a:p>
            <a:r>
              <a:rPr lang="en-US" dirty="0" smtClean="0"/>
              <a:t>Prof. G. D. </a:t>
            </a:r>
            <a:r>
              <a:rPr lang="en-US" dirty="0" err="1" smtClean="0"/>
              <a:t>Korwar</a:t>
            </a:r>
            <a:r>
              <a:rPr lang="en-US" dirty="0" smtClean="0"/>
              <a:t> </a:t>
            </a:r>
            <a:endParaRPr lang="en-US" dirty="0"/>
          </a:p>
        </p:txBody>
      </p:sp>
    </p:spTree>
    <p:extLst>
      <p:ext uri="{BB962C8B-B14F-4D97-AF65-F5344CB8AC3E}">
        <p14:creationId xmlns:p14="http://schemas.microsoft.com/office/powerpoint/2010/main" val="2510372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403762"/>
            <a:ext cx="10121721" cy="742791"/>
          </a:xfrm>
        </p:spPr>
        <p:txBody>
          <a:bodyPr>
            <a:normAutofit/>
          </a:bodyPr>
          <a:lstStyle/>
          <a:p>
            <a:r>
              <a:rPr lang="en-US" sz="3600" dirty="0" smtClean="0">
                <a:latin typeface="Times New Roman" panose="02020603050405020304" pitchFamily="18" charset="0"/>
                <a:cs typeface="Times New Roman" panose="02020603050405020304" pitchFamily="18" charset="0"/>
              </a:rPr>
              <a:t>Effect of presence of Imbalance on vibration</a:t>
            </a:r>
            <a:endParaRPr lang="en-US" sz="3600"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5599357" y="1146553"/>
            <a:ext cx="6116929" cy="3982390"/>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182987" y="1907349"/>
            <a:ext cx="5181600" cy="2856891"/>
          </a:xfrm>
          <a:prstGeom prst="rect">
            <a:avLst/>
          </a:prstGeom>
        </p:spPr>
      </p:pic>
      <p:sp>
        <p:nvSpPr>
          <p:cNvPr id="12" name="TextBox 11"/>
          <p:cNvSpPr txBox="1"/>
          <p:nvPr/>
        </p:nvSpPr>
        <p:spPr>
          <a:xfrm>
            <a:off x="1556734" y="5525037"/>
            <a:ext cx="243410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Under normal condition</a:t>
            </a:r>
            <a:endParaRPr lang="en-US"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144554" y="5525037"/>
            <a:ext cx="30265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Under </a:t>
            </a:r>
            <a:r>
              <a:rPr lang="en-US" sz="1600" dirty="0" smtClean="0">
                <a:latin typeface="Times New Roman" panose="02020603050405020304" pitchFamily="18" charset="0"/>
                <a:cs typeface="Times New Roman" panose="02020603050405020304" pitchFamily="18" charset="0"/>
              </a:rPr>
              <a:t>presence of imbalance</a:t>
            </a:r>
            <a:endParaRPr lang="en-US" sz="1600" dirty="0"/>
          </a:p>
        </p:txBody>
      </p:sp>
    </p:spTree>
    <p:extLst>
      <p:ext uri="{BB962C8B-B14F-4D97-AF65-F5344CB8AC3E}">
        <p14:creationId xmlns:p14="http://schemas.microsoft.com/office/powerpoint/2010/main" val="391092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Frequency Spectrum under presence of imbalance</a:t>
            </a:r>
          </a:p>
          <a:p>
            <a:r>
              <a:rPr lang="en-US" sz="2000" dirty="0" smtClean="0">
                <a:latin typeface="Times New Roman" panose="02020603050405020304" pitchFamily="18" charset="0"/>
                <a:cs typeface="Times New Roman" panose="02020603050405020304" pitchFamily="18" charset="0"/>
              </a:rPr>
              <a:t>The presence of imbalance in the machine lead to the rise in the amplitude at frequency other than natural frequency.</a:t>
            </a:r>
          </a:p>
          <a:p>
            <a:r>
              <a:rPr lang="en-US" sz="2000" dirty="0" smtClean="0">
                <a:latin typeface="Times New Roman" panose="02020603050405020304" pitchFamily="18" charset="0"/>
                <a:cs typeface="Times New Roman" panose="02020603050405020304" pitchFamily="18" charset="0"/>
              </a:rPr>
              <a:t>This distinguishing factor we will be using</a:t>
            </a:r>
            <a:endParaRPr lang="en-US" sz="2000" dirty="0">
              <a:latin typeface="Times New Roman" panose="02020603050405020304" pitchFamily="18" charset="0"/>
              <a:cs typeface="Times New Roman" panose="02020603050405020304" pitchFamily="18" charset="0"/>
            </a:endParaRPr>
          </a:p>
        </p:txBody>
      </p:sp>
      <p:pic>
        <p:nvPicPr>
          <p:cNvPr id="5" name="Content Placeholder 7"/>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83336" y="1780241"/>
            <a:ext cx="5567966" cy="3269528"/>
          </a:xfrm>
          <a:prstGeom prst="rect">
            <a:avLst/>
          </a:prstGeom>
        </p:spPr>
      </p:pic>
      <p:sp>
        <p:nvSpPr>
          <p:cNvPr id="6" name="TextBox 5"/>
          <p:cNvSpPr txBox="1"/>
          <p:nvPr/>
        </p:nvSpPr>
        <p:spPr>
          <a:xfrm>
            <a:off x="914400" y="5049769"/>
            <a:ext cx="2987898" cy="369332"/>
          </a:xfrm>
          <a:prstGeom prst="rect">
            <a:avLst/>
          </a:prstGeom>
          <a:noFill/>
        </p:spPr>
        <p:txBody>
          <a:bodyPr wrap="square" rtlCol="0">
            <a:spAutoFit/>
          </a:bodyPr>
          <a:lstStyle/>
          <a:p>
            <a:endParaRPr lang="en-US" dirty="0"/>
          </a:p>
        </p:txBody>
      </p:sp>
      <p:sp>
        <p:nvSpPr>
          <p:cNvPr id="7" name="Rectangle 6"/>
          <p:cNvSpPr/>
          <p:nvPr/>
        </p:nvSpPr>
        <p:spPr>
          <a:xfrm>
            <a:off x="914400" y="707196"/>
            <a:ext cx="8435001"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Effect of presence of Imbalance on vibration</a:t>
            </a:r>
            <a:endParaRPr lang="en-US" sz="3600" dirty="0"/>
          </a:p>
        </p:txBody>
      </p:sp>
      <p:sp>
        <p:nvSpPr>
          <p:cNvPr id="8" name="TextBox 7"/>
          <p:cNvSpPr txBox="1"/>
          <p:nvPr/>
        </p:nvSpPr>
        <p:spPr>
          <a:xfrm>
            <a:off x="1030310" y="5234435"/>
            <a:ext cx="40053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Frequency Spectrum of Machine under presence of imbalance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05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309"/>
            <a:ext cx="4970172" cy="768216"/>
          </a:xfrm>
        </p:spPr>
        <p:txBody>
          <a:bodyPr>
            <a:normAutofit/>
          </a:bodyPr>
          <a:lstStyle/>
          <a:p>
            <a:r>
              <a:rPr lang="en-US" sz="3600" dirty="0" smtClean="0">
                <a:latin typeface="Times New Roman" panose="02020603050405020304" pitchFamily="18" charset="0"/>
                <a:cs typeface="Times New Roman" panose="02020603050405020304" pitchFamily="18" charset="0"/>
              </a:rPr>
              <a:t>Condition Monitoring</a:t>
            </a:r>
            <a:endParaRPr lang="en-US" sz="3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lvl="0"/>
            <a:r>
              <a:rPr lang="en-US" sz="2000" dirty="0">
                <a:latin typeface="Times New Roman" panose="02020603050405020304" pitchFamily="18" charset="0"/>
                <a:cs typeface="Times New Roman" panose="02020603050405020304" pitchFamily="18" charset="0"/>
              </a:rPr>
              <a:t>In practice, we watch how the patterns and levels change over time. </a:t>
            </a:r>
          </a:p>
          <a:p>
            <a:pPr lvl="0"/>
            <a:r>
              <a:rPr lang="en-US" sz="2000" dirty="0">
                <a:latin typeface="Times New Roman" panose="02020603050405020304" pitchFamily="18" charset="0"/>
                <a:cs typeface="Times New Roman" panose="02020603050405020304" pitchFamily="18" charset="0"/>
              </a:rPr>
              <a:t>We relate the changes to what we know about the machine. </a:t>
            </a:r>
          </a:p>
          <a:p>
            <a:pPr lvl="0"/>
            <a:r>
              <a:rPr lang="en-US" sz="2000" dirty="0">
                <a:latin typeface="Times New Roman" panose="02020603050405020304" pitchFamily="18" charset="0"/>
                <a:cs typeface="Times New Roman" panose="02020603050405020304" pitchFamily="18" charset="0"/>
              </a:rPr>
              <a:t>The sensor converts the vibration into an electronic signal.</a:t>
            </a:r>
          </a:p>
          <a:p>
            <a:pPr lvl="0"/>
            <a:r>
              <a:rPr lang="en-US" sz="2000" dirty="0">
                <a:latin typeface="Times New Roman" panose="02020603050405020304" pitchFamily="18" charset="0"/>
                <a:cs typeface="Times New Roman" panose="02020603050405020304" pitchFamily="18" charset="0"/>
              </a:rPr>
              <a:t>The most common sensor is an accelerometer.</a:t>
            </a:r>
          </a:p>
          <a:p>
            <a:pPr lvl="0"/>
            <a:r>
              <a:rPr lang="en-US" sz="2000" dirty="0">
                <a:latin typeface="Times New Roman" panose="02020603050405020304" pitchFamily="18" charset="0"/>
                <a:cs typeface="Times New Roman" panose="02020603050405020304" pitchFamily="18" charset="0"/>
              </a:rPr>
              <a:t>The sensor is commonly attached using a magnet.</a:t>
            </a:r>
          </a:p>
          <a:p>
            <a:pPr lvl="0"/>
            <a:r>
              <a:rPr lang="en-US" sz="2000" dirty="0">
                <a:latin typeface="Times New Roman" panose="02020603050405020304" pitchFamily="18" charset="0"/>
                <a:cs typeface="Times New Roman" panose="02020603050405020304" pitchFamily="18" charset="0"/>
              </a:rPr>
              <a:t>Proper mounting is very important.</a:t>
            </a:r>
          </a:p>
          <a:p>
            <a:pPr lvl="0"/>
            <a:r>
              <a:rPr lang="en-US" sz="2000" dirty="0">
                <a:latin typeface="Times New Roman" panose="02020603050405020304" pitchFamily="18" charset="0"/>
                <a:cs typeface="Times New Roman" panose="02020603050405020304" pitchFamily="18" charset="0"/>
              </a:rPr>
              <a:t>“Repeatability” is essential.</a:t>
            </a:r>
          </a:p>
          <a:p>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29283"/>
            <a:ext cx="5181600" cy="3744021"/>
          </a:xfrm>
          <a:prstGeom prst="rect">
            <a:avLst/>
          </a:prstGeom>
        </p:spPr>
      </p:pic>
      <p:sp>
        <p:nvSpPr>
          <p:cNvPr id="6" name="TextBox 5"/>
          <p:cNvSpPr txBox="1"/>
          <p:nvPr/>
        </p:nvSpPr>
        <p:spPr>
          <a:xfrm>
            <a:off x="838200" y="5873304"/>
            <a:ext cx="451941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Condition Monitoring over regular interval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370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648236" y="1604542"/>
            <a:ext cx="5562600" cy="3366703"/>
          </a:xfrm>
          <a:prstGeom prst="rect">
            <a:avLst/>
          </a:prstGeom>
        </p:spPr>
      </p:pic>
      <p:pic>
        <p:nvPicPr>
          <p:cNvPr id="6" name="Content Placeholder 5"/>
          <p:cNvPicPr>
            <a:picLocks noGrp="1"/>
          </p:cNvPicPr>
          <p:nvPr>
            <p:ph sz="half" idx="2"/>
          </p:nvPr>
        </p:nvPicPr>
        <p:blipFill>
          <a:blip r:embed="rId3"/>
          <a:stretch>
            <a:fillRect/>
          </a:stretch>
        </p:blipFill>
        <p:spPr>
          <a:xfrm>
            <a:off x="6494172" y="1604542"/>
            <a:ext cx="5181600" cy="3093492"/>
          </a:xfrm>
          <a:prstGeom prst="rect">
            <a:avLst/>
          </a:prstGeom>
        </p:spPr>
      </p:pic>
      <p:sp>
        <p:nvSpPr>
          <p:cNvPr id="7" name="TextBox 6"/>
          <p:cNvSpPr txBox="1"/>
          <p:nvPr/>
        </p:nvSpPr>
        <p:spPr>
          <a:xfrm>
            <a:off x="759854" y="5602309"/>
            <a:ext cx="418563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Centralized Condition Monitoring System</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94172" y="5602309"/>
            <a:ext cx="4185633"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Centralized Condition Monitoring System for different applications</a:t>
            </a:r>
          </a:p>
        </p:txBody>
      </p:sp>
    </p:spTree>
    <p:extLst>
      <p:ext uri="{BB962C8B-B14F-4D97-AF65-F5344CB8AC3E}">
        <p14:creationId xmlns:p14="http://schemas.microsoft.com/office/powerpoint/2010/main" val="110334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77" y="197700"/>
            <a:ext cx="10515600" cy="755337"/>
          </a:xfrm>
        </p:spPr>
        <p:txBody>
          <a:bodyPr>
            <a:normAutofit/>
          </a:bodyPr>
          <a:lstStyle/>
          <a:p>
            <a:r>
              <a:rPr lang="en-US" sz="3200" dirty="0" smtClean="0">
                <a:latin typeface="Times New Roman" panose="02020603050405020304" pitchFamily="18" charset="0"/>
                <a:cs typeface="Times New Roman" panose="02020603050405020304" pitchFamily="18" charset="0"/>
              </a:rPr>
              <a:t>Hardware </a:t>
            </a:r>
            <a:r>
              <a:rPr lang="en-US" sz="3200" dirty="0">
                <a:latin typeface="Times New Roman" panose="02020603050405020304" pitchFamily="18" charset="0"/>
                <a:cs typeface="Times New Roman" panose="02020603050405020304" pitchFamily="18" charset="0"/>
              </a:rPr>
              <a:t>Required for setup </a:t>
            </a:r>
            <a:endParaRPr lang="en-US" sz="3200" dirty="0"/>
          </a:p>
        </p:txBody>
      </p:sp>
      <p:sp>
        <p:nvSpPr>
          <p:cNvPr id="3" name="Content Placeholder 2"/>
          <p:cNvSpPr>
            <a:spLocks noGrp="1"/>
          </p:cNvSpPr>
          <p:nvPr>
            <p:ph sz="half" idx="1"/>
          </p:nvPr>
        </p:nvSpPr>
        <p:spPr>
          <a:xfrm>
            <a:off x="301077" y="1555170"/>
            <a:ext cx="5181600" cy="4085777"/>
          </a:xfrm>
        </p:spPr>
        <p:txBody>
          <a:bodyPr>
            <a:normAutofit/>
          </a:bodyPr>
          <a:lstStyle/>
          <a:p>
            <a:r>
              <a:rPr lang="en-US" dirty="0">
                <a:latin typeface="Times New Roman" panose="02020603050405020304" pitchFamily="18" charset="0"/>
                <a:cs typeface="Times New Roman" panose="02020603050405020304" pitchFamily="18" charset="0"/>
              </a:rPr>
              <a:t>Raspberry Pi </a:t>
            </a:r>
            <a:r>
              <a:rPr lang="en-US" dirty="0" smtClean="0">
                <a:latin typeface="Times New Roman" panose="02020603050405020304" pitchFamily="18" charset="0"/>
                <a:cs typeface="Times New Roman" panose="02020603050405020304" pitchFamily="18" charset="0"/>
              </a:rPr>
              <a:t>3B+</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Broadcom BCM2837B0, Cortex-A53 (ARMv8) 64-bit </a:t>
            </a:r>
            <a:r>
              <a:rPr lang="en-US" sz="1800" dirty="0" err="1">
                <a:latin typeface="Times New Roman" panose="02020603050405020304" pitchFamily="18" charset="0"/>
                <a:cs typeface="Times New Roman" panose="02020603050405020304" pitchFamily="18" charset="0"/>
              </a:rPr>
              <a:t>SoC</a:t>
            </a:r>
            <a:r>
              <a:rPr lang="en-US" sz="1800" dirty="0">
                <a:latin typeface="Times New Roman" panose="02020603050405020304" pitchFamily="18" charset="0"/>
                <a:cs typeface="Times New Roman" panose="02020603050405020304" pitchFamily="18" charset="0"/>
              </a:rPr>
              <a:t> @ 1.4GHz.</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1GB LPDDR2 SDRAM.</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2.4GHz and 5GHz IEEE 802.11.b/g/n/ac wireless LAN, Bluetooth 4.2, BLE.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Gigabit Ethernet over USB 2.0 (maximum throughput 300 Mbps)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Extended 40-pin GPIO header.</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Full-size HDMI.</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4 USB 2.0 ports.</a:t>
            </a:r>
          </a:p>
          <a:p>
            <a:pPr marL="0" indent="0">
              <a:buNone/>
            </a:pPr>
            <a:endParaRPr lang="en-US" dirty="0"/>
          </a:p>
        </p:txBody>
      </p:sp>
      <p:sp>
        <p:nvSpPr>
          <p:cNvPr id="4" name="Content Placeholder 3"/>
          <p:cNvSpPr>
            <a:spLocks noGrp="1"/>
          </p:cNvSpPr>
          <p:nvPr>
            <p:ph sz="half" idx="2"/>
          </p:nvPr>
        </p:nvSpPr>
        <p:spPr>
          <a:xfrm>
            <a:off x="6582747" y="1667467"/>
            <a:ext cx="5181600" cy="2175669"/>
          </a:xfrm>
        </p:spPr>
        <p:txBody>
          <a:bodyPr>
            <a:normAutofit/>
          </a:bodyPr>
          <a:lstStyle/>
          <a:p>
            <a:r>
              <a:rPr lang="en-US" dirty="0" smtClean="0">
                <a:latin typeface="Times New Roman" panose="02020603050405020304" pitchFamily="18" charset="0"/>
                <a:cs typeface="Times New Roman" panose="02020603050405020304" pitchFamily="18" charset="0"/>
              </a:rPr>
              <a:t>ADXL 345 accelerometer</a:t>
            </a:r>
          </a:p>
          <a:p>
            <a:pPr>
              <a:lnSpc>
                <a:spcPct val="10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The ADXL345 is a small, thin, low </a:t>
            </a:r>
            <a:r>
              <a:rPr lang="en-GB" sz="1800" b="1" dirty="0">
                <a:latin typeface="Times New Roman" panose="02020603050405020304" pitchFamily="18" charset="0"/>
                <a:cs typeface="Times New Roman" panose="02020603050405020304" pitchFamily="18" charset="0"/>
              </a:rPr>
              <a:t>power</a:t>
            </a:r>
            <a:r>
              <a:rPr lang="en-GB" sz="1800" dirty="0">
                <a:latin typeface="Times New Roman" panose="02020603050405020304" pitchFamily="18" charset="0"/>
                <a:cs typeface="Times New Roman" panose="02020603050405020304" pitchFamily="18" charset="0"/>
              </a:rPr>
              <a:t>, 3-axis accelerometer with high resolution (</a:t>
            </a:r>
            <a:r>
              <a:rPr lang="en-GB" sz="1800" dirty="0" smtClean="0">
                <a:latin typeface="Times New Roman" panose="02020603050405020304" pitchFamily="18" charset="0"/>
                <a:cs typeface="Times New Roman" panose="02020603050405020304" pitchFamily="18" charset="0"/>
              </a:rPr>
              <a:t>13-bit) measurement </a:t>
            </a:r>
            <a:r>
              <a:rPr lang="en-GB" sz="1800" dirty="0">
                <a:latin typeface="Times New Roman" panose="02020603050405020304" pitchFamily="18" charset="0"/>
                <a:cs typeface="Times New Roman" panose="02020603050405020304" pitchFamily="18" charset="0"/>
              </a:rPr>
              <a:t>at up </a:t>
            </a:r>
            <a:r>
              <a:rPr lang="en-GB" sz="1800" dirty="0" smtClean="0">
                <a:latin typeface="Times New Roman" panose="02020603050405020304" pitchFamily="18" charset="0"/>
                <a:cs typeface="Times New Roman" panose="02020603050405020304" pitchFamily="18" charset="0"/>
              </a:rPr>
              <a:t>to </a:t>
            </a:r>
            <a:r>
              <a:rPr lang="en-GB" sz="1800" dirty="0">
                <a:latin typeface="Times New Roman" panose="02020603050405020304" pitchFamily="18" charset="0"/>
                <a:cs typeface="Times New Roman" panose="02020603050405020304" pitchFamily="18" charset="0"/>
              </a:rPr>
              <a:t>±16g</a:t>
            </a:r>
            <a:r>
              <a:rPr lang="en-GB" sz="1800" dirty="0" smtClean="0"/>
              <a:t>. </a:t>
            </a:r>
          </a:p>
          <a:p>
            <a:pPr>
              <a:lnSpc>
                <a:spcPct val="10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Ultralow power: as low as 23 </a:t>
            </a:r>
            <a:r>
              <a:rPr lang="en-GB" sz="1800" dirty="0" err="1">
                <a:latin typeface="Times New Roman" panose="02020603050405020304" pitchFamily="18" charset="0"/>
                <a:cs typeface="Times New Roman" panose="02020603050405020304" pitchFamily="18" charset="0"/>
              </a:rPr>
              <a:t>μA</a:t>
            </a:r>
            <a:r>
              <a:rPr lang="en-GB" sz="1800" dirty="0">
                <a:latin typeface="Times New Roman" panose="02020603050405020304" pitchFamily="18" charset="0"/>
                <a:cs typeface="Times New Roman" panose="02020603050405020304" pitchFamily="18" charset="0"/>
              </a:rPr>
              <a:t> in measurement mode and 0.1 </a:t>
            </a:r>
            <a:r>
              <a:rPr lang="en-GB" sz="1800" dirty="0" err="1">
                <a:latin typeface="Times New Roman" panose="02020603050405020304" pitchFamily="18" charset="0"/>
                <a:cs typeface="Times New Roman" panose="02020603050405020304" pitchFamily="18" charset="0"/>
              </a:rPr>
              <a:t>μA</a:t>
            </a:r>
            <a:r>
              <a:rPr lang="en-GB" sz="1800" dirty="0">
                <a:latin typeface="Times New Roman" panose="02020603050405020304" pitchFamily="18" charset="0"/>
                <a:cs typeface="Times New Roman" panose="02020603050405020304" pitchFamily="18" charset="0"/>
              </a:rPr>
              <a:t> in standby mode at V</a:t>
            </a:r>
            <a:r>
              <a:rPr lang="en-GB" sz="1800" baseline="-25000" dirty="0">
                <a:latin typeface="Times New Roman" panose="02020603050405020304" pitchFamily="18" charset="0"/>
                <a:cs typeface="Times New Roman" panose="02020603050405020304" pitchFamily="18" charset="0"/>
              </a:rPr>
              <a:t>S</a:t>
            </a:r>
            <a:r>
              <a:rPr lang="en-GB" sz="1800" dirty="0">
                <a:latin typeface="Times New Roman" panose="02020603050405020304" pitchFamily="18" charset="0"/>
                <a:cs typeface="Times New Roman" panose="02020603050405020304" pitchFamily="18" charset="0"/>
              </a:rPr>
              <a:t> = 2.5 V </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04658" y="4271408"/>
            <a:ext cx="3086069" cy="2309698"/>
          </a:xfrm>
          <a:prstGeom prst="rect">
            <a:avLst/>
          </a:prstGeom>
        </p:spPr>
      </p:pic>
      <p:pic>
        <p:nvPicPr>
          <p:cNvPr id="6" name="Picture 5"/>
          <p:cNvPicPr>
            <a:picLocks noChangeAspect="1"/>
          </p:cNvPicPr>
          <p:nvPr/>
        </p:nvPicPr>
        <p:blipFill>
          <a:blip r:embed="rId3"/>
          <a:stretch>
            <a:fillRect/>
          </a:stretch>
        </p:blipFill>
        <p:spPr>
          <a:xfrm>
            <a:off x="9703225" y="3796473"/>
            <a:ext cx="2047740" cy="1428860"/>
          </a:xfrm>
          <a:prstGeom prst="rect">
            <a:avLst/>
          </a:prstGeom>
        </p:spPr>
      </p:pic>
    </p:spTree>
    <p:extLst>
      <p:ext uri="{BB962C8B-B14F-4D97-AF65-F5344CB8AC3E}">
        <p14:creationId xmlns:p14="http://schemas.microsoft.com/office/powerpoint/2010/main" val="2770590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133823" cy="1000036"/>
          </a:xfrm>
        </p:spPr>
        <p:txBody>
          <a:bodyPr>
            <a:normAutofit/>
          </a:bodyPr>
          <a:lstStyle/>
          <a:p>
            <a:r>
              <a:rPr lang="en-US" sz="3600" dirty="0" smtClean="0">
                <a:latin typeface="Times New Roman" panose="02020603050405020304" pitchFamily="18" charset="0"/>
                <a:cs typeface="Times New Roman" panose="02020603050405020304" pitchFamily="18" charset="0"/>
              </a:rPr>
              <a:t>Other Hardware Equipments required </a:t>
            </a:r>
            <a:endParaRPr lang="en-US" sz="3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8162" y="1365162"/>
            <a:ext cx="2682177" cy="2377896"/>
          </a:xfr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475430" y="1365162"/>
            <a:ext cx="2904942" cy="2377896"/>
          </a:xfrm>
          <a:prstGeom prst="rect">
            <a:avLst/>
          </a:prstGeom>
        </p:spPr>
      </p:pic>
      <p:pic>
        <p:nvPicPr>
          <p:cNvPr id="7" name="Content Placeholder 6"/>
          <p:cNvPicPr>
            <a:picLocks noGrp="1"/>
          </p:cNvPicPr>
          <p:nvPr>
            <p:ph sz="half" idx="2"/>
          </p:nvPr>
        </p:nvPicPr>
        <p:blipFill>
          <a:blip r:embed="rId4"/>
          <a:stretch>
            <a:fillRect/>
          </a:stretch>
        </p:blipFill>
        <p:spPr>
          <a:xfrm>
            <a:off x="3963942" y="1365162"/>
            <a:ext cx="2733072" cy="1991530"/>
          </a:xfrm>
          <a:prstGeom prst="rect">
            <a:avLst/>
          </a:prstGeom>
        </p:spPr>
      </p:pic>
      <p:sp>
        <p:nvSpPr>
          <p:cNvPr id="8" name="TextBox 7"/>
          <p:cNvSpPr txBox="1"/>
          <p:nvPr/>
        </p:nvSpPr>
        <p:spPr>
          <a:xfrm>
            <a:off x="828162" y="4743094"/>
            <a:ext cx="6863366" cy="1754326"/>
          </a:xfrm>
          <a:prstGeom prst="rect">
            <a:avLst/>
          </a:prstGeom>
          <a:noFill/>
        </p:spPr>
        <p:txBody>
          <a:bodyPr wrap="square" rtlCol="0">
            <a:spAutoFit/>
          </a:bodyPr>
          <a:lstStyle/>
          <a:p>
            <a:pPr lvl="0"/>
            <a:r>
              <a:rPr lang="en-US" dirty="0" smtClean="0">
                <a:latin typeface="Times New Roman" panose="02020603050405020304" pitchFamily="18" charset="0"/>
                <a:cs typeface="Times New Roman" panose="02020603050405020304" pitchFamily="18" charset="0"/>
              </a:rPr>
              <a:t>Other than that</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HDMI </a:t>
            </a:r>
            <a:r>
              <a:rPr lang="en-US" dirty="0">
                <a:latin typeface="Times New Roman" panose="02020603050405020304" pitchFamily="18" charset="0"/>
                <a:cs typeface="Times New Roman" panose="02020603050405020304" pitchFamily="18" charset="0"/>
              </a:rPr>
              <a:t>cable to connect monitor to raspberry pi card</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Jumper wires connects accelerometer to the raspberry pi card</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Charging adapter for power supply to raspberry pi card</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 screen displays output of a program</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Keyboard, mouse is to give </a:t>
            </a:r>
            <a:r>
              <a:rPr lang="en-US" dirty="0" smtClean="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28162" y="3860712"/>
            <a:ext cx="268217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Gyroscope Sensor MPU6050</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963942" y="3765866"/>
            <a:ext cx="181592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Current Sensor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ACS712</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475430" y="3860712"/>
            <a:ext cx="145531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Breadboard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485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2089" y="210851"/>
            <a:ext cx="2431446" cy="763409"/>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Connections</a:t>
            </a:r>
            <a:endParaRPr lang="en-US" sz="36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idx="1"/>
          </p:nvPr>
        </p:nvSpPr>
        <p:spPr>
          <a:xfrm>
            <a:off x="502425" y="5482995"/>
            <a:ext cx="4582219" cy="433810"/>
          </a:xfrm>
        </p:spPr>
        <p:txBody>
          <a:bodyPr>
            <a:normAutofit/>
          </a:bodyPr>
          <a:lstStyle/>
          <a:p>
            <a:r>
              <a:rPr lang="en-US" sz="2000" b="0" dirty="0" smtClean="0">
                <a:latin typeface="Times New Roman" panose="02020603050405020304" pitchFamily="18" charset="0"/>
                <a:cs typeface="Times New Roman" panose="02020603050405020304" pitchFamily="18" charset="0"/>
              </a:rPr>
              <a:t>Raspberry Pi GPIO Nomenclature</a:t>
            </a:r>
            <a:endParaRPr lang="en-US" sz="2000" b="0"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sz="quarter" idx="3"/>
          </p:nvPr>
        </p:nvSpPr>
        <p:spPr>
          <a:xfrm>
            <a:off x="6460571" y="5494263"/>
            <a:ext cx="5183188" cy="422542"/>
          </a:xfrm>
        </p:spPr>
        <p:txBody>
          <a:bodyPr>
            <a:normAutofit/>
          </a:bodyPr>
          <a:lstStyle/>
          <a:p>
            <a:r>
              <a:rPr lang="en-US" sz="2000" b="0" dirty="0">
                <a:latin typeface="Times New Roman" panose="02020603050405020304" pitchFamily="18" charset="0"/>
                <a:cs typeface="Times New Roman" panose="02020603050405020304" pitchFamily="18" charset="0"/>
              </a:rPr>
              <a:t>Raspberry Pi to Accelerometer ADXL345 </a:t>
            </a:r>
            <a:r>
              <a:rPr lang="en-US" sz="2000" b="0" dirty="0" smtClean="0">
                <a:latin typeface="Times New Roman" panose="02020603050405020304" pitchFamily="18" charset="0"/>
                <a:cs typeface="Times New Roman" panose="02020603050405020304" pitchFamily="18" charset="0"/>
              </a:rPr>
              <a:t>sensor</a:t>
            </a:r>
            <a:endParaRPr lang="en-US" sz="2000" b="0" dirty="0">
              <a:latin typeface="Times New Roman" panose="02020603050405020304" pitchFamily="18" charset="0"/>
              <a:cs typeface="Times New Roman" panose="02020603050405020304" pitchFamily="18" charset="0"/>
            </a:endParaRPr>
          </a:p>
        </p:txBody>
      </p:sp>
      <p:pic>
        <p:nvPicPr>
          <p:cNvPr id="13" name="Content Placeholder 12"/>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791345" y="1277487"/>
            <a:ext cx="4521640" cy="3902281"/>
          </a:xfrm>
          <a:prstGeom prst="rect">
            <a:avLst/>
          </a:prstGeom>
        </p:spPr>
      </p:pic>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123240" y="1277487"/>
            <a:ext cx="5575072" cy="3902281"/>
          </a:xfrm>
          <a:prstGeom prst="rect">
            <a:avLst/>
          </a:prstGeom>
        </p:spPr>
      </p:pic>
    </p:spTree>
    <p:extLst>
      <p:ext uri="{BB962C8B-B14F-4D97-AF65-F5344CB8AC3E}">
        <p14:creationId xmlns:p14="http://schemas.microsoft.com/office/powerpoint/2010/main" val="3673729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9788" y="365126"/>
            <a:ext cx="10515600" cy="716700"/>
          </a:xfrm>
        </p:spPr>
        <p:txBody>
          <a:bodyPr>
            <a:normAutofit/>
          </a:bodyPr>
          <a:lstStyle/>
          <a:p>
            <a:r>
              <a:rPr lang="en-US" sz="3600" dirty="0" smtClean="0">
                <a:latin typeface="Times New Roman" panose="02020603050405020304" pitchFamily="18" charset="0"/>
                <a:cs typeface="Times New Roman" panose="02020603050405020304" pitchFamily="18" charset="0"/>
              </a:rPr>
              <a:t>Connections contd.</a:t>
            </a:r>
            <a:endParaRPr lang="en-US" sz="3600"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idx="1"/>
          </p:nvPr>
        </p:nvSpPr>
        <p:spPr>
          <a:xfrm>
            <a:off x="536374" y="5529524"/>
            <a:ext cx="5157787" cy="435563"/>
          </a:xfrm>
        </p:spPr>
        <p:txBody>
          <a:bodyPr>
            <a:normAutofit/>
          </a:bodyPr>
          <a:lstStyle/>
          <a:p>
            <a:r>
              <a:rPr lang="en-US" sz="2000" b="0" dirty="0">
                <a:latin typeface="Times New Roman" panose="02020603050405020304" pitchFamily="18" charset="0"/>
                <a:cs typeface="Times New Roman" panose="02020603050405020304" pitchFamily="18" charset="0"/>
              </a:rPr>
              <a:t>Raspberry Pi to Gyroscope MPU605 </a:t>
            </a:r>
            <a:r>
              <a:rPr lang="en-US" sz="2000" b="0" dirty="0" smtClean="0">
                <a:latin typeface="Times New Roman" panose="02020603050405020304" pitchFamily="18" charset="0"/>
                <a:cs typeface="Times New Roman" panose="02020603050405020304" pitchFamily="18" charset="0"/>
              </a:rPr>
              <a:t>sensor</a:t>
            </a:r>
            <a:endParaRPr lang="en-US" sz="2000" b="0" dirty="0">
              <a:latin typeface="Times New Roman" panose="02020603050405020304" pitchFamily="18" charset="0"/>
              <a:cs typeface="Times New Roman" panose="02020603050405020304" pitchFamily="18" charset="0"/>
            </a:endParaRPr>
          </a:p>
        </p:txBody>
      </p:sp>
      <p:pic>
        <p:nvPicPr>
          <p:cNvPr id="13" name="Content Placeholder 12"/>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097588" y="1463381"/>
            <a:ext cx="5157787" cy="3226648"/>
          </a:xfrm>
          <a:prstGeom prst="rect">
            <a:avLst/>
          </a:prstGeom>
        </p:spPr>
      </p:pic>
      <p:sp>
        <p:nvSpPr>
          <p:cNvPr id="16" name="Text Placeholder 15"/>
          <p:cNvSpPr>
            <a:spLocks noGrp="1"/>
          </p:cNvSpPr>
          <p:nvPr>
            <p:ph type="body" sz="quarter" idx="3"/>
          </p:nvPr>
        </p:nvSpPr>
        <p:spPr>
          <a:xfrm>
            <a:off x="6288110" y="5494707"/>
            <a:ext cx="5183188" cy="470380"/>
          </a:xfrm>
        </p:spPr>
        <p:txBody>
          <a:bodyPr>
            <a:normAutofit/>
          </a:bodyPr>
          <a:lstStyle/>
          <a:p>
            <a:r>
              <a:rPr lang="en-US" sz="2000" b="0" dirty="0" smtClean="0">
                <a:latin typeface="Times New Roman" panose="02020603050405020304" pitchFamily="18" charset="0"/>
                <a:cs typeface="Times New Roman" panose="02020603050405020304" pitchFamily="18" charset="0"/>
              </a:rPr>
              <a:t>Connection</a:t>
            </a:r>
            <a:r>
              <a:rPr lang="en-US" sz="1800" b="0" dirty="0" smtClean="0"/>
              <a:t> of Current Sensor ACS712</a:t>
            </a:r>
            <a:endParaRPr lang="en-US" sz="1800" b="0" dirty="0"/>
          </a:p>
        </p:txBody>
      </p:sp>
      <p:pic>
        <p:nvPicPr>
          <p:cNvPr id="12" name="Content Placeholder 13"/>
          <p:cNvPicPr>
            <a:picLocks/>
          </p:cNvPicPr>
          <p:nvPr/>
        </p:nvPicPr>
        <p:blipFill>
          <a:blip r:embed="rId3">
            <a:extLst>
              <a:ext uri="{28A0092B-C50C-407E-A947-70E740481C1C}">
                <a14:useLocalDpi xmlns:a14="http://schemas.microsoft.com/office/drawing/2010/main" val="0"/>
              </a:ext>
            </a:extLst>
          </a:blip>
          <a:stretch>
            <a:fillRect/>
          </a:stretch>
        </p:blipFill>
        <p:spPr>
          <a:xfrm>
            <a:off x="536374" y="1463381"/>
            <a:ext cx="4940526" cy="3684588"/>
          </a:xfrm>
          <a:prstGeom prst="rect">
            <a:avLst/>
          </a:prstGeom>
        </p:spPr>
      </p:pic>
    </p:spTree>
    <p:extLst>
      <p:ext uri="{BB962C8B-B14F-4D97-AF65-F5344CB8AC3E}">
        <p14:creationId xmlns:p14="http://schemas.microsoft.com/office/powerpoint/2010/main" val="4067062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901225" cy="781095"/>
          </a:xfrm>
        </p:spPr>
        <p:txBody>
          <a:bodyPr>
            <a:normAutofit/>
          </a:bodyPr>
          <a:lstStyle/>
          <a:p>
            <a:r>
              <a:rPr lang="en-US" sz="3600" dirty="0">
                <a:latin typeface="Times New Roman" panose="02020603050405020304" pitchFamily="18" charset="0"/>
                <a:cs typeface="Times New Roman" panose="02020603050405020304" pitchFamily="18" charset="0"/>
              </a:rPr>
              <a:t>Connections contd.</a:t>
            </a:r>
            <a:endParaRPr lang="en-US" sz="3600" dirty="0"/>
          </a:p>
        </p:txBody>
      </p:sp>
      <p:sp>
        <p:nvSpPr>
          <p:cNvPr id="3" name="Content Placeholder 2"/>
          <p:cNvSpPr>
            <a:spLocks noGrp="1"/>
          </p:cNvSpPr>
          <p:nvPr>
            <p:ph sz="half" idx="1"/>
          </p:nvPr>
        </p:nvSpPr>
        <p:spPr>
          <a:xfrm>
            <a:off x="838200" y="1336227"/>
            <a:ext cx="5181600" cy="4351338"/>
          </a:xfrm>
        </p:spPr>
        <p:txBody>
          <a:bodyPr/>
          <a:lstStyle/>
          <a:p>
            <a:pPr marL="0" indent="0">
              <a:buNone/>
            </a:pPr>
            <a:r>
              <a:rPr lang="en-US" dirty="0">
                <a:latin typeface="Times New Roman" panose="02020603050405020304" pitchFamily="18" charset="0"/>
                <a:cs typeface="Times New Roman" panose="02020603050405020304" pitchFamily="18" charset="0"/>
              </a:rPr>
              <a:t>Full </a:t>
            </a:r>
            <a:r>
              <a:rPr lang="en-US" dirty="0" smtClean="0">
                <a:latin typeface="Times New Roman" panose="02020603050405020304" pitchFamily="18" charset="0"/>
                <a:cs typeface="Times New Roman" panose="02020603050405020304" pitchFamily="18" charset="0"/>
              </a:rPr>
              <a:t>connections with raspberry Pi</a:t>
            </a: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53573" y="2506690"/>
            <a:ext cx="5181600" cy="3546380"/>
          </a:xfrm>
          <a:prstGeom prst="rect">
            <a:avLst/>
          </a:prstGeom>
        </p:spPr>
      </p:pic>
      <p:pic>
        <p:nvPicPr>
          <p:cNvPr id="5" name="Content Placeholder 4"/>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953573" y="2506690"/>
            <a:ext cx="10284854" cy="3546380"/>
          </a:xfrm>
          <a:prstGeom prst="rect">
            <a:avLst/>
          </a:prstGeom>
        </p:spPr>
      </p:pic>
    </p:spTree>
    <p:extLst>
      <p:ext uri="{BB962C8B-B14F-4D97-AF65-F5344CB8AC3E}">
        <p14:creationId xmlns:p14="http://schemas.microsoft.com/office/powerpoint/2010/main" val="74902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44699"/>
            <a:ext cx="10515600" cy="789167"/>
          </a:xfrm>
        </p:spPr>
        <p:txBody>
          <a:bodyPr>
            <a:normAutofit/>
          </a:bodyPr>
          <a:lstStyle/>
          <a:p>
            <a:r>
              <a:rPr lang="en-US" sz="3600" dirty="0" smtClean="0">
                <a:latin typeface="Times New Roman" panose="02020603050405020304" pitchFamily="18" charset="0"/>
                <a:cs typeface="Times New Roman" panose="02020603050405020304" pitchFamily="18" charset="0"/>
              </a:rPr>
              <a:t>Programming required for setup</a:t>
            </a:r>
            <a:endParaRPr lang="en-US" sz="36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9788" y="1064150"/>
            <a:ext cx="5157787" cy="521729"/>
          </a:xfrm>
        </p:spPr>
        <p:txBody>
          <a:bodyPr/>
          <a:lstStyle/>
          <a:p>
            <a:r>
              <a:rPr lang="en-US" b="0" dirty="0" smtClean="0">
                <a:latin typeface="Times New Roman" panose="02020603050405020304" pitchFamily="18" charset="0"/>
                <a:cs typeface="Times New Roman" panose="02020603050405020304" pitchFamily="18" charset="0"/>
              </a:rPr>
              <a:t>Software required for setup</a:t>
            </a:r>
            <a:endParaRPr lang="en-US" b="0" dirty="0"/>
          </a:p>
        </p:txBody>
      </p:sp>
      <p:sp>
        <p:nvSpPr>
          <p:cNvPr id="3" name="Content Placeholder 2"/>
          <p:cNvSpPr>
            <a:spLocks noGrp="1"/>
          </p:cNvSpPr>
          <p:nvPr>
            <p:ph sz="half" idx="2"/>
          </p:nvPr>
        </p:nvSpPr>
        <p:spPr>
          <a:xfrm>
            <a:off x="839788" y="1938405"/>
            <a:ext cx="5157787" cy="3684588"/>
          </a:xfrm>
        </p:spPr>
        <p:txBody>
          <a:bodyPr>
            <a:normAutofit/>
          </a:bodyPr>
          <a:lstStyle/>
          <a:p>
            <a:r>
              <a:rPr lang="en-US" sz="2400" dirty="0" smtClean="0">
                <a:latin typeface="Times New Roman" panose="02020603050405020304" pitchFamily="18" charset="0"/>
                <a:cs typeface="Times New Roman" panose="02020603050405020304" pitchFamily="18" charset="0"/>
              </a:rPr>
              <a:t>Installation of software </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Python 3.7</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Python IDE, Visual studio code</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Python Libraries: Numpy, Scipy, Matplotlib,adxl345</a:t>
            </a:r>
            <a:endParaRPr lang="en-US" sz="24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751749" y="927547"/>
            <a:ext cx="5183188" cy="658332"/>
          </a:xfrm>
        </p:spPr>
        <p:txBody>
          <a:bodyPr/>
          <a:lstStyle/>
          <a:p>
            <a:r>
              <a:rPr lang="en-US" b="0" dirty="0" smtClean="0">
                <a:latin typeface="Times New Roman" panose="02020603050405020304" pitchFamily="18" charset="0"/>
                <a:cs typeface="Times New Roman" panose="02020603050405020304" pitchFamily="18" charset="0"/>
              </a:rPr>
              <a:t>Programming flow chart</a:t>
            </a:r>
            <a:endParaRPr lang="en-US" b="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219064" y="1716714"/>
            <a:ext cx="5715873" cy="2390396"/>
          </a:xfrm>
          <a:prstGeom prst="rect">
            <a:avLst/>
          </a:prstGeom>
        </p:spPr>
      </p:pic>
      <p:sp>
        <p:nvSpPr>
          <p:cNvPr id="8" name="TextBox 7"/>
          <p:cNvSpPr txBox="1"/>
          <p:nvPr/>
        </p:nvSpPr>
        <p:spPr>
          <a:xfrm>
            <a:off x="6751749" y="4250028"/>
            <a:ext cx="3551350" cy="369332"/>
          </a:xfrm>
          <a:prstGeom prst="rect">
            <a:avLst/>
          </a:prstGeom>
          <a:noFill/>
        </p:spPr>
        <p:txBody>
          <a:bodyPr wrap="square" rtlCol="0">
            <a:spAutoFit/>
          </a:bodyPr>
          <a:lstStyle/>
          <a:p>
            <a:r>
              <a:rPr lang="en-US" dirty="0" smtClean="0"/>
              <a:t>Flowchart of Programming flow</a:t>
            </a:r>
            <a:endParaRPr lang="en-US" dirty="0"/>
          </a:p>
        </p:txBody>
      </p:sp>
    </p:spTree>
    <p:extLst>
      <p:ext uri="{BB962C8B-B14F-4D97-AF65-F5344CB8AC3E}">
        <p14:creationId xmlns:p14="http://schemas.microsoft.com/office/powerpoint/2010/main" val="326039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429519"/>
            <a:ext cx="10515600" cy="819731"/>
          </a:xfrm>
        </p:spPr>
        <p:txBody>
          <a:bodyPr>
            <a:normAutofit/>
          </a:bodyPr>
          <a:lstStyle/>
          <a:p>
            <a:r>
              <a:rPr lang="en-US" sz="3600" dirty="0" smtClean="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775" y="1506828"/>
            <a:ext cx="10515600" cy="4889076"/>
          </a:xfrm>
        </p:spPr>
        <p:txBody>
          <a:bodyPr>
            <a:normAutofit/>
          </a:bodyPr>
          <a:lstStyle/>
          <a:p>
            <a:r>
              <a:rPr lang="en-US" sz="2000" dirty="0" smtClean="0">
                <a:latin typeface="Times New Roman" panose="02020603050405020304" pitchFamily="18" charset="0"/>
                <a:cs typeface="Times New Roman" panose="02020603050405020304" pitchFamily="18" charset="0"/>
              </a:rPr>
              <a:t>90% of machine failures occurs due to vibration that leads to fatigue.</a:t>
            </a:r>
          </a:p>
          <a:p>
            <a:r>
              <a:rPr lang="en-US" sz="2000" dirty="0" smtClean="0">
                <a:latin typeface="Times New Roman" panose="02020603050405020304" pitchFamily="18" charset="0"/>
                <a:cs typeface="Times New Roman" panose="02020603050405020304" pitchFamily="18" charset="0"/>
              </a:rPr>
              <a:t>Vibration analysis is an important aspect when comes to failure of machine.</a:t>
            </a:r>
          </a:p>
          <a:p>
            <a:r>
              <a:rPr lang="en-US" sz="2000" dirty="0" smtClean="0">
                <a:latin typeface="Times New Roman" panose="02020603050405020304" pitchFamily="18" charset="0"/>
                <a:cs typeface="Times New Roman" panose="02020603050405020304" pitchFamily="18" charset="0"/>
              </a:rPr>
              <a:t>If we can able to predict the failure of machine well before, then probable damage can be avoided.</a:t>
            </a:r>
          </a:p>
          <a:p>
            <a:r>
              <a:rPr lang="en-GB" sz="2000" dirty="0" smtClean="0">
                <a:latin typeface="Times New Roman" panose="02020603050405020304" pitchFamily="18" charset="0"/>
                <a:cs typeface="Times New Roman" panose="02020603050405020304" pitchFamily="18" charset="0"/>
              </a:rPr>
              <a:t>But </a:t>
            </a:r>
            <a:r>
              <a:rPr lang="en-GB" sz="2000" dirty="0">
                <a:latin typeface="Times New Roman" panose="02020603050405020304" pitchFamily="18" charset="0"/>
                <a:cs typeface="Times New Roman" panose="02020603050405020304" pitchFamily="18" charset="0"/>
              </a:rPr>
              <a:t>Machine vibrations measured by accelerometers contains lot of noise so they need to be processed and necessary parameters should be extracted. </a:t>
            </a:r>
          </a:p>
          <a:p>
            <a:r>
              <a:rPr lang="en-GB" sz="2000" dirty="0">
                <a:latin typeface="Times New Roman" panose="02020603050405020304" pitchFamily="18" charset="0"/>
                <a:cs typeface="Times New Roman" panose="02020603050405020304" pitchFamily="18" charset="0"/>
              </a:rPr>
              <a:t>This can be done by a micro-computer like raspberry </a:t>
            </a:r>
            <a:r>
              <a:rPr lang="en-GB" sz="2000" dirty="0" smtClean="0">
                <a:latin typeface="Times New Roman" panose="02020603050405020304" pitchFamily="18" charset="0"/>
                <a:cs typeface="Times New Roman" panose="02020603050405020304" pitchFamily="18" charset="0"/>
              </a:rPr>
              <a:t>pi and </a:t>
            </a:r>
            <a:r>
              <a:rPr lang="en-GB" sz="2000" dirty="0">
                <a:latin typeface="Times New Roman" panose="02020603050405020304" pitchFamily="18" charset="0"/>
                <a:cs typeface="Times New Roman" panose="02020603050405020304" pitchFamily="18" charset="0"/>
              </a:rPr>
              <a:t>with the help of cloud server, real time condition monitoring can be possible from anywhere in the </a:t>
            </a:r>
            <a:r>
              <a:rPr lang="en-GB" sz="2000" dirty="0" smtClean="0">
                <a:latin typeface="Times New Roman" panose="02020603050405020304" pitchFamily="18" charset="0"/>
                <a:cs typeface="Times New Roman" panose="02020603050405020304" pitchFamily="18" charset="0"/>
              </a:rPr>
              <a:t>world. </a:t>
            </a:r>
          </a:p>
          <a:p>
            <a:r>
              <a:rPr lang="en-US" sz="2000" dirty="0">
                <a:latin typeface="Times New Roman" panose="02020603050405020304" pitchFamily="18" charset="0"/>
                <a:cs typeface="Times New Roman" panose="02020603050405020304" pitchFamily="18" charset="0"/>
              </a:rPr>
              <a:t>Condition </a:t>
            </a:r>
            <a:r>
              <a:rPr lang="en-US" sz="2000" dirty="0" smtClean="0">
                <a:latin typeface="Times New Roman" panose="02020603050405020304" pitchFamily="18" charset="0"/>
                <a:cs typeface="Times New Roman" panose="02020603050405020304" pitchFamily="18" charset="0"/>
              </a:rPr>
              <a:t>monitoring </a:t>
            </a:r>
            <a:r>
              <a:rPr lang="en-US" sz="2000" dirty="0">
                <a:latin typeface="Times New Roman" panose="02020603050405020304" pitchFamily="18" charset="0"/>
                <a:cs typeface="Times New Roman" panose="02020603050405020304" pitchFamily="18" charset="0"/>
              </a:rPr>
              <a:t>is the process of monitoring a parameter of condition in machinery (vibration, temperature etc.), in order to identify a significant change which is indicative of a developing </a:t>
            </a:r>
            <a:r>
              <a:rPr lang="en-US" sz="2000" dirty="0" smtClean="0">
                <a:latin typeface="Times New Roman" panose="02020603050405020304" pitchFamily="18" charset="0"/>
                <a:cs typeface="Times New Roman" panose="02020603050405020304" pitchFamily="18" charset="0"/>
              </a:rPr>
              <a:t>fault or presence of imbalance. </a:t>
            </a:r>
          </a:p>
          <a:p>
            <a:r>
              <a:rPr lang="en-US" sz="2000" dirty="0" smtClean="0">
                <a:latin typeface="Times New Roman" panose="02020603050405020304" pitchFamily="18" charset="0"/>
                <a:cs typeface="Times New Roman" panose="02020603050405020304" pitchFamily="18" charset="0"/>
              </a:rPr>
              <a:t>Placing </a:t>
            </a:r>
            <a:r>
              <a:rPr lang="en-US" sz="2000" dirty="0">
                <a:latin typeface="Times New Roman" panose="02020603050405020304" pitchFamily="18" charset="0"/>
                <a:cs typeface="Times New Roman" panose="02020603050405020304" pitchFamily="18" charset="0"/>
              </a:rPr>
              <a:t>sensors on industrial equipment to monitor performance, identifying changes in different parameters, and determining if these changes signal a need for equipment maintenance.</a:t>
            </a:r>
            <a:endParaRPr lang="en-GB"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707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7730" y="123163"/>
            <a:ext cx="7972022" cy="690943"/>
          </a:xfrm>
        </p:spPr>
        <p:txBody>
          <a:bodyPr>
            <a:normAutofit/>
          </a:bodyPr>
          <a:lstStyle/>
          <a:p>
            <a:r>
              <a:rPr lang="en-US" sz="3600" dirty="0" smtClean="0">
                <a:latin typeface="Times New Roman" panose="02020603050405020304" pitchFamily="18" charset="0"/>
                <a:cs typeface="Times New Roman" panose="02020603050405020304" pitchFamily="18" charset="0"/>
              </a:rPr>
              <a:t>Coding Part and Output</a:t>
            </a:r>
            <a:endParaRPr lang="en-US"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47730" y="6416415"/>
            <a:ext cx="5190186"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Code for extracting sensor data</a:t>
            </a:r>
            <a:endParaRPr lang="en-US"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1562" y="6416415"/>
            <a:ext cx="425002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Code for finding peaks in acceleration data</a:t>
            </a:r>
            <a:endParaRPr lang="en-US" sz="1600" dirty="0">
              <a:latin typeface="Times New Roman" panose="02020603050405020304" pitchFamily="18" charset="0"/>
              <a:cs typeface="Times New Roman" panose="02020603050405020304" pitchFamily="18" charset="0"/>
            </a:endParaRPr>
          </a:p>
        </p:txBody>
      </p:sp>
      <p:pic>
        <p:nvPicPr>
          <p:cNvPr id="9" name="Content Placeholder 8"/>
          <p:cNvPicPr>
            <a:picLocks noGrp="1"/>
          </p:cNvPicPr>
          <p:nvPr>
            <p:ph sz="half" idx="2"/>
          </p:nvPr>
        </p:nvPicPr>
        <p:blipFill>
          <a:blip r:embed="rId2"/>
          <a:stretch>
            <a:fillRect/>
          </a:stretch>
        </p:blipFill>
        <p:spPr>
          <a:xfrm>
            <a:off x="6613101" y="767341"/>
            <a:ext cx="5100033" cy="4031088"/>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47730" y="767341"/>
            <a:ext cx="6203950" cy="5396247"/>
          </a:xfrm>
          <a:prstGeom prst="rect">
            <a:avLst/>
          </a:prstGeom>
        </p:spPr>
      </p:pic>
    </p:spTree>
    <p:extLst>
      <p:ext uri="{BB962C8B-B14F-4D97-AF65-F5344CB8AC3E}">
        <p14:creationId xmlns:p14="http://schemas.microsoft.com/office/powerpoint/2010/main" val="157537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90" y="197699"/>
            <a:ext cx="10515600" cy="662781"/>
          </a:xfrm>
        </p:spPr>
        <p:txBody>
          <a:bodyPr>
            <a:normAutofit fontScale="90000"/>
          </a:bodyPr>
          <a:lstStyle/>
          <a:p>
            <a:r>
              <a:rPr lang="en-US" dirty="0">
                <a:latin typeface="Times New Roman" panose="02020603050405020304" pitchFamily="18" charset="0"/>
                <a:cs typeface="Times New Roman" panose="02020603050405020304" pitchFamily="18" charset="0"/>
              </a:rPr>
              <a:t>Coding Part and Output</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972084326"/>
              </p:ext>
            </p:extLst>
          </p:nvPr>
        </p:nvGraphicFramePr>
        <p:xfrm>
          <a:off x="103590" y="1027906"/>
          <a:ext cx="5602310" cy="5096656"/>
        </p:xfrm>
        <a:graphic>
          <a:graphicData uri="http://schemas.openxmlformats.org/drawingml/2006/table">
            <a:tbl>
              <a:tblPr firstRow="1" firstCol="1" bandRow="1">
                <a:tableStyleId>{B301B821-A1FF-4177-AEE7-76D212191A09}</a:tableStyleId>
              </a:tblPr>
              <a:tblGrid>
                <a:gridCol w="4010179"/>
                <a:gridCol w="437836"/>
                <a:gridCol w="540329"/>
                <a:gridCol w="613966"/>
              </a:tblGrid>
              <a:tr h="64956">
                <a:tc gridSpan="4">
                  <a:txBody>
                    <a:bodyPr/>
                    <a:lstStyle/>
                    <a:p>
                      <a:pPr marL="0" marR="0" algn="ctr">
                        <a:spcBef>
                          <a:spcPts val="0"/>
                        </a:spcBef>
                        <a:spcAft>
                          <a:spcPts val="0"/>
                        </a:spcAft>
                      </a:pPr>
                      <a:r>
                        <a:rPr lang="en-US" sz="1200" dirty="0">
                          <a:effectLst/>
                        </a:rPr>
                        <a:t>data from new session is written from here: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5811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Z</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-31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19:39:20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19:39:21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19:39:21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19:39:21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19:39:21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19:39:21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dirty="0">
                          <a:effectLst/>
                        </a:rPr>
                        <a:t>Wed Dec  2 19:39:21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a:effectLst/>
                        </a:rPr>
                        <a:t>Wed Dec  2 19:39:21 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247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a:effectLst/>
                        </a:rPr>
                        <a:t>Wed Dec  2 19:39:21 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243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88">
                <a:tc>
                  <a:txBody>
                    <a:bodyPr/>
                    <a:lstStyle/>
                    <a:p>
                      <a:pPr marL="0" marR="0" algn="ctr">
                        <a:spcBef>
                          <a:spcPts val="0"/>
                        </a:spcBef>
                        <a:spcAft>
                          <a:spcPts val="0"/>
                        </a:spcAft>
                      </a:pPr>
                      <a:r>
                        <a:rPr lang="en-US" sz="1200">
                          <a:effectLst/>
                        </a:rPr>
                        <a:t>Wed Dec  2 19:39:21 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243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75" marR="490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5263617"/>
              </p:ext>
            </p:extLst>
          </p:nvPr>
        </p:nvGraphicFramePr>
        <p:xfrm>
          <a:off x="5821810" y="2853275"/>
          <a:ext cx="6197600" cy="2019300"/>
        </p:xfrm>
        <a:graphic>
          <a:graphicData uri="http://schemas.openxmlformats.org/drawingml/2006/table">
            <a:tbl>
              <a:tblPr firstRow="1" firstCol="1" bandRow="1">
                <a:tableStyleId>{5C22544A-7EE6-4342-B048-85BDC9FD1C3A}</a:tableStyleId>
              </a:tblPr>
              <a:tblGrid>
                <a:gridCol w="556895"/>
                <a:gridCol w="1323340"/>
                <a:gridCol w="556895"/>
                <a:gridCol w="1323340"/>
                <a:gridCol w="556895"/>
                <a:gridCol w="1323340"/>
                <a:gridCol w="556895"/>
              </a:tblGrid>
              <a:tr h="190500">
                <a:tc>
                  <a:txBody>
                    <a:bodyPr/>
                    <a:lstStyle/>
                    <a:p>
                      <a:pPr marL="0" marR="0" algn="ctr" defTabSz="914400" rtl="0" eaLnBrk="1" latinLnBrk="0" hangingPunct="1">
                        <a:spcBef>
                          <a:spcPts val="0"/>
                        </a:spcBef>
                        <a:spcAft>
                          <a:spcPts val="0"/>
                        </a:spcAft>
                      </a:pP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Time</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X</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Time</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Y</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Time</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Z</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marR="0" algn="ctr" defTabSz="914400" rtl="0" eaLnBrk="1" latinLnBrk="0" hangingPunct="1">
                        <a:spcBef>
                          <a:spcPts val="0"/>
                        </a:spcBef>
                        <a:spcAft>
                          <a:spcPts val="0"/>
                        </a:spcAft>
                      </a:pPr>
                      <a:r>
                        <a:rPr lang="en-US" sz="1200" kern="1200" dirty="0">
                          <a:effectLst/>
                        </a:rPr>
                        <a:t>0</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17:27:09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470</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17:27:09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177</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17:27:09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511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marR="0" algn="ctr" defTabSz="914400" rtl="0" eaLnBrk="1" latinLnBrk="0" hangingPunct="1">
                        <a:spcBef>
                          <a:spcPts val="0"/>
                        </a:spcBef>
                        <a:spcAft>
                          <a:spcPts val="0"/>
                        </a:spcAft>
                      </a:pPr>
                      <a:r>
                        <a:rPr lang="en-US" sz="1200" kern="1200" dirty="0">
                          <a:effectLst/>
                        </a:rPr>
                        <a:t>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17:27:09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470</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17:27:09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177</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17:27:10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511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marR="0" algn="ctr" defTabSz="914400" rtl="0" eaLnBrk="1" latinLnBrk="0" hangingPunct="1">
                        <a:spcBef>
                          <a:spcPts val="0"/>
                        </a:spcBef>
                        <a:spcAft>
                          <a:spcPts val="0"/>
                        </a:spcAft>
                      </a:pPr>
                      <a:r>
                        <a:rPr lang="en-US" sz="1200" kern="1200" dirty="0">
                          <a:effectLst/>
                        </a:rPr>
                        <a:t>2</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17:27:09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226</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17:27:10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157</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17:27:10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511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marR="0" algn="ctr" defTabSz="914400" rtl="0" eaLnBrk="1" latinLnBrk="0" hangingPunct="1">
                        <a:spcBef>
                          <a:spcPts val="0"/>
                        </a:spcBef>
                        <a:spcAft>
                          <a:spcPts val="0"/>
                        </a:spcAft>
                      </a:pPr>
                      <a:r>
                        <a:rPr lang="en-US" sz="1200" kern="1200" dirty="0">
                          <a:effectLst/>
                        </a:rPr>
                        <a:t>3</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17:27:09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200</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17:27:09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149</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Tue Jun  8 17:27:10 2021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511</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marR="0" algn="ctr" defTabSz="914400" rtl="0" eaLnBrk="1" latinLnBrk="0" hangingPunct="1">
                        <a:spcBef>
                          <a:spcPts val="0"/>
                        </a:spcBef>
                        <a:spcAft>
                          <a:spcPts val="0"/>
                        </a:spcAft>
                      </a:pPr>
                      <a:r>
                        <a:rPr lang="en-US" sz="1200" kern="1200" dirty="0">
                          <a:effectLst/>
                        </a:rPr>
                        <a:t>4</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17:27:09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a:effectLst/>
                        </a:rPr>
                        <a:t>200</a:t>
                      </a:r>
                      <a:endParaRPr lang="en-US" sz="12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17:27:09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149</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Tue Jun  8 17:27:10 2021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kern="1200" dirty="0">
                          <a:effectLst/>
                        </a:rPr>
                        <a:t>511</a:t>
                      </a:r>
                      <a:endParaRPr lang="en-US" sz="12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663821" y="6291988"/>
            <a:ext cx="448184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Output of code of Extraction of  sensor data</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6388410" y="4970103"/>
            <a:ext cx="5064400" cy="369332"/>
          </a:xfrm>
          <a:prstGeom prst="rect">
            <a:avLst/>
          </a:prstGeom>
        </p:spPr>
        <p:txBody>
          <a:bodyPr wrap="none">
            <a:spAutoFit/>
          </a:bodyPr>
          <a:lstStyle/>
          <a:p>
            <a:r>
              <a:rPr lang="en-US" dirty="0"/>
              <a:t>Output of code of </a:t>
            </a:r>
            <a:r>
              <a:rPr lang="en-US" dirty="0" smtClean="0"/>
              <a:t>finding peaks of acceleration data</a:t>
            </a:r>
            <a:endParaRPr lang="en-US" dirty="0"/>
          </a:p>
        </p:txBody>
      </p:sp>
    </p:spTree>
    <p:extLst>
      <p:ext uri="{BB962C8B-B14F-4D97-AF65-F5344CB8AC3E}">
        <p14:creationId xmlns:p14="http://schemas.microsoft.com/office/powerpoint/2010/main" val="82378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156457"/>
            <a:ext cx="11771291" cy="613669"/>
          </a:xfrm>
        </p:spPr>
        <p:txBody>
          <a:bodyPr>
            <a:normAutofit fontScale="90000"/>
          </a:bodyPr>
          <a:lstStyle/>
          <a:p>
            <a:r>
              <a:rPr lang="en-US" sz="4000" dirty="0">
                <a:latin typeface="Times New Roman" panose="02020603050405020304" pitchFamily="18" charset="0"/>
                <a:cs typeface="Times New Roman" panose="02020603050405020304" pitchFamily="18" charset="0"/>
              </a:rPr>
              <a:t>Coding Part and </a:t>
            </a:r>
            <a:r>
              <a:rPr lang="en-US" sz="4000" dirty="0" smtClean="0">
                <a:latin typeface="Times New Roman" panose="02020603050405020304" pitchFamily="18" charset="0"/>
                <a:cs typeface="Times New Roman" panose="02020603050405020304" pitchFamily="18" charset="0"/>
              </a:rPr>
              <a:t>Output contd.</a:t>
            </a:r>
            <a:endParaRPr lang="en-US" sz="2800" dirty="0"/>
          </a:p>
        </p:txBody>
      </p:sp>
      <p:sp>
        <p:nvSpPr>
          <p:cNvPr id="6" name="TextBox 5"/>
          <p:cNvSpPr txBox="1"/>
          <p:nvPr/>
        </p:nvSpPr>
        <p:spPr>
          <a:xfrm>
            <a:off x="321971" y="5871007"/>
            <a:ext cx="5422005" cy="369332"/>
          </a:xfrm>
          <a:prstGeom prst="rect">
            <a:avLst/>
          </a:prstGeom>
          <a:noFill/>
        </p:spPr>
        <p:txBody>
          <a:bodyPr wrap="square" rtlCol="0">
            <a:spAutoFit/>
          </a:bodyPr>
          <a:lstStyle/>
          <a:p>
            <a:r>
              <a:rPr lang="en-US" dirty="0" smtClean="0"/>
              <a:t>Code for Fast Fourier Transformation</a:t>
            </a:r>
            <a:endParaRPr lang="en-US" dirty="0"/>
          </a:p>
        </p:txBody>
      </p:sp>
      <p:sp>
        <p:nvSpPr>
          <p:cNvPr id="9" name="TextBox 8"/>
          <p:cNvSpPr txBox="1"/>
          <p:nvPr/>
        </p:nvSpPr>
        <p:spPr>
          <a:xfrm>
            <a:off x="6207615" y="5871007"/>
            <a:ext cx="5422005" cy="369332"/>
          </a:xfrm>
          <a:prstGeom prst="rect">
            <a:avLst/>
          </a:prstGeom>
          <a:noFill/>
        </p:spPr>
        <p:txBody>
          <a:bodyPr wrap="square" rtlCol="0">
            <a:spAutoFit/>
          </a:bodyPr>
          <a:lstStyle/>
          <a:p>
            <a:r>
              <a:rPr lang="en-US" dirty="0" smtClean="0"/>
              <a:t>Code for extracting FFT values</a:t>
            </a:r>
            <a:endParaRPr lang="en-US" dirty="0"/>
          </a:p>
        </p:txBody>
      </p:sp>
      <p:pic>
        <p:nvPicPr>
          <p:cNvPr id="10" name="Content Placeholder 9"/>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321971" y="1184856"/>
            <a:ext cx="5556161" cy="4456089"/>
          </a:xfrm>
          <a:prstGeom prst="rect">
            <a:avLst/>
          </a:prstGeom>
        </p:spPr>
      </p:pic>
      <p:pic>
        <p:nvPicPr>
          <p:cNvPr id="11" name="Content Placeholder 10"/>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207615" y="1184855"/>
            <a:ext cx="5009884" cy="4456089"/>
          </a:xfrm>
          <a:prstGeom prst="rect">
            <a:avLst/>
          </a:prstGeom>
        </p:spPr>
      </p:pic>
    </p:spTree>
    <p:extLst>
      <p:ext uri="{BB962C8B-B14F-4D97-AF65-F5344CB8AC3E}">
        <p14:creationId xmlns:p14="http://schemas.microsoft.com/office/powerpoint/2010/main" val="742624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349" y="347729"/>
            <a:ext cx="6040192" cy="866440"/>
          </a:xfrm>
        </p:spPr>
        <p:txBody>
          <a:bodyPr>
            <a:normAutofit/>
          </a:bodyPr>
          <a:lstStyle/>
          <a:p>
            <a:r>
              <a:rPr lang="en-US" sz="3600" dirty="0">
                <a:latin typeface="Times New Roman" panose="02020603050405020304" pitchFamily="18" charset="0"/>
                <a:cs typeface="Times New Roman" panose="02020603050405020304" pitchFamily="18" charset="0"/>
              </a:rPr>
              <a:t>Coding Part and Output contd.</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2013437223"/>
              </p:ext>
            </p:extLst>
          </p:nvPr>
        </p:nvGraphicFramePr>
        <p:xfrm>
          <a:off x="503349" y="1551904"/>
          <a:ext cx="7315203" cy="4005324"/>
        </p:xfrm>
        <a:graphic>
          <a:graphicData uri="http://schemas.openxmlformats.org/drawingml/2006/table">
            <a:tbl>
              <a:tblPr firstRow="1" firstCol="1" bandRow="1">
                <a:tableStyleId>{5C22544A-7EE6-4342-B048-85BDC9FD1C3A}</a:tableStyleId>
              </a:tblPr>
              <a:tblGrid>
                <a:gridCol w="1227911"/>
                <a:gridCol w="1201783"/>
                <a:gridCol w="1175658"/>
                <a:gridCol w="1214845"/>
                <a:gridCol w="1136469"/>
                <a:gridCol w="1358537"/>
              </a:tblGrid>
              <a:tr h="502092">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frequency of X</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 Amplitude of X</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 frequency of 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 Amplitude of 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frequency of Z</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 Amplitude of Z</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53.03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47.50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476.37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0.34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3.07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2.04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7.24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0.69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6.62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0.69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0.69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8.76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4.48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1.03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7.43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3.55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1.38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9.82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2.42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1.72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10.37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2.07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2.07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1.63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2.07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7.61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0.27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2.41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7.27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0.72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2.76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5.36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3.10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10.13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3.45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7.96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936">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2.87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3.79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13.76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2015009" y="5894963"/>
            <a:ext cx="5261761" cy="369332"/>
          </a:xfrm>
          <a:prstGeom prst="rect">
            <a:avLst/>
          </a:prstGeom>
        </p:spPr>
        <p:txBody>
          <a:bodyPr wrap="none">
            <a:spAutoFit/>
          </a:bodyPr>
          <a:lstStyle/>
          <a:p>
            <a:r>
              <a:rPr lang="en-US" dirty="0"/>
              <a:t>Output of code </a:t>
            </a:r>
            <a:r>
              <a:rPr lang="en-US" dirty="0" smtClean="0"/>
              <a:t>of FFT conversion of time domain data</a:t>
            </a:r>
            <a:endParaRPr lang="en-US" dirty="0"/>
          </a:p>
        </p:txBody>
      </p:sp>
    </p:spTree>
    <p:extLst>
      <p:ext uri="{BB962C8B-B14F-4D97-AF65-F5344CB8AC3E}">
        <p14:creationId xmlns:p14="http://schemas.microsoft.com/office/powerpoint/2010/main" val="2025204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262094"/>
            <a:ext cx="5820177" cy="575033"/>
          </a:xfrm>
        </p:spPr>
        <p:txBody>
          <a:bodyPr>
            <a:normAutofit fontScale="90000"/>
          </a:bodyPr>
          <a:lstStyle/>
          <a:p>
            <a:r>
              <a:rPr lang="en-US" sz="3600" dirty="0">
                <a:latin typeface="Times New Roman" panose="02020603050405020304" pitchFamily="18" charset="0"/>
                <a:cs typeface="Times New Roman" panose="02020603050405020304" pitchFamily="18" charset="0"/>
              </a:rPr>
              <a:t>Coding Part and </a:t>
            </a:r>
            <a:r>
              <a:rPr lang="en-US" sz="3600" dirty="0" smtClean="0">
                <a:latin typeface="Times New Roman" panose="02020603050405020304" pitchFamily="18" charset="0"/>
                <a:cs typeface="Times New Roman" panose="02020603050405020304" pitchFamily="18" charset="0"/>
              </a:rPr>
              <a:t>Output contd.</a:t>
            </a:r>
            <a:endParaRPr lang="en-US" sz="3600"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450761" y="1284739"/>
            <a:ext cx="5569039" cy="4317570"/>
          </a:xfrm>
          <a:prstGeom prst="rect">
            <a:avLst/>
          </a:prstGeom>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388471" y="1284738"/>
            <a:ext cx="5009332" cy="3313019"/>
          </a:xfrm>
          <a:prstGeom prst="rect">
            <a:avLst/>
          </a:prstGeom>
        </p:spPr>
      </p:pic>
      <p:sp>
        <p:nvSpPr>
          <p:cNvPr id="7" name="TextBox 6"/>
          <p:cNvSpPr txBox="1"/>
          <p:nvPr/>
        </p:nvSpPr>
        <p:spPr>
          <a:xfrm>
            <a:off x="450761" y="5941522"/>
            <a:ext cx="302653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Code for plotting FFT plots </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270938" y="5941522"/>
            <a:ext cx="500933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Code for finding the peaks in vibration amplitude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989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Coding Part and Output contd.</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46279" y="1376160"/>
            <a:ext cx="5365124" cy="411023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108090614"/>
              </p:ext>
            </p:extLst>
          </p:nvPr>
        </p:nvGraphicFramePr>
        <p:xfrm>
          <a:off x="6096000" y="1925920"/>
          <a:ext cx="5217096" cy="3010717"/>
        </p:xfrm>
        <a:graphic>
          <a:graphicData uri="http://schemas.openxmlformats.org/drawingml/2006/table">
            <a:tbl>
              <a:tblPr firstRow="1" firstCol="1" bandRow="1">
                <a:tableStyleId>{5C22544A-7EE6-4342-B048-85BDC9FD1C3A}</a:tableStyleId>
              </a:tblPr>
              <a:tblGrid>
                <a:gridCol w="688158"/>
                <a:gridCol w="754823"/>
                <a:gridCol w="754823"/>
                <a:gridCol w="754823"/>
                <a:gridCol w="754823"/>
                <a:gridCol w="754823"/>
                <a:gridCol w="754823"/>
              </a:tblGrid>
              <a:tr h="203427">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FX</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AX</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FY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AY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FZ</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AZ</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427">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031">
                <a:tc>
                  <a:txBody>
                    <a:bodyPr/>
                    <a:lstStyle/>
                    <a:p>
                      <a:pPr marL="0" marR="0" algn="ctr">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3.355705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47.55197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490.78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148.4267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427">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031">
                <a:tc>
                  <a:txBody>
                    <a:bodyPr/>
                    <a:lstStyle/>
                    <a:p>
                      <a:pPr marL="0" marR="0" algn="ctr">
                        <a:spcBef>
                          <a:spcPts val="0"/>
                        </a:spcBef>
                        <a:spcAft>
                          <a:spcPts val="0"/>
                        </a:spcAft>
                      </a:pPr>
                      <a:r>
                        <a:rPr lang="en-US" sz="11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127.5168</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39.7611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127.5168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49.58895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127.5168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15.70128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427">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031">
                <a:tc>
                  <a:txBody>
                    <a:bodyPr/>
                    <a:lstStyle/>
                    <a:p>
                      <a:pPr marL="0" marR="0" algn="ctr">
                        <a:spcBef>
                          <a:spcPts val="0"/>
                        </a:spcBef>
                        <a:spcAft>
                          <a:spcPts val="0"/>
                        </a:spcAft>
                      </a:pPr>
                      <a:r>
                        <a:rPr lang="en-US"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130.8725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28.16092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130.8725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31.06386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3.355705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8.313788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427">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031">
                <a:tc>
                  <a:txBody>
                    <a:bodyPr/>
                    <a:lstStyle/>
                    <a:p>
                      <a:pPr marL="0" marR="0" algn="ctr">
                        <a:spcBef>
                          <a:spcPts val="0"/>
                        </a:spcBef>
                        <a:spcAft>
                          <a:spcPts val="0"/>
                        </a:spcAft>
                      </a:pPr>
                      <a:r>
                        <a:rPr lang="en-US"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6.711409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25.66657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124.1611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21.2913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130.8725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6.308352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427">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031">
                <a:tc>
                  <a:txBody>
                    <a:bodyPr/>
                    <a:lstStyle/>
                    <a:p>
                      <a:pPr marL="0" marR="0" algn="ctr">
                        <a:spcBef>
                          <a:spcPts val="0"/>
                        </a:spcBef>
                        <a:spcAft>
                          <a:spcPts val="0"/>
                        </a:spcAft>
                      </a:pPr>
                      <a:r>
                        <a:rPr lang="en-US" sz="11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124.1611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17.25682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120.8054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19.27833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120.8054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5.491521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838200" y="5486399"/>
            <a:ext cx="3850221" cy="369332"/>
          </a:xfrm>
          <a:prstGeom prst="rect">
            <a:avLst/>
          </a:prstGeom>
        </p:spPr>
        <p:txBody>
          <a:bodyPr wrap="none">
            <a:spAutoFit/>
          </a:bodyPr>
          <a:lstStyle/>
          <a:p>
            <a:r>
              <a:rPr lang="en-US" dirty="0"/>
              <a:t>Output of code of </a:t>
            </a:r>
            <a:r>
              <a:rPr lang="en-US" dirty="0" smtClean="0"/>
              <a:t>plotting the FFT data</a:t>
            </a:r>
            <a:endParaRPr lang="en-US" dirty="0"/>
          </a:p>
        </p:txBody>
      </p:sp>
      <p:sp>
        <p:nvSpPr>
          <p:cNvPr id="9" name="Rectangle 8"/>
          <p:cNvSpPr/>
          <p:nvPr/>
        </p:nvSpPr>
        <p:spPr>
          <a:xfrm>
            <a:off x="6096000" y="5486399"/>
            <a:ext cx="4240905" cy="369332"/>
          </a:xfrm>
          <a:prstGeom prst="rect">
            <a:avLst/>
          </a:prstGeom>
        </p:spPr>
        <p:txBody>
          <a:bodyPr wrap="none">
            <a:spAutoFit/>
          </a:bodyPr>
          <a:lstStyle/>
          <a:p>
            <a:r>
              <a:rPr lang="en-US" dirty="0"/>
              <a:t>Output of code </a:t>
            </a:r>
            <a:r>
              <a:rPr lang="en-US" dirty="0" smtClean="0"/>
              <a:t>of finding peaks of FFT data</a:t>
            </a:r>
            <a:endParaRPr lang="en-US" dirty="0"/>
          </a:p>
        </p:txBody>
      </p:sp>
    </p:spTree>
    <p:extLst>
      <p:ext uri="{BB962C8B-B14F-4D97-AF65-F5344CB8AC3E}">
        <p14:creationId xmlns:p14="http://schemas.microsoft.com/office/powerpoint/2010/main" val="2369945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155028" cy="523517"/>
          </a:xfrm>
        </p:spPr>
        <p:txBody>
          <a:bodyPr>
            <a:normAutofit fontScale="90000"/>
          </a:bodyPr>
          <a:lstStyle/>
          <a:p>
            <a:r>
              <a:rPr lang="en-US" sz="3600" dirty="0">
                <a:latin typeface="Times New Roman" panose="02020603050405020304" pitchFamily="18" charset="0"/>
                <a:cs typeface="Times New Roman" panose="02020603050405020304" pitchFamily="18" charset="0"/>
              </a:rPr>
              <a:t>Coding Part and Output contd.</a:t>
            </a:r>
            <a:endParaRPr lang="en-US" sz="3600" dirty="0"/>
          </a:p>
        </p:txBody>
      </p:sp>
      <p:pic>
        <p:nvPicPr>
          <p:cNvPr id="5" name="Content Placeholder 4"/>
          <p:cNvPicPr>
            <a:picLocks noGrp="1"/>
          </p:cNvPicPr>
          <p:nvPr>
            <p:ph sz="half" idx="1"/>
          </p:nvPr>
        </p:nvPicPr>
        <p:blipFill>
          <a:blip r:embed="rId2"/>
          <a:stretch>
            <a:fillRect/>
          </a:stretch>
        </p:blipFill>
        <p:spPr>
          <a:xfrm>
            <a:off x="194256" y="1039165"/>
            <a:ext cx="6438363" cy="4549892"/>
          </a:xfrm>
          <a:prstGeom prst="rect">
            <a:avLst/>
          </a:prstGeom>
        </p:spPr>
      </p:pic>
      <p:sp>
        <p:nvSpPr>
          <p:cNvPr id="8" name="TextBox 7"/>
          <p:cNvSpPr txBox="1"/>
          <p:nvPr/>
        </p:nvSpPr>
        <p:spPr>
          <a:xfrm>
            <a:off x="7225047" y="1039165"/>
            <a:ext cx="4468969"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one of the objective is to monitor the vibration data with minimum human intervention. So, operator doesn’t have to run the python program separately and after interval.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we call all the programs in one program sequentially. So that on running on one master program all the sub programs like extracting accelerometer, FFT analysis, Uploading csv and png file run in the sequence we call them.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add schedule function in our program to run the program after regular interval.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it is ready to take run on machine to record vibration data after regular interval.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Example, in our program we have given start time 7:00, so the first program will run at 7 am. Then after that it will run after regular interval of 60 minutes. </a:t>
            </a:r>
          </a:p>
          <a:p>
            <a:endParaRPr lang="en-US" dirty="0"/>
          </a:p>
        </p:txBody>
      </p:sp>
    </p:spTree>
    <p:extLst>
      <p:ext uri="{BB962C8B-B14F-4D97-AF65-F5344CB8AC3E}">
        <p14:creationId xmlns:p14="http://schemas.microsoft.com/office/powerpoint/2010/main" val="4016265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8802" y="262094"/>
            <a:ext cx="5948966" cy="845489"/>
          </a:xfrm>
        </p:spPr>
        <p:txBody>
          <a:bodyPr>
            <a:normAutofit/>
          </a:bodyPr>
          <a:lstStyle/>
          <a:p>
            <a:r>
              <a:rPr lang="en-US" sz="3600" dirty="0">
                <a:latin typeface="Times New Roman" panose="02020603050405020304" pitchFamily="18" charset="0"/>
                <a:cs typeface="Times New Roman" panose="02020603050405020304" pitchFamily="18" charset="0"/>
              </a:rPr>
              <a:t>Coding Part and Output contd.</a:t>
            </a:r>
            <a:endParaRPr lang="en-US" sz="3600" dirty="0"/>
          </a:p>
        </p:txBody>
      </p:sp>
      <p:pic>
        <p:nvPicPr>
          <p:cNvPr id="6" name="Picture 5"/>
          <p:cNvPicPr>
            <a:picLocks noChangeAspect="1"/>
          </p:cNvPicPr>
          <p:nvPr/>
        </p:nvPicPr>
        <p:blipFill>
          <a:blip r:embed="rId2"/>
          <a:stretch>
            <a:fillRect/>
          </a:stretch>
        </p:blipFill>
        <p:spPr>
          <a:xfrm>
            <a:off x="348802" y="1686796"/>
            <a:ext cx="5815844" cy="3865848"/>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716484" y="1686796"/>
            <a:ext cx="5172710" cy="3381375"/>
          </a:xfrm>
          <a:prstGeom prst="rect">
            <a:avLst/>
          </a:prstGeom>
        </p:spPr>
      </p:pic>
      <p:sp>
        <p:nvSpPr>
          <p:cNvPr id="8" name="Rectangle 7"/>
          <p:cNvSpPr/>
          <p:nvPr/>
        </p:nvSpPr>
        <p:spPr>
          <a:xfrm>
            <a:off x="614431" y="5947191"/>
            <a:ext cx="4084644" cy="369332"/>
          </a:xfrm>
          <a:prstGeom prst="rect">
            <a:avLst/>
          </a:prstGeom>
        </p:spPr>
        <p:txBody>
          <a:bodyPr wrap="none">
            <a:spAutoFit/>
          </a:bodyPr>
          <a:lstStyle/>
          <a:p>
            <a:r>
              <a:rPr lang="en-US" dirty="0"/>
              <a:t>Output of code of </a:t>
            </a:r>
            <a:r>
              <a:rPr lang="en-US" dirty="0" smtClean="0"/>
              <a:t>data uploading to drive</a:t>
            </a:r>
            <a:endParaRPr lang="en-US" dirty="0"/>
          </a:p>
        </p:txBody>
      </p:sp>
      <p:sp>
        <p:nvSpPr>
          <p:cNvPr id="9" name="Rectangle 8"/>
          <p:cNvSpPr/>
          <p:nvPr/>
        </p:nvSpPr>
        <p:spPr>
          <a:xfrm>
            <a:off x="6716484" y="5947191"/>
            <a:ext cx="4084644" cy="369332"/>
          </a:xfrm>
          <a:prstGeom prst="rect">
            <a:avLst/>
          </a:prstGeom>
        </p:spPr>
        <p:txBody>
          <a:bodyPr wrap="none">
            <a:spAutoFit/>
          </a:bodyPr>
          <a:lstStyle/>
          <a:p>
            <a:r>
              <a:rPr lang="en-US" dirty="0"/>
              <a:t>Output of code of data uploading to drive</a:t>
            </a:r>
          </a:p>
        </p:txBody>
      </p:sp>
    </p:spTree>
    <p:extLst>
      <p:ext uri="{BB962C8B-B14F-4D97-AF65-F5344CB8AC3E}">
        <p14:creationId xmlns:p14="http://schemas.microsoft.com/office/powerpoint/2010/main" val="2625829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6" y="193684"/>
            <a:ext cx="4377744" cy="592429"/>
          </a:xfrm>
        </p:spPr>
        <p:txBody>
          <a:bodyPr>
            <a:normAutofit/>
          </a:bodyPr>
          <a:lstStyle/>
          <a:p>
            <a:r>
              <a:rPr lang="en-US" sz="3600" dirty="0" smtClean="0">
                <a:latin typeface="Times New Roman" panose="02020603050405020304" pitchFamily="18" charset="0"/>
                <a:cs typeface="Times New Roman" panose="02020603050405020304" pitchFamily="18" charset="0"/>
              </a:rPr>
              <a:t>Testing and Validation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sz="half" idx="1"/>
          </p:nvPr>
        </p:nvPicPr>
        <p:blipFill>
          <a:blip r:embed="rId2"/>
          <a:stretch>
            <a:fillRect/>
          </a:stretch>
        </p:blipFill>
        <p:spPr>
          <a:xfrm>
            <a:off x="310166" y="1296112"/>
            <a:ext cx="5181600" cy="2151391"/>
          </a:xfrm>
          <a:prstGeom prst="rect">
            <a:avLst/>
          </a:prstGeom>
        </p:spPr>
      </p:pic>
      <p:sp>
        <p:nvSpPr>
          <p:cNvPr id="6" name="TextBox 5"/>
          <p:cNvSpPr txBox="1"/>
          <p:nvPr/>
        </p:nvSpPr>
        <p:spPr>
          <a:xfrm>
            <a:off x="310166" y="786114"/>
            <a:ext cx="96591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Setup</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sz="half" idx="2"/>
          </p:nvPr>
        </p:nvPicPr>
        <p:blipFill>
          <a:blip r:embed="rId3"/>
          <a:stretch>
            <a:fillRect/>
          </a:stretch>
        </p:blipFill>
        <p:spPr>
          <a:xfrm>
            <a:off x="8519844" y="1296111"/>
            <a:ext cx="2440078" cy="2151391"/>
          </a:xfrm>
          <a:prstGeom prst="rect">
            <a:avLst/>
          </a:prstGeom>
        </p:spPr>
      </p:pic>
      <p:pic>
        <p:nvPicPr>
          <p:cNvPr id="8" name="Picture 7"/>
          <p:cNvPicPr/>
          <p:nvPr/>
        </p:nvPicPr>
        <p:blipFill>
          <a:blip r:embed="rId4"/>
          <a:stretch>
            <a:fillRect/>
          </a:stretch>
        </p:blipFill>
        <p:spPr>
          <a:xfrm>
            <a:off x="2320512" y="3957502"/>
            <a:ext cx="2651504" cy="2619066"/>
          </a:xfrm>
          <a:prstGeom prst="rect">
            <a:avLst/>
          </a:prstGeom>
        </p:spPr>
      </p:pic>
      <p:sp>
        <p:nvSpPr>
          <p:cNvPr id="10" name="TextBox 9"/>
          <p:cNvSpPr txBox="1"/>
          <p:nvPr/>
        </p:nvSpPr>
        <p:spPr>
          <a:xfrm>
            <a:off x="1276082" y="3447502"/>
            <a:ext cx="280652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Data acquisition system</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889877" y="3601390"/>
            <a:ext cx="1700012"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Accelerometer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121744" y="4886442"/>
            <a:ext cx="318513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Acceleration sensors mounting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173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68685" cy="703821"/>
          </a:xfrm>
        </p:spPr>
        <p:txBody>
          <a:bodyPr>
            <a:normAutofit/>
          </a:bodyPr>
          <a:lstStyle/>
          <a:p>
            <a:r>
              <a:rPr lang="en-US" sz="3600" dirty="0" smtClean="0">
                <a:latin typeface="Times New Roman" panose="02020603050405020304" pitchFamily="18" charset="0"/>
                <a:cs typeface="Times New Roman" panose="02020603050405020304" pitchFamily="18" charset="0"/>
              </a:rPr>
              <a:t>Cam Follower setup against Raspberry Pi setup</a:t>
            </a:r>
            <a:endParaRPr lang="en-US" sz="36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838200" y="1681085"/>
            <a:ext cx="4107287" cy="3135614"/>
          </a:xfrm>
          <a:prstGeom prst="rect">
            <a:avLst/>
          </a:prstGeom>
        </p:spPr>
      </p:pic>
      <p:pic>
        <p:nvPicPr>
          <p:cNvPr id="5" name="Content Placeholder 4"/>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5590504" y="1681085"/>
            <a:ext cx="5181600" cy="3135614"/>
          </a:xfrm>
          <a:prstGeom prst="rect">
            <a:avLst/>
          </a:prstGeom>
        </p:spPr>
      </p:pic>
      <p:sp>
        <p:nvSpPr>
          <p:cNvPr id="7" name="TextBox 6"/>
          <p:cNvSpPr txBox="1"/>
          <p:nvPr/>
        </p:nvSpPr>
        <p:spPr>
          <a:xfrm>
            <a:off x="838200" y="5859106"/>
            <a:ext cx="410728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Setup on cam follower using DAQ, accelerometer</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5590504" y="5859105"/>
            <a:ext cx="51816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Setup on cam follower using </a:t>
            </a:r>
            <a:r>
              <a:rPr lang="en-US" dirty="0" smtClean="0">
                <a:latin typeface="Times New Roman" panose="02020603050405020304" pitchFamily="18" charset="0"/>
                <a:cs typeface="Times New Roman" panose="02020603050405020304" pitchFamily="18" charset="0"/>
              </a:rPr>
              <a:t>raspberry pi and ADXL accelerometer</a:t>
            </a:r>
            <a:endParaRPr lang="en-US" dirty="0">
              <a:latin typeface="Times New Roman" panose="02020603050405020304" pitchFamily="18" charset="0"/>
              <a:cs typeface="Times New Roman" panose="02020603050405020304" pitchFamily="18" charset="0"/>
            </a:endParaRPr>
          </a:p>
        </p:txBody>
      </p:sp>
      <p:sp>
        <p:nvSpPr>
          <p:cNvPr id="9" name="Oval 8"/>
          <p:cNvSpPr/>
          <p:nvPr/>
        </p:nvSpPr>
        <p:spPr>
          <a:xfrm>
            <a:off x="2891843" y="2562504"/>
            <a:ext cx="888642" cy="9015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3799268" y="3348507"/>
            <a:ext cx="759853" cy="173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83059" y="5184013"/>
            <a:ext cx="1607445"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Sensor Mounting on bearing casing</a:t>
            </a:r>
            <a:endParaRPr lang="en-US" sz="1400" dirty="0">
              <a:latin typeface="Times New Roman" panose="02020603050405020304" pitchFamily="18" charset="0"/>
              <a:cs typeface="Times New Roman" panose="02020603050405020304" pitchFamily="18" charset="0"/>
            </a:endParaRPr>
          </a:p>
        </p:txBody>
      </p:sp>
      <p:sp>
        <p:nvSpPr>
          <p:cNvPr id="14" name="Oval 13"/>
          <p:cNvSpPr/>
          <p:nvPr/>
        </p:nvSpPr>
        <p:spPr>
          <a:xfrm>
            <a:off x="7415278" y="4100747"/>
            <a:ext cx="766026" cy="7159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8181304" y="4687910"/>
            <a:ext cx="305873" cy="399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32631" y="5184013"/>
            <a:ext cx="1352282"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Raspberry Pi </a:t>
            </a:r>
            <a:endParaRPr lang="en-US" sz="1400" dirty="0">
              <a:latin typeface="Times New Roman" panose="02020603050405020304" pitchFamily="18" charset="0"/>
              <a:cs typeface="Times New Roman" panose="02020603050405020304" pitchFamily="18" charset="0"/>
            </a:endParaRPr>
          </a:p>
        </p:txBody>
      </p:sp>
      <p:sp>
        <p:nvSpPr>
          <p:cNvPr id="18" name="Oval 17"/>
          <p:cNvSpPr/>
          <p:nvPr/>
        </p:nvSpPr>
        <p:spPr>
          <a:xfrm>
            <a:off x="5852911" y="3013264"/>
            <a:ext cx="1667278" cy="9015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8" idx="4"/>
          </p:cNvCxnSpPr>
          <p:nvPr/>
        </p:nvCxnSpPr>
        <p:spPr>
          <a:xfrm>
            <a:off x="6686550" y="3914785"/>
            <a:ext cx="396830" cy="117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33375" y="5184013"/>
            <a:ext cx="163561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Cam Follower setup</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140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014" y="223559"/>
            <a:ext cx="5334000" cy="845489"/>
          </a:xfrm>
        </p:spPr>
        <p:txBody>
          <a:bodyPr>
            <a:normAutofit/>
          </a:bodyPr>
          <a:lstStyle/>
          <a:p>
            <a:r>
              <a:rPr lang="en-US" sz="3600" dirty="0" smtClean="0">
                <a:latin typeface="Times New Roman" panose="02020603050405020304" pitchFamily="18" charset="0"/>
                <a:cs typeface="Times New Roman" panose="02020603050405020304" pitchFamily="18" charset="0"/>
              </a:rPr>
              <a:t>Condition Monitoring</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220014" y="1210614"/>
            <a:ext cx="5181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Key Sensor Technologies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for condition monitoring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technologies</a:t>
            </a:r>
          </a:p>
          <a:p>
            <a:pPr marL="0" indent="0">
              <a:buNone/>
            </a:pPr>
            <a:r>
              <a:rPr lang="en-US" sz="2400" dirty="0" smtClean="0">
                <a:latin typeface="Times New Roman" panose="02020603050405020304" pitchFamily="18" charset="0"/>
                <a:cs typeface="Times New Roman" panose="02020603050405020304" pitchFamily="18" charset="0"/>
              </a:rPr>
              <a:t>1) </a:t>
            </a:r>
            <a:r>
              <a:rPr lang="en-US" sz="2200" dirty="0" smtClean="0">
                <a:latin typeface="Times New Roman" panose="02020603050405020304" pitchFamily="18" charset="0"/>
                <a:cs typeface="Times New Roman" panose="02020603050405020304" pitchFamily="18" charset="0"/>
              </a:rPr>
              <a:t>Vibration </a:t>
            </a:r>
          </a:p>
          <a:p>
            <a:pPr marL="0" indent="0">
              <a:buNone/>
            </a:pPr>
            <a:r>
              <a:rPr lang="en-US" sz="2200" dirty="0" smtClean="0">
                <a:latin typeface="Times New Roman" panose="02020603050405020304" pitchFamily="18" charset="0"/>
                <a:cs typeface="Times New Roman" panose="02020603050405020304" pitchFamily="18" charset="0"/>
              </a:rPr>
              <a:t>2) Fluid Property</a:t>
            </a:r>
          </a:p>
          <a:p>
            <a:pPr marL="0" indent="0">
              <a:buNone/>
            </a:pPr>
            <a:r>
              <a:rPr lang="en-US" sz="2200" dirty="0" smtClean="0">
                <a:latin typeface="Times New Roman" panose="02020603050405020304" pitchFamily="18" charset="0"/>
                <a:cs typeface="Times New Roman" panose="02020603050405020304" pitchFamily="18" charset="0"/>
              </a:rPr>
              <a:t>3) Pressure</a:t>
            </a:r>
          </a:p>
          <a:p>
            <a:pPr marL="0" indent="0">
              <a:buNone/>
            </a:pPr>
            <a:r>
              <a:rPr lang="en-US" sz="2200" dirty="0" smtClean="0">
                <a:latin typeface="Times New Roman" panose="02020603050405020304" pitchFamily="18" charset="0"/>
                <a:cs typeface="Times New Roman" panose="02020603050405020304" pitchFamily="18" charset="0"/>
              </a:rPr>
              <a:t>4) Temperature</a:t>
            </a:r>
          </a:p>
          <a:p>
            <a:pPr marL="0" indent="0">
              <a:buNone/>
            </a:pPr>
            <a:r>
              <a:rPr lang="en-US" sz="2200" dirty="0" smtClean="0">
                <a:latin typeface="Times New Roman" panose="02020603050405020304" pitchFamily="18" charset="0"/>
                <a:cs typeface="Times New Roman" panose="02020603050405020304" pitchFamily="18" charset="0"/>
              </a:rPr>
              <a:t>5) Humidity </a:t>
            </a:r>
          </a:p>
          <a:p>
            <a:pPr marL="0" indent="0">
              <a:buNone/>
            </a:pPr>
            <a:r>
              <a:rPr lang="en-US" sz="2200" dirty="0" smtClean="0">
                <a:latin typeface="Times New Roman" panose="02020603050405020304" pitchFamily="18" charset="0"/>
                <a:cs typeface="Times New Roman" panose="02020603050405020304" pitchFamily="18" charset="0"/>
              </a:rPr>
              <a:t>6) Speed</a:t>
            </a:r>
          </a:p>
          <a:p>
            <a:pPr marL="0" indent="0">
              <a:buNone/>
            </a:pPr>
            <a:r>
              <a:rPr lang="en-US" sz="2200" dirty="0" smtClean="0">
                <a:latin typeface="Times New Roman" panose="02020603050405020304" pitchFamily="18" charset="0"/>
                <a:cs typeface="Times New Roman" panose="02020603050405020304" pitchFamily="18" charset="0"/>
              </a:rPr>
              <a:t>7) Position</a:t>
            </a:r>
            <a:endParaRPr lang="en-US" sz="22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12365" y="2035358"/>
            <a:ext cx="7322712" cy="3058237"/>
          </a:xfrm>
        </p:spPr>
      </p:pic>
      <p:sp>
        <p:nvSpPr>
          <p:cNvPr id="2" name="TextBox 1"/>
          <p:cNvSpPr txBox="1"/>
          <p:nvPr/>
        </p:nvSpPr>
        <p:spPr>
          <a:xfrm>
            <a:off x="4877873" y="5242132"/>
            <a:ext cx="4391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Applications of Condition Monitoring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54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5829948"/>
            <a:ext cx="2020910" cy="549275"/>
          </a:xfrm>
        </p:spPr>
        <p:txBody>
          <a:bodyPr>
            <a:normAutofit/>
          </a:bodyPr>
          <a:lstStyle/>
          <a:p>
            <a:r>
              <a:rPr lang="en-US" sz="2400" dirty="0" smtClean="0">
                <a:latin typeface="Times New Roman" panose="02020603050405020304" pitchFamily="18" charset="0"/>
                <a:cs typeface="Times New Roman" panose="02020603050405020304" pitchFamily="18" charset="0"/>
              </a:rPr>
              <a:t>Test1</a:t>
            </a:r>
            <a:endParaRPr lang="en-US" sz="2400"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30935" y="650369"/>
            <a:ext cx="5884572" cy="4519008"/>
          </a:xfrm>
          <a:prstGeom prst="rect">
            <a:avLst/>
          </a:prstGeom>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284890" y="650369"/>
            <a:ext cx="5756856" cy="437239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927203402"/>
              </p:ext>
            </p:extLst>
          </p:nvPr>
        </p:nvGraphicFramePr>
        <p:xfrm>
          <a:off x="2807594" y="5829948"/>
          <a:ext cx="5911939" cy="802671"/>
        </p:xfrm>
        <a:graphic>
          <a:graphicData uri="http://schemas.openxmlformats.org/drawingml/2006/table">
            <a:tbl>
              <a:tblPr firstRow="1" firstCol="1" bandRow="1">
                <a:tableStyleId>{5C22544A-7EE6-4342-B048-85BDC9FD1C3A}</a:tableStyleId>
              </a:tblPr>
              <a:tblGrid>
                <a:gridCol w="1477797"/>
                <a:gridCol w="1288228"/>
                <a:gridCol w="1667366"/>
                <a:gridCol w="1478548"/>
              </a:tblGrid>
              <a:tr h="267557">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Sr. No.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Reading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Dewesoft</a:t>
                      </a:r>
                      <a:r>
                        <a:rPr lang="en-US" sz="1400" dirty="0">
                          <a:effectLst/>
                          <a:latin typeface="Times New Roman" panose="02020603050405020304" pitchFamily="18" charset="0"/>
                          <a:cs typeface="Times New Roman" panose="02020603050405020304" pitchFamily="18" charset="0"/>
                        </a:rPr>
                        <a:t> reading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Pi setup reading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557">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Frequency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rPr>
                        <a:t>673.8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rPr>
                        <a:t>681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557">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Amplitude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0.396g = </a:t>
                      </a:r>
                      <a:r>
                        <a:rPr lang="en-US" sz="1200" b="1" dirty="0">
                          <a:effectLst/>
                        </a:rPr>
                        <a:t>3.88 m/s</a:t>
                      </a:r>
                      <a:r>
                        <a:rPr lang="en-US" sz="1200" b="1" baseline="30000" dirty="0">
                          <a:effectLst/>
                        </a:rPr>
                        <a:t>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rPr>
                        <a:t>9.27 m/s</a:t>
                      </a:r>
                      <a:r>
                        <a:rPr lang="en-US" sz="1200" b="1" baseline="30000" dirty="0">
                          <a:effectLst/>
                        </a:rPr>
                        <a:t>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itle 1"/>
          <p:cNvSpPr txBox="1">
            <a:spLocks/>
          </p:cNvSpPr>
          <p:nvPr/>
        </p:nvSpPr>
        <p:spPr>
          <a:xfrm>
            <a:off x="400318" y="170390"/>
            <a:ext cx="3259429"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Result and Discussion</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21080" y="5241689"/>
            <a:ext cx="3069495" cy="369332"/>
          </a:xfrm>
          <a:prstGeom prst="rect">
            <a:avLst/>
          </a:prstGeom>
        </p:spPr>
        <p:txBody>
          <a:bodyPr wrap="none">
            <a:spAutoFit/>
          </a:bodyPr>
          <a:lstStyle/>
          <a:p>
            <a:r>
              <a:rPr lang="en-US" dirty="0" err="1" smtClean="0"/>
              <a:t>Dewsoft</a:t>
            </a:r>
            <a:r>
              <a:rPr lang="en-US" dirty="0" smtClean="0"/>
              <a:t> software FFT readings</a:t>
            </a:r>
            <a:endParaRPr lang="en-US" dirty="0"/>
          </a:p>
        </p:txBody>
      </p:sp>
      <p:sp>
        <p:nvSpPr>
          <p:cNvPr id="4" name="Rectangle 3"/>
          <p:cNvSpPr/>
          <p:nvPr/>
        </p:nvSpPr>
        <p:spPr>
          <a:xfrm>
            <a:off x="6284890" y="5241689"/>
            <a:ext cx="3844129" cy="369332"/>
          </a:xfrm>
          <a:prstGeom prst="rect">
            <a:avLst/>
          </a:prstGeom>
        </p:spPr>
        <p:txBody>
          <a:bodyPr wrap="none">
            <a:spAutoFit/>
          </a:bodyPr>
          <a:lstStyle/>
          <a:p>
            <a:r>
              <a:rPr lang="en-US" dirty="0" smtClean="0"/>
              <a:t>Corresponding FFT plot on raspberry pi</a:t>
            </a:r>
            <a:endParaRPr lang="en-US" dirty="0"/>
          </a:p>
        </p:txBody>
      </p:sp>
    </p:spTree>
    <p:extLst>
      <p:ext uri="{BB962C8B-B14F-4D97-AF65-F5344CB8AC3E}">
        <p14:creationId xmlns:p14="http://schemas.microsoft.com/office/powerpoint/2010/main" val="3595769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400317" y="719665"/>
            <a:ext cx="5549721" cy="4315974"/>
          </a:xfrm>
          <a:prstGeom prst="rect">
            <a:avLst/>
          </a:prstGeom>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503831" y="638851"/>
            <a:ext cx="5272721" cy="4396787"/>
          </a:xfrm>
          <a:prstGeom prst="rect">
            <a:avLst/>
          </a:prstGeom>
        </p:spPr>
      </p:pic>
      <p:sp>
        <p:nvSpPr>
          <p:cNvPr id="7" name="Title 1"/>
          <p:cNvSpPr>
            <a:spLocks noGrp="1"/>
          </p:cNvSpPr>
          <p:nvPr>
            <p:ph type="title"/>
          </p:nvPr>
        </p:nvSpPr>
        <p:spPr>
          <a:xfrm>
            <a:off x="762969" y="5708055"/>
            <a:ext cx="2111062" cy="600075"/>
          </a:xfrm>
        </p:spPr>
        <p:txBody>
          <a:bodyPr>
            <a:normAutofit/>
          </a:bodyPr>
          <a:lstStyle/>
          <a:p>
            <a:r>
              <a:rPr lang="en-US" sz="2400" dirty="0" smtClean="0">
                <a:latin typeface="Times New Roman" panose="02020603050405020304" pitchFamily="18" charset="0"/>
                <a:cs typeface="Times New Roman" panose="02020603050405020304" pitchFamily="18" charset="0"/>
              </a:rPr>
              <a:t>Test 2</a:t>
            </a:r>
            <a:endParaRPr lang="en-US" sz="2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01686269"/>
              </p:ext>
            </p:extLst>
          </p:nvPr>
        </p:nvGraphicFramePr>
        <p:xfrm>
          <a:off x="2681922" y="5615386"/>
          <a:ext cx="6191622" cy="1068750"/>
        </p:xfrm>
        <a:graphic>
          <a:graphicData uri="http://schemas.openxmlformats.org/drawingml/2006/table">
            <a:tbl>
              <a:tblPr firstRow="1" firstCol="1" bandRow="1">
                <a:tableStyleId>{5C22544A-7EE6-4342-B048-85BDC9FD1C3A}</a:tableStyleId>
              </a:tblPr>
              <a:tblGrid>
                <a:gridCol w="1547709"/>
                <a:gridCol w="1547709"/>
                <a:gridCol w="1547709"/>
                <a:gridCol w="1548495"/>
              </a:tblGrid>
              <a:tr h="356250">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Sr. No.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Reading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Dewesoft</a:t>
                      </a:r>
                      <a:r>
                        <a:rPr lang="en-US" sz="1400" dirty="0">
                          <a:effectLst/>
                          <a:latin typeface="Times New Roman" panose="02020603050405020304" pitchFamily="18" charset="0"/>
                          <a:cs typeface="Times New Roman" panose="02020603050405020304" pitchFamily="18" charset="0"/>
                        </a:rPr>
                        <a:t> reading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Pi setup reading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50">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Frequency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1" dirty="0">
                          <a:effectLst/>
                        </a:rPr>
                        <a:t>722</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1" dirty="0">
                          <a:effectLst/>
                        </a:rPr>
                        <a:t>698</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50">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Amplitude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rPr>
                        <a:t>1.66g = </a:t>
                      </a:r>
                      <a:r>
                        <a:rPr lang="en-US" sz="1400" b="1" dirty="0">
                          <a:effectLst/>
                        </a:rPr>
                        <a:t>16.28 m/s</a:t>
                      </a:r>
                      <a:r>
                        <a:rPr lang="en-US" sz="1400" b="1" baseline="30000" dirty="0">
                          <a:effectLst/>
                        </a:rPr>
                        <a:t>2</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1" dirty="0">
                          <a:effectLst/>
                        </a:rPr>
                        <a:t>97.2 m/s</a:t>
                      </a:r>
                      <a:r>
                        <a:rPr lang="en-US" sz="1400" b="1" baseline="30000" dirty="0">
                          <a:effectLst/>
                        </a:rPr>
                        <a:t>2</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itle 1"/>
          <p:cNvSpPr txBox="1">
            <a:spLocks/>
          </p:cNvSpPr>
          <p:nvPr/>
        </p:nvSpPr>
        <p:spPr>
          <a:xfrm>
            <a:off x="400318" y="170390"/>
            <a:ext cx="3259429"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Result and Discussion</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1640429" y="5128308"/>
            <a:ext cx="3069495" cy="369332"/>
          </a:xfrm>
          <a:prstGeom prst="rect">
            <a:avLst/>
          </a:prstGeom>
        </p:spPr>
        <p:txBody>
          <a:bodyPr wrap="none">
            <a:spAutoFit/>
          </a:bodyPr>
          <a:lstStyle/>
          <a:p>
            <a:r>
              <a:rPr lang="en-US" dirty="0" err="1"/>
              <a:t>Dewsoft</a:t>
            </a:r>
            <a:r>
              <a:rPr lang="en-US" dirty="0"/>
              <a:t> software FFT readings</a:t>
            </a:r>
          </a:p>
        </p:txBody>
      </p:sp>
      <p:sp>
        <p:nvSpPr>
          <p:cNvPr id="10" name="Rectangle 9"/>
          <p:cNvSpPr/>
          <p:nvPr/>
        </p:nvSpPr>
        <p:spPr>
          <a:xfrm>
            <a:off x="7218126" y="5128308"/>
            <a:ext cx="3844129" cy="369332"/>
          </a:xfrm>
          <a:prstGeom prst="rect">
            <a:avLst/>
          </a:prstGeom>
        </p:spPr>
        <p:txBody>
          <a:bodyPr wrap="none">
            <a:spAutoFit/>
          </a:bodyPr>
          <a:lstStyle/>
          <a:p>
            <a:r>
              <a:rPr lang="en-US" dirty="0" smtClean="0"/>
              <a:t>Corresponding FFT plot on raspberry pi</a:t>
            </a:r>
            <a:endParaRPr lang="en-US" dirty="0"/>
          </a:p>
        </p:txBody>
      </p:sp>
    </p:spTree>
    <p:extLst>
      <p:ext uri="{BB962C8B-B14F-4D97-AF65-F5344CB8AC3E}">
        <p14:creationId xmlns:p14="http://schemas.microsoft.com/office/powerpoint/2010/main" val="2873926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13" y="249216"/>
            <a:ext cx="10515600" cy="536396"/>
          </a:xfrm>
        </p:spPr>
        <p:txBody>
          <a:bodyPr>
            <a:normAutofit/>
          </a:bodyPr>
          <a:lstStyle/>
          <a:p>
            <a:r>
              <a:rPr lang="en-US" sz="2400" dirty="0" smtClean="0">
                <a:latin typeface="Times New Roman" panose="02020603050405020304" pitchFamily="18" charset="0"/>
                <a:cs typeface="Times New Roman" panose="02020603050405020304" pitchFamily="18" charset="0"/>
              </a:rPr>
              <a:t>Testing variation of peaks with change in speed</a:t>
            </a: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949857493"/>
              </p:ext>
            </p:extLst>
          </p:nvPr>
        </p:nvGraphicFramePr>
        <p:xfrm>
          <a:off x="1235558" y="4639008"/>
          <a:ext cx="5230410" cy="1645920"/>
        </p:xfrm>
        <a:graphic>
          <a:graphicData uri="http://schemas.openxmlformats.org/drawingml/2006/table">
            <a:tbl>
              <a:tblPr firstRow="1" firstCol="1" bandRow="1">
                <a:tableStyleId>{5C22544A-7EE6-4342-B048-85BDC9FD1C3A}</a:tableStyleId>
              </a:tblPr>
              <a:tblGrid>
                <a:gridCol w="1566658"/>
                <a:gridCol w="1566658"/>
                <a:gridCol w="2097094"/>
              </a:tblGrid>
              <a:tr h="382468">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Sr. No</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Speed</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Frequency at peak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567">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Speed 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80 Hz</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468">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Speed 2</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181 Hz</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468">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Speed 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265 Hz</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20013" y="1009187"/>
            <a:ext cx="8254286" cy="2952610"/>
          </a:xfrm>
          <a:prstGeom prst="rect">
            <a:avLst/>
          </a:prstGeom>
        </p:spPr>
      </p:pic>
      <p:sp>
        <p:nvSpPr>
          <p:cNvPr id="3" name="TextBox 2"/>
          <p:cNvSpPr txBox="1"/>
          <p:nvPr/>
        </p:nvSpPr>
        <p:spPr>
          <a:xfrm>
            <a:off x="474930" y="3961797"/>
            <a:ext cx="2125014" cy="369332"/>
          </a:xfrm>
          <a:prstGeom prst="rect">
            <a:avLst/>
          </a:prstGeom>
          <a:noFill/>
        </p:spPr>
        <p:txBody>
          <a:bodyPr wrap="square" rtlCol="0">
            <a:spAutoFit/>
          </a:bodyPr>
          <a:lstStyle/>
          <a:p>
            <a:r>
              <a:rPr lang="en-US" dirty="0" smtClean="0"/>
              <a:t>FFT plot at Speed 1</a:t>
            </a:r>
            <a:endParaRPr lang="en-US" dirty="0"/>
          </a:p>
        </p:txBody>
      </p:sp>
      <p:sp>
        <p:nvSpPr>
          <p:cNvPr id="4" name="Rectangle 3"/>
          <p:cNvSpPr/>
          <p:nvPr/>
        </p:nvSpPr>
        <p:spPr>
          <a:xfrm>
            <a:off x="3020499" y="3946510"/>
            <a:ext cx="2029210" cy="369332"/>
          </a:xfrm>
          <a:prstGeom prst="rect">
            <a:avLst/>
          </a:prstGeom>
        </p:spPr>
        <p:txBody>
          <a:bodyPr wrap="none">
            <a:spAutoFit/>
          </a:bodyPr>
          <a:lstStyle/>
          <a:p>
            <a:r>
              <a:rPr lang="en-US" dirty="0" smtClean="0"/>
              <a:t>FFT plot </a:t>
            </a:r>
            <a:r>
              <a:rPr lang="en-US" dirty="0"/>
              <a:t>at Speed </a:t>
            </a:r>
            <a:r>
              <a:rPr lang="en-US" dirty="0" smtClean="0"/>
              <a:t>2</a:t>
            </a:r>
            <a:endParaRPr lang="en-US" dirty="0"/>
          </a:p>
        </p:txBody>
      </p:sp>
      <p:sp>
        <p:nvSpPr>
          <p:cNvPr id="7" name="Rectangle 6"/>
          <p:cNvSpPr/>
          <p:nvPr/>
        </p:nvSpPr>
        <p:spPr>
          <a:xfrm>
            <a:off x="5477813" y="3946510"/>
            <a:ext cx="1976310" cy="369332"/>
          </a:xfrm>
          <a:prstGeom prst="rect">
            <a:avLst/>
          </a:prstGeom>
        </p:spPr>
        <p:txBody>
          <a:bodyPr wrap="none">
            <a:spAutoFit/>
          </a:bodyPr>
          <a:lstStyle/>
          <a:p>
            <a:r>
              <a:rPr lang="en-US" dirty="0"/>
              <a:t>FFT plot at Speed </a:t>
            </a:r>
            <a:r>
              <a:rPr lang="en-US" dirty="0" smtClean="0"/>
              <a:t>3</a:t>
            </a:r>
            <a:endParaRPr lang="en-US" dirty="0"/>
          </a:p>
        </p:txBody>
      </p:sp>
    </p:spTree>
    <p:extLst>
      <p:ext uri="{BB962C8B-B14F-4D97-AF65-F5344CB8AC3E}">
        <p14:creationId xmlns:p14="http://schemas.microsoft.com/office/powerpoint/2010/main" val="30498072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291366" cy="600790"/>
          </a:xfrm>
        </p:spPr>
        <p:txBody>
          <a:bodyPr>
            <a:normAutofit/>
          </a:bodyPr>
          <a:lstStyle/>
          <a:p>
            <a:r>
              <a:rPr lang="en-US" sz="3600" dirty="0" smtClean="0">
                <a:latin typeface="Times New Roman" panose="02020603050405020304" pitchFamily="18" charset="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199" y="1120462"/>
            <a:ext cx="10623997" cy="5056501"/>
          </a:xfrm>
        </p:spPr>
        <p:txBody>
          <a:bodyPr>
            <a:normAutofit/>
          </a:bodyPr>
          <a:lstStyle/>
          <a:p>
            <a:r>
              <a:rPr lang="en-US" sz="2000" dirty="0" smtClean="0">
                <a:latin typeface="Times New Roman" panose="02020603050405020304" pitchFamily="18" charset="0"/>
                <a:cs typeface="Times New Roman" panose="02020603050405020304" pitchFamily="18" charset="0"/>
              </a:rPr>
              <a:t>Python codes developed are working. Right from Acceleration data acquisition to uploading FFT values and plots are working well.</a:t>
            </a:r>
          </a:p>
          <a:p>
            <a:r>
              <a:rPr lang="en-US" sz="2000" dirty="0" smtClean="0">
                <a:latin typeface="Times New Roman" panose="02020603050405020304" pitchFamily="18" charset="0"/>
                <a:cs typeface="Times New Roman" panose="02020603050405020304" pitchFamily="18" charset="0"/>
              </a:rPr>
              <a:t>We are able to get graphs of FFT in all three axis. By this we can detect the vibration nature in all three axis. It will be easy to diagnose the vibration problem.</a:t>
            </a:r>
          </a:p>
          <a:p>
            <a:r>
              <a:rPr lang="en-US" sz="2000" dirty="0" smtClean="0">
                <a:latin typeface="Times New Roman" panose="02020603050405020304" pitchFamily="18" charset="0"/>
                <a:cs typeface="Times New Roman" panose="02020603050405020304" pitchFamily="18" charset="0"/>
              </a:rPr>
              <a:t>We are able to get the FFT values of machine at regular intervals and operator can check the values from google drive without actually being present at the machine. This helps us in taking periodic checking of vibration analysis. Based on regular analysis we can compare the graph when we have ideal condition of machine. </a:t>
            </a:r>
          </a:p>
          <a:p>
            <a:r>
              <a:rPr lang="en-US" sz="2000" dirty="0" smtClean="0">
                <a:latin typeface="Times New Roman" panose="02020603050405020304" pitchFamily="18" charset="0"/>
                <a:cs typeface="Times New Roman" panose="02020603050405020304" pitchFamily="18" charset="0"/>
              </a:rPr>
              <a:t>Based on the basis of rise in amplitude at other than natural frequency we can detect the presence any fault or imbalance in the machine.</a:t>
            </a:r>
          </a:p>
          <a:p>
            <a:r>
              <a:rPr lang="en-US" sz="2000" dirty="0" smtClean="0">
                <a:latin typeface="Times New Roman" panose="02020603050405020304" pitchFamily="18" charset="0"/>
                <a:cs typeface="Times New Roman" panose="02020603050405020304" pitchFamily="18" charset="0"/>
              </a:rPr>
              <a:t>Also the multiple sensor integration is achieved, through which we are able use multiple sensor like accelerometer, gyroscope, current sensor on same raspberry pi system so that we can achieve monitoring of many parameters of machine or we can monitor many machines at a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302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226" y="2683322"/>
            <a:ext cx="3437586" cy="1325563"/>
          </a:xfrm>
        </p:spPr>
        <p:txBody>
          <a:bodyPr>
            <a:normAutofit/>
          </a:bodyPr>
          <a:lstStyle/>
          <a:p>
            <a:r>
              <a:rPr lang="en-US" sz="4800" dirty="0" smtClean="0">
                <a:latin typeface="Times New Roman" panose="02020603050405020304" pitchFamily="18" charset="0"/>
                <a:cs typeface="Times New Roman" panose="02020603050405020304" pitchFamily="18" charset="0"/>
              </a:rPr>
              <a:t>Thank You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738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6"/>
            <a:ext cx="7069428" cy="922762"/>
          </a:xfrm>
        </p:spPr>
        <p:txBody>
          <a:bodyPr>
            <a:normAutofit/>
          </a:bodyPr>
          <a:lstStyle/>
          <a:p>
            <a:r>
              <a:rPr lang="en-US" sz="3600" dirty="0" smtClean="0">
                <a:latin typeface="Times New Roman" panose="02020603050405020304" pitchFamily="18" charset="0"/>
                <a:cs typeface="Times New Roman" panose="02020603050405020304" pitchFamily="18" charset="0"/>
              </a:rPr>
              <a:t>Advantages of Condition Monitoring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Increased uptime and machine productivity</a:t>
            </a:r>
          </a:p>
          <a:p>
            <a:pPr lvl="0"/>
            <a:r>
              <a:rPr lang="en-US" sz="1800" dirty="0">
                <a:latin typeface="Times New Roman" panose="02020603050405020304" pitchFamily="18" charset="0"/>
                <a:cs typeface="Times New Roman" panose="02020603050405020304" pitchFamily="18" charset="0"/>
              </a:rPr>
              <a:t>Reduction of breakdowns / unplanned downtime, production losses and collateral damages</a:t>
            </a:r>
          </a:p>
          <a:p>
            <a:pPr lvl="0"/>
            <a:r>
              <a:rPr lang="en-US" sz="1800" dirty="0">
                <a:latin typeface="Times New Roman" panose="02020603050405020304" pitchFamily="18" charset="0"/>
                <a:cs typeface="Times New Roman" panose="02020603050405020304" pitchFamily="18" charset="0"/>
              </a:rPr>
              <a:t>Lower maintenance and spares inventory costs</a:t>
            </a:r>
          </a:p>
          <a:p>
            <a:pPr lvl="0"/>
            <a:r>
              <a:rPr lang="en-US" sz="1800" dirty="0">
                <a:latin typeface="Times New Roman" panose="02020603050405020304" pitchFamily="18" charset="0"/>
                <a:cs typeface="Times New Roman" panose="02020603050405020304" pitchFamily="18" charset="0"/>
              </a:rPr>
              <a:t>Enhanced human and environment safety</a:t>
            </a:r>
          </a:p>
          <a:p>
            <a:pPr lvl="0"/>
            <a:r>
              <a:rPr lang="en-US" sz="1800" dirty="0">
                <a:latin typeface="Times New Roman" panose="02020603050405020304" pitchFamily="18" charset="0"/>
                <a:cs typeface="Times New Roman" panose="02020603050405020304" pitchFamily="18" charset="0"/>
              </a:rPr>
              <a:t>Prioritizing Maintenance Tasks</a:t>
            </a:r>
          </a:p>
          <a:p>
            <a:pPr lvl="0"/>
            <a:r>
              <a:rPr lang="en-US" sz="1800" dirty="0">
                <a:latin typeface="Times New Roman" panose="02020603050405020304" pitchFamily="18" charset="0"/>
                <a:cs typeface="Times New Roman" panose="02020603050405020304" pitchFamily="18" charset="0"/>
              </a:rPr>
              <a:t>Increasing Lifespan of Machinery</a:t>
            </a:r>
          </a:p>
          <a:p>
            <a:pPr lvl="0"/>
            <a:r>
              <a:rPr lang="en-US" sz="1800" dirty="0">
                <a:latin typeface="Times New Roman" panose="02020603050405020304" pitchFamily="18" charset="0"/>
                <a:cs typeface="Times New Roman" panose="02020603050405020304" pitchFamily="18" charset="0"/>
              </a:rPr>
              <a:t>Ability to detect, locate and distinguish faults, in a non-destructive way by acquiring data during normal machinery operation as the Vibration Signature contains most information that can be applied to inaccessible components and used for on-line condition monitoring.</a:t>
            </a:r>
          </a:p>
          <a:p>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p:cNvPicPr>
          <p:nvPr/>
        </p:nvPicPr>
        <p:blipFill>
          <a:blip r:embed="rId2">
            <a:extLst>
              <a:ext uri="{28A0092B-C50C-407E-A947-70E740481C1C}">
                <a14:useLocalDpi xmlns:a14="http://schemas.microsoft.com/office/drawing/2010/main" val="0"/>
              </a:ext>
            </a:extLst>
          </a:blip>
          <a:stretch>
            <a:fillRect/>
          </a:stretch>
        </p:blipFill>
        <p:spPr>
          <a:xfrm>
            <a:off x="6510805" y="1825625"/>
            <a:ext cx="4668055" cy="3831463"/>
          </a:xfrm>
          <a:prstGeom prst="rect">
            <a:avLst/>
          </a:prstGeom>
        </p:spPr>
      </p:pic>
      <p:sp>
        <p:nvSpPr>
          <p:cNvPr id="7" name="Rectangle 6"/>
          <p:cNvSpPr/>
          <p:nvPr/>
        </p:nvSpPr>
        <p:spPr>
          <a:xfrm>
            <a:off x="6894618" y="5838409"/>
            <a:ext cx="3900427" cy="338554"/>
          </a:xfrm>
          <a:prstGeom prst="rect">
            <a:avLst/>
          </a:prstGeom>
        </p:spPr>
        <p:txBody>
          <a:bodyPr wrap="none">
            <a:spAutoFit/>
          </a:bodyPr>
          <a:lstStyle/>
          <a:p>
            <a:pPr algn="ctr"/>
            <a:r>
              <a:rPr lang="en-US" sz="1600" dirty="0">
                <a:latin typeface="Times New Roman" panose="02020603050405020304" pitchFamily="18" charset="0"/>
                <a:ea typeface="Times New Roman" panose="02020603050405020304" pitchFamily="18" charset="0"/>
              </a:rPr>
              <a:t>Cost to failure analysis of Maintenance types</a:t>
            </a:r>
            <a:endParaRPr lang="en-US" sz="1600" dirty="0"/>
          </a:p>
        </p:txBody>
      </p:sp>
    </p:spTree>
    <p:extLst>
      <p:ext uri="{BB962C8B-B14F-4D97-AF65-F5344CB8AC3E}">
        <p14:creationId xmlns:p14="http://schemas.microsoft.com/office/powerpoint/2010/main" val="426643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307"/>
            <a:ext cx="10515600" cy="1009651"/>
          </a:xfrm>
        </p:spPr>
        <p:txBody>
          <a:bodyPr>
            <a:normAutofit/>
          </a:bodyPr>
          <a:lstStyle/>
          <a:p>
            <a:r>
              <a:rPr lang="en-US" sz="3600" dirty="0" smtClean="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4953"/>
            <a:ext cx="10515600" cy="4351338"/>
          </a:xfrm>
        </p:spPr>
        <p:txBody>
          <a:bodyPr>
            <a:normAutofit/>
          </a:bodyPr>
          <a:lstStyle/>
          <a:p>
            <a:r>
              <a:rPr lang="en-GB" sz="2400" dirty="0">
                <a:latin typeface="Times New Roman" panose="02020603050405020304" pitchFamily="18" charset="0"/>
                <a:cs typeface="Times New Roman" panose="02020603050405020304" pitchFamily="18" charset="0"/>
              </a:rPr>
              <a:t>To develop a cloud/ server based system which can be used to monitor health of the machines (viz. forging press, milling machine, gear box, </a:t>
            </a:r>
            <a:r>
              <a:rPr lang="en-GB" sz="2400" dirty="0" err="1">
                <a:latin typeface="Times New Roman" panose="02020603050405020304" pitchFamily="18" charset="0"/>
                <a:cs typeface="Times New Roman" panose="02020603050405020304" pitchFamily="18" charset="0"/>
              </a:rPr>
              <a:t>etc</a:t>
            </a:r>
            <a:r>
              <a:rPr lang="en-GB" sz="2400" dirty="0">
                <a:latin typeface="Times New Roman" panose="02020603050405020304" pitchFamily="18" charset="0"/>
                <a:cs typeface="Times New Roman" panose="02020603050405020304" pitchFamily="18" charset="0"/>
              </a:rPr>
              <a:t>) with the help of vibration analysis in order to predict failure so that the probable damage can be </a:t>
            </a:r>
            <a:r>
              <a:rPr lang="en-GB" sz="2400" dirty="0" smtClean="0">
                <a:latin typeface="Times New Roman" panose="02020603050405020304" pitchFamily="18" charset="0"/>
                <a:cs typeface="Times New Roman" panose="02020603050405020304" pitchFamily="18" charset="0"/>
              </a:rPr>
              <a:t>avoided. </a:t>
            </a:r>
            <a:endParaRPr lang="en-GB" sz="2400" dirty="0">
              <a:latin typeface="Times New Roman" panose="02020603050405020304" pitchFamily="18" charset="0"/>
              <a:cs typeface="Times New Roman" panose="02020603050405020304" pitchFamily="18" charset="0"/>
            </a:endParaRPr>
          </a:p>
        </p:txBody>
      </p:sp>
      <p:pic>
        <p:nvPicPr>
          <p:cNvPr id="4" name="image7.jpeg"/>
          <p:cNvPicPr/>
          <p:nvPr/>
        </p:nvPicPr>
        <p:blipFill>
          <a:blip r:embed="rId2" cstate="print"/>
          <a:stretch>
            <a:fillRect/>
          </a:stretch>
        </p:blipFill>
        <p:spPr>
          <a:xfrm>
            <a:off x="4373947" y="2825195"/>
            <a:ext cx="2829104" cy="2100122"/>
          </a:xfrm>
          <a:prstGeom prst="rect">
            <a:avLst/>
          </a:prstGeom>
        </p:spPr>
      </p:pic>
      <p:pic>
        <p:nvPicPr>
          <p:cNvPr id="5" name="image8.jpeg"/>
          <p:cNvPicPr/>
          <p:nvPr/>
        </p:nvPicPr>
        <p:blipFill>
          <a:blip r:embed="rId3" cstate="print"/>
          <a:stretch>
            <a:fillRect/>
          </a:stretch>
        </p:blipFill>
        <p:spPr>
          <a:xfrm>
            <a:off x="8036417" y="2825195"/>
            <a:ext cx="2484017" cy="3139440"/>
          </a:xfrm>
          <a:prstGeom prst="rect">
            <a:avLst/>
          </a:prstGeom>
        </p:spPr>
      </p:pic>
      <p:sp>
        <p:nvSpPr>
          <p:cNvPr id="6" name="TextBox 5"/>
          <p:cNvSpPr txBox="1"/>
          <p:nvPr/>
        </p:nvSpPr>
        <p:spPr>
          <a:xfrm>
            <a:off x="5170313" y="5007312"/>
            <a:ext cx="123637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Gearbox</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518571" y="6065949"/>
            <a:ext cx="172576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Forging Press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547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US" sz="3600" dirty="0" smtClean="0">
                <a:latin typeface="Times New Roman" panose="02020603050405020304" pitchFamily="18" charset="0"/>
                <a:cs typeface="Times New Roman" panose="02020603050405020304" pitchFamily="18" charset="0"/>
              </a:rPr>
              <a:t>Objectives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6532"/>
            <a:ext cx="10515600" cy="4351338"/>
          </a:xfrm>
        </p:spPr>
        <p:txBody>
          <a:bodyPr>
            <a:normAutofit/>
          </a:bodyPr>
          <a:lstStyle/>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Measure </a:t>
            </a:r>
            <a:r>
              <a:rPr lang="en-GB" sz="2400" dirty="0">
                <a:latin typeface="Times New Roman" panose="02020603050405020304" pitchFamily="18" charset="0"/>
                <a:cs typeface="Times New Roman" panose="02020603050405020304" pitchFamily="18" charset="0"/>
              </a:rPr>
              <a:t>time domain data of machine vibrations with an accelerometer and </a:t>
            </a:r>
            <a:r>
              <a:rPr lang="en-GB" sz="2400" dirty="0" smtClean="0">
                <a:latin typeface="Times New Roman" panose="02020603050405020304" pitchFamily="18" charset="0"/>
                <a:cs typeface="Times New Roman" panose="02020603050405020304" pitchFamily="18" charset="0"/>
              </a:rPr>
              <a:t> Raspberry </a:t>
            </a:r>
            <a:r>
              <a:rPr lang="en-GB" sz="2400" dirty="0">
                <a:latin typeface="Times New Roman" panose="02020603050405020304" pitchFamily="18" charset="0"/>
                <a:cs typeface="Times New Roman" panose="02020603050405020304" pitchFamily="18" charset="0"/>
              </a:rPr>
              <a:t>pi Hardware </a:t>
            </a:r>
          </a:p>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Preconditioning </a:t>
            </a:r>
            <a:r>
              <a:rPr lang="en-GB" sz="2400" dirty="0">
                <a:latin typeface="Times New Roman" panose="02020603050405020304" pitchFamily="18" charset="0"/>
                <a:cs typeface="Times New Roman" panose="02020603050405020304" pitchFamily="18" charset="0"/>
              </a:rPr>
              <a:t>of the time domain data to make it suitable for FFT/Wavelet analysis </a:t>
            </a:r>
          </a:p>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Qualitative </a:t>
            </a:r>
            <a:r>
              <a:rPr lang="en-GB" sz="2400" dirty="0">
                <a:latin typeface="Times New Roman" panose="02020603050405020304" pitchFamily="18" charset="0"/>
                <a:cs typeface="Times New Roman" panose="02020603050405020304" pitchFamily="18" charset="0"/>
              </a:rPr>
              <a:t>analysis of the time domain data (FFT/Wavelet) and extraction of frequency and magnitude parameters </a:t>
            </a:r>
          </a:p>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Transmission </a:t>
            </a:r>
            <a:r>
              <a:rPr lang="en-GB" sz="2400" dirty="0">
                <a:latin typeface="Times New Roman" panose="02020603050405020304" pitchFamily="18" charset="0"/>
                <a:cs typeface="Times New Roman" panose="02020603050405020304" pitchFamily="18" charset="0"/>
              </a:rPr>
              <a:t>of the parameters to remote server/cloud at regular intervals </a:t>
            </a:r>
          </a:p>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Detection </a:t>
            </a:r>
            <a:r>
              <a:rPr lang="en-GB" sz="2400" dirty="0">
                <a:latin typeface="Times New Roman" panose="02020603050405020304" pitchFamily="18" charset="0"/>
                <a:cs typeface="Times New Roman" panose="02020603050405020304" pitchFamily="18" charset="0"/>
              </a:rPr>
              <a:t>of change in vibration data so as to warn machine </a:t>
            </a:r>
            <a:r>
              <a:rPr lang="en-GB" sz="2400" dirty="0" smtClean="0">
                <a:latin typeface="Times New Roman" panose="02020603050405020304" pitchFamily="18" charset="0"/>
                <a:cs typeface="Times New Roman" panose="02020603050405020304" pitchFamily="18" charset="0"/>
              </a:rPr>
              <a:t>operator.</a:t>
            </a:r>
          </a:p>
          <a:p>
            <a:pP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Monitoring of vibration data with minimum human intervention.</a:t>
            </a: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383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368"/>
            <a:ext cx="4326228" cy="613670"/>
          </a:xfrm>
        </p:spPr>
        <p:txBody>
          <a:bodyPr>
            <a:normAutofit/>
          </a:bodyPr>
          <a:lstStyle/>
          <a:p>
            <a:r>
              <a:rPr lang="en-US" sz="3600" dirty="0" smtClean="0">
                <a:latin typeface="Times New Roman" panose="02020603050405020304" pitchFamily="18" charset="0"/>
                <a:cs typeface="Times New Roman" panose="02020603050405020304" pitchFamily="18" charset="0"/>
              </a:rPr>
              <a:t>Highlights of Project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3343"/>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Real time analysis of the machine </a:t>
            </a:r>
          </a:p>
          <a:p>
            <a:r>
              <a:rPr lang="en-GB" sz="2000" dirty="0" smtClean="0">
                <a:latin typeface="Times New Roman" panose="02020603050405020304" pitchFamily="18" charset="0"/>
                <a:cs typeface="Times New Roman" panose="02020603050405020304" pitchFamily="18" charset="0"/>
              </a:rPr>
              <a:t>Localised </a:t>
            </a:r>
            <a:r>
              <a:rPr lang="en-GB" sz="2000" dirty="0">
                <a:latin typeface="Times New Roman" panose="02020603050405020304" pitchFamily="18" charset="0"/>
                <a:cs typeface="Times New Roman" panose="02020603050405020304" pitchFamily="18" charset="0"/>
              </a:rPr>
              <a:t>analysis of sensor data </a:t>
            </a:r>
          </a:p>
          <a:p>
            <a:r>
              <a:rPr lang="en-GB" sz="2000" dirty="0" smtClean="0">
                <a:latin typeface="Times New Roman" panose="02020603050405020304" pitchFamily="18" charset="0"/>
                <a:cs typeface="Times New Roman" panose="02020603050405020304" pitchFamily="18" charset="0"/>
              </a:rPr>
              <a:t>Routine </a:t>
            </a:r>
            <a:r>
              <a:rPr lang="en-GB" sz="2000" dirty="0">
                <a:latin typeface="Times New Roman" panose="02020603050405020304" pitchFamily="18" charset="0"/>
                <a:cs typeface="Times New Roman" panose="02020603050405020304" pitchFamily="18" charset="0"/>
              </a:rPr>
              <a:t>study of the machine data for a specific duration of time </a:t>
            </a:r>
          </a:p>
          <a:p>
            <a:r>
              <a:rPr lang="en-GB" sz="2000" dirty="0" smtClean="0">
                <a:latin typeface="Times New Roman" panose="02020603050405020304" pitchFamily="18" charset="0"/>
                <a:cs typeface="Times New Roman" panose="02020603050405020304" pitchFamily="18" charset="0"/>
              </a:rPr>
              <a:t>Predict </a:t>
            </a:r>
            <a:r>
              <a:rPr lang="en-GB" sz="2000" dirty="0">
                <a:latin typeface="Times New Roman" panose="02020603050405020304" pitchFamily="18" charset="0"/>
                <a:cs typeface="Times New Roman" panose="02020603050405020304" pitchFamily="18" charset="0"/>
              </a:rPr>
              <a:t>failure of the machine by identification of change in sensor data </a:t>
            </a:r>
          </a:p>
          <a:p>
            <a:r>
              <a:rPr lang="en-GB" sz="2000" dirty="0" smtClean="0">
                <a:latin typeface="Times New Roman" panose="02020603050405020304" pitchFamily="18" charset="0"/>
                <a:cs typeface="Times New Roman" panose="02020603050405020304" pitchFamily="18" charset="0"/>
              </a:rPr>
              <a:t>Monitor </a:t>
            </a:r>
            <a:r>
              <a:rPr lang="en-GB" sz="2000" dirty="0">
                <a:latin typeface="Times New Roman" panose="02020603050405020304" pitchFamily="18" charset="0"/>
                <a:cs typeface="Times New Roman" panose="02020603050405020304" pitchFamily="18" charset="0"/>
              </a:rPr>
              <a:t>current state of machine from anywhere by enabling wireless transmission </a:t>
            </a:r>
          </a:p>
        </p:txBody>
      </p:sp>
      <p:sp>
        <p:nvSpPr>
          <p:cNvPr id="4" name="Content Placeholder 2"/>
          <p:cNvSpPr txBox="1">
            <a:spLocks/>
          </p:cNvSpPr>
          <p:nvPr/>
        </p:nvSpPr>
        <p:spPr>
          <a:xfrm>
            <a:off x="838200" y="3850872"/>
            <a:ext cx="10515600" cy="2475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Motivation of the project </a:t>
            </a:r>
          </a:p>
          <a:p>
            <a:r>
              <a:rPr lang="en-US" sz="2000" dirty="0" smtClean="0">
                <a:latin typeface="Times New Roman" panose="02020603050405020304" pitchFamily="18" charset="0"/>
                <a:cs typeface="Times New Roman" panose="02020603050405020304" pitchFamily="18" charset="0"/>
              </a:rPr>
              <a:t>We have already one system LabVIEW to detect the fault in machine through FFT analysis of vibration. But the issue with the system is that system is costly an requires attention from supervisor.</a:t>
            </a:r>
          </a:p>
          <a:p>
            <a:r>
              <a:rPr lang="en-US" sz="2000" dirty="0" smtClean="0">
                <a:latin typeface="Times New Roman" panose="02020603050405020304" pitchFamily="18" charset="0"/>
                <a:cs typeface="Times New Roman" panose="02020603050405020304" pitchFamily="18" charset="0"/>
              </a:rPr>
              <a:t>System we are trying to build requires raspberry, accelerometer and wired connections.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Which is portable, very cheap compared LabVIEW setup and we are trying to make system robust, accurate, reliable.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613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146184"/>
            <a:ext cx="10515600" cy="729579"/>
          </a:xfrm>
        </p:spPr>
        <p:txBody>
          <a:bodyPr>
            <a:normAutofit/>
          </a:bodyPr>
          <a:lstStyle/>
          <a:p>
            <a:r>
              <a:rPr lang="en-US" sz="3600" dirty="0" smtClean="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5924" y="875763"/>
            <a:ext cx="10515600" cy="4351338"/>
          </a:xfrm>
        </p:spPr>
        <p:txBody>
          <a:bodyPr>
            <a:normAutofit/>
          </a:bodyPr>
          <a:lstStyle/>
          <a:p>
            <a:pPr marL="0" indent="0">
              <a:lnSpc>
                <a:spcPct val="100000"/>
              </a:lnSpc>
              <a:buNone/>
            </a:pPr>
            <a:r>
              <a:rPr lang="en-GB" sz="2000" dirty="0" smtClean="0">
                <a:latin typeface="Times New Roman" panose="02020603050405020304" pitchFamily="18" charset="0"/>
                <a:cs typeface="Times New Roman" panose="02020603050405020304" pitchFamily="18" charset="0"/>
              </a:rPr>
              <a:t>General Procedure</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1) Generating time domain sensor data</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2) Qualitative analysis of data (FFT)</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3) Finding peaks of the acceleration and FFT data</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4) Plotting the FFT graphs</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5) Extracting and uploading important parameters to the cloud server </a:t>
            </a:r>
          </a:p>
          <a:p>
            <a:pPr marL="0" indent="0">
              <a:lnSpc>
                <a:spcPct val="150000"/>
              </a:lnSpc>
              <a:buNone/>
            </a:pPr>
            <a:r>
              <a:rPr lang="en-GB" sz="2000" dirty="0" smtClean="0">
                <a:latin typeface="Times New Roman" panose="02020603050405020304" pitchFamily="18" charset="0"/>
                <a:cs typeface="Times New Roman" panose="02020603050405020304" pitchFamily="18" charset="0"/>
              </a:rPr>
              <a:t>Then, analyse the plots with plot taken when machine is under is new or under ideal condition. </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10407" y="3331940"/>
            <a:ext cx="6166633" cy="2463554"/>
          </a:xfrm>
          <a:prstGeom prst="rect">
            <a:avLst/>
          </a:prstGeom>
        </p:spPr>
      </p:pic>
      <p:sp>
        <p:nvSpPr>
          <p:cNvPr id="4" name="TextBox 3"/>
          <p:cNvSpPr txBox="1"/>
          <p:nvPr/>
        </p:nvSpPr>
        <p:spPr>
          <a:xfrm>
            <a:off x="3977424" y="5995318"/>
            <a:ext cx="323259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Flowchart of Methodology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990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171942"/>
            <a:ext cx="10515600" cy="690943"/>
          </a:xfrm>
        </p:spPr>
        <p:txBody>
          <a:bodyPr>
            <a:normAutofit/>
          </a:bodyPr>
          <a:lstStyle/>
          <a:p>
            <a:r>
              <a:rPr lang="en-US" sz="3600" dirty="0" smtClean="0">
                <a:latin typeface="Times New Roman" panose="02020603050405020304" pitchFamily="18" charset="0"/>
                <a:cs typeface="Times New Roman" panose="02020603050405020304" pitchFamily="18" charset="0"/>
              </a:rPr>
              <a:t>Industrial Condition Monitoring Sensors (methodology)</a:t>
            </a:r>
            <a:endParaRPr lang="en-US" sz="3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3341" y="862885"/>
            <a:ext cx="9118242" cy="269494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33341" y="3557829"/>
            <a:ext cx="9118242" cy="2561783"/>
          </a:xfrm>
        </p:spPr>
      </p:pic>
      <p:sp>
        <p:nvSpPr>
          <p:cNvPr id="7" name="TextBox 6"/>
          <p:cNvSpPr txBox="1"/>
          <p:nvPr/>
        </p:nvSpPr>
        <p:spPr>
          <a:xfrm>
            <a:off x="2369713" y="6121759"/>
            <a:ext cx="320684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When Machine running OK </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6812925" y="6068107"/>
            <a:ext cx="3153427"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When Machine not running OK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972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5746</TotalTime>
  <Words>1894</Words>
  <Application>Microsoft Office PowerPoint</Application>
  <PresentationFormat>Widescreen</PresentationFormat>
  <Paragraphs>442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Cloud based Conditioning Monitoring System</vt:lpstr>
      <vt:lpstr>Introduction</vt:lpstr>
      <vt:lpstr>Condition Monitoring</vt:lpstr>
      <vt:lpstr>Advantages of Condition Monitoring</vt:lpstr>
      <vt:lpstr>Problem Statement</vt:lpstr>
      <vt:lpstr>Objectives </vt:lpstr>
      <vt:lpstr>Highlights of Project </vt:lpstr>
      <vt:lpstr>Methodology</vt:lpstr>
      <vt:lpstr>Industrial Condition Monitoring Sensors (methodology)</vt:lpstr>
      <vt:lpstr>Effect of presence of Imbalance on vibration</vt:lpstr>
      <vt:lpstr>PowerPoint Presentation</vt:lpstr>
      <vt:lpstr>Condition Monitoring</vt:lpstr>
      <vt:lpstr>PowerPoint Presentation</vt:lpstr>
      <vt:lpstr>Hardware Required for setup </vt:lpstr>
      <vt:lpstr>Other Hardware Equipments required </vt:lpstr>
      <vt:lpstr>Connections</vt:lpstr>
      <vt:lpstr>Connections contd.</vt:lpstr>
      <vt:lpstr>Connections contd.</vt:lpstr>
      <vt:lpstr>Programming required for setup</vt:lpstr>
      <vt:lpstr>Coding Part and Output</vt:lpstr>
      <vt:lpstr>Coding Part and Output</vt:lpstr>
      <vt:lpstr>Coding Part and Output contd.</vt:lpstr>
      <vt:lpstr>Coding Part and Output contd.</vt:lpstr>
      <vt:lpstr>Coding Part and Output contd.</vt:lpstr>
      <vt:lpstr>Coding Part and Output contd.</vt:lpstr>
      <vt:lpstr>Coding Part and Output contd.</vt:lpstr>
      <vt:lpstr>Coding Part and Output contd.</vt:lpstr>
      <vt:lpstr>Testing and Validation</vt:lpstr>
      <vt:lpstr>Cam Follower setup against Raspberry Pi setup</vt:lpstr>
      <vt:lpstr>Test1</vt:lpstr>
      <vt:lpstr>Test 2</vt:lpstr>
      <vt:lpstr>Testing variation of peaks with change in speed</vt:lpstr>
      <vt:lpstr>Conclusion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Conditioning Monitoring System</dc:title>
  <dc:creator>hp</dc:creator>
  <cp:lastModifiedBy>Microsoft account</cp:lastModifiedBy>
  <cp:revision>141</cp:revision>
  <dcterms:created xsi:type="dcterms:W3CDTF">2021-01-11T17:38:57Z</dcterms:created>
  <dcterms:modified xsi:type="dcterms:W3CDTF">2022-03-12T17:38:08Z</dcterms:modified>
</cp:coreProperties>
</file>