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62" r:id="rId4"/>
    <p:sldId id="263" r:id="rId5"/>
    <p:sldId id="264" r:id="rId6"/>
    <p:sldId id="265" r:id="rId7"/>
    <p:sldId id="258" r:id="rId8"/>
    <p:sldId id="259" r:id="rId9"/>
    <p:sldId id="260" r:id="rId10"/>
    <p:sldId id="261"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5"/>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8"/>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4/7/2023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0097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4/7/2023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9607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1"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9"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4/7/2023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573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4/7/2023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4018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9"/>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4/7/2023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6895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70"/>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3" y="2081370"/>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4/7/2023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893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1" y="365127"/>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2"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2"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1"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1"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4/7/2023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210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4/7/2023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893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4/7/2023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6223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50" y="457201"/>
            <a:ext cx="4970823"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2"/>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50" y="3329989"/>
            <a:ext cx="4970823"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4/7/2023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10512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50" y="457201"/>
            <a:ext cx="4970823"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201"/>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50" y="3322708"/>
            <a:ext cx="4970823"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4/7/2023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2945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1"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6"/>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2"/>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4/7/2023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2"/>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27813941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79" r:id="rId6"/>
    <p:sldLayoutId id="2147483775" r:id="rId7"/>
    <p:sldLayoutId id="2147483776" r:id="rId8"/>
    <p:sldLayoutId id="2147483777" r:id="rId9"/>
    <p:sldLayoutId id="2147483778" r:id="rId10"/>
    <p:sldLayoutId id="21474837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97BEBECE-292C-1F9C-1DE1-88FE7C22E750}"/>
              </a:ext>
            </a:extLst>
          </p:cNvPr>
          <p:cNvSpPr>
            <a:spLocks noGrp="1"/>
          </p:cNvSpPr>
          <p:nvPr>
            <p:ph type="ctrTitle"/>
          </p:nvPr>
        </p:nvSpPr>
        <p:spPr>
          <a:xfrm>
            <a:off x="612648" y="557783"/>
            <a:ext cx="3901736" cy="3130807"/>
          </a:xfrm>
        </p:spPr>
        <p:txBody>
          <a:bodyPr>
            <a:normAutofit/>
          </a:bodyPr>
          <a:lstStyle/>
          <a:p>
            <a:r>
              <a:rPr lang="en-IN" sz="6000">
                <a:solidFill>
                  <a:srgbClr val="FFFFFF"/>
                </a:solidFill>
              </a:rPr>
              <a:t>AI In Smart Shopping</a:t>
            </a:r>
          </a:p>
        </p:txBody>
      </p:sp>
      <p:sp>
        <p:nvSpPr>
          <p:cNvPr id="3" name="Subtitle 2">
            <a:extLst>
              <a:ext uri="{FF2B5EF4-FFF2-40B4-BE49-F238E27FC236}">
                <a16:creationId xmlns:a16="http://schemas.microsoft.com/office/drawing/2014/main" id="{B8BE18ED-CDA7-9598-0A96-28CC27DEE09E}"/>
              </a:ext>
            </a:extLst>
          </p:cNvPr>
          <p:cNvSpPr>
            <a:spLocks noGrp="1"/>
          </p:cNvSpPr>
          <p:nvPr>
            <p:ph type="subTitle" idx="1"/>
          </p:nvPr>
        </p:nvSpPr>
        <p:spPr>
          <a:xfrm>
            <a:off x="612648" y="3902206"/>
            <a:ext cx="3901736" cy="2240529"/>
          </a:xfrm>
        </p:spPr>
        <p:txBody>
          <a:bodyPr>
            <a:normAutofit/>
          </a:bodyPr>
          <a:lstStyle/>
          <a:p>
            <a:r>
              <a:rPr lang="en-IN" sz="2800">
                <a:solidFill>
                  <a:srgbClr val="FFFFFF"/>
                </a:solidFill>
              </a:rPr>
              <a:t>.</a:t>
            </a:r>
          </a:p>
        </p:txBody>
      </p:sp>
      <p:pic>
        <p:nvPicPr>
          <p:cNvPr id="26" name="Picture 3">
            <a:extLst>
              <a:ext uri="{FF2B5EF4-FFF2-40B4-BE49-F238E27FC236}">
                <a16:creationId xmlns:a16="http://schemas.microsoft.com/office/drawing/2014/main" id="{6B341FE0-8CEA-984F-3C97-21E618BAB048}"/>
              </a:ext>
            </a:extLst>
          </p:cNvPr>
          <p:cNvPicPr>
            <a:picLocks noChangeAspect="1"/>
          </p:cNvPicPr>
          <p:nvPr/>
        </p:nvPicPr>
        <p:blipFill rotWithShape="1">
          <a:blip r:embed="rId2"/>
          <a:srcRect l="25576" r="3990"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9610821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83589D-8A2A-0466-62EA-98B6355D9D1F}"/>
              </a:ext>
            </a:extLst>
          </p:cNvPr>
          <p:cNvSpPr>
            <a:spLocks noGrp="1"/>
          </p:cNvSpPr>
          <p:nvPr>
            <p:ph type="ctrTitle"/>
          </p:nvPr>
        </p:nvSpPr>
        <p:spPr>
          <a:xfrm>
            <a:off x="196646" y="2143432"/>
            <a:ext cx="4755907" cy="953729"/>
          </a:xfrm>
        </p:spPr>
        <p:txBody>
          <a:bodyPr>
            <a:normAutofit/>
          </a:bodyPr>
          <a:lstStyle/>
          <a:p>
            <a:r>
              <a:rPr lang="en-IN" sz="4800" dirty="0">
                <a:latin typeface="Times New Roman" panose="02020603050405020304" pitchFamily="18" charset="0"/>
                <a:cs typeface="Times New Roman" panose="02020603050405020304" pitchFamily="18" charset="0"/>
              </a:rPr>
              <a:t>Implementation</a:t>
            </a:r>
          </a:p>
        </p:txBody>
      </p:sp>
      <p:pic>
        <p:nvPicPr>
          <p:cNvPr id="5" name="Picture 4" descr="Icon&#10;&#10;Description automatically generated">
            <a:extLst>
              <a:ext uri="{FF2B5EF4-FFF2-40B4-BE49-F238E27FC236}">
                <a16:creationId xmlns:a16="http://schemas.microsoft.com/office/drawing/2014/main" id="{1F7EAF12-873D-41A9-45D4-6BEDD46A88D7}"/>
              </a:ext>
            </a:extLst>
          </p:cNvPr>
          <p:cNvPicPr>
            <a:picLocks noChangeAspect="1"/>
          </p:cNvPicPr>
          <p:nvPr/>
        </p:nvPicPr>
        <p:blipFill rotWithShape="1">
          <a:blip r:embed="rId2">
            <a:extLst>
              <a:ext uri="{28A0092B-C50C-407E-A947-70E740481C1C}">
                <a14:useLocalDpi xmlns:a14="http://schemas.microsoft.com/office/drawing/2010/main" val="0"/>
              </a:ext>
            </a:extLst>
          </a:blip>
          <a:srcRect r="1" b="6784"/>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21082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08B10F-DCCF-EF3C-C861-FE11AE760CAD}"/>
              </a:ext>
            </a:extLst>
          </p:cNvPr>
          <p:cNvSpPr>
            <a:spLocks noGrp="1"/>
          </p:cNvSpPr>
          <p:nvPr>
            <p:ph type="title"/>
          </p:nvPr>
        </p:nvSpPr>
        <p:spPr>
          <a:xfrm>
            <a:off x="373626" y="387406"/>
            <a:ext cx="6971071" cy="1570986"/>
          </a:xfrm>
        </p:spPr>
        <p:txBody>
          <a:bodyPr>
            <a:normAutofit/>
          </a:bodyPr>
          <a:lstStyle/>
          <a:p>
            <a:r>
              <a:rPr lang="en-IN" b="1" i="0" dirty="0">
                <a:effectLst/>
                <a:latin typeface="Times New Roman" panose="02020603050405020304" pitchFamily="18" charset="0"/>
                <a:cs typeface="Times New Roman" panose="02020603050405020304" pitchFamily="18" charset="0"/>
              </a:rPr>
              <a:t>Voice-enabled Rule-based chatbot: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71C4DB-AFDC-89E5-82BC-29E69F5718A6}"/>
              </a:ext>
            </a:extLst>
          </p:cNvPr>
          <p:cNvSpPr>
            <a:spLocks noGrp="1"/>
          </p:cNvSpPr>
          <p:nvPr>
            <p:ph idx="1"/>
          </p:nvPr>
        </p:nvSpPr>
        <p:spPr>
          <a:xfrm>
            <a:off x="449392" y="2345798"/>
            <a:ext cx="5745993" cy="4103196"/>
          </a:xfrm>
        </p:spPr>
        <p:txBody>
          <a:bodyPr anchor="t">
            <a:normAutofit/>
          </a:bodyPr>
          <a:lstStyle/>
          <a:p>
            <a:pPr algn="just"/>
            <a:r>
              <a:rPr lang="en-US" sz="2400" b="0" i="0" dirty="0">
                <a:effectLst/>
                <a:latin typeface="Times New Roman" panose="02020603050405020304" pitchFamily="18" charset="0"/>
                <a:cs typeface="Times New Roman" panose="02020603050405020304" pitchFamily="18" charset="0"/>
              </a:rPr>
              <a:t>Rule-based chatbots follow predefined rules and scripts to respond to user inputs. These chatbots are ideal for simple use cases, such as answering FAQs, providing basic customer support, and directing users to relevant resources.</a:t>
            </a:r>
            <a:endParaRPr lang="en-IN" sz="2400" dirty="0">
              <a:latin typeface="Times New Roman" panose="02020603050405020304" pitchFamily="18" charset="0"/>
              <a:cs typeface="Times New Roman" panose="02020603050405020304" pitchFamily="18" charset="0"/>
            </a:endParaRPr>
          </a:p>
        </p:txBody>
      </p:sp>
      <p:pic>
        <p:nvPicPr>
          <p:cNvPr id="7" name="Graphic 6" descr="Speech">
            <a:extLst>
              <a:ext uri="{FF2B5EF4-FFF2-40B4-BE49-F238E27FC236}">
                <a16:creationId xmlns:a16="http://schemas.microsoft.com/office/drawing/2014/main" id="{15B12AA7-4628-F5F0-ABA3-9790CC1907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866" y="2175847"/>
            <a:ext cx="3956501" cy="3956501"/>
          </a:xfrm>
          <a:prstGeom prst="rect">
            <a:avLst/>
          </a:prstGeom>
        </p:spPr>
      </p:pic>
    </p:spTree>
    <p:extLst>
      <p:ext uri="{BB962C8B-B14F-4D97-AF65-F5344CB8AC3E}">
        <p14:creationId xmlns:p14="http://schemas.microsoft.com/office/powerpoint/2010/main" val="120561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CC9E-9C28-3F37-9966-1FBA9BD8FD9C}"/>
              </a:ext>
            </a:extLst>
          </p:cNvPr>
          <p:cNvSpPr>
            <a:spLocks noGrp="1"/>
          </p:cNvSpPr>
          <p:nvPr>
            <p:ph type="title"/>
          </p:nvPr>
        </p:nvSpPr>
        <p:spPr>
          <a:xfrm>
            <a:off x="403123" y="471948"/>
            <a:ext cx="10972800" cy="703478"/>
          </a:xfrm>
        </p:spPr>
        <p:txBody>
          <a:bodyPr>
            <a:normAutofit fontScale="90000"/>
          </a:bodyPr>
          <a:lstStyle/>
          <a:p>
            <a:r>
              <a:rPr lang="en-US" b="0" i="0" dirty="0">
                <a:effectLst/>
                <a:latin typeface="Times New Roman" panose="02020603050405020304" pitchFamily="18" charset="0"/>
                <a:cs typeface="Times New Roman" panose="02020603050405020304" pitchFamily="18" charset="0"/>
              </a:rPr>
              <a:t>How chatbots can help customers in smart shopping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5EEF50-D27E-5E55-2096-8DEC51D27140}"/>
              </a:ext>
            </a:extLst>
          </p:cNvPr>
          <p:cNvSpPr>
            <a:spLocks noGrp="1"/>
          </p:cNvSpPr>
          <p:nvPr>
            <p:ph idx="1"/>
          </p:nvPr>
        </p:nvSpPr>
        <p:spPr>
          <a:xfrm>
            <a:off x="609599" y="1415845"/>
            <a:ext cx="11100619" cy="4726893"/>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Product recommendations: </a:t>
            </a:r>
          </a:p>
          <a:p>
            <a:pPr algn="just"/>
            <a:r>
              <a:rPr lang="en-US" sz="2400" b="0" i="0" dirty="0">
                <a:effectLst/>
                <a:latin typeface="Times New Roman" panose="02020603050405020304" pitchFamily="18" charset="0"/>
                <a:cs typeface="Times New Roman" panose="02020603050405020304" pitchFamily="18" charset="0"/>
              </a:rPr>
              <a:t>Chatbots can assist customers in finding the products they are looking for by providing personalized product recommendations based on their preferences and previous purchases. This can help customers save time and improve their overall shopping experience.</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Order tracking: </a:t>
            </a:r>
          </a:p>
          <a:p>
            <a:pPr algn="just"/>
            <a:r>
              <a:rPr lang="en-US" sz="2400" b="0" i="0" dirty="0">
                <a:effectLst/>
                <a:latin typeface="Times New Roman" panose="02020603050405020304" pitchFamily="18" charset="0"/>
                <a:cs typeface="Times New Roman" panose="02020603050405020304" pitchFamily="18" charset="0"/>
              </a:rPr>
              <a:t>Chatbots can assist customers in tracking their orders and providing updates on their delivery status. This can help customers stay informed and reduce the need for them to contact customer service.</a:t>
            </a:r>
          </a:p>
        </p:txBody>
      </p:sp>
    </p:spTree>
    <p:extLst>
      <p:ext uri="{BB962C8B-B14F-4D97-AF65-F5344CB8AC3E}">
        <p14:creationId xmlns:p14="http://schemas.microsoft.com/office/powerpoint/2010/main" val="341730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1CA5C-6DCA-3CF1-EB46-ED567FB7467A}"/>
              </a:ext>
            </a:extLst>
          </p:cNvPr>
          <p:cNvSpPr>
            <a:spLocks noGrp="1"/>
          </p:cNvSpPr>
          <p:nvPr>
            <p:ph idx="1"/>
          </p:nvPr>
        </p:nvSpPr>
        <p:spPr>
          <a:xfrm>
            <a:off x="383458" y="511277"/>
            <a:ext cx="11198942" cy="5631461"/>
          </a:xfrm>
        </p:spPr>
        <p:txBody>
          <a:bodyPr/>
          <a:lstStyle/>
          <a:p>
            <a:pPr algn="l"/>
            <a:r>
              <a:rPr lang="en-US" sz="2400" b="0" i="0" dirty="0">
                <a:effectLst/>
                <a:latin typeface="Times New Roman" panose="02020603050405020304" pitchFamily="18" charset="0"/>
                <a:cs typeface="Times New Roman" panose="02020603050405020304" pitchFamily="18" charset="0"/>
              </a:rPr>
              <a:t>Personalized assistance: </a:t>
            </a:r>
          </a:p>
          <a:p>
            <a:pPr algn="l"/>
            <a:r>
              <a:rPr lang="en-US" sz="2400" b="0" i="0" dirty="0">
                <a:effectLst/>
                <a:latin typeface="Times New Roman" panose="02020603050405020304" pitchFamily="18" charset="0"/>
                <a:cs typeface="Times New Roman" panose="02020603050405020304" pitchFamily="18" charset="0"/>
              </a:rPr>
              <a:t>Chatbots can provide personalized assistance to customers by answering their questions and providing recommendations based on their preferences. This can help customers feel more engaged and satisfied with their shopping experience.</a:t>
            </a:r>
          </a:p>
          <a:p>
            <a:pPr algn="l"/>
            <a:endParaRPr lang="en-US" sz="2400" b="0" i="0" dirty="0">
              <a:effectLst/>
              <a:latin typeface="Times New Roman" panose="02020603050405020304" pitchFamily="18" charset="0"/>
              <a:cs typeface="Times New Roman" panose="02020603050405020304" pitchFamily="18" charset="0"/>
            </a:endParaRPr>
          </a:p>
          <a:p>
            <a:pPr algn="l"/>
            <a:r>
              <a:rPr lang="en-US" sz="2400" b="0" i="0" dirty="0">
                <a:effectLst/>
                <a:latin typeface="Times New Roman" panose="02020603050405020304" pitchFamily="18" charset="0"/>
                <a:cs typeface="Times New Roman" panose="02020603050405020304" pitchFamily="18" charset="0"/>
              </a:rPr>
              <a:t>Convenience: </a:t>
            </a:r>
          </a:p>
          <a:p>
            <a:pPr algn="l"/>
            <a:r>
              <a:rPr lang="en-US" sz="2400" b="0" i="0" dirty="0">
                <a:effectLst/>
                <a:latin typeface="Times New Roman" panose="02020603050405020304" pitchFamily="18" charset="0"/>
                <a:cs typeface="Times New Roman" panose="02020603050405020304" pitchFamily="18" charset="0"/>
              </a:rPr>
              <a:t>Chatbots can provide customers with a convenient and accessible way to shop, as they can easily access the chatbot from their mobile device or computer. This can help customers shop on their own terms and improve their overall satisfaction.</a:t>
            </a:r>
          </a:p>
          <a:p>
            <a:endParaRPr lang="en-IN" dirty="0"/>
          </a:p>
        </p:txBody>
      </p:sp>
    </p:spTree>
    <p:extLst>
      <p:ext uri="{BB962C8B-B14F-4D97-AF65-F5344CB8AC3E}">
        <p14:creationId xmlns:p14="http://schemas.microsoft.com/office/powerpoint/2010/main" val="11461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8887-CBF7-BE5B-B350-BCB6DBA3879C}"/>
              </a:ext>
            </a:extLst>
          </p:cNvPr>
          <p:cNvSpPr>
            <a:spLocks noGrp="1"/>
          </p:cNvSpPr>
          <p:nvPr>
            <p:ph type="title"/>
          </p:nvPr>
        </p:nvSpPr>
        <p:spPr>
          <a:xfrm>
            <a:off x="422787" y="378272"/>
            <a:ext cx="10972800" cy="634652"/>
          </a:xfrm>
        </p:spPr>
        <p:txBody>
          <a:bodyPr>
            <a:noAutofit/>
          </a:bodyPr>
          <a:lstStyle/>
          <a:p>
            <a:r>
              <a:rPr lang="en-US" sz="3900" b="0" i="0" dirty="0">
                <a:effectLst/>
                <a:latin typeface="Times New Roman" panose="02020603050405020304" pitchFamily="18" charset="0"/>
                <a:cs typeface="Times New Roman" panose="02020603050405020304" pitchFamily="18" charset="0"/>
              </a:rPr>
              <a:t>How chatbots can help businesses in smart shopping ?</a:t>
            </a:r>
            <a:endParaRPr lang="en-IN" sz="39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937CC2-4023-711E-F89E-613252FF304C}"/>
              </a:ext>
            </a:extLst>
          </p:cNvPr>
          <p:cNvSpPr>
            <a:spLocks noGrp="1"/>
          </p:cNvSpPr>
          <p:nvPr>
            <p:ph idx="1"/>
          </p:nvPr>
        </p:nvSpPr>
        <p:spPr>
          <a:xfrm>
            <a:off x="216310" y="1150373"/>
            <a:ext cx="11670890" cy="5506065"/>
          </a:xfrm>
        </p:spPr>
        <p:txBody>
          <a:bodyPr>
            <a:normAutofit/>
          </a:bodyPr>
          <a:lstStyle/>
          <a:p>
            <a:pPr algn="just">
              <a:lnSpc>
                <a:spcPct val="100000"/>
              </a:lnSpc>
            </a:pPr>
            <a:endParaRPr lang="en-US" sz="2400" b="1" i="0" dirty="0">
              <a:effectLst/>
              <a:latin typeface="Times New Roman" panose="02020603050405020304" pitchFamily="18" charset="0"/>
              <a:cs typeface="Times New Roman" panose="02020603050405020304" pitchFamily="18" charset="0"/>
            </a:endParaRPr>
          </a:p>
          <a:p>
            <a:pPr algn="just">
              <a:lnSpc>
                <a:spcPct val="100000"/>
              </a:lnSpc>
            </a:pPr>
            <a:r>
              <a:rPr lang="en-US" sz="2400" b="1" i="0" dirty="0">
                <a:effectLst/>
                <a:latin typeface="Times New Roman" panose="02020603050405020304" pitchFamily="18" charset="0"/>
                <a:cs typeface="Times New Roman" panose="02020603050405020304" pitchFamily="18" charset="0"/>
              </a:rPr>
              <a:t>Customer service: </a:t>
            </a:r>
            <a:r>
              <a:rPr lang="en-US" sz="2400" b="0" i="0" dirty="0">
                <a:effectLst/>
                <a:latin typeface="Times New Roman" panose="02020603050405020304" pitchFamily="18" charset="0"/>
                <a:cs typeface="Times New Roman" panose="02020603050405020304" pitchFamily="18" charset="0"/>
              </a:rPr>
              <a:t>This can help businesses save time and money, while also improving the customer experience.</a:t>
            </a:r>
            <a:endParaRPr lang="en-US" sz="2400" b="1" i="0" dirty="0">
              <a:effectLst/>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Inventory management: </a:t>
            </a:r>
            <a:r>
              <a:rPr lang="en-US" sz="2400" b="0" i="0" dirty="0">
                <a:effectLst/>
                <a:latin typeface="Times New Roman" panose="02020603050405020304" pitchFamily="18" charset="0"/>
                <a:cs typeface="Times New Roman" panose="02020603050405020304" pitchFamily="18" charset="0"/>
              </a:rPr>
              <a:t>Chatbots can help businesses keep track of their inventory levels and alert them when they are running low on certain products. </a:t>
            </a:r>
          </a:p>
          <a:p>
            <a:pPr algn="just"/>
            <a:r>
              <a:rPr lang="en-US" sz="2400" b="1" i="0" dirty="0">
                <a:effectLst/>
                <a:latin typeface="Times New Roman" panose="02020603050405020304" pitchFamily="18" charset="0"/>
                <a:cs typeface="Times New Roman" panose="02020603050405020304" pitchFamily="18" charset="0"/>
              </a:rPr>
              <a:t>Sales: </a:t>
            </a:r>
            <a:r>
              <a:rPr lang="en-US" sz="2400" b="0" i="0" dirty="0">
                <a:effectLst/>
                <a:latin typeface="Times New Roman" panose="02020603050405020304" pitchFamily="18" charset="0"/>
                <a:cs typeface="Times New Roman" panose="02020603050405020304" pitchFamily="18" charset="0"/>
              </a:rPr>
              <a:t>Chatbots can assist businesses in driving sales by providing personalized product recommendations to customers. </a:t>
            </a:r>
          </a:p>
          <a:p>
            <a:pPr algn="just"/>
            <a:r>
              <a:rPr lang="en-US" sz="2400" b="1" i="0" dirty="0">
                <a:effectLst/>
                <a:latin typeface="Times New Roman" panose="02020603050405020304" pitchFamily="18" charset="0"/>
                <a:cs typeface="Times New Roman" panose="02020603050405020304" pitchFamily="18" charset="0"/>
              </a:rPr>
              <a:t>Cost savings: </a:t>
            </a:r>
            <a:r>
              <a:rPr lang="en-US" sz="2400" b="0" i="0" dirty="0">
                <a:effectLst/>
                <a:latin typeface="Times New Roman" panose="02020603050405020304" pitchFamily="18" charset="0"/>
                <a:cs typeface="Times New Roman" panose="02020603050405020304" pitchFamily="18" charset="0"/>
              </a:rPr>
              <a:t>Chatbots can help businesses save money by automating repetitive tasks, such as customer service inquiries and inventory management.</a:t>
            </a:r>
          </a:p>
          <a:p>
            <a:pPr algn="just"/>
            <a:r>
              <a:rPr lang="en-US" sz="2400" b="1" i="0" dirty="0">
                <a:effectLst/>
                <a:latin typeface="Times New Roman" panose="02020603050405020304" pitchFamily="18" charset="0"/>
                <a:cs typeface="Times New Roman" panose="02020603050405020304" pitchFamily="18" charset="0"/>
              </a:rPr>
              <a:t>Competitive advantage: </a:t>
            </a:r>
            <a:r>
              <a:rPr lang="en-US" sz="2400" b="0" i="0" dirty="0">
                <a:effectLst/>
                <a:latin typeface="Times New Roman" panose="02020603050405020304" pitchFamily="18" charset="0"/>
                <a:cs typeface="Times New Roman" panose="02020603050405020304" pitchFamily="18" charset="0"/>
              </a:rPr>
              <a:t>Chatbots can help businesses stay ahead of the competition by providing a more personalized and efficient shopping experience for customers</a:t>
            </a:r>
          </a:p>
          <a:p>
            <a:endParaRPr lang="en-IN" dirty="0"/>
          </a:p>
        </p:txBody>
      </p:sp>
    </p:spTree>
    <p:extLst>
      <p:ext uri="{BB962C8B-B14F-4D97-AF65-F5344CB8AC3E}">
        <p14:creationId xmlns:p14="http://schemas.microsoft.com/office/powerpoint/2010/main" val="1646431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lurred background of department store">
            <a:extLst>
              <a:ext uri="{FF2B5EF4-FFF2-40B4-BE49-F238E27FC236}">
                <a16:creationId xmlns:a16="http://schemas.microsoft.com/office/drawing/2014/main" id="{0A9349DD-B0E7-F98B-0EDC-205F61062D80}"/>
              </a:ext>
            </a:extLst>
          </p:cNvPr>
          <p:cNvPicPr>
            <a:picLocks noChangeAspect="1"/>
          </p:cNvPicPr>
          <p:nvPr/>
        </p:nvPicPr>
        <p:blipFill rotWithShape="1">
          <a:blip r:embed="rId2">
            <a:alphaModFix/>
          </a:blip>
          <a:srcRect r="1" b="16244"/>
          <a:stretch/>
        </p:blipFill>
        <p:spPr>
          <a:xfrm>
            <a:off x="-74645" y="10"/>
            <a:ext cx="12266645" cy="6857990"/>
          </a:xfrm>
          <a:prstGeom prst="rect">
            <a:avLst/>
          </a:prstGeom>
        </p:spPr>
      </p:pic>
      <p:sp>
        <p:nvSpPr>
          <p:cNvPr id="19" name="Rectangle 18">
            <a:extLst>
              <a:ext uri="{FF2B5EF4-FFF2-40B4-BE49-F238E27FC236}">
                <a16:creationId xmlns:a16="http://schemas.microsoft.com/office/drawing/2014/main" id="{F4EC6B62-8D18-47C6-815A-17919789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50443" y="-1383557"/>
            <a:ext cx="6858000" cy="9625112"/>
          </a:xfrm>
          <a:prstGeom prst="rect">
            <a:avLst/>
          </a:prstGeom>
          <a:gradFill>
            <a:gsLst>
              <a:gs pos="100000">
                <a:srgbClr val="000000">
                  <a:alpha val="0"/>
                </a:srgbClr>
              </a:gs>
              <a:gs pos="0">
                <a:schemeClr val="tx1"/>
              </a:gs>
              <a:gs pos="55000">
                <a:srgbClr val="000000">
                  <a:alpha val="46000"/>
                </a:srgbClr>
              </a:gs>
              <a:gs pos="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5DD9B-9B0A-5D53-D6AF-B45C11D8B28C}"/>
              </a:ext>
            </a:extLst>
          </p:cNvPr>
          <p:cNvSpPr>
            <a:spLocks noGrp="1"/>
          </p:cNvSpPr>
          <p:nvPr>
            <p:ph type="ctrTitle"/>
          </p:nvPr>
        </p:nvSpPr>
        <p:spPr>
          <a:xfrm>
            <a:off x="4794742" y="663960"/>
            <a:ext cx="6787658" cy="3594112"/>
          </a:xfrm>
        </p:spPr>
        <p:txBody>
          <a:bodyPr anchor="t">
            <a:normAutofit/>
          </a:bodyPr>
          <a:lstStyle/>
          <a:p>
            <a:pPr algn="r"/>
            <a:r>
              <a:rPr lang="en-US" b="0" i="0" dirty="0">
                <a:solidFill>
                  <a:srgbClr val="FFFFFF"/>
                </a:solidFill>
                <a:effectLst/>
                <a:latin typeface="Times New Roman" panose="02020603050405020304" pitchFamily="18" charset="0"/>
                <a:cs typeface="Times New Roman" panose="02020603050405020304" pitchFamily="18" charset="0"/>
              </a:rPr>
              <a:t>Ethical Considerations of AI in Smart Shopping</a:t>
            </a:r>
            <a:endParaRPr lang="en-IN">
              <a:solidFill>
                <a:srgbClr val="FFFFFF"/>
              </a:solidFill>
              <a:latin typeface="Times New Roman" panose="02020603050405020304" pitchFamily="18" charset="0"/>
              <a:cs typeface="Times New Roman" panose="02020603050405020304" pitchFamily="18" charset="0"/>
            </a:endParaRPr>
          </a:p>
        </p:txBody>
      </p:sp>
      <p:sp useBgFill="1">
        <p:nvSpPr>
          <p:cNvPr id="21" name="Freeform: Shape 20">
            <a:extLst>
              <a:ext uri="{FF2B5EF4-FFF2-40B4-BE49-F238E27FC236}">
                <a16:creationId xmlns:a16="http://schemas.microsoft.com/office/drawing/2014/main" id="{0EE1950E-A750-4EB6-943D-2FE814B8F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3180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7D184-C98A-A22F-C6C4-0B062F9FCDA5}"/>
              </a:ext>
            </a:extLst>
          </p:cNvPr>
          <p:cNvSpPr>
            <a:spLocks noGrp="1"/>
          </p:cNvSpPr>
          <p:nvPr>
            <p:ph idx="1"/>
          </p:nvPr>
        </p:nvSpPr>
        <p:spPr>
          <a:xfrm>
            <a:off x="275303" y="285135"/>
            <a:ext cx="11572568" cy="6145162"/>
          </a:xfrm>
        </p:spPr>
        <p:txBody>
          <a:bodyPr>
            <a:noAutofit/>
          </a:bodyPr>
          <a:lstStyle/>
          <a:p>
            <a:pPr algn="just"/>
            <a:r>
              <a:rPr lang="en-US" sz="2400" b="1" i="0" dirty="0">
                <a:effectLst/>
                <a:latin typeface="Times New Roman" panose="02020603050405020304" pitchFamily="18" charset="0"/>
                <a:cs typeface="Times New Roman" panose="02020603050405020304" pitchFamily="18" charset="0"/>
              </a:rPr>
              <a:t>Privacy: </a:t>
            </a:r>
          </a:p>
          <a:p>
            <a:pPr algn="just"/>
            <a:r>
              <a:rPr lang="en-US" sz="2400" b="0" i="0" dirty="0">
                <a:effectLst/>
                <a:latin typeface="Times New Roman" panose="02020603050405020304" pitchFamily="18" charset="0"/>
                <a:cs typeface="Times New Roman" panose="02020603050405020304" pitchFamily="18" charset="0"/>
              </a:rPr>
              <a:t>One of the primary ethical concerns of AI in smart shopping is privacy. AI systems collect and analyze vast amounts of customer data, including personal information such as purchase history, location data, and even biometric data. Customers may be concerned about how their data is being collected, stored, and used, particularly if it is being shared with third-party companies or used for advertising purposes. Smart shopping systems must be transparent about how customer data is being collected and used and provide customers with the ability to control their data.</a:t>
            </a:r>
          </a:p>
          <a:p>
            <a:pPr algn="just"/>
            <a:r>
              <a:rPr lang="en-US" sz="2400" b="1" i="0" dirty="0">
                <a:effectLst/>
                <a:latin typeface="Times New Roman" panose="02020603050405020304" pitchFamily="18" charset="0"/>
                <a:cs typeface="Times New Roman" panose="02020603050405020304" pitchFamily="18" charset="0"/>
              </a:rPr>
              <a:t>Bias: </a:t>
            </a:r>
          </a:p>
          <a:p>
            <a:pPr algn="just"/>
            <a:r>
              <a:rPr lang="en-US" sz="2400" b="0" i="0" dirty="0">
                <a:effectLst/>
                <a:latin typeface="Times New Roman" panose="02020603050405020304" pitchFamily="18" charset="0"/>
                <a:cs typeface="Times New Roman" panose="02020603050405020304" pitchFamily="18" charset="0"/>
              </a:rPr>
              <a:t>Another ethical consideration of AI in smart shopping is bias. AI systems can inadvertently perpetuate existing biases, particularly if they are trained on biased data sets. For example, a recommender system may recommend certain products or services to customers based on their race, gender, or other personal characteristics. Smart shopping systems must be designed and trained to avoid biases and ensure that they treat all customers fairly.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80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CCB5D3-51F7-A538-FD18-584EDDC6161A}"/>
              </a:ext>
            </a:extLst>
          </p:cNvPr>
          <p:cNvSpPr>
            <a:spLocks noGrp="1"/>
          </p:cNvSpPr>
          <p:nvPr>
            <p:ph type="subTitle" idx="1"/>
          </p:nvPr>
        </p:nvSpPr>
        <p:spPr>
          <a:xfrm>
            <a:off x="334297" y="255640"/>
            <a:ext cx="11248103" cy="5860025"/>
          </a:xfrm>
        </p:spPr>
        <p:txBody>
          <a:bodyPr>
            <a:normAutofit lnSpcReduction="10000"/>
          </a:bodyPr>
          <a:lstStyle/>
          <a:p>
            <a:pPr algn="just"/>
            <a:r>
              <a:rPr lang="en-US" sz="2400" b="1" i="0" dirty="0">
                <a:effectLst/>
                <a:latin typeface="Times New Roman" panose="02020603050405020304" pitchFamily="18" charset="0"/>
                <a:cs typeface="Times New Roman" panose="02020603050405020304" pitchFamily="18" charset="0"/>
              </a:rPr>
              <a:t>Customer Manipulation: </a:t>
            </a:r>
          </a:p>
          <a:p>
            <a:pPr algn="just"/>
            <a:r>
              <a:rPr lang="en-US" sz="2400" b="0" i="0" dirty="0">
                <a:effectLst/>
                <a:latin typeface="Times New Roman" panose="02020603050405020304" pitchFamily="18" charset="0"/>
                <a:cs typeface="Times New Roman" panose="02020603050405020304" pitchFamily="18" charset="0"/>
              </a:rPr>
              <a:t>Another ethical concern of AI in smart shopping is customer manipulation. AI systems can be used to manipulate customer behavior and preferences, such as by providing personalized discounts or using persuasive language to encourage customers to make a purchase. While these tactics may be effective in increasing sales, they may also be seen as manipulative or even unethical. Smart shopping systems must balance the need to increase sales with the need to respect customer autonomy and avoid manipulative tactics.</a:t>
            </a:r>
          </a:p>
          <a:p>
            <a:pPr algn="just"/>
            <a:r>
              <a:rPr lang="en-US" sz="2400" b="1" i="0" dirty="0">
                <a:effectLst/>
                <a:latin typeface="Times New Roman" panose="02020603050405020304" pitchFamily="18" charset="0"/>
                <a:cs typeface="Times New Roman" panose="02020603050405020304" pitchFamily="18" charset="0"/>
              </a:rPr>
              <a:t>Job Loss: </a:t>
            </a:r>
          </a:p>
          <a:p>
            <a:pPr algn="just"/>
            <a:r>
              <a:rPr lang="en-US" sz="2400" b="0" i="0" dirty="0">
                <a:effectLst/>
                <a:latin typeface="Times New Roman" panose="02020603050405020304" pitchFamily="18" charset="0"/>
                <a:cs typeface="Times New Roman" panose="02020603050405020304" pitchFamily="18" charset="0"/>
              </a:rPr>
              <a:t>Finally, AI in smart shopping has the potential to lead to job loss, particularly in retail and customer service industries. AI systems can automate many tasks that were previously performed by human employees, such as inventory management, customer service, and even checkout. While this can increase efficiency and reduce costs for retailers, it can also lead to job loss and economic disruption for workers. Smart shopping systems must consider the impact on workers and work to mitigate the negative effects of automation.</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80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bstract blurred background of department store">
            <a:extLst>
              <a:ext uri="{FF2B5EF4-FFF2-40B4-BE49-F238E27FC236}">
                <a16:creationId xmlns:a16="http://schemas.microsoft.com/office/drawing/2014/main" id="{B99321C1-0D9E-7226-45FE-2FA517C8D16F}"/>
              </a:ext>
            </a:extLst>
          </p:cNvPr>
          <p:cNvPicPr>
            <a:picLocks noChangeAspect="1"/>
          </p:cNvPicPr>
          <p:nvPr/>
        </p:nvPicPr>
        <p:blipFill rotWithShape="1">
          <a:blip r:embed="rId2">
            <a:alphaModFix/>
          </a:blip>
          <a:srcRect b="15730"/>
          <a:stretch/>
        </p:blipFill>
        <p:spPr>
          <a:xfrm>
            <a:off x="20" y="10"/>
            <a:ext cx="12191980" cy="6857990"/>
          </a:xfrm>
          <a:prstGeom prst="rect">
            <a:avLst/>
          </a:prstGeom>
        </p:spPr>
      </p:pic>
      <p:sp useBgFill="1">
        <p:nvSpPr>
          <p:cNvPr id="10" name="Freeform: Shape 9">
            <a:extLst>
              <a:ext uri="{FF2B5EF4-FFF2-40B4-BE49-F238E27FC236}">
                <a16:creationId xmlns:a16="http://schemas.microsoft.com/office/drawing/2014/main" id="{56BD7DD2-1738-4D5D-955B-0F7C68C99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34478" y="3308697"/>
            <a:ext cx="2657521" cy="3554844"/>
          </a:xfrm>
          <a:custGeom>
            <a:avLst/>
            <a:gdLst>
              <a:gd name="connsiteX0" fmla="*/ 1231997 w 3761741"/>
              <a:gd name="connsiteY0" fmla="*/ 3753085 h 5031909"/>
              <a:gd name="connsiteX1" fmla="*/ 1491504 w 3761741"/>
              <a:gd name="connsiteY1" fmla="*/ 3915246 h 5031909"/>
              <a:gd name="connsiteX2" fmla="*/ 1372239 w 3761741"/>
              <a:gd name="connsiteY2" fmla="*/ 4360348 h 5031909"/>
              <a:gd name="connsiteX3" fmla="*/ 927138 w 3761741"/>
              <a:gd name="connsiteY3" fmla="*/ 4241084 h 5031909"/>
              <a:gd name="connsiteX4" fmla="*/ 1046403 w 3761741"/>
              <a:gd name="connsiteY4" fmla="*/ 3795982 h 5031909"/>
              <a:gd name="connsiteX5" fmla="*/ 1231997 w 3761741"/>
              <a:gd name="connsiteY5" fmla="*/ 3753085 h 5031909"/>
              <a:gd name="connsiteX6" fmla="*/ 1759997 w 3761741"/>
              <a:gd name="connsiteY6" fmla="*/ 3489191 h 5031909"/>
              <a:gd name="connsiteX7" fmla="*/ 1919508 w 3761741"/>
              <a:gd name="connsiteY7" fmla="*/ 3568587 h 5031909"/>
              <a:gd name="connsiteX8" fmla="*/ 1860512 w 3761741"/>
              <a:gd name="connsiteY8" fmla="*/ 3788765 h 5031909"/>
              <a:gd name="connsiteX9" fmla="*/ 1640334 w 3761741"/>
              <a:gd name="connsiteY9" fmla="*/ 3729768 h 5031909"/>
              <a:gd name="connsiteX10" fmla="*/ 1699331 w 3761741"/>
              <a:gd name="connsiteY10" fmla="*/ 3509591 h 5031909"/>
              <a:gd name="connsiteX11" fmla="*/ 1759997 w 3761741"/>
              <a:gd name="connsiteY11" fmla="*/ 3489191 h 5031909"/>
              <a:gd name="connsiteX12" fmla="*/ 0 w 3761741"/>
              <a:gd name="connsiteY12" fmla="*/ 0 h 5031909"/>
              <a:gd name="connsiteX13" fmla="*/ 3761741 w 3761741"/>
              <a:gd name="connsiteY13" fmla="*/ 0 h 5031909"/>
              <a:gd name="connsiteX14" fmla="*/ 3681829 w 3761741"/>
              <a:gd name="connsiteY14" fmla="*/ 50256 h 5031909"/>
              <a:gd name="connsiteX15" fmla="*/ 2937684 w 3761741"/>
              <a:gd name="connsiteY15" fmla="*/ 451413 h 5031909"/>
              <a:gd name="connsiteX16" fmla="*/ 2372686 w 3761741"/>
              <a:gd name="connsiteY16" fmla="*/ 1727662 h 5031909"/>
              <a:gd name="connsiteX17" fmla="*/ 2465529 w 3761741"/>
              <a:gd name="connsiteY17" fmla="*/ 2404960 h 5031909"/>
              <a:gd name="connsiteX18" fmla="*/ 1386395 w 3761741"/>
              <a:gd name="connsiteY18" fmla="*/ 3432457 h 5031909"/>
              <a:gd name="connsiteX19" fmla="*/ 717407 w 3761741"/>
              <a:gd name="connsiteY19" fmla="*/ 3749372 h 5031909"/>
              <a:gd name="connsiteX20" fmla="*/ 322998 w 3761741"/>
              <a:gd name="connsiteY20" fmla="*/ 4542230 h 5031909"/>
              <a:gd name="connsiteX21" fmla="*/ 7948 w 3761741"/>
              <a:gd name="connsiteY21" fmla="*/ 5025561 h 5031909"/>
              <a:gd name="connsiteX22" fmla="*/ 0 w 3761741"/>
              <a:gd name="connsiteY22" fmla="*/ 5031909 h 503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61741" h="5031909">
                <a:moveTo>
                  <a:pt x="1231997" y="3753085"/>
                </a:moveTo>
                <a:cubicBezTo>
                  <a:pt x="1336336" y="3760459"/>
                  <a:pt x="1435268" y="3817843"/>
                  <a:pt x="1491504" y="3915246"/>
                </a:cubicBezTo>
                <a:cubicBezTo>
                  <a:pt x="1581482" y="4071092"/>
                  <a:pt x="1528085" y="4270371"/>
                  <a:pt x="1372239" y="4360348"/>
                </a:cubicBezTo>
                <a:cubicBezTo>
                  <a:pt x="1216394" y="4450325"/>
                  <a:pt x="1017115" y="4396929"/>
                  <a:pt x="927138" y="4241084"/>
                </a:cubicBezTo>
                <a:cubicBezTo>
                  <a:pt x="837160" y="4085238"/>
                  <a:pt x="890557" y="3885959"/>
                  <a:pt x="1046403" y="3795982"/>
                </a:cubicBezTo>
                <a:cubicBezTo>
                  <a:pt x="1104845" y="3762240"/>
                  <a:pt x="1169394" y="3748660"/>
                  <a:pt x="1231997" y="3753085"/>
                </a:cubicBezTo>
                <a:close/>
                <a:moveTo>
                  <a:pt x="1759997" y="3489191"/>
                </a:moveTo>
                <a:cubicBezTo>
                  <a:pt x="1822331" y="3481456"/>
                  <a:pt x="1886126" y="3510769"/>
                  <a:pt x="1919508" y="3568587"/>
                </a:cubicBezTo>
                <a:cubicBezTo>
                  <a:pt x="1964017" y="3645679"/>
                  <a:pt x="1937603" y="3744256"/>
                  <a:pt x="1860512" y="3788765"/>
                </a:cubicBezTo>
                <a:cubicBezTo>
                  <a:pt x="1783420" y="3833274"/>
                  <a:pt x="1684844" y="3806860"/>
                  <a:pt x="1640334" y="3729768"/>
                </a:cubicBezTo>
                <a:cubicBezTo>
                  <a:pt x="1595825" y="3652677"/>
                  <a:pt x="1622238" y="3554100"/>
                  <a:pt x="1699331" y="3509591"/>
                </a:cubicBezTo>
                <a:cubicBezTo>
                  <a:pt x="1718604" y="3498464"/>
                  <a:pt x="1739219" y="3491769"/>
                  <a:pt x="1759997" y="3489191"/>
                </a:cubicBezTo>
                <a:close/>
                <a:moveTo>
                  <a:pt x="0" y="0"/>
                </a:moveTo>
                <a:lnTo>
                  <a:pt x="3761741" y="0"/>
                </a:lnTo>
                <a:lnTo>
                  <a:pt x="3681829" y="50256"/>
                </a:lnTo>
                <a:cubicBezTo>
                  <a:pt x="3438848" y="191089"/>
                  <a:pt x="3181881" y="311202"/>
                  <a:pt x="2937684" y="451413"/>
                </a:cubicBezTo>
                <a:cubicBezTo>
                  <a:pt x="2479845" y="715229"/>
                  <a:pt x="2214753" y="1139058"/>
                  <a:pt x="2372686" y="1727662"/>
                </a:cubicBezTo>
                <a:cubicBezTo>
                  <a:pt x="2431549" y="1947175"/>
                  <a:pt x="2491082" y="2185236"/>
                  <a:pt x="2465529" y="2404960"/>
                </a:cubicBezTo>
                <a:cubicBezTo>
                  <a:pt x="2399653" y="2971510"/>
                  <a:pt x="2011160" y="3315831"/>
                  <a:pt x="1386395" y="3432457"/>
                </a:cubicBezTo>
                <a:cubicBezTo>
                  <a:pt x="1135728" y="3479297"/>
                  <a:pt x="864140" y="3520006"/>
                  <a:pt x="717407" y="3749372"/>
                </a:cubicBezTo>
                <a:cubicBezTo>
                  <a:pt x="559240" y="3996927"/>
                  <a:pt x="433133" y="4268292"/>
                  <a:pt x="322998" y="4542230"/>
                </a:cubicBezTo>
                <a:cubicBezTo>
                  <a:pt x="247175" y="4731198"/>
                  <a:pt x="151079" y="4898056"/>
                  <a:pt x="7948" y="5025561"/>
                </a:cubicBezTo>
                <a:lnTo>
                  <a:pt x="0" y="50319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09A13B-4750-4C28-974C-8E9C13C5B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55816" y="-1555812"/>
            <a:ext cx="6858000" cy="9969624"/>
          </a:xfrm>
          <a:prstGeom prst="rect">
            <a:avLst/>
          </a:prstGeom>
          <a:gradFill>
            <a:gsLst>
              <a:gs pos="41000">
                <a:srgbClr val="000000">
                  <a:alpha val="50000"/>
                </a:srgbClr>
              </a:gs>
              <a:gs pos="100000">
                <a:srgbClr val="000000">
                  <a:alpha val="0"/>
                </a:srgbClr>
              </a:gs>
              <a:gs pos="0">
                <a:schemeClr val="tx1"/>
              </a:gs>
              <a:gs pos="0">
                <a:srgbClr val="000000">
                  <a:alpha val="5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1AA2E-2BA4-4F8D-062F-248BEF2049BB}"/>
              </a:ext>
            </a:extLst>
          </p:cNvPr>
          <p:cNvSpPr>
            <a:spLocks noGrp="1"/>
          </p:cNvSpPr>
          <p:nvPr>
            <p:ph type="ctrTitle"/>
          </p:nvPr>
        </p:nvSpPr>
        <p:spPr>
          <a:xfrm>
            <a:off x="609600" y="663960"/>
            <a:ext cx="5048250" cy="3228104"/>
          </a:xfrm>
        </p:spPr>
        <p:txBody>
          <a:bodyPr anchor="ctr">
            <a:normAutofit/>
          </a:bodyPr>
          <a:lstStyle/>
          <a:p>
            <a:r>
              <a:rPr lang="en-US" b="0" i="0">
                <a:solidFill>
                  <a:srgbClr val="FFFFFF"/>
                </a:solidFill>
                <a:effectLst/>
                <a:latin typeface="Times New Roman" panose="02020603050405020304" pitchFamily="18" charset="0"/>
                <a:cs typeface="Times New Roman" panose="02020603050405020304" pitchFamily="18" charset="0"/>
              </a:rPr>
              <a:t>Future of AI in Smart Shopping</a:t>
            </a:r>
            <a:endParaRPr lang="en-IN">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36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D2F4D-83D5-1265-4A78-66EED07361B0}"/>
              </a:ext>
            </a:extLst>
          </p:cNvPr>
          <p:cNvSpPr>
            <a:spLocks noGrp="1"/>
          </p:cNvSpPr>
          <p:nvPr>
            <p:ph idx="1"/>
          </p:nvPr>
        </p:nvSpPr>
        <p:spPr>
          <a:xfrm>
            <a:off x="344129" y="265471"/>
            <a:ext cx="11149781" cy="6115664"/>
          </a:xfrm>
        </p:spPr>
        <p:txBody>
          <a:bodyPr>
            <a:normAutofit lnSpcReduction="10000"/>
          </a:bodyPr>
          <a:lstStyle/>
          <a:p>
            <a:pPr algn="just"/>
            <a:r>
              <a:rPr lang="en-US" sz="2400" b="1" i="0" dirty="0">
                <a:effectLst/>
                <a:latin typeface="Times New Roman" panose="02020603050405020304" pitchFamily="18" charset="0"/>
                <a:cs typeface="Times New Roman" panose="02020603050405020304" pitchFamily="18" charset="0"/>
              </a:rPr>
              <a:t>Advancements in AI Technology: </a:t>
            </a:r>
          </a:p>
          <a:p>
            <a:pPr algn="just"/>
            <a:r>
              <a:rPr lang="en-US" sz="2400" b="0" i="0" dirty="0">
                <a:effectLst/>
                <a:latin typeface="Times New Roman" panose="02020603050405020304" pitchFamily="18" charset="0"/>
                <a:cs typeface="Times New Roman" panose="02020603050405020304" pitchFamily="18" charset="0"/>
              </a:rPr>
              <a:t>Advancements in AI technology are expected to drive the future of smart shopping. As AI technology continues to improve, smart shopping systems will become more accurate, efficient, and effective at predicting customer behavior and providing personalized recommendations. This could include advancements in machine learning, natural language processing, and computer vision, as well as the development of new AI techniques and algorithms.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Integration of AI in Physical Retail Stores: </a:t>
            </a:r>
          </a:p>
          <a:p>
            <a:pPr algn="just"/>
            <a:r>
              <a:rPr lang="en-US" sz="2400" b="0" i="0" dirty="0">
                <a:effectLst/>
                <a:latin typeface="Times New Roman" panose="02020603050405020304" pitchFamily="18" charset="0"/>
                <a:cs typeface="Times New Roman" panose="02020603050405020304" pitchFamily="18" charset="0"/>
              </a:rPr>
              <a:t>The integration of AI in physical retail stores is also expected to be a major trend in the future of smart shopping. Retailers can use AI systems to analyze customer behavior in physical stores, such as tracking foot traffic and monitoring customer interactions with products. This data can be used to optimize store layouts, improve product placement, and enhance the overall shopping experience.</a:t>
            </a:r>
          </a:p>
          <a:p>
            <a:endParaRPr lang="en-IN" dirty="0"/>
          </a:p>
        </p:txBody>
      </p:sp>
    </p:spTree>
    <p:extLst>
      <p:ext uri="{BB962C8B-B14F-4D97-AF65-F5344CB8AC3E}">
        <p14:creationId xmlns:p14="http://schemas.microsoft.com/office/powerpoint/2010/main" val="327346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E420651-D35B-BDA5-6F13-E0C2542DE3BB}"/>
              </a:ext>
            </a:extLst>
          </p:cNvPr>
          <p:cNvSpPr>
            <a:spLocks noGrp="1"/>
          </p:cNvSpPr>
          <p:nvPr>
            <p:ph type="title"/>
          </p:nvPr>
        </p:nvSpPr>
        <p:spPr>
          <a:xfrm>
            <a:off x="609600" y="552782"/>
            <a:ext cx="5369169" cy="1591902"/>
          </a:xfrm>
        </p:spPr>
        <p:txBody>
          <a:bodyPr>
            <a:normAutofit/>
          </a:bodyPr>
          <a:lstStyle/>
          <a:p>
            <a:pPr>
              <a:lnSpc>
                <a:spcPct val="90000"/>
              </a:lnSpc>
            </a:pPr>
            <a:r>
              <a:rPr lang="en-IN" sz="3400" dirty="0"/>
              <a:t>What is Smart Shopping and how AI can be used in it?</a:t>
            </a:r>
          </a:p>
        </p:txBody>
      </p:sp>
      <p:sp>
        <p:nvSpPr>
          <p:cNvPr id="3" name="Content Placeholder 2">
            <a:extLst>
              <a:ext uri="{FF2B5EF4-FFF2-40B4-BE49-F238E27FC236}">
                <a16:creationId xmlns:a16="http://schemas.microsoft.com/office/drawing/2014/main" id="{26A2EF5A-AD32-4F42-8642-0E99B3101DA2}"/>
              </a:ext>
            </a:extLst>
          </p:cNvPr>
          <p:cNvSpPr>
            <a:spLocks noGrp="1"/>
          </p:cNvSpPr>
          <p:nvPr>
            <p:ph idx="1"/>
          </p:nvPr>
        </p:nvSpPr>
        <p:spPr>
          <a:xfrm>
            <a:off x="610198" y="2391995"/>
            <a:ext cx="5355276" cy="3174788"/>
          </a:xfrm>
        </p:spPr>
        <p:txBody>
          <a:bodyPr anchor="t">
            <a:normAutofit/>
          </a:bodyPr>
          <a:lstStyle/>
          <a:p>
            <a:r>
              <a:rPr lang="en-US" sz="2400" dirty="0">
                <a:latin typeface="Times New Roman" panose="02020603050405020304" pitchFamily="18" charset="0"/>
                <a:cs typeface="Times New Roman" panose="02020603050405020304" pitchFamily="18" charset="0"/>
              </a:rPr>
              <a:t>Smart</a:t>
            </a:r>
            <a:r>
              <a:rPr lang="en-US" dirty="0">
                <a:latin typeface="Times New Roman" panose="02020603050405020304" pitchFamily="18" charset="0"/>
                <a:cs typeface="Times New Roman" panose="02020603050405020304" pitchFamily="18" charset="0"/>
              </a:rPr>
              <a:t> shopping is a term used to describe the process of using technology and data to make informed purchasing decisions. It involves using tools like price comparison websites, customer reviews, and product recommendations to identify the best products for your needs and budget</a:t>
            </a:r>
            <a:endParaRPr lang="en-IN" dirty="0">
              <a:latin typeface="Times New Roman" panose="02020603050405020304" pitchFamily="18" charset="0"/>
              <a:cs typeface="Times New Roman" panose="02020603050405020304" pitchFamily="18" charset="0"/>
            </a:endParaRPr>
          </a:p>
        </p:txBody>
      </p:sp>
      <p:pic>
        <p:nvPicPr>
          <p:cNvPr id="5" name="Picture 4" descr="Abstract blurred background of department store">
            <a:extLst>
              <a:ext uri="{FF2B5EF4-FFF2-40B4-BE49-F238E27FC236}">
                <a16:creationId xmlns:a16="http://schemas.microsoft.com/office/drawing/2014/main" id="{0A39824A-0408-2A46-0E12-0BD3BE6372DF}"/>
              </a:ext>
            </a:extLst>
          </p:cNvPr>
          <p:cNvPicPr>
            <a:picLocks noChangeAspect="1"/>
          </p:cNvPicPr>
          <p:nvPr/>
        </p:nvPicPr>
        <p:blipFill rotWithShape="1">
          <a:blip r:embed="rId2"/>
          <a:srcRect l="15683" r="27595"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79889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477300E-3643-A54B-5130-4489C81FAFF0}"/>
              </a:ext>
            </a:extLst>
          </p:cNvPr>
          <p:cNvSpPr>
            <a:spLocks noGrp="1"/>
          </p:cNvSpPr>
          <p:nvPr>
            <p:ph type="subTitle" idx="1"/>
          </p:nvPr>
        </p:nvSpPr>
        <p:spPr>
          <a:xfrm>
            <a:off x="245805" y="678426"/>
            <a:ext cx="11454581" cy="5614219"/>
          </a:xfrm>
        </p:spPr>
        <p:txBody>
          <a:bodyPr>
            <a:normAutofit/>
          </a:bodyPr>
          <a:lstStyle/>
          <a:p>
            <a:pPr algn="just"/>
            <a:r>
              <a:rPr lang="en-US" sz="2400" b="1" i="0" dirty="0">
                <a:effectLst/>
                <a:latin typeface="Times New Roman" panose="02020603050405020304" pitchFamily="18" charset="0"/>
                <a:cs typeface="Times New Roman" panose="02020603050405020304" pitchFamily="18" charset="0"/>
              </a:rPr>
              <a:t>Increased Personalization: </a:t>
            </a:r>
          </a:p>
          <a:p>
            <a:pPr algn="just"/>
            <a:r>
              <a:rPr lang="en-US" sz="2400" b="0" i="0" dirty="0">
                <a:effectLst/>
                <a:latin typeface="Times New Roman" panose="02020603050405020304" pitchFamily="18" charset="0"/>
                <a:cs typeface="Times New Roman" panose="02020603050405020304" pitchFamily="18" charset="0"/>
              </a:rPr>
              <a:t>Another trend in the future of smart shopping is increased personalization. As AI systems become more sophisticated, they will be better able to analyze customer data and provide personalized recommendations and deals in real-time. This could include personalized pricing, customized promotions, and even personalized product design.</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Augmented Reality Shopping: </a:t>
            </a:r>
          </a:p>
          <a:p>
            <a:pPr algn="just"/>
            <a:r>
              <a:rPr lang="en-US" sz="2400" b="0" i="0" dirty="0">
                <a:effectLst/>
                <a:latin typeface="Times New Roman" panose="02020603050405020304" pitchFamily="18" charset="0"/>
                <a:cs typeface="Times New Roman" panose="02020603050405020304" pitchFamily="18" charset="0"/>
              </a:rPr>
              <a:t>Finally, augmented reality shopping is expected to be a significant trend in the future of smart shopping. Augmented reality (AR) technology enables customers to visualize products in 3D and in real-world settings, helping them to make more informed purchase decisions. AR shopping experiences could include virtual try-ons, product visualizations, and even virtual showrooms.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088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51"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 name="TextBox 4">
            <a:extLst>
              <a:ext uri="{FF2B5EF4-FFF2-40B4-BE49-F238E27FC236}">
                <a16:creationId xmlns:a16="http://schemas.microsoft.com/office/drawing/2014/main" id="{7AF594B7-6567-87B4-0A10-26D41D5C249D}"/>
              </a:ext>
            </a:extLst>
          </p:cNvPr>
          <p:cNvSpPr txBox="1"/>
          <p:nvPr/>
        </p:nvSpPr>
        <p:spPr>
          <a:xfrm>
            <a:off x="612648" y="557783"/>
            <a:ext cx="3901736" cy="3130807"/>
          </a:xfrm>
          <a:prstGeom prst="rect">
            <a:avLst/>
          </a:prstGeom>
        </p:spPr>
        <p:txBody>
          <a:bodyPr vert="horz" lIns="91440" tIns="45720" rIns="91440" bIns="45720" rtlCol="0" anchor="b">
            <a:normAutofit/>
          </a:bodyPr>
          <a:lstStyle/>
          <a:p>
            <a:pPr>
              <a:spcBef>
                <a:spcPct val="0"/>
              </a:spcBef>
              <a:spcAft>
                <a:spcPts val="600"/>
              </a:spcAft>
            </a:pPr>
            <a:r>
              <a:rPr lang="en-US" sz="6000">
                <a:solidFill>
                  <a:srgbClr val="FFFFFF"/>
                </a:solidFill>
                <a:latin typeface="+mj-lt"/>
                <a:ea typeface="+mj-ea"/>
                <a:cs typeface="+mj-cs"/>
              </a:rPr>
              <a:t>Thank You</a:t>
            </a:r>
          </a:p>
        </p:txBody>
      </p:sp>
      <p:pic>
        <p:nvPicPr>
          <p:cNvPr id="4" name="Picture 3" descr="A person in a garment&#10;&#10;Description automatically generated with medium confidence">
            <a:extLst>
              <a:ext uri="{FF2B5EF4-FFF2-40B4-BE49-F238E27FC236}">
                <a16:creationId xmlns:a16="http://schemas.microsoft.com/office/drawing/2014/main" id="{C1D98439-99F9-1E86-35F8-CF93423A35DA}"/>
              </a:ext>
            </a:extLst>
          </p:cNvPr>
          <p:cNvPicPr>
            <a:picLocks noChangeAspect="1"/>
          </p:cNvPicPr>
          <p:nvPr/>
        </p:nvPicPr>
        <p:blipFill rotWithShape="1">
          <a:blip r:embed="rId2"/>
          <a:srcRect r="2" b="19447"/>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3085687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pping cart with boxes">
            <a:extLst>
              <a:ext uri="{FF2B5EF4-FFF2-40B4-BE49-F238E27FC236}">
                <a16:creationId xmlns:a16="http://schemas.microsoft.com/office/drawing/2014/main" id="{F32571A7-103F-C826-8B35-76C704476595}"/>
              </a:ext>
            </a:extLst>
          </p:cNvPr>
          <p:cNvPicPr>
            <a:picLocks noChangeAspect="1"/>
          </p:cNvPicPr>
          <p:nvPr/>
        </p:nvPicPr>
        <p:blipFill rotWithShape="1">
          <a:blip r:embed="rId2">
            <a:alphaModFix/>
          </a:blip>
          <a:srcRect t="9382" r="-1" b="6326"/>
          <a:stretch/>
        </p:blipFill>
        <p:spPr>
          <a:xfrm>
            <a:off x="0" y="10"/>
            <a:ext cx="12188952" cy="6857990"/>
          </a:xfrm>
          <a:prstGeom prst="rect">
            <a:avLst/>
          </a:prstGeom>
        </p:spPr>
      </p:pic>
      <p:sp useBgFill="1">
        <p:nvSpPr>
          <p:cNvPr id="42" name="Freeform: Shape 41">
            <a:extLst>
              <a:ext uri="{FF2B5EF4-FFF2-40B4-BE49-F238E27FC236}">
                <a16:creationId xmlns:a16="http://schemas.microsoft.com/office/drawing/2014/main" id="{389C36E1-2D95-402F-A472-3E6699BE2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35775" cy="6730860"/>
          </a:xfrm>
          <a:custGeom>
            <a:avLst/>
            <a:gdLst>
              <a:gd name="connsiteX0" fmla="*/ 1016151 w 5835775"/>
              <a:gd name="connsiteY0" fmla="*/ 6072484 h 6730860"/>
              <a:gd name="connsiteX1" fmla="*/ 1082018 w 5835775"/>
              <a:gd name="connsiteY1" fmla="*/ 6083111 h 6730860"/>
              <a:gd name="connsiteX2" fmla="*/ 1315484 w 5835775"/>
              <a:gd name="connsiteY2" fmla="*/ 6486206 h 6730860"/>
              <a:gd name="connsiteX3" fmla="*/ 912386 w 5835775"/>
              <a:gd name="connsiteY3" fmla="*/ 6719672 h 6730860"/>
              <a:gd name="connsiteX4" fmla="*/ 678923 w 5835775"/>
              <a:gd name="connsiteY4" fmla="*/ 6316576 h 6730860"/>
              <a:gd name="connsiteX5" fmla="*/ 1016151 w 5835775"/>
              <a:gd name="connsiteY5" fmla="*/ 6072484 h 6730860"/>
              <a:gd name="connsiteX6" fmla="*/ 4968517 w 5835775"/>
              <a:gd name="connsiteY6" fmla="*/ 3411427 h 6730860"/>
              <a:gd name="connsiteX7" fmla="*/ 5079176 w 5835775"/>
              <a:gd name="connsiteY7" fmla="*/ 3429280 h 6730860"/>
              <a:gd name="connsiteX8" fmla="*/ 5471396 w 5835775"/>
              <a:gd name="connsiteY8" fmla="*/ 4106482 h 6730860"/>
              <a:gd name="connsiteX9" fmla="*/ 4794194 w 5835775"/>
              <a:gd name="connsiteY9" fmla="*/ 4498704 h 6730860"/>
              <a:gd name="connsiteX10" fmla="*/ 4401974 w 5835775"/>
              <a:gd name="connsiteY10" fmla="*/ 3821503 h 6730860"/>
              <a:gd name="connsiteX11" fmla="*/ 4968517 w 5835775"/>
              <a:gd name="connsiteY11" fmla="*/ 3411427 h 6730860"/>
              <a:gd name="connsiteX12" fmla="*/ 4362805 w 5835775"/>
              <a:gd name="connsiteY12" fmla="*/ 855055 h 6730860"/>
              <a:gd name="connsiteX13" fmla="*/ 4428674 w 5835775"/>
              <a:gd name="connsiteY13" fmla="*/ 865682 h 6730860"/>
              <a:gd name="connsiteX14" fmla="*/ 4662139 w 5835775"/>
              <a:gd name="connsiteY14" fmla="*/ 1268778 h 6730860"/>
              <a:gd name="connsiteX15" fmla="*/ 4259044 w 5835775"/>
              <a:gd name="connsiteY15" fmla="*/ 1502244 h 6730860"/>
              <a:gd name="connsiteX16" fmla="*/ 4025578 w 5835775"/>
              <a:gd name="connsiteY16" fmla="*/ 1099146 h 6730860"/>
              <a:gd name="connsiteX17" fmla="*/ 4362805 w 5835775"/>
              <a:gd name="connsiteY17" fmla="*/ 855055 h 6730860"/>
              <a:gd name="connsiteX18" fmla="*/ 0 w 5835775"/>
              <a:gd name="connsiteY18" fmla="*/ 0 h 6730860"/>
              <a:gd name="connsiteX19" fmla="*/ 3267758 w 5835775"/>
              <a:gd name="connsiteY19" fmla="*/ 0 h 6730860"/>
              <a:gd name="connsiteX20" fmla="*/ 3305063 w 5835775"/>
              <a:gd name="connsiteY20" fmla="*/ 63726 h 6730860"/>
              <a:gd name="connsiteX21" fmla="*/ 3406985 w 5835775"/>
              <a:gd name="connsiteY21" fmla="*/ 462295 h 6730860"/>
              <a:gd name="connsiteX22" fmla="*/ 2970594 w 5835775"/>
              <a:gd name="connsiteY22" fmla="*/ 1557974 h 6730860"/>
              <a:gd name="connsiteX23" fmla="*/ 3515337 w 5835775"/>
              <a:gd name="connsiteY23" fmla="*/ 2066142 h 6730860"/>
              <a:gd name="connsiteX24" fmla="*/ 4650938 w 5835775"/>
              <a:gd name="connsiteY24" fmla="*/ 2132151 h 6730860"/>
              <a:gd name="connsiteX25" fmla="*/ 4897972 w 5835775"/>
              <a:gd name="connsiteY25" fmla="*/ 2795603 h 6730860"/>
              <a:gd name="connsiteX26" fmla="*/ 4062979 w 5835775"/>
              <a:gd name="connsiteY26" fmla="*/ 3417553 h 6730860"/>
              <a:gd name="connsiteX27" fmla="*/ 3501188 w 5835775"/>
              <a:gd name="connsiteY27" fmla="*/ 3937791 h 6730860"/>
              <a:gd name="connsiteX28" fmla="*/ 4449937 w 5835775"/>
              <a:gd name="connsiteY28" fmla="*/ 4695499 h 6730860"/>
              <a:gd name="connsiteX29" fmla="*/ 5440291 w 5835775"/>
              <a:gd name="connsiteY29" fmla="*/ 4956658 h 6730860"/>
              <a:gd name="connsiteX30" fmla="*/ 5762821 w 5835775"/>
              <a:gd name="connsiteY30" fmla="*/ 6073049 h 6730860"/>
              <a:gd name="connsiteX31" fmla="*/ 4438972 w 5835775"/>
              <a:gd name="connsiteY31" fmla="*/ 6432286 h 6730860"/>
              <a:gd name="connsiteX32" fmla="*/ 3687617 w 5835775"/>
              <a:gd name="connsiteY32" fmla="*/ 5512601 h 6730860"/>
              <a:gd name="connsiteX33" fmla="*/ 3137471 w 5835775"/>
              <a:gd name="connsiteY33" fmla="*/ 5228621 h 6730860"/>
              <a:gd name="connsiteX34" fmla="*/ 2219026 w 5835775"/>
              <a:gd name="connsiteY34" fmla="*/ 6103852 h 6730860"/>
              <a:gd name="connsiteX35" fmla="*/ 962609 w 5835775"/>
              <a:gd name="connsiteY35" fmla="*/ 5594024 h 6730860"/>
              <a:gd name="connsiteX36" fmla="*/ 9468 w 5835775"/>
              <a:gd name="connsiteY36" fmla="*/ 6709780 h 6730860"/>
              <a:gd name="connsiteX37" fmla="*/ 0 w 5835775"/>
              <a:gd name="connsiteY37" fmla="*/ 6715849 h 673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35775" h="6730860">
                <a:moveTo>
                  <a:pt x="1016151" y="6072484"/>
                </a:moveTo>
                <a:cubicBezTo>
                  <a:pt x="1037999" y="6073765"/>
                  <a:pt x="1060047" y="6077256"/>
                  <a:pt x="1082018" y="6083111"/>
                </a:cubicBezTo>
                <a:cubicBezTo>
                  <a:pt x="1257801" y="6129954"/>
                  <a:pt x="1362328" y="6310424"/>
                  <a:pt x="1315484" y="6486206"/>
                </a:cubicBezTo>
                <a:cubicBezTo>
                  <a:pt x="1268642" y="6661989"/>
                  <a:pt x="1088168" y="6766515"/>
                  <a:pt x="912386" y="6719672"/>
                </a:cubicBezTo>
                <a:cubicBezTo>
                  <a:pt x="736607" y="6672830"/>
                  <a:pt x="632080" y="6492357"/>
                  <a:pt x="678923" y="6316576"/>
                </a:cubicBezTo>
                <a:cubicBezTo>
                  <a:pt x="719910" y="6162766"/>
                  <a:pt x="863206" y="6063513"/>
                  <a:pt x="1016151" y="6072484"/>
                </a:cubicBezTo>
                <a:close/>
                <a:moveTo>
                  <a:pt x="4968517" y="3411427"/>
                </a:moveTo>
                <a:cubicBezTo>
                  <a:pt x="5005224" y="3413581"/>
                  <a:pt x="5042261" y="3419444"/>
                  <a:pt x="5079176" y="3429280"/>
                </a:cubicBezTo>
                <a:cubicBezTo>
                  <a:pt x="5374488" y="3507975"/>
                  <a:pt x="5550091" y="3811170"/>
                  <a:pt x="5471396" y="4106482"/>
                </a:cubicBezTo>
                <a:cubicBezTo>
                  <a:pt x="5392701" y="4401796"/>
                  <a:pt x="5089508" y="4577399"/>
                  <a:pt x="4794194" y="4498704"/>
                </a:cubicBezTo>
                <a:cubicBezTo>
                  <a:pt x="4498880" y="4420008"/>
                  <a:pt x="4323277" y="4116815"/>
                  <a:pt x="4401974" y="3821503"/>
                </a:cubicBezTo>
                <a:cubicBezTo>
                  <a:pt x="4470833" y="3563104"/>
                  <a:pt x="4711571" y="3396357"/>
                  <a:pt x="4968517" y="3411427"/>
                </a:cubicBezTo>
                <a:close/>
                <a:moveTo>
                  <a:pt x="4362805" y="855055"/>
                </a:moveTo>
                <a:cubicBezTo>
                  <a:pt x="4384656" y="856336"/>
                  <a:pt x="4406701" y="859827"/>
                  <a:pt x="4428674" y="865682"/>
                </a:cubicBezTo>
                <a:cubicBezTo>
                  <a:pt x="4604455" y="912524"/>
                  <a:pt x="4708982" y="1092997"/>
                  <a:pt x="4662139" y="1268778"/>
                </a:cubicBezTo>
                <a:cubicBezTo>
                  <a:pt x="4615296" y="1444559"/>
                  <a:pt x="4434824" y="1549086"/>
                  <a:pt x="4259044" y="1502244"/>
                </a:cubicBezTo>
                <a:cubicBezTo>
                  <a:pt x="4083261" y="1455402"/>
                  <a:pt x="3978736" y="1274928"/>
                  <a:pt x="4025578" y="1099146"/>
                </a:cubicBezTo>
                <a:cubicBezTo>
                  <a:pt x="4066564" y="945337"/>
                  <a:pt x="4209864" y="846084"/>
                  <a:pt x="4362805" y="855055"/>
                </a:cubicBezTo>
                <a:close/>
                <a:moveTo>
                  <a:pt x="0" y="0"/>
                </a:moveTo>
                <a:lnTo>
                  <a:pt x="3267758" y="0"/>
                </a:lnTo>
                <a:lnTo>
                  <a:pt x="3305063" y="63726"/>
                </a:lnTo>
                <a:cubicBezTo>
                  <a:pt x="3369183" y="191635"/>
                  <a:pt x="3406589" y="329370"/>
                  <a:pt x="3406985" y="462295"/>
                </a:cubicBezTo>
                <a:cubicBezTo>
                  <a:pt x="3408485" y="962453"/>
                  <a:pt x="2891543" y="1144904"/>
                  <a:pt x="2970594" y="1557974"/>
                </a:cubicBezTo>
                <a:cubicBezTo>
                  <a:pt x="3032280" y="1880398"/>
                  <a:pt x="3449119" y="2040925"/>
                  <a:pt x="3515337" y="2066142"/>
                </a:cubicBezTo>
                <a:cubicBezTo>
                  <a:pt x="4015284" y="2256630"/>
                  <a:pt x="4332227" y="1913363"/>
                  <a:pt x="4650938" y="2132151"/>
                </a:cubicBezTo>
                <a:cubicBezTo>
                  <a:pt x="4853731" y="2271360"/>
                  <a:pt x="4965324" y="2574996"/>
                  <a:pt x="4897972" y="2795603"/>
                </a:cubicBezTo>
                <a:cubicBezTo>
                  <a:pt x="4830989" y="3014971"/>
                  <a:pt x="4662056" y="3104561"/>
                  <a:pt x="4062979" y="3417553"/>
                </a:cubicBezTo>
                <a:cubicBezTo>
                  <a:pt x="3838920" y="3534602"/>
                  <a:pt x="3512702" y="3705038"/>
                  <a:pt x="3501188" y="3937791"/>
                </a:cubicBezTo>
                <a:cubicBezTo>
                  <a:pt x="3482029" y="4324932"/>
                  <a:pt x="4394257" y="4674655"/>
                  <a:pt x="4449937" y="4695499"/>
                </a:cubicBezTo>
                <a:cubicBezTo>
                  <a:pt x="4884270" y="4858160"/>
                  <a:pt x="5186431" y="4793445"/>
                  <a:pt x="5440291" y="4956658"/>
                </a:cubicBezTo>
                <a:cubicBezTo>
                  <a:pt x="5797237" y="5186171"/>
                  <a:pt x="5933047" y="5687465"/>
                  <a:pt x="5762821" y="6073049"/>
                </a:cubicBezTo>
                <a:cubicBezTo>
                  <a:pt x="5566196" y="6518425"/>
                  <a:pt x="4842241" y="6698608"/>
                  <a:pt x="4438972" y="6432286"/>
                </a:cubicBezTo>
                <a:cubicBezTo>
                  <a:pt x="4148514" y="6240453"/>
                  <a:pt x="4125510" y="5878795"/>
                  <a:pt x="3687617" y="5512601"/>
                </a:cubicBezTo>
                <a:cubicBezTo>
                  <a:pt x="3487248" y="5345038"/>
                  <a:pt x="3330804" y="5214736"/>
                  <a:pt x="3137471" y="5228621"/>
                </a:cubicBezTo>
                <a:cubicBezTo>
                  <a:pt x="2702082" y="5259873"/>
                  <a:pt x="2676865" y="5988253"/>
                  <a:pt x="2219026" y="6103852"/>
                </a:cubicBezTo>
                <a:cubicBezTo>
                  <a:pt x="1741606" y="6224379"/>
                  <a:pt x="1457366" y="5508411"/>
                  <a:pt x="962609" y="5594024"/>
                </a:cubicBezTo>
                <a:cubicBezTo>
                  <a:pt x="494464" y="5675021"/>
                  <a:pt x="474925" y="6363960"/>
                  <a:pt x="9468" y="6709780"/>
                </a:cubicBezTo>
                <a:lnTo>
                  <a:pt x="0" y="67158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5A0D63-3D9F-67E2-F9A8-927ABD29C9E2}"/>
              </a:ext>
            </a:extLst>
          </p:cNvPr>
          <p:cNvSpPr>
            <a:spLocks noGrp="1"/>
          </p:cNvSpPr>
          <p:nvPr>
            <p:ph type="ctrTitle"/>
          </p:nvPr>
        </p:nvSpPr>
        <p:spPr>
          <a:xfrm>
            <a:off x="81707" y="1710814"/>
            <a:ext cx="4264152" cy="2684206"/>
          </a:xfrm>
        </p:spPr>
        <p:txBody>
          <a:bodyPr vert="horz" lIns="91440" tIns="45720" rIns="91440" bIns="45720" rtlCol="0" anchor="b">
            <a:normAutofit/>
          </a:bodyPr>
          <a:lstStyle/>
          <a:p>
            <a:pPr>
              <a:lnSpc>
                <a:spcPct val="90000"/>
              </a:lnSpc>
            </a:pPr>
            <a:r>
              <a:rPr lang="en-US" sz="4100" b="0" i="0" kern="1200" dirty="0">
                <a:effectLst/>
                <a:latin typeface="+mj-lt"/>
                <a:ea typeface="+mj-ea"/>
                <a:cs typeface="+mj-cs"/>
              </a:rPr>
              <a:t>AI Techniques Used in Smart Shopping</a:t>
            </a:r>
            <a:endParaRPr lang="en-US" sz="4100" kern="1200" dirty="0">
              <a:latin typeface="+mj-lt"/>
              <a:ea typeface="+mj-ea"/>
              <a:cs typeface="+mj-cs"/>
            </a:endParaRPr>
          </a:p>
        </p:txBody>
      </p:sp>
    </p:spTree>
    <p:extLst>
      <p:ext uri="{BB962C8B-B14F-4D97-AF65-F5344CB8AC3E}">
        <p14:creationId xmlns:p14="http://schemas.microsoft.com/office/powerpoint/2010/main" val="225669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12AA8-D8DB-BDA5-B0C7-57AB0E017E3E}"/>
              </a:ext>
            </a:extLst>
          </p:cNvPr>
          <p:cNvSpPr>
            <a:spLocks noGrp="1"/>
          </p:cNvSpPr>
          <p:nvPr>
            <p:ph idx="1"/>
          </p:nvPr>
        </p:nvSpPr>
        <p:spPr>
          <a:xfrm>
            <a:off x="285136" y="717755"/>
            <a:ext cx="11582400" cy="5424983"/>
          </a:xfrm>
        </p:spPr>
        <p:txBody>
          <a:bodyPr/>
          <a:lstStyle/>
          <a:p>
            <a:pPr algn="just">
              <a:lnSpc>
                <a:spcPct val="100000"/>
              </a:lnSpc>
            </a:pPr>
            <a:r>
              <a:rPr lang="en-US" sz="2400" b="1" i="0" dirty="0">
                <a:effectLst/>
                <a:latin typeface="Times New Roman" panose="02020603050405020304" pitchFamily="18" charset="0"/>
                <a:cs typeface="Times New Roman" panose="02020603050405020304" pitchFamily="18" charset="0"/>
              </a:rPr>
              <a:t>Machine Learning:</a:t>
            </a:r>
          </a:p>
          <a:p>
            <a:pPr algn="just">
              <a:lnSpc>
                <a:spcPct val="100000"/>
              </a:lnSpc>
            </a:pPr>
            <a:r>
              <a:rPr lang="en-US" sz="2400" b="0" i="0" dirty="0">
                <a:effectLst/>
                <a:latin typeface="Times New Roman" panose="02020603050405020304" pitchFamily="18" charset="0"/>
                <a:cs typeface="Times New Roman" panose="02020603050405020304" pitchFamily="18" charset="0"/>
              </a:rPr>
              <a:t>Machine learning is a subset of AI that enables computer systems to learn and improve from experience without being explicitly programmed. Machine learning algorithms can analyze vast amounts of data, identify patterns and trends, and make predictions or decisions based on that data. In smart shopping, machine learning is used to analyze customer data and purchase history to provide personalized recommendations etc</a:t>
            </a:r>
            <a:r>
              <a:rPr lang="en-US" sz="2400" dirty="0">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a:t>
            </a:r>
          </a:p>
          <a:p>
            <a:pPr algn="just">
              <a:lnSpc>
                <a:spcPct val="100000"/>
              </a:lnSpc>
            </a:pPr>
            <a:endParaRPr lang="en-US" sz="2400" b="0" i="0" dirty="0">
              <a:effectLst/>
              <a:latin typeface="Times New Roman" panose="02020603050405020304" pitchFamily="18" charset="0"/>
              <a:cs typeface="Times New Roman" panose="02020603050405020304" pitchFamily="18" charset="0"/>
            </a:endParaRPr>
          </a:p>
          <a:p>
            <a:pPr algn="just">
              <a:lnSpc>
                <a:spcPct val="100000"/>
              </a:lnSpc>
            </a:pPr>
            <a:r>
              <a:rPr lang="en-US" sz="2400" b="1" i="0" dirty="0">
                <a:effectLst/>
                <a:latin typeface="Times New Roman" panose="02020603050405020304" pitchFamily="18" charset="0"/>
                <a:cs typeface="Times New Roman" panose="02020603050405020304" pitchFamily="18" charset="0"/>
              </a:rPr>
              <a:t>Natural Language Processing:</a:t>
            </a:r>
          </a:p>
          <a:p>
            <a:pPr algn="just">
              <a:lnSpc>
                <a:spcPct val="100000"/>
              </a:lnSpc>
            </a:pPr>
            <a:r>
              <a:rPr lang="en-US" sz="2400" b="0" i="0" dirty="0">
                <a:effectLst/>
                <a:latin typeface="Times New Roman" panose="02020603050405020304" pitchFamily="18" charset="0"/>
                <a:cs typeface="Times New Roman" panose="02020603050405020304" pitchFamily="18" charset="0"/>
              </a:rPr>
              <a:t>Natural Language Processing (NLP) is an AI technique that enables machines to understand and process human language. In smart shopping, NLP is used to improve customer service by enabling chatbots or virtual assistants to communicate with customers in a natural language format. NLP can also be used for sentiment analysis to understand customer feedback and improve product recommendations</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3670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380B7A-5B85-4642-8878-2089DEF2C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48D562A-EF99-44C6-AA29-9D3E42177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2299" y="-1"/>
            <a:ext cx="5726653" cy="6858000"/>
          </a:xfrm>
          <a:custGeom>
            <a:avLst/>
            <a:gdLst>
              <a:gd name="connsiteX0" fmla="*/ 615190 w 5726653"/>
              <a:gd name="connsiteY0" fmla="*/ 3536635 h 6858000"/>
              <a:gd name="connsiteX1" fmla="*/ 1124778 w 5726653"/>
              <a:gd name="connsiteY1" fmla="*/ 4046223 h 6858000"/>
              <a:gd name="connsiteX2" fmla="*/ 615190 w 5726653"/>
              <a:gd name="connsiteY2" fmla="*/ 4555811 h 6858000"/>
              <a:gd name="connsiteX3" fmla="*/ 105602 w 5726653"/>
              <a:gd name="connsiteY3" fmla="*/ 4046223 h 6858000"/>
              <a:gd name="connsiteX4" fmla="*/ 615190 w 5726653"/>
              <a:gd name="connsiteY4" fmla="*/ 3536635 h 6858000"/>
              <a:gd name="connsiteX5" fmla="*/ 1497780 w 5726653"/>
              <a:gd name="connsiteY5" fmla="*/ 0 h 6858000"/>
              <a:gd name="connsiteX6" fmla="*/ 5164844 w 5726653"/>
              <a:gd name="connsiteY6" fmla="*/ 0 h 6858000"/>
              <a:gd name="connsiteX7" fmla="*/ 5726653 w 5726653"/>
              <a:gd name="connsiteY7" fmla="*/ 0 h 6858000"/>
              <a:gd name="connsiteX8" fmla="*/ 5726653 w 5726653"/>
              <a:gd name="connsiteY8" fmla="*/ 6858000 h 6858000"/>
              <a:gd name="connsiteX9" fmla="*/ 311757 w 5726653"/>
              <a:gd name="connsiteY9" fmla="*/ 6858000 h 6858000"/>
              <a:gd name="connsiteX10" fmla="*/ 314130 w 5726653"/>
              <a:gd name="connsiteY10" fmla="*/ 6707670 h 6858000"/>
              <a:gd name="connsiteX11" fmla="*/ 599702 w 5726653"/>
              <a:gd name="connsiteY11" fmla="*/ 5670858 h 6858000"/>
              <a:gd name="connsiteX12" fmla="*/ 1211433 w 5726653"/>
              <a:gd name="connsiteY12" fmla="*/ 4641255 h 6858000"/>
              <a:gd name="connsiteX13" fmla="*/ 1053041 w 5726653"/>
              <a:gd name="connsiteY13" fmla="*/ 3164269 h 6858000"/>
              <a:gd name="connsiteX14" fmla="*/ 607048 w 5726653"/>
              <a:gd name="connsiteY14" fmla="*/ 2589405 h 6858000"/>
              <a:gd name="connsiteX15" fmla="*/ 1054915 w 5726653"/>
              <a:gd name="connsiteY15" fmla="*/ 1068099 h 6858000"/>
              <a:gd name="connsiteX16" fmla="*/ 1502877 w 5726653"/>
              <a:gd name="connsiteY16" fmla="*/ 419995 h 6858000"/>
              <a:gd name="connsiteX17" fmla="*/ 1505904 w 5726653"/>
              <a:gd name="connsiteY17" fmla="*/ 184996 h 6858000"/>
              <a:gd name="connsiteX18" fmla="*/ 14543 w 5726653"/>
              <a:gd name="connsiteY18" fmla="*/ 0 h 6858000"/>
              <a:gd name="connsiteX19" fmla="*/ 879351 w 5726653"/>
              <a:gd name="connsiteY19" fmla="*/ 0 h 6858000"/>
              <a:gd name="connsiteX20" fmla="*/ 892053 w 5726653"/>
              <a:gd name="connsiteY20" fmla="*/ 78052 h 6858000"/>
              <a:gd name="connsiteX21" fmla="*/ 561940 w 5726653"/>
              <a:gd name="connsiteY21" fmla="*/ 535443 h 6858000"/>
              <a:gd name="connsiteX22" fmla="*/ 15319 w 5726653"/>
              <a:gd name="connsiteY22" fmla="*/ 219852 h 6858000"/>
              <a:gd name="connsiteX23" fmla="*/ 4234 w 5726653"/>
              <a:gd name="connsiteY23"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6653"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5164844" y="0"/>
                </a:lnTo>
                <a:lnTo>
                  <a:pt x="5726653" y="0"/>
                </a:lnTo>
                <a:lnTo>
                  <a:pt x="5726653"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490414-1F31-254C-626E-2662B9EDB59E}"/>
              </a:ext>
            </a:extLst>
          </p:cNvPr>
          <p:cNvSpPr>
            <a:spLocks noGrp="1"/>
          </p:cNvSpPr>
          <p:nvPr>
            <p:ph idx="1"/>
          </p:nvPr>
        </p:nvSpPr>
        <p:spPr>
          <a:xfrm>
            <a:off x="216310" y="639097"/>
            <a:ext cx="11208774" cy="6037005"/>
          </a:xfrm>
        </p:spPr>
        <p:txBody>
          <a:bodyPr anchor="t">
            <a:normAutofit/>
          </a:bodyPr>
          <a:lstStyle/>
          <a:p>
            <a:pPr algn="just">
              <a:lnSpc>
                <a:spcPct val="100000"/>
              </a:lnSpc>
            </a:pPr>
            <a:r>
              <a:rPr lang="en-US" sz="2400" b="1" i="0" dirty="0">
                <a:effectLst/>
                <a:latin typeface="Times New Roman" panose="02020603050405020304" pitchFamily="18" charset="0"/>
                <a:cs typeface="Times New Roman" panose="02020603050405020304" pitchFamily="18" charset="0"/>
              </a:rPr>
              <a:t>Computer Vision: </a:t>
            </a:r>
          </a:p>
          <a:p>
            <a:pPr algn="just">
              <a:lnSpc>
                <a:spcPct val="100000"/>
              </a:lnSpc>
            </a:pPr>
            <a:r>
              <a:rPr lang="en-US" sz="2400" b="0" i="0" dirty="0">
                <a:effectLst/>
                <a:latin typeface="Times New Roman" panose="02020603050405020304" pitchFamily="18" charset="0"/>
                <a:cs typeface="Times New Roman" panose="02020603050405020304" pitchFamily="18" charset="0"/>
              </a:rPr>
              <a:t>Computer Vision is an AI technique that enables machines to analyze and interpret visual data from the real world. Computer vision algorithms can identify and recognize objects, people, and other visual elements in images and videos. In smart shopping, computer vision is used for product recognition, such as identifying a specific product from an image or video. Computer vision can also be used for inventory management by enabling automated stock tracking and shelf monitoring.</a:t>
            </a:r>
          </a:p>
          <a:p>
            <a:pPr algn="just">
              <a:lnSpc>
                <a:spcPct val="100000"/>
              </a:lnSpc>
            </a:pPr>
            <a:r>
              <a:rPr lang="en-US" sz="2400" b="1" i="0" dirty="0">
                <a:effectLst/>
                <a:latin typeface="Times New Roman" panose="02020603050405020304" pitchFamily="18" charset="0"/>
                <a:cs typeface="Times New Roman" panose="02020603050405020304" pitchFamily="18" charset="0"/>
              </a:rPr>
              <a:t>Recommender Systems: </a:t>
            </a:r>
          </a:p>
          <a:p>
            <a:pPr algn="just">
              <a:lnSpc>
                <a:spcPct val="100000"/>
              </a:lnSpc>
            </a:pPr>
            <a:r>
              <a:rPr lang="en-US" sz="2400" i="0" dirty="0">
                <a:effectLst/>
                <a:latin typeface="Times New Roman" panose="02020603050405020304" pitchFamily="18" charset="0"/>
                <a:cs typeface="Times New Roman" panose="02020603050405020304" pitchFamily="18" charset="0"/>
              </a:rPr>
              <a:t>Recommender </a:t>
            </a:r>
            <a:r>
              <a:rPr lang="en-US" sz="2400" b="0" i="0" dirty="0">
                <a:effectLst/>
                <a:latin typeface="Times New Roman" panose="02020603050405020304" pitchFamily="18" charset="0"/>
                <a:cs typeface="Times New Roman" panose="02020603050405020304" pitchFamily="18" charset="0"/>
              </a:rPr>
              <a:t>systems are AI algorithms that provide personalized recommendations to users based on their interests, preferences, and behavior. In smart shopping, recommender systems are used to suggest products or services that are likely to be of interest to customers based on their past purchases or browsing history. Recommender systems can use collaborative filtering, content-based filtering, or a combination of both to generate recommendations. </a:t>
            </a:r>
          </a:p>
          <a:p>
            <a:pPr>
              <a:lnSpc>
                <a:spcPct val="100000"/>
              </a:lnSpc>
            </a:pPr>
            <a:endParaRPr lang="en-IN" sz="1100" dirty="0"/>
          </a:p>
        </p:txBody>
      </p:sp>
    </p:spTree>
    <p:extLst>
      <p:ext uri="{BB962C8B-B14F-4D97-AF65-F5344CB8AC3E}">
        <p14:creationId xmlns:p14="http://schemas.microsoft.com/office/powerpoint/2010/main" val="80778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8"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D5D972-D454-5A02-209E-A7D270887411}"/>
              </a:ext>
            </a:extLst>
          </p:cNvPr>
          <p:cNvSpPr>
            <a:spLocks noGrp="1"/>
          </p:cNvSpPr>
          <p:nvPr>
            <p:ph type="title"/>
          </p:nvPr>
        </p:nvSpPr>
        <p:spPr>
          <a:xfrm>
            <a:off x="59136" y="1484671"/>
            <a:ext cx="4896465" cy="2408903"/>
          </a:xfrm>
        </p:spPr>
        <p:txBody>
          <a:bodyPr vert="horz" lIns="91440" tIns="45720" rIns="91440" bIns="45720" rtlCol="0" anchor="b">
            <a:normAutofit/>
          </a:bodyPr>
          <a:lstStyle/>
          <a:p>
            <a:pPr>
              <a:lnSpc>
                <a:spcPct val="90000"/>
              </a:lnSpc>
            </a:pPr>
            <a:r>
              <a:rPr lang="en-US" sz="5400" dirty="0"/>
              <a:t>Application of AI in smart shopping:</a:t>
            </a:r>
          </a:p>
        </p:txBody>
      </p:sp>
      <p:pic>
        <p:nvPicPr>
          <p:cNvPr id="5" name="Picture 4" descr="Abstract blurred background of department store">
            <a:extLst>
              <a:ext uri="{FF2B5EF4-FFF2-40B4-BE49-F238E27FC236}">
                <a16:creationId xmlns:a16="http://schemas.microsoft.com/office/drawing/2014/main" id="{7BDE273C-23E4-A814-2EF9-CFE21C00EB54}"/>
              </a:ext>
            </a:extLst>
          </p:cNvPr>
          <p:cNvPicPr>
            <a:picLocks noChangeAspect="1"/>
          </p:cNvPicPr>
          <p:nvPr/>
        </p:nvPicPr>
        <p:blipFill rotWithShape="1">
          <a:blip r:embed="rId2"/>
          <a:srcRect l="9936" r="19630"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405454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CF05B81-2785-42F5-B516-EC5B8866CC42}"/>
              </a:ext>
            </a:extLst>
          </p:cNvPr>
          <p:cNvSpPr>
            <a:spLocks noGrp="1"/>
          </p:cNvSpPr>
          <p:nvPr>
            <p:ph idx="1"/>
          </p:nvPr>
        </p:nvSpPr>
        <p:spPr>
          <a:xfrm>
            <a:off x="87983" y="526213"/>
            <a:ext cx="8168574" cy="2531619"/>
          </a:xfrm>
        </p:spPr>
        <p:txBody>
          <a:bodyPr>
            <a:noAutofit/>
          </a:bodyPr>
          <a:lstStyle/>
          <a:p>
            <a:pPr>
              <a:lnSpc>
                <a:spcPct val="100000"/>
              </a:lnSpc>
            </a:pPr>
            <a:r>
              <a:rPr lang="en-US" sz="2400" b="1" dirty="0">
                <a:latin typeface="Times New Roman" panose="02020603050405020304" pitchFamily="18" charset="0"/>
                <a:cs typeface="Times New Roman" panose="02020603050405020304" pitchFamily="18" charset="0"/>
              </a:rPr>
              <a:t>Personalized Recommendations</a:t>
            </a:r>
          </a:p>
          <a:p>
            <a:pPr algn="just">
              <a:lnSpc>
                <a:spcPct val="100000"/>
              </a:lnSpc>
            </a:pPr>
            <a:r>
              <a:rPr lang="en-US" sz="2400" dirty="0">
                <a:latin typeface="Times New Roman" panose="02020603050405020304" pitchFamily="18" charset="0"/>
                <a:cs typeface="Times New Roman" panose="02020603050405020304" pitchFamily="18" charset="0"/>
              </a:rPr>
              <a:t>AI algorithms can analyze your shopping history, browsing behavior, and other data to provide personalized product recommendations. By using machine learning algorithms, AI can analyze large data sets and identify patterns in your shopping behavior. </a:t>
            </a:r>
          </a:p>
          <a:p>
            <a:pPr>
              <a:lnSpc>
                <a:spcPct val="100000"/>
              </a:lnSpc>
            </a:pPr>
            <a:r>
              <a:rPr lang="en-US" sz="2400" b="1" dirty="0">
                <a:latin typeface="Times New Roman" panose="02020603050405020304" pitchFamily="18" charset="0"/>
                <a:cs typeface="Times New Roman" panose="02020603050405020304" pitchFamily="18" charset="0"/>
              </a:rPr>
              <a:t>Chatbots and Virtual Assistants – </a:t>
            </a:r>
          </a:p>
          <a:p>
            <a:pPr algn="just">
              <a:lnSpc>
                <a:spcPct val="100000"/>
              </a:lnSpc>
            </a:pPr>
            <a:r>
              <a:rPr lang="en-US" sz="2400" dirty="0">
                <a:latin typeface="Times New Roman" panose="02020603050405020304" pitchFamily="18" charset="0"/>
                <a:cs typeface="Times New Roman" panose="02020603050405020304" pitchFamily="18" charset="0"/>
              </a:rPr>
              <a:t>AI-powered chatbots and virtual assistants can provide instant customer support and answer questions about products, pricing, and shipping options. These chatbots can be integrated with e-commerce platforms to provide 24/7 support to customers, which can help businesses reduce response times and improve customer satisfaction.</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452B4E-F917-1A2D-1C66-E96EF93CF771}"/>
              </a:ext>
            </a:extLst>
          </p:cNvPr>
          <p:cNvPicPr>
            <a:picLocks noChangeAspect="1"/>
          </p:cNvPicPr>
          <p:nvPr/>
        </p:nvPicPr>
        <p:blipFill rotWithShape="1">
          <a:blip r:embed="rId2"/>
          <a:srcRect l="7523" t="6663" r="5432" b="12538"/>
          <a:stretch/>
        </p:blipFill>
        <p:spPr>
          <a:xfrm>
            <a:off x="8699516" y="1563330"/>
            <a:ext cx="3185652" cy="3991896"/>
          </a:xfrm>
          <a:prstGeom prst="rect">
            <a:avLst/>
          </a:prstGeom>
        </p:spPr>
      </p:pic>
    </p:spTree>
    <p:extLst>
      <p:ext uri="{BB962C8B-B14F-4D97-AF65-F5344CB8AC3E}">
        <p14:creationId xmlns:p14="http://schemas.microsoft.com/office/powerpoint/2010/main" val="61254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ADAC0-2292-99FD-8764-5BF55F8D442B}"/>
              </a:ext>
            </a:extLst>
          </p:cNvPr>
          <p:cNvSpPr>
            <a:spLocks noGrp="1"/>
          </p:cNvSpPr>
          <p:nvPr>
            <p:ph idx="1"/>
          </p:nvPr>
        </p:nvSpPr>
        <p:spPr>
          <a:xfrm>
            <a:off x="275303" y="786581"/>
            <a:ext cx="11307097" cy="5356157"/>
          </a:xfrm>
        </p:spPr>
        <p:txBody>
          <a:bodyPr>
            <a:normAutofit/>
          </a:bodyPr>
          <a:lstStyle/>
          <a:p>
            <a:r>
              <a:rPr lang="en-US" sz="2400" b="1" dirty="0">
                <a:latin typeface="Times New Roman" panose="02020603050405020304" pitchFamily="18" charset="0"/>
                <a:cs typeface="Times New Roman" panose="02020603050405020304" pitchFamily="18" charset="0"/>
              </a:rPr>
              <a:t>Price Optimization – </a:t>
            </a:r>
          </a:p>
          <a:p>
            <a:pPr algn="just"/>
            <a:r>
              <a:rPr lang="en-US" sz="2400" dirty="0">
                <a:latin typeface="Times New Roman" panose="02020603050405020304" pitchFamily="18" charset="0"/>
                <a:cs typeface="Times New Roman" panose="02020603050405020304" pitchFamily="18" charset="0"/>
              </a:rPr>
              <a:t>AI can analyze market data, consumer behavior, and other factors to determine the optimal pricing strategy for products. By using machine learning algorithms, AI can analyze data in real-time and adjust pricing strategies accordingly, which can help businesses increase sales and profits.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Fraud Detection – </a:t>
            </a:r>
          </a:p>
          <a:p>
            <a:pPr algn="just"/>
            <a:r>
              <a:rPr lang="en-US" sz="2400" dirty="0">
                <a:latin typeface="Times New Roman" panose="02020603050405020304" pitchFamily="18" charset="0"/>
                <a:cs typeface="Times New Roman" panose="02020603050405020304" pitchFamily="18" charset="0"/>
              </a:rPr>
              <a:t>AI can help businesses detect fraudulent activities, such as credit card fraud and account takeover, by analyzing patterns in transaction data. By using machine learning algorithms, AI can identify patterns that are indicative of fraud and alert businesses to take action before the fraud occurs.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74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453CAB-8730-8C01-C441-9E99A5D11D9B}"/>
              </a:ext>
            </a:extLst>
          </p:cNvPr>
          <p:cNvSpPr>
            <a:spLocks noGrp="1"/>
          </p:cNvSpPr>
          <p:nvPr>
            <p:ph type="subTitle" idx="1"/>
          </p:nvPr>
        </p:nvSpPr>
        <p:spPr>
          <a:xfrm>
            <a:off x="383458" y="737420"/>
            <a:ext cx="11198942" cy="5405318"/>
          </a:xfrm>
        </p:spPr>
        <p:txBody>
          <a:bodyPr>
            <a:normAutofit/>
          </a:bodyPr>
          <a:lstStyle/>
          <a:p>
            <a:r>
              <a:rPr lang="en-US" sz="2400" b="1" dirty="0">
                <a:latin typeface="Times New Roman" panose="02020603050405020304" pitchFamily="18" charset="0"/>
                <a:cs typeface="Times New Roman" panose="02020603050405020304" pitchFamily="18" charset="0"/>
              </a:rPr>
              <a:t>Inventory Management –</a:t>
            </a:r>
          </a:p>
          <a:p>
            <a:r>
              <a:rPr lang="en-US" sz="2400" dirty="0">
                <a:latin typeface="Times New Roman" panose="02020603050405020304" pitchFamily="18" charset="0"/>
                <a:cs typeface="Times New Roman" panose="02020603050405020304" pitchFamily="18" charset="0"/>
              </a:rPr>
              <a:t> AI can help businesses optimize their inventory management by analyzing sales data, forecasting demand, and identifying trends in consumer behavior. By using machine learning algorithms, AI can predict when products are likely to sell out and alert businesses to restock before they run out of stock.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806772"/>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AI In Smart Shopping</Template>
  <TotalTime>170</TotalTime>
  <Words>1603</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Posterama</vt:lpstr>
      <vt:lpstr>Times New Roman</vt:lpstr>
      <vt:lpstr>SplashVTI</vt:lpstr>
      <vt:lpstr>AI In Smart Shopping</vt:lpstr>
      <vt:lpstr>What is Smart Shopping and how AI can be used in it?</vt:lpstr>
      <vt:lpstr>AI Techniques Used in Smart Shopping</vt:lpstr>
      <vt:lpstr>PowerPoint Presentation</vt:lpstr>
      <vt:lpstr>PowerPoint Presentation</vt:lpstr>
      <vt:lpstr>Application of AI in smart shopping:</vt:lpstr>
      <vt:lpstr>PowerPoint Presentation</vt:lpstr>
      <vt:lpstr>PowerPoint Presentation</vt:lpstr>
      <vt:lpstr>PowerPoint Presentation</vt:lpstr>
      <vt:lpstr>Implementation</vt:lpstr>
      <vt:lpstr>Voice-enabled Rule-based chatbot:</vt:lpstr>
      <vt:lpstr>How chatbots can help customers in smart shopping</vt:lpstr>
      <vt:lpstr>PowerPoint Presentation</vt:lpstr>
      <vt:lpstr>How chatbots can help businesses in smart shopping ?</vt:lpstr>
      <vt:lpstr>Ethical Considerations of AI in Smart Shopping</vt:lpstr>
      <vt:lpstr>PowerPoint Presentation</vt:lpstr>
      <vt:lpstr>PowerPoint Presentation</vt:lpstr>
      <vt:lpstr>Future of AI in Smart Shopping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Smart Shopping</dc:title>
  <dc:creator>Shreyash Pandey</dc:creator>
  <cp:lastModifiedBy>Shreyash Pandey</cp:lastModifiedBy>
  <cp:revision>3</cp:revision>
  <dcterms:created xsi:type="dcterms:W3CDTF">2023-04-05T19:04:16Z</dcterms:created>
  <dcterms:modified xsi:type="dcterms:W3CDTF">2023-04-07T19:08:07Z</dcterms:modified>
</cp:coreProperties>
</file>