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sldIdLst>
    <p:sldId id="256" r:id="rId2"/>
    <p:sldId id="257" r:id="rId3"/>
    <p:sldId id="258" r:id="rId4"/>
    <p:sldId id="259" r:id="rId5"/>
    <p:sldId id="260" r:id="rId6"/>
    <p:sldId id="261" r:id="rId7"/>
    <p:sldId id="262" r:id="rId8"/>
    <p:sldId id="273" r:id="rId9"/>
    <p:sldId id="266" r:id="rId10"/>
    <p:sldId id="274" r:id="rId11"/>
    <p:sldId id="275"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1206562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663393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6248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226392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7707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4002310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1197394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8475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3812356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86761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122866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2501779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337737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164706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F3F54D-8DCF-4F10-9C70-BBF116BB5E7E}" type="datetimeFigureOut">
              <a:rPr lang="en-IN" smtClean="0"/>
              <a:t>27-08-2023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314B200-B94A-42DA-9D3B-D449B880EF14}" type="slidenum">
              <a:rPr lang="en-IN" smtClean="0"/>
              <a:t>‹#›</a:t>
            </a:fld>
            <a:endParaRPr lang="en-IN" dirty="0"/>
          </a:p>
        </p:txBody>
      </p:sp>
    </p:spTree>
    <p:extLst>
      <p:ext uri="{BB962C8B-B14F-4D97-AF65-F5344CB8AC3E}">
        <p14:creationId xmlns:p14="http://schemas.microsoft.com/office/powerpoint/2010/main" val="322988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314B200-B94A-42DA-9D3B-D449B880EF14}" type="slidenum">
              <a:rPr lang="en-IN" smtClean="0"/>
              <a:t>‹#›</a:t>
            </a:fld>
            <a:endParaRPr lang="en-IN" dirty="0"/>
          </a:p>
        </p:txBody>
      </p:sp>
      <p:sp>
        <p:nvSpPr>
          <p:cNvPr id="5" name="Date Placeholder 4"/>
          <p:cNvSpPr>
            <a:spLocks noGrp="1"/>
          </p:cNvSpPr>
          <p:nvPr>
            <p:ph type="dt" sz="half" idx="10"/>
          </p:nvPr>
        </p:nvSpPr>
        <p:spPr/>
        <p:txBody>
          <a:bodyPr/>
          <a:lstStyle/>
          <a:p>
            <a:fld id="{87F3F54D-8DCF-4F10-9C70-BBF116BB5E7E}" type="datetimeFigureOut">
              <a:rPr lang="en-IN" smtClean="0"/>
              <a:t>27-08-2023</a:t>
            </a:fld>
            <a:endParaRPr lang="en-IN" dirty="0"/>
          </a:p>
        </p:txBody>
      </p:sp>
    </p:spTree>
    <p:extLst>
      <p:ext uri="{BB962C8B-B14F-4D97-AF65-F5344CB8AC3E}">
        <p14:creationId xmlns:p14="http://schemas.microsoft.com/office/powerpoint/2010/main" val="2225337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F3F54D-8DCF-4F10-9C70-BBF116BB5E7E}" type="datetimeFigureOut">
              <a:rPr lang="en-IN" smtClean="0"/>
              <a:t>27-08-2023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14B200-B94A-42DA-9D3B-D449B880EF14}" type="slidenum">
              <a:rPr lang="en-IN" smtClean="0"/>
              <a:t>‹#›</a:t>
            </a:fld>
            <a:endParaRPr lang="en-IN" dirty="0"/>
          </a:p>
        </p:txBody>
      </p:sp>
    </p:spTree>
    <p:extLst>
      <p:ext uri="{BB962C8B-B14F-4D97-AF65-F5344CB8AC3E}">
        <p14:creationId xmlns:p14="http://schemas.microsoft.com/office/powerpoint/2010/main" val="1285692025"/>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EFBA-1263-5BF1-E447-92FC75D3EF45}"/>
              </a:ext>
            </a:extLst>
          </p:cNvPr>
          <p:cNvSpPr>
            <a:spLocks noGrp="1"/>
          </p:cNvSpPr>
          <p:nvPr>
            <p:ph type="ctrTitle"/>
          </p:nvPr>
        </p:nvSpPr>
        <p:spPr>
          <a:xfrm>
            <a:off x="1574444" y="-99663"/>
            <a:ext cx="7766936" cy="1245070"/>
          </a:xfrm>
        </p:spPr>
        <p:txBody>
          <a:bodyPr/>
          <a:lstStyle/>
          <a:p>
            <a:pPr algn="ctr"/>
            <a:r>
              <a:rPr lang="en-IN" sz="3200" b="1" dirty="0">
                <a:solidFill>
                  <a:schemeClr val="tx1"/>
                </a:solidFill>
                <a:latin typeface="Times New Roman" panose="02020603050405020304" pitchFamily="18" charset="0"/>
                <a:cs typeface="Times New Roman" panose="02020603050405020304" pitchFamily="18" charset="0"/>
              </a:rPr>
              <a:t>Game Recommendation System</a:t>
            </a:r>
          </a:p>
        </p:txBody>
      </p:sp>
      <p:sp>
        <p:nvSpPr>
          <p:cNvPr id="3" name="Subtitle 2">
            <a:extLst>
              <a:ext uri="{FF2B5EF4-FFF2-40B4-BE49-F238E27FC236}">
                <a16:creationId xmlns:a16="http://schemas.microsoft.com/office/drawing/2014/main" id="{328E6FA2-9A76-E9C7-B65F-AD15A06BBC88}"/>
              </a:ext>
            </a:extLst>
          </p:cNvPr>
          <p:cNvSpPr>
            <a:spLocks noGrp="1"/>
          </p:cNvSpPr>
          <p:nvPr>
            <p:ph type="subTitle" idx="1"/>
          </p:nvPr>
        </p:nvSpPr>
        <p:spPr>
          <a:xfrm>
            <a:off x="534915" y="2589197"/>
            <a:ext cx="11477413" cy="4268804"/>
          </a:xfrm>
        </p:spPr>
        <p:txBody>
          <a:bodyPr>
            <a:normAutofit/>
          </a:bodyPr>
          <a:lstStyle/>
          <a:p>
            <a:pPr algn="l"/>
            <a:endParaRPr lang="en-US" sz="1800" b="1" dirty="0">
              <a:solidFill>
                <a:srgbClr val="000000"/>
              </a:solidFill>
              <a:latin typeface="Times New Roman" panose="02020603050405020304" pitchFamily="18" charset="0"/>
              <a:ea typeface="Calibri" panose="020F0502020204030204" pitchFamily="34" charset="0"/>
            </a:endParaRPr>
          </a:p>
          <a:p>
            <a:pPr algn="l"/>
            <a:r>
              <a:rPr lang="en-US" sz="1800" b="1" dirty="0">
                <a:solidFill>
                  <a:srgbClr val="000000"/>
                </a:solidFill>
                <a:effectLst/>
                <a:latin typeface="Times New Roman" panose="02020603050405020304" pitchFamily="18" charset="0"/>
                <a:ea typeface="Calibri" panose="020F0502020204030204" pitchFamily="34" charset="0"/>
              </a:rPr>
              <a:t>                                                                                                                                                                                                           </a:t>
            </a:r>
          </a:p>
          <a:p>
            <a:pPr algn="l"/>
            <a:r>
              <a:rPr lang="en-US" sz="1800" b="1" dirty="0">
                <a:solidFill>
                  <a:srgbClr val="000000"/>
                </a:solidFill>
                <a:latin typeface="Times New Roman" panose="02020603050405020304" pitchFamily="18" charset="0"/>
                <a:ea typeface="Calibri" panose="020F0502020204030204" pitchFamily="34" charset="0"/>
              </a:rPr>
              <a:t>                                                                                                                                                                                                                 </a:t>
            </a:r>
          </a:p>
          <a:p>
            <a:pPr algn="l"/>
            <a:r>
              <a:rPr lang="en-US" sz="1800" b="1" dirty="0">
                <a:solidFill>
                  <a:srgbClr val="000000"/>
                </a:solidFill>
                <a:effectLst/>
                <a:latin typeface="Times New Roman" panose="02020603050405020304" pitchFamily="18" charset="0"/>
                <a:ea typeface="Calibri" panose="020F0502020204030204" pitchFamily="34" charset="0"/>
              </a:rPr>
              <a:t>                                                                                                                                                                   Submitted by:                                             </a:t>
            </a:r>
          </a:p>
          <a:p>
            <a:pPr algn="l"/>
            <a:r>
              <a:rPr lang="en-US" sz="1800" b="1" dirty="0">
                <a:solidFill>
                  <a:srgbClr val="000000"/>
                </a:solidFill>
                <a:latin typeface="Times New Roman" panose="02020603050405020304" pitchFamily="18" charset="0"/>
                <a:ea typeface="Calibri" panose="020F0502020204030204" pitchFamily="34" charset="0"/>
              </a:rPr>
              <a:t>                                                                                                                                        Amogh Sharma(230343025004)                                              </a:t>
            </a:r>
          </a:p>
          <a:p>
            <a:pPr algn="l"/>
            <a:r>
              <a:rPr lang="en-US" sz="1800" b="1" dirty="0">
                <a:solidFill>
                  <a:srgbClr val="000000"/>
                </a:solidFill>
                <a:effectLst/>
                <a:latin typeface="Calibri" panose="020F0502020204030204" pitchFamily="34" charset="0"/>
                <a:ea typeface="Calibri" panose="020F0502020204030204" pitchFamily="34" charset="0"/>
              </a:rPr>
              <a:t>                                                                                                                                                    Akshay Anandkar(</a:t>
            </a:r>
            <a:r>
              <a:rPr lang="en-US" sz="1800" b="1" dirty="0">
                <a:solidFill>
                  <a:srgbClr val="000000"/>
                </a:solidFill>
                <a:latin typeface="Times New Roman" panose="02020603050405020304" pitchFamily="18" charset="0"/>
                <a:ea typeface="Calibri" panose="020F0502020204030204" pitchFamily="34" charset="0"/>
              </a:rPr>
              <a:t>230343025006</a:t>
            </a:r>
            <a:r>
              <a:rPr lang="en-US" sz="1800" b="1" dirty="0">
                <a:solidFill>
                  <a:srgbClr val="000000"/>
                </a:solidFill>
                <a:effectLst/>
                <a:latin typeface="Calibri" panose="020F0502020204030204" pitchFamily="34" charset="0"/>
                <a:ea typeface="Calibri" panose="020F0502020204030204" pitchFamily="34" charset="0"/>
              </a:rPr>
              <a:t>)</a:t>
            </a:r>
          </a:p>
          <a:p>
            <a:pPr algn="l"/>
            <a:r>
              <a:rPr lang="en-US" b="1" dirty="0">
                <a:solidFill>
                  <a:srgbClr val="000000"/>
                </a:solidFill>
                <a:latin typeface="Calibri" panose="020F0502020204030204" pitchFamily="34" charset="0"/>
                <a:ea typeface="Calibri" panose="020F0502020204030204" pitchFamily="34" charset="0"/>
              </a:rPr>
              <a:t>Guided by:														        Anushman Purohit(</a:t>
            </a:r>
            <a:r>
              <a:rPr lang="en-US" sz="1800" b="1" dirty="0">
                <a:solidFill>
                  <a:srgbClr val="000000"/>
                </a:solidFill>
                <a:latin typeface="Times New Roman" panose="02020603050405020304" pitchFamily="18" charset="0"/>
                <a:ea typeface="Calibri" panose="020F0502020204030204" pitchFamily="34" charset="0"/>
              </a:rPr>
              <a:t>230343025007</a:t>
            </a:r>
            <a:r>
              <a:rPr lang="en-US" b="1" dirty="0">
                <a:solidFill>
                  <a:srgbClr val="000000"/>
                </a:solidFill>
                <a:latin typeface="Calibri" panose="020F0502020204030204" pitchFamily="34" charset="0"/>
                <a:ea typeface="Calibri" panose="020F0502020204030204" pitchFamily="34" charset="0"/>
              </a:rPr>
              <a:t>)</a:t>
            </a:r>
            <a:endParaRPr lang="en-US" sz="1800" b="1" dirty="0">
              <a:solidFill>
                <a:srgbClr val="000000"/>
              </a:solidFill>
              <a:effectLst/>
              <a:latin typeface="Calibri" panose="020F0502020204030204" pitchFamily="34" charset="0"/>
              <a:ea typeface="Calibri" panose="020F0502020204030204" pitchFamily="34" charset="0"/>
            </a:endParaRPr>
          </a:p>
          <a:p>
            <a:pPr algn="l"/>
            <a:r>
              <a:rPr lang="en-US" b="1" dirty="0">
                <a:solidFill>
                  <a:srgbClr val="000000"/>
                </a:solidFill>
                <a:latin typeface="Times New Roman" panose="02020603050405020304" pitchFamily="18" charset="0"/>
                <a:ea typeface="Times New Roman" panose="02020603050405020304" pitchFamily="18" charset="0"/>
              </a:rPr>
              <a:t>Prof. Anay</a:t>
            </a:r>
            <a:r>
              <a:rPr lang="en-US" sz="1800" b="1" dirty="0">
                <a:solidFill>
                  <a:srgbClr val="000000"/>
                </a:solidFill>
                <a:effectLst/>
                <a:latin typeface="Times New Roman" panose="02020603050405020304" pitchFamily="18" charset="0"/>
                <a:ea typeface="Times New Roman" panose="02020603050405020304" pitchFamily="18" charset="0"/>
              </a:rPr>
              <a:t> Tamhankar                                                                                                Shreyash Patil(230343025038)   </a:t>
            </a:r>
            <a:endParaRPr lang="en-US" sz="1800" b="1" dirty="0">
              <a:solidFill>
                <a:srgbClr val="000000"/>
              </a:solidFill>
              <a:effectLst/>
              <a:latin typeface="Calibri" panose="020F0502020204030204" pitchFamily="34" charset="0"/>
              <a:ea typeface="Calibri" panose="020F0502020204030204" pitchFamily="34" charset="0"/>
            </a:endParaRPr>
          </a:p>
          <a:p>
            <a:pPr algn="l"/>
            <a:r>
              <a:rPr lang="en-US" b="1" dirty="0">
                <a:solidFill>
                  <a:srgbClr val="000000"/>
                </a:solidFill>
                <a:latin typeface="Calibri" panose="020F0502020204030204" pitchFamily="34" charset="0"/>
                <a:ea typeface="Calibri" panose="020F0502020204030204" pitchFamily="34" charset="0"/>
              </a:rPr>
              <a:t>Prof. Prasad Deshmukh </a:t>
            </a:r>
            <a:r>
              <a:rPr lang="en-US" sz="1800" b="1" dirty="0">
                <a:solidFill>
                  <a:srgbClr val="000000"/>
                </a:solidFill>
                <a:effectLst/>
                <a:latin typeface="Calibri" panose="020F0502020204030204" pitchFamily="34" charset="0"/>
                <a:ea typeface="Calibri" panose="020F0502020204030204" pitchFamily="34" charset="0"/>
              </a:rPr>
              <a:t>                                                                                                         Sourabh Sarnobat(230343025041)</a:t>
            </a:r>
            <a:endParaRPr lang="en-US" sz="1800" dirty="0">
              <a:solidFill>
                <a:srgbClr val="000000"/>
              </a:solidFill>
              <a:effectLst/>
              <a:latin typeface="Calibri" panose="020F050202020403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8903C255-A660-615E-73A2-D24E14883FBA}"/>
              </a:ext>
            </a:extLst>
          </p:cNvPr>
          <p:cNvPicPr/>
          <p:nvPr/>
        </p:nvPicPr>
        <p:blipFill>
          <a:blip r:embed="rId2"/>
          <a:stretch/>
        </p:blipFill>
        <p:spPr>
          <a:xfrm>
            <a:off x="4705150" y="1571623"/>
            <a:ext cx="2935704" cy="947491"/>
          </a:xfrm>
          <a:prstGeom prst="rect">
            <a:avLst/>
          </a:prstGeom>
          <a:ln w="9360">
            <a:noFill/>
          </a:ln>
        </p:spPr>
      </p:pic>
    </p:spTree>
    <p:extLst>
      <p:ext uri="{BB962C8B-B14F-4D97-AF65-F5344CB8AC3E}">
        <p14:creationId xmlns:p14="http://schemas.microsoft.com/office/powerpoint/2010/main" val="239545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573-183E-D917-2513-6FB622204220}"/>
              </a:ext>
            </a:extLst>
          </p:cNvPr>
          <p:cNvSpPr>
            <a:spLocks noGrp="1"/>
          </p:cNvSpPr>
          <p:nvPr>
            <p:ph type="ctrTitle"/>
          </p:nvPr>
        </p:nvSpPr>
        <p:spPr>
          <a:xfrm>
            <a:off x="1507067" y="789272"/>
            <a:ext cx="7766936" cy="510139"/>
          </a:xfrm>
        </p:spPr>
        <p:txBody>
          <a:bodyPr/>
          <a:lstStyle/>
          <a:p>
            <a:pPr algn="ctr"/>
            <a: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V</a:t>
            </a:r>
            <a: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isualization </a:t>
            </a:r>
            <a:b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B2E9898C-7F06-51B2-EF07-DDE3311C2634}"/>
              </a:ext>
            </a:extLst>
          </p:cNvPr>
          <p:cNvSpPr>
            <a:spLocks noGrp="1"/>
          </p:cNvSpPr>
          <p:nvPr>
            <p:ph type="subTitle" idx="1"/>
          </p:nvPr>
        </p:nvSpPr>
        <p:spPr>
          <a:xfrm>
            <a:off x="490888" y="1193534"/>
            <a:ext cx="10520413" cy="5496024"/>
          </a:xfrm>
        </p:spPr>
        <p:txBody>
          <a:bodyPr>
            <a:normAutofit/>
          </a:bodyPr>
          <a:lstStyle/>
          <a:p>
            <a:pPr algn="l">
              <a:lnSpc>
                <a:spcPct val="150000"/>
              </a:lnSpc>
            </a:pPr>
            <a:r>
              <a:rPr lang="en-IN" sz="3000" b="1" dirty="0">
                <a:solidFill>
                  <a:schemeClr val="tx1"/>
                </a:solidFill>
                <a:latin typeface="Times New Roman" panose="02020603050405020304" pitchFamily="18" charset="0"/>
                <a:cs typeface="Times New Roman" panose="02020603050405020304" pitchFamily="18" charset="0"/>
              </a:rPr>
              <a:t> Why we need visualization?</a:t>
            </a:r>
            <a:endParaRPr lang="en-IN" sz="3000" dirty="0">
              <a:solidFill>
                <a:schemeClr val="tx1"/>
              </a:solidFill>
            </a:endParaRPr>
          </a:p>
          <a:p>
            <a:pPr marL="342900" indent="-342900" algn="l">
              <a:lnSpc>
                <a:spcPct val="150000"/>
              </a:lnSpc>
              <a:buFont typeface="Wingdings" panose="05000000000000000000" pitchFamily="2" charset="2"/>
              <a:buChar char="§"/>
            </a:pPr>
            <a:r>
              <a:rPr lang="en-IN"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Communication and Understanding</a:t>
            </a:r>
            <a:endParaRPr lang="en-IN" sz="2400" i="0" dirty="0">
              <a:solidFill>
                <a:schemeClr val="tx1"/>
              </a:solidFill>
              <a:effectLst/>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
            </a:pPr>
            <a:r>
              <a:rPr lang="en-IN" sz="2400" i="0" dirty="0">
                <a:solidFill>
                  <a:schemeClr val="tx1"/>
                </a:solidFill>
                <a:effectLst/>
                <a:latin typeface="Times New Roman" panose="02020603050405020304" pitchFamily="18" charset="0"/>
                <a:cs typeface="Times New Roman" panose="02020603050405020304" pitchFamily="18" charset="0"/>
              </a:rPr>
              <a:t>Data Quality and Anomalies</a:t>
            </a:r>
          </a:p>
          <a:p>
            <a:pPr marL="342900" indent="-342900" algn="l">
              <a:lnSpc>
                <a:spcPct val="150000"/>
              </a:lnSpc>
              <a:buFont typeface="Wingdings" panose="05000000000000000000" pitchFamily="2" charset="2"/>
              <a:buChar char="§"/>
            </a:pPr>
            <a:r>
              <a:rPr lang="en-IN" sz="2400" i="0" dirty="0">
                <a:solidFill>
                  <a:schemeClr val="tx1"/>
                </a:solidFill>
                <a:effectLst/>
                <a:latin typeface="Times New Roman" panose="02020603050405020304" pitchFamily="18" charset="0"/>
                <a:cs typeface="Times New Roman" panose="02020603050405020304" pitchFamily="18" charset="0"/>
              </a:rPr>
              <a:t>Market and Competitive Analysis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719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A8B4-4FD9-25B0-4C5E-AF506FA8FFC6}"/>
              </a:ext>
            </a:extLst>
          </p:cNvPr>
          <p:cNvSpPr>
            <a:spLocks noGrp="1"/>
          </p:cNvSpPr>
          <p:nvPr>
            <p:ph type="ctrTitle"/>
          </p:nvPr>
        </p:nvSpPr>
        <p:spPr>
          <a:xfrm>
            <a:off x="1501541" y="577515"/>
            <a:ext cx="7772461" cy="818147"/>
          </a:xfrm>
        </p:spPr>
        <p:txBody>
          <a:bodyPr/>
          <a:lstStyle/>
          <a:p>
            <a:pPr algn="ctr"/>
            <a:br>
              <a:rPr lang="en-IN" sz="4000" b="1" dirty="0">
                <a:solidFill>
                  <a:schemeClr val="tx1"/>
                </a:solidFill>
              </a:rPr>
            </a:br>
            <a:br>
              <a:rPr lang="en-IN" sz="4000" b="1" dirty="0">
                <a:solidFill>
                  <a:schemeClr val="tx1"/>
                </a:solidFill>
              </a:rPr>
            </a:br>
            <a:r>
              <a:rPr lang="en-IN" sz="4000" b="1" dirty="0">
                <a:solidFill>
                  <a:schemeClr val="tx1"/>
                </a:solidFill>
              </a:rPr>
              <a:t>Git hub Link</a:t>
            </a:r>
          </a:p>
        </p:txBody>
      </p:sp>
      <p:sp>
        <p:nvSpPr>
          <p:cNvPr id="3" name="Subtitle 2">
            <a:extLst>
              <a:ext uri="{FF2B5EF4-FFF2-40B4-BE49-F238E27FC236}">
                <a16:creationId xmlns:a16="http://schemas.microsoft.com/office/drawing/2014/main" id="{971FFA7D-1A3A-8334-45A0-06D1B414D8CC}"/>
              </a:ext>
            </a:extLst>
          </p:cNvPr>
          <p:cNvSpPr>
            <a:spLocks noGrp="1"/>
          </p:cNvSpPr>
          <p:nvPr>
            <p:ph type="subTitle" idx="1"/>
          </p:nvPr>
        </p:nvSpPr>
        <p:spPr>
          <a:xfrm>
            <a:off x="904776" y="3272589"/>
            <a:ext cx="9269128" cy="2666197"/>
          </a:xfrm>
        </p:spPr>
        <p:txBody>
          <a:bodyPr>
            <a:normAutofit/>
          </a:bodyPr>
          <a:lstStyle/>
          <a:p>
            <a:pPr algn="l"/>
            <a:r>
              <a:rPr lang="en-IN" sz="2000" dirty="0">
                <a:solidFill>
                  <a:schemeClr val="tx1"/>
                </a:solidFill>
                <a:latin typeface="Times New Roman" panose="02020603050405020304" pitchFamily="18" charset="0"/>
                <a:cs typeface="Times New Roman" panose="02020603050405020304" pitchFamily="18" charset="0"/>
              </a:rPr>
              <a:t>https://github.com/Shreyash-p/Game_Recommendation_System_CDAC_Project.git</a:t>
            </a:r>
          </a:p>
        </p:txBody>
      </p:sp>
    </p:spTree>
    <p:extLst>
      <p:ext uri="{BB962C8B-B14F-4D97-AF65-F5344CB8AC3E}">
        <p14:creationId xmlns:p14="http://schemas.microsoft.com/office/powerpoint/2010/main" val="149287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515D-A180-C920-F157-6E8C7F21F2D9}"/>
              </a:ext>
            </a:extLst>
          </p:cNvPr>
          <p:cNvSpPr>
            <a:spLocks noGrp="1"/>
          </p:cNvSpPr>
          <p:nvPr>
            <p:ph type="ctrTitle"/>
          </p:nvPr>
        </p:nvSpPr>
        <p:spPr>
          <a:xfrm>
            <a:off x="760396" y="0"/>
            <a:ext cx="8513607" cy="875899"/>
          </a:xfrm>
        </p:spPr>
        <p:txBody>
          <a:bodyPr/>
          <a:lstStyle/>
          <a:p>
            <a:pPr algn="ctr"/>
            <a:r>
              <a:rPr lang="en-IN" sz="4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Future Scope</a:t>
            </a:r>
            <a:endParaRPr lang="en-IN" sz="4000" dirty="0">
              <a:solidFill>
                <a:schemeClr val="tx1"/>
              </a:solidFill>
            </a:endParaRPr>
          </a:p>
        </p:txBody>
      </p:sp>
      <p:sp>
        <p:nvSpPr>
          <p:cNvPr id="3" name="Subtitle 2">
            <a:extLst>
              <a:ext uri="{FF2B5EF4-FFF2-40B4-BE49-F238E27FC236}">
                <a16:creationId xmlns:a16="http://schemas.microsoft.com/office/drawing/2014/main" id="{2B8A7E3F-19EF-CAAC-38CF-EC347B8BE496}"/>
              </a:ext>
            </a:extLst>
          </p:cNvPr>
          <p:cNvSpPr>
            <a:spLocks noGrp="1"/>
          </p:cNvSpPr>
          <p:nvPr>
            <p:ph type="subTitle" idx="1"/>
          </p:nvPr>
        </p:nvSpPr>
        <p:spPr>
          <a:xfrm>
            <a:off x="298384" y="1001027"/>
            <a:ext cx="11203806" cy="5746281"/>
          </a:xfrm>
        </p:spPr>
        <p:txBody>
          <a:bodyPr>
            <a:normAutofit/>
          </a:bodyPr>
          <a:lstStyle/>
          <a:p>
            <a:pPr algn="l"/>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Integration of User Preferences</a:t>
            </a:r>
          </a:p>
          <a:p>
            <a:pPr algn="l"/>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Real-time Recommendations</a:t>
            </a:r>
          </a:p>
          <a:p>
            <a:pPr algn="l"/>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Diversity in Recommendations</a:t>
            </a:r>
          </a:p>
          <a:p>
            <a:pPr algn="l"/>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IN" sz="24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Benefit to gaming industry</a:t>
            </a:r>
          </a:p>
          <a:p>
            <a:pPr algn="l"/>
            <a:endPar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69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0993-681F-A175-188B-9D174B47B9DC}"/>
              </a:ext>
            </a:extLst>
          </p:cNvPr>
          <p:cNvSpPr>
            <a:spLocks noGrp="1"/>
          </p:cNvSpPr>
          <p:nvPr>
            <p:ph type="ctrTitle"/>
          </p:nvPr>
        </p:nvSpPr>
        <p:spPr>
          <a:xfrm>
            <a:off x="1507067" y="866274"/>
            <a:ext cx="5143990" cy="288758"/>
          </a:xfrm>
        </p:spPr>
        <p:txBody>
          <a:bodyPr/>
          <a:lstStyle/>
          <a:p>
            <a:r>
              <a:rPr lang="en-IN" sz="4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Conclusion</a:t>
            </a:r>
            <a:endParaRPr lang="en-IN" sz="4000" dirty="0">
              <a:solidFill>
                <a:schemeClr val="tx1"/>
              </a:solidFill>
            </a:endParaRPr>
          </a:p>
        </p:txBody>
      </p:sp>
      <p:sp>
        <p:nvSpPr>
          <p:cNvPr id="3" name="Subtitle 2">
            <a:extLst>
              <a:ext uri="{FF2B5EF4-FFF2-40B4-BE49-F238E27FC236}">
                <a16:creationId xmlns:a16="http://schemas.microsoft.com/office/drawing/2014/main" id="{D82F1DFB-F961-F652-9213-A60507134CCF}"/>
              </a:ext>
            </a:extLst>
          </p:cNvPr>
          <p:cNvSpPr>
            <a:spLocks noGrp="1"/>
          </p:cNvSpPr>
          <p:nvPr>
            <p:ph type="subTitle" idx="1"/>
          </p:nvPr>
        </p:nvSpPr>
        <p:spPr>
          <a:xfrm>
            <a:off x="558265" y="1973180"/>
            <a:ext cx="10125776" cy="4018546"/>
          </a:xfrm>
        </p:spPr>
        <p:txBody>
          <a:bodyPr/>
          <a:lstStyle/>
          <a:p>
            <a:pPr algn="l">
              <a:lnSpc>
                <a:spcPct val="150000"/>
              </a:lnSpc>
            </a:pPr>
            <a:r>
              <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 </a:t>
            </a:r>
            <a:r>
              <a:rPr lang="en-IN" sz="2000" dirty="0">
                <a:solidFill>
                  <a:schemeClr val="tx1"/>
                </a:solidFill>
                <a:effectLst/>
                <a:latin typeface="Calibri" panose="020F0502020204030204" pitchFamily="34" charset="0"/>
                <a:ea typeface="Calibri" panose="020F0502020204030204" pitchFamily="34" charset="0"/>
                <a:cs typeface="Mangal" panose="02040503050203030202" pitchFamily="18" charset="0"/>
              </a:rPr>
              <a:t>In the this real world where technology and entertainment intersect, the gaming industry stands as a vibrant playground for innovation and creativity. The journey of this project has illuminated the transformative potential of data science and recommendation systems within this dynamic landscape. By diving into the depths of gaming data, we've ventured beyond the surface to uncover patterns, preferences, and insights that have the power to shape user experiences and redefine engagement</a:t>
            </a:r>
            <a:endParaRPr lang="en-IN" sz="2000" dirty="0">
              <a:solidFill>
                <a:schemeClr val="tx1"/>
              </a:solidFill>
            </a:endParaRPr>
          </a:p>
        </p:txBody>
      </p:sp>
    </p:spTree>
    <p:extLst>
      <p:ext uri="{BB962C8B-B14F-4D97-AF65-F5344CB8AC3E}">
        <p14:creationId xmlns:p14="http://schemas.microsoft.com/office/powerpoint/2010/main" val="1316467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D1F6-FE45-EC4B-0DD9-D47ED44E1C24}"/>
              </a:ext>
            </a:extLst>
          </p:cNvPr>
          <p:cNvSpPr>
            <a:spLocks noGrp="1"/>
          </p:cNvSpPr>
          <p:nvPr>
            <p:ph type="ctrTitle"/>
          </p:nvPr>
        </p:nvSpPr>
        <p:spPr>
          <a:xfrm>
            <a:off x="1386038" y="1828800"/>
            <a:ext cx="6314173" cy="1600200"/>
          </a:xfrm>
        </p:spPr>
        <p:txBody>
          <a:bodyPr/>
          <a:lstStyle/>
          <a:p>
            <a:r>
              <a:rPr lang="en-IN" b="1" dirty="0">
                <a:solidFill>
                  <a:schemeClr val="tx1"/>
                </a:solidFill>
              </a:rPr>
              <a:t>Thank You</a:t>
            </a:r>
          </a:p>
        </p:txBody>
      </p:sp>
    </p:spTree>
    <p:extLst>
      <p:ext uri="{BB962C8B-B14F-4D97-AF65-F5344CB8AC3E}">
        <p14:creationId xmlns:p14="http://schemas.microsoft.com/office/powerpoint/2010/main" val="204338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1BF13-1EC3-774A-8CE3-6D10ECF24D9D}"/>
              </a:ext>
            </a:extLst>
          </p:cNvPr>
          <p:cNvSpPr>
            <a:spLocks noGrp="1"/>
          </p:cNvSpPr>
          <p:nvPr>
            <p:ph type="ctrTitle"/>
          </p:nvPr>
        </p:nvSpPr>
        <p:spPr>
          <a:xfrm>
            <a:off x="1247185" y="527609"/>
            <a:ext cx="6222019" cy="386792"/>
          </a:xfrm>
        </p:spPr>
        <p:txBody>
          <a:bodyPr/>
          <a:lstStyle/>
          <a:p>
            <a:r>
              <a:rPr lang="en-US" sz="4000" b="1" dirty="0">
                <a:solidFill>
                  <a:schemeClr val="tx1"/>
                </a:solidFill>
                <a:latin typeface="Times New Roman" panose="02020603050405020304" pitchFamily="18" charset="0"/>
                <a:cs typeface="Times New Roman" panose="02020603050405020304" pitchFamily="18" charset="0"/>
              </a:rPr>
              <a:t>Overview</a:t>
            </a:r>
            <a:r>
              <a:rPr lang="en-US" sz="4000" b="1" dirty="0">
                <a:solidFill>
                  <a:schemeClr val="tx1"/>
                </a:solidFill>
              </a:rPr>
              <a:t>:</a:t>
            </a:r>
            <a:endParaRPr lang="en-IN" sz="4000" dirty="0">
              <a:solidFill>
                <a:schemeClr val="tx1"/>
              </a:solidFill>
            </a:endParaRPr>
          </a:p>
        </p:txBody>
      </p:sp>
      <p:sp>
        <p:nvSpPr>
          <p:cNvPr id="3" name="Subtitle 2">
            <a:extLst>
              <a:ext uri="{FF2B5EF4-FFF2-40B4-BE49-F238E27FC236}">
                <a16:creationId xmlns:a16="http://schemas.microsoft.com/office/drawing/2014/main" id="{32CC71DE-7F0D-EDC6-35CE-5FFB072F6F95}"/>
              </a:ext>
            </a:extLst>
          </p:cNvPr>
          <p:cNvSpPr>
            <a:spLocks noGrp="1"/>
          </p:cNvSpPr>
          <p:nvPr>
            <p:ph type="subTitle" idx="1"/>
          </p:nvPr>
        </p:nvSpPr>
        <p:spPr>
          <a:xfrm>
            <a:off x="490888" y="827773"/>
            <a:ext cx="9683015" cy="5303520"/>
          </a:xfrm>
        </p:spPr>
        <p:txBody>
          <a:bodyPr>
            <a:normAutofit/>
          </a:bodyPr>
          <a:lstStyle/>
          <a:p>
            <a:pPr marL="228600" algn="just">
              <a:lnSpc>
                <a:spcPct val="107000"/>
              </a:lnSpc>
              <a:spcAft>
                <a:spcPts val="800"/>
              </a:spcAft>
            </a:pPr>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a:t>
            </a: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Introduction</a:t>
            </a:r>
          </a:p>
          <a:p>
            <a:pPr algn="just">
              <a:lnSpc>
                <a:spcPct val="107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 About Steam Platform</a:t>
            </a:r>
          </a:p>
          <a:p>
            <a:pPr algn="just">
              <a:lnSpc>
                <a:spcPct val="107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 Problem Statement</a:t>
            </a:r>
          </a:p>
          <a:p>
            <a:pPr algn="just">
              <a:lnSpc>
                <a:spcPct val="107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 Technologies used</a:t>
            </a:r>
          </a:p>
          <a:p>
            <a:pPr algn="just">
              <a:lnSpc>
                <a:spcPct val="107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  About Data</a:t>
            </a:r>
          </a:p>
          <a:p>
            <a:pPr algn="just">
              <a:lnSpc>
                <a:spcPct val="107000"/>
              </a:lnSpc>
              <a:spcAft>
                <a:spcPts val="800"/>
              </a:spcAf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6. Data Pre-processing and ETL</a:t>
            </a:r>
          </a:p>
          <a:p>
            <a:pPr algn="just">
              <a:lnSpc>
                <a:spcPct val="107000"/>
              </a:lnSpc>
              <a:spcAft>
                <a:spcPts val="800"/>
              </a:spcAft>
              <a:tabLst>
                <a:tab pos="4735830" algn="l"/>
              </a:tabLs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7. Methodology and workflow</a:t>
            </a:r>
          </a:p>
          <a:p>
            <a:pPr algn="just">
              <a:lnSpc>
                <a:spcPct val="107000"/>
              </a:lnSpc>
              <a:spcAft>
                <a:spcPts val="800"/>
              </a:spcAft>
              <a:tabLst>
                <a:tab pos="4735830" algn="l"/>
              </a:tabLs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8.Using visualization to visualize our dataset</a:t>
            </a:r>
          </a:p>
          <a:p>
            <a:pPr algn="just">
              <a:lnSpc>
                <a:spcPct val="107000"/>
              </a:lnSpc>
              <a:spcAft>
                <a:spcPts val="800"/>
              </a:spcAft>
              <a:tabLst>
                <a:tab pos="4735830" algn="l"/>
              </a:tabLs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9. Future Scope</a:t>
            </a:r>
          </a:p>
          <a:p>
            <a:pPr algn="just">
              <a:lnSpc>
                <a:spcPct val="107000"/>
              </a:lnSpc>
              <a:spcAft>
                <a:spcPts val="800"/>
              </a:spcAft>
              <a:tabLst>
                <a:tab pos="4735830" algn="l"/>
              </a:tabLst>
            </a:pPr>
            <a:r>
              <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10. 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406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6CAC-7447-D334-E5BE-89562858302D}"/>
              </a:ext>
            </a:extLst>
          </p:cNvPr>
          <p:cNvSpPr>
            <a:spLocks noGrp="1"/>
          </p:cNvSpPr>
          <p:nvPr>
            <p:ph type="ctrTitle"/>
          </p:nvPr>
        </p:nvSpPr>
        <p:spPr>
          <a:xfrm>
            <a:off x="284658" y="259882"/>
            <a:ext cx="9879620" cy="885524"/>
          </a:xfrm>
        </p:spPr>
        <p:txBody>
          <a:bodyPr/>
          <a:lstStyle/>
          <a:p>
            <a:pPr algn="ctr"/>
            <a:r>
              <a:rPr lang="en-IN" sz="40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Introduction</a:t>
            </a:r>
            <a:br>
              <a:rPr lang="en-IN" sz="40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4000" dirty="0"/>
          </a:p>
        </p:txBody>
      </p:sp>
      <p:sp>
        <p:nvSpPr>
          <p:cNvPr id="3" name="Subtitle 2">
            <a:extLst>
              <a:ext uri="{FF2B5EF4-FFF2-40B4-BE49-F238E27FC236}">
                <a16:creationId xmlns:a16="http://schemas.microsoft.com/office/drawing/2014/main" id="{B0A4736A-421B-64F7-DE49-5F4DC05C4FBD}"/>
              </a:ext>
            </a:extLst>
          </p:cNvPr>
          <p:cNvSpPr>
            <a:spLocks noGrp="1"/>
          </p:cNvSpPr>
          <p:nvPr>
            <p:ph type="subTitle" idx="1"/>
          </p:nvPr>
        </p:nvSpPr>
        <p:spPr>
          <a:xfrm>
            <a:off x="211757" y="904775"/>
            <a:ext cx="11598442" cy="5274643"/>
          </a:xfrm>
        </p:spPr>
        <p:txBody>
          <a:bodyPr>
            <a:normAutofit/>
          </a:bodyPr>
          <a:lstStyle/>
          <a:p>
            <a:pPr algn="l">
              <a:lnSpc>
                <a:spcPct val="150000"/>
              </a:lnSpc>
              <a:spcAft>
                <a:spcPts val="800"/>
              </a:spcAft>
            </a:pP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1.The main goal of this project is to recommend games to user by analysis and studying datasets so gaming industry can increase there business profits </a:t>
            </a:r>
          </a:p>
          <a:p>
            <a:pPr algn="l">
              <a:lnSpc>
                <a:spcPct val="150000"/>
              </a:lnSpc>
              <a:spcAft>
                <a:spcPts val="800"/>
              </a:spcAft>
            </a:pP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We collected data from require from Kaggle.</a:t>
            </a:r>
            <a:r>
              <a:rPr lang="en-US" sz="2000" dirty="0">
                <a:solidFill>
                  <a:schemeClr val="tx1"/>
                </a:solidFill>
                <a:latin typeface="Times New Roman" panose="02020603050405020304" pitchFamily="18" charset="0"/>
                <a:cs typeface="Times New Roman" panose="02020603050405020304" pitchFamily="18" charset="0"/>
              </a:rPr>
              <a:t> To achieve this aim of project, we will first explore data, preprocessing and ETL, recommendation and  data visualization.</a:t>
            </a:r>
          </a:p>
          <a:p>
            <a:pPr algn="l">
              <a:lnSpc>
                <a:spcPct val="150000"/>
              </a:lnSpc>
              <a:spcAft>
                <a:spcPts val="800"/>
              </a:spcAft>
            </a:pPr>
            <a:r>
              <a:rPr lang="en-US" sz="2000" dirty="0">
                <a:solidFill>
                  <a:schemeClr val="tx1"/>
                </a:solidFill>
                <a:latin typeface="Times New Roman" panose="02020603050405020304" pitchFamily="18" charset="0"/>
                <a:cs typeface="Times New Roman" panose="02020603050405020304" pitchFamily="18" charset="0"/>
              </a:rPr>
              <a:t>3. This project can useful for further studies inside advanced research</a:t>
            </a:r>
          </a:p>
          <a:p>
            <a:pPr algn="l">
              <a:lnSpc>
                <a:spcPct val="150000"/>
              </a:lnSpc>
              <a:spcAft>
                <a:spcPts val="800"/>
              </a:spcAft>
            </a:pPr>
            <a:r>
              <a:rPr lang="en-US" sz="2000" dirty="0">
                <a:solidFill>
                  <a:schemeClr val="tx1"/>
                </a:solidFill>
                <a:latin typeface="Times New Roman" panose="02020603050405020304" pitchFamily="18" charset="0"/>
                <a:cs typeface="Times New Roman" panose="02020603050405020304" pitchFamily="18" charset="0"/>
              </a:rPr>
              <a:t>in machine learning ,deep learning and for real time recommendation.</a:t>
            </a:r>
          </a:p>
          <a:p>
            <a:pPr algn="l">
              <a:lnSpc>
                <a:spcPct val="150000"/>
              </a:lnSpc>
            </a:pPr>
            <a:endPar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66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6A21-8473-7A85-1BC5-426282BE636C}"/>
              </a:ext>
            </a:extLst>
          </p:cNvPr>
          <p:cNvSpPr>
            <a:spLocks noGrp="1"/>
          </p:cNvSpPr>
          <p:nvPr>
            <p:ph type="ctrTitle"/>
          </p:nvPr>
        </p:nvSpPr>
        <p:spPr>
          <a:xfrm>
            <a:off x="1507066" y="847023"/>
            <a:ext cx="8551333" cy="45719"/>
          </a:xfrm>
        </p:spPr>
        <p:txBody>
          <a:bodyPr/>
          <a:lstStyle/>
          <a:p>
            <a:pPr algn="ctr"/>
            <a: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 About Steam Platform</a:t>
            </a:r>
            <a:endParaRPr lang="en-IN" sz="4000" b="1" dirty="0"/>
          </a:p>
        </p:txBody>
      </p:sp>
      <p:sp>
        <p:nvSpPr>
          <p:cNvPr id="3" name="Subtitle 2">
            <a:extLst>
              <a:ext uri="{FF2B5EF4-FFF2-40B4-BE49-F238E27FC236}">
                <a16:creationId xmlns:a16="http://schemas.microsoft.com/office/drawing/2014/main" id="{81D69F63-CC2B-C2EF-824C-E08ACE2CA8B3}"/>
              </a:ext>
            </a:extLst>
          </p:cNvPr>
          <p:cNvSpPr>
            <a:spLocks noGrp="1"/>
          </p:cNvSpPr>
          <p:nvPr>
            <p:ph type="subTitle" idx="1"/>
          </p:nvPr>
        </p:nvSpPr>
        <p:spPr>
          <a:xfrm>
            <a:off x="336884" y="991403"/>
            <a:ext cx="11069053" cy="5019574"/>
          </a:xfrm>
        </p:spPr>
        <p:txBody>
          <a:bodyPr>
            <a:normAutofit/>
          </a:bodyPr>
          <a:lstStyle/>
          <a:p>
            <a:pPr algn="l"/>
            <a:endParaRPr lang="en-IN" sz="2500" b="1" dirty="0">
              <a:solidFill>
                <a:schemeClr val="tx1"/>
              </a:solidFill>
              <a:latin typeface="Times New Roman" panose="02020603050405020304" pitchFamily="18" charset="0"/>
              <a:cs typeface="Times New Roman" panose="02020603050405020304" pitchFamily="18" charset="0"/>
            </a:endParaRPr>
          </a:p>
          <a:p>
            <a:pPr algn="l"/>
            <a:r>
              <a:rPr lang="en-IN" sz="2500" b="1" dirty="0">
                <a:solidFill>
                  <a:schemeClr val="tx1"/>
                </a:solidFill>
                <a:latin typeface="Times New Roman" panose="02020603050405020304" pitchFamily="18" charset="0"/>
                <a:cs typeface="Times New Roman" panose="02020603050405020304" pitchFamily="18" charset="0"/>
              </a:rPr>
              <a:t>What is steam platform ?</a:t>
            </a:r>
          </a:p>
          <a:p>
            <a:pPr algn="l"/>
            <a:endParaRPr lang="en-IN" sz="2500" b="1" dirty="0">
              <a:solidFill>
                <a:schemeClr val="tx1"/>
              </a:solidFill>
              <a:latin typeface="Times New Roman" panose="02020603050405020304" pitchFamily="18" charset="0"/>
              <a:cs typeface="Times New Roman" panose="02020603050405020304" pitchFamily="18" charset="0"/>
            </a:endParaRPr>
          </a:p>
          <a:p>
            <a:pPr algn="l"/>
            <a:r>
              <a:rPr lang="en-IN" sz="2500" b="1" dirty="0">
                <a:solidFill>
                  <a:schemeClr val="tx1"/>
                </a:solidFill>
                <a:latin typeface="Times New Roman" panose="02020603050405020304" pitchFamily="18" charset="0"/>
                <a:cs typeface="Times New Roman" panose="02020603050405020304" pitchFamily="18" charset="0"/>
              </a:rPr>
              <a:t>Why we need steam platform?</a:t>
            </a:r>
          </a:p>
          <a:p>
            <a:pPr algn="l"/>
            <a:endParaRPr lang="en-IN" sz="2500" b="1" dirty="0">
              <a:solidFill>
                <a:schemeClr val="tx1"/>
              </a:solidFill>
              <a:latin typeface="Times New Roman" panose="02020603050405020304" pitchFamily="18" charset="0"/>
              <a:cs typeface="Times New Roman" panose="02020603050405020304" pitchFamily="18" charset="0"/>
            </a:endParaRPr>
          </a:p>
          <a:p>
            <a:pPr algn="l"/>
            <a:r>
              <a:rPr lang="en-IN" sz="2500" b="1" dirty="0">
                <a:solidFill>
                  <a:schemeClr val="tx1"/>
                </a:solidFill>
                <a:latin typeface="Times New Roman" panose="02020603050405020304" pitchFamily="18" charset="0"/>
                <a:cs typeface="Times New Roman" panose="02020603050405020304" pitchFamily="18" charset="0"/>
              </a:rPr>
              <a:t>Who is founder of this steam platform?</a:t>
            </a:r>
          </a:p>
          <a:p>
            <a:pPr algn="l"/>
            <a:endParaRPr lang="en-IN" sz="2500" b="1" dirty="0">
              <a:solidFill>
                <a:schemeClr val="tx1"/>
              </a:solidFill>
              <a:latin typeface="Times New Roman" panose="02020603050405020304" pitchFamily="18" charset="0"/>
              <a:cs typeface="Times New Roman" panose="02020603050405020304" pitchFamily="18" charset="0"/>
            </a:endParaRPr>
          </a:p>
          <a:p>
            <a:pPr algn="l"/>
            <a:endParaRPr lang="en-IN" sz="25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7BFCAC-0207-DED3-C459-11F386794A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21700" y="4169312"/>
            <a:ext cx="3872533" cy="1940326"/>
          </a:xfrm>
          <a:prstGeom prst="rect">
            <a:avLst/>
          </a:prstGeom>
          <a:noFill/>
          <a:ln>
            <a:noFill/>
          </a:ln>
        </p:spPr>
      </p:pic>
    </p:spTree>
    <p:extLst>
      <p:ext uri="{BB962C8B-B14F-4D97-AF65-F5344CB8AC3E}">
        <p14:creationId xmlns:p14="http://schemas.microsoft.com/office/powerpoint/2010/main" val="83306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C69B5-B25C-4133-F697-2AC2390FF7D0}"/>
              </a:ext>
            </a:extLst>
          </p:cNvPr>
          <p:cNvSpPr>
            <a:spLocks noGrp="1"/>
          </p:cNvSpPr>
          <p:nvPr>
            <p:ph type="ctrTitle"/>
          </p:nvPr>
        </p:nvSpPr>
        <p:spPr>
          <a:xfrm>
            <a:off x="1507067" y="0"/>
            <a:ext cx="7766936" cy="779646"/>
          </a:xfrm>
        </p:spPr>
        <p:txBody>
          <a:bodyPr/>
          <a:lstStyle/>
          <a:p>
            <a:pPr algn="ctr"/>
            <a: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Problem Statement</a:t>
            </a:r>
            <a:endParaRPr lang="en-IN" sz="4000" dirty="0"/>
          </a:p>
        </p:txBody>
      </p:sp>
      <p:sp>
        <p:nvSpPr>
          <p:cNvPr id="3" name="Subtitle 2">
            <a:extLst>
              <a:ext uri="{FF2B5EF4-FFF2-40B4-BE49-F238E27FC236}">
                <a16:creationId xmlns:a16="http://schemas.microsoft.com/office/drawing/2014/main" id="{77B8C830-1B08-77A5-B2C1-5E4C608B44B6}"/>
              </a:ext>
            </a:extLst>
          </p:cNvPr>
          <p:cNvSpPr>
            <a:spLocks noGrp="1"/>
          </p:cNvSpPr>
          <p:nvPr>
            <p:ph type="subTitle" idx="1"/>
          </p:nvPr>
        </p:nvSpPr>
        <p:spPr>
          <a:xfrm>
            <a:off x="539015" y="1183906"/>
            <a:ext cx="10924673" cy="4148489"/>
          </a:xfrm>
        </p:spPr>
        <p:txBody>
          <a:bodyPr>
            <a:normAutofit/>
          </a:bodyPr>
          <a:lstStyle/>
          <a:p>
            <a:pPr algn="l">
              <a:lnSpc>
                <a:spcPct val="150000"/>
              </a:lnSpc>
              <a:spcAft>
                <a:spcPts val="800"/>
              </a:spcAft>
            </a:pP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Gaming is multibillion markets that are heavily influenced by customer interest. Our Recommendation System will suggest games based on the interest on users. Spark is used to process user data for games retrieved from stream platform. Data visualization and EDA (Expository data analysis) are performed using </a:t>
            </a:r>
            <a:r>
              <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Power Bi</a:t>
            </a:r>
            <a:r>
              <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/Tableau.</a:t>
            </a:r>
          </a:p>
          <a:p>
            <a:pPr algn="l">
              <a:lnSpc>
                <a:spcPct val="150000"/>
              </a:lnSpc>
              <a:spcAft>
                <a:spcPts val="800"/>
              </a:spcAft>
            </a:pPr>
            <a:r>
              <a:rPr lang="en-IN" sz="2400" b="1" i="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073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FCF9-72E1-F6DE-5D31-E5001FF3AA39}"/>
              </a:ext>
            </a:extLst>
          </p:cNvPr>
          <p:cNvSpPr>
            <a:spLocks noGrp="1"/>
          </p:cNvSpPr>
          <p:nvPr>
            <p:ph type="ctrTitle"/>
          </p:nvPr>
        </p:nvSpPr>
        <p:spPr>
          <a:xfrm>
            <a:off x="1507066" y="895149"/>
            <a:ext cx="8050819" cy="45719"/>
          </a:xfrm>
        </p:spPr>
        <p:txBody>
          <a:bodyPr/>
          <a:lstStyle/>
          <a:p>
            <a:pPr algn="ctr"/>
            <a:r>
              <a:rPr lang="en-IN" sz="4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Technologies used</a:t>
            </a:r>
            <a:endParaRPr lang="en-IN" sz="4000" dirty="0"/>
          </a:p>
        </p:txBody>
      </p:sp>
      <p:sp>
        <p:nvSpPr>
          <p:cNvPr id="3" name="Subtitle 2">
            <a:extLst>
              <a:ext uri="{FF2B5EF4-FFF2-40B4-BE49-F238E27FC236}">
                <a16:creationId xmlns:a16="http://schemas.microsoft.com/office/drawing/2014/main" id="{F70DA9B5-E2B9-3216-AB2E-B912E78054CF}"/>
              </a:ext>
            </a:extLst>
          </p:cNvPr>
          <p:cNvSpPr>
            <a:spLocks noGrp="1"/>
          </p:cNvSpPr>
          <p:nvPr>
            <p:ph type="subTitle" idx="1"/>
          </p:nvPr>
        </p:nvSpPr>
        <p:spPr>
          <a:xfrm>
            <a:off x="702644" y="1135781"/>
            <a:ext cx="9663764" cy="4827070"/>
          </a:xfrm>
        </p:spPr>
        <p:txBody>
          <a:bodyPr/>
          <a:lstStyle/>
          <a:p>
            <a:pPr algn="l"/>
            <a:endParaRPr lang="en-IN" sz="18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algn="l"/>
            <a:endParaRPr lang="en-IN" sz="1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pic>
        <p:nvPicPr>
          <p:cNvPr id="5" name="Picture 4">
            <a:extLst>
              <a:ext uri="{FF2B5EF4-FFF2-40B4-BE49-F238E27FC236}">
                <a16:creationId xmlns:a16="http://schemas.microsoft.com/office/drawing/2014/main" id="{BA198E4D-0599-7C72-B599-C1C4447872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9116" y="1135781"/>
            <a:ext cx="4113462" cy="1191514"/>
          </a:xfrm>
          <a:prstGeom prst="rect">
            <a:avLst/>
          </a:prstGeom>
          <a:noFill/>
          <a:ln>
            <a:noFill/>
          </a:ln>
        </p:spPr>
      </p:pic>
      <p:pic>
        <p:nvPicPr>
          <p:cNvPr id="8" name="Picture 7">
            <a:extLst>
              <a:ext uri="{FF2B5EF4-FFF2-40B4-BE49-F238E27FC236}">
                <a16:creationId xmlns:a16="http://schemas.microsoft.com/office/drawing/2014/main" id="{987ACF6F-A5AE-6E93-2624-39D61F94ED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0972" y="2667266"/>
            <a:ext cx="2655352" cy="1456089"/>
          </a:xfrm>
          <a:prstGeom prst="rect">
            <a:avLst/>
          </a:prstGeom>
          <a:noFill/>
          <a:ln>
            <a:noFill/>
          </a:ln>
        </p:spPr>
      </p:pic>
      <p:sp>
        <p:nvSpPr>
          <p:cNvPr id="10" name="TextBox 9">
            <a:extLst>
              <a:ext uri="{FF2B5EF4-FFF2-40B4-BE49-F238E27FC236}">
                <a16:creationId xmlns:a16="http://schemas.microsoft.com/office/drawing/2014/main" id="{62734D34-7356-29AF-EF6C-73A0CA6495A7}"/>
              </a:ext>
            </a:extLst>
          </p:cNvPr>
          <p:cNvSpPr txBox="1"/>
          <p:nvPr/>
        </p:nvSpPr>
        <p:spPr>
          <a:xfrm>
            <a:off x="5621154" y="3590223"/>
            <a:ext cx="4552748" cy="375552"/>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Mangal" panose="02040503050203030202" pitchFamily="18" charset="0"/>
              </a:rPr>
              <a:t> </a:t>
            </a:r>
          </a:p>
        </p:txBody>
      </p:sp>
      <p:pic>
        <p:nvPicPr>
          <p:cNvPr id="12" name="Picture 11">
            <a:extLst>
              <a:ext uri="{FF2B5EF4-FFF2-40B4-BE49-F238E27FC236}">
                <a16:creationId xmlns:a16="http://schemas.microsoft.com/office/drawing/2014/main" id="{18990335-85FC-F787-84F0-BF2F6B6BE18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65537" y="4764338"/>
            <a:ext cx="3090787" cy="1001027"/>
          </a:xfrm>
          <a:prstGeom prst="rect">
            <a:avLst/>
          </a:prstGeom>
          <a:noFill/>
          <a:ln>
            <a:noFill/>
          </a:ln>
        </p:spPr>
      </p:pic>
    </p:spTree>
    <p:extLst>
      <p:ext uri="{BB962C8B-B14F-4D97-AF65-F5344CB8AC3E}">
        <p14:creationId xmlns:p14="http://schemas.microsoft.com/office/powerpoint/2010/main" val="424965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DBF3-AD91-98B6-F3A0-0801D28EABBE}"/>
              </a:ext>
            </a:extLst>
          </p:cNvPr>
          <p:cNvSpPr>
            <a:spLocks noGrp="1"/>
          </p:cNvSpPr>
          <p:nvPr>
            <p:ph type="ctrTitle"/>
          </p:nvPr>
        </p:nvSpPr>
        <p:spPr>
          <a:xfrm>
            <a:off x="1507067" y="192506"/>
            <a:ext cx="7766936" cy="712269"/>
          </a:xfrm>
        </p:spPr>
        <p:txBody>
          <a:bodyPr/>
          <a:lstStyle/>
          <a:p>
            <a:pPr algn="ctr"/>
            <a:r>
              <a:rPr lang="en-IN" sz="4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Data </a:t>
            </a:r>
            <a:endParaRPr lang="en-IN" sz="4000" dirty="0"/>
          </a:p>
        </p:txBody>
      </p:sp>
      <p:sp>
        <p:nvSpPr>
          <p:cNvPr id="3" name="Subtitle 2">
            <a:extLst>
              <a:ext uri="{FF2B5EF4-FFF2-40B4-BE49-F238E27FC236}">
                <a16:creationId xmlns:a16="http://schemas.microsoft.com/office/drawing/2014/main" id="{9E7481F7-CDF1-8F7E-1EFE-C33AEEE9DB0C}"/>
              </a:ext>
            </a:extLst>
          </p:cNvPr>
          <p:cNvSpPr>
            <a:spLocks noGrp="1"/>
          </p:cNvSpPr>
          <p:nvPr>
            <p:ph type="subTitle" idx="1"/>
          </p:nvPr>
        </p:nvSpPr>
        <p:spPr>
          <a:xfrm>
            <a:off x="750771" y="981777"/>
            <a:ext cx="10374429" cy="5419023"/>
          </a:xfrm>
        </p:spPr>
        <p:txBody>
          <a:bodyPr>
            <a:noAutofit/>
          </a:bodyPr>
          <a:lstStyle/>
          <a:p>
            <a:pPr algn="l">
              <a:lnSpc>
                <a:spcPct val="150000"/>
              </a:lnSpc>
              <a:spcAft>
                <a:spcPts val="800"/>
              </a:spcAft>
            </a:pPr>
            <a:r>
              <a:rPr lang="en-IN" dirty="0">
                <a:solidFill>
                  <a:schemeClr val="tx1"/>
                </a:solidFill>
                <a:effectLst/>
                <a:latin typeface="Calibri" panose="020F0502020204030204" pitchFamily="34" charset="0"/>
                <a:ea typeface="Calibri" panose="020F0502020204030204" pitchFamily="34" charset="0"/>
                <a:cs typeface="Mangal" panose="02040503050203030202" pitchFamily="18" charset="0"/>
              </a:rPr>
              <a:t>We have about 2 dataset for recommendation:</a:t>
            </a:r>
          </a:p>
          <a:p>
            <a:pPr algn="l">
              <a:lnSpc>
                <a:spcPct val="150000"/>
              </a:lnSpc>
              <a:spcAft>
                <a:spcPts val="800"/>
              </a:spcAft>
            </a:pPr>
            <a:r>
              <a:rPr lang="en-IN" dirty="0">
                <a:solidFill>
                  <a:schemeClr val="tx1"/>
                </a:solidFill>
                <a:effectLst/>
                <a:latin typeface="Calibri" panose="020F0502020204030204" pitchFamily="34" charset="0"/>
                <a:ea typeface="Calibri" panose="020F0502020204030204" pitchFamily="34" charset="0"/>
                <a:cs typeface="Mangal" panose="02040503050203030202" pitchFamily="18" charset="0"/>
              </a:rPr>
              <a:t>1. games.csv :- This csv consists of  data especially related to games present on Steam. Api. The Data set consists of app_id, title, Release Date, win , mac , Linux , ratings , positive ratio, user reviews, price final, price original and steam deck </a:t>
            </a:r>
          </a:p>
          <a:p>
            <a:pPr algn="l">
              <a:lnSpc>
                <a:spcPct val="150000"/>
              </a:lnSpc>
              <a:spcAft>
                <a:spcPts val="800"/>
              </a:spcAft>
            </a:pPr>
            <a:r>
              <a:rPr lang="en-IN" dirty="0">
                <a:solidFill>
                  <a:schemeClr val="tx1"/>
                </a:solidFill>
                <a:effectLst/>
                <a:latin typeface="Calibri" panose="020F0502020204030204" pitchFamily="34" charset="0"/>
                <a:ea typeface="Calibri" panose="020F0502020204030204" pitchFamily="34" charset="0"/>
                <a:cs typeface="Mangal" panose="02040503050203030202" pitchFamily="18" charset="0"/>
              </a:rPr>
              <a:t>2. recommendation.csv :- This data establish a connection games data and users information using both primary key of games data(app_id) and recommendation data(user_id).This Data Consists of app_id, helpful, funny, Date, is_Recommended, hours, user_id and review_id.</a:t>
            </a:r>
          </a:p>
          <a:p>
            <a:pPr algn="l">
              <a:lnSpc>
                <a:spcPct val="150000"/>
              </a:lnSpc>
            </a:pPr>
            <a:endParaRPr lang="en-IN" dirty="0">
              <a:solidFill>
                <a:schemeClr val="tx1"/>
              </a:solidFill>
            </a:endParaRPr>
          </a:p>
        </p:txBody>
      </p:sp>
      <p:pic>
        <p:nvPicPr>
          <p:cNvPr id="6" name="Picture 5">
            <a:extLst>
              <a:ext uri="{FF2B5EF4-FFF2-40B4-BE49-F238E27FC236}">
                <a16:creationId xmlns:a16="http://schemas.microsoft.com/office/drawing/2014/main" id="{F51307E5-F206-2E7D-CE38-1F2E2D3E6A94}"/>
              </a:ext>
            </a:extLst>
          </p:cNvPr>
          <p:cNvPicPr>
            <a:picLocks noChangeAspect="1"/>
          </p:cNvPicPr>
          <p:nvPr/>
        </p:nvPicPr>
        <p:blipFill>
          <a:blip r:embed="rId2"/>
          <a:stretch>
            <a:fillRect/>
          </a:stretch>
        </p:blipFill>
        <p:spPr>
          <a:xfrm>
            <a:off x="6345000" y="4705788"/>
            <a:ext cx="5101104" cy="1772014"/>
          </a:xfrm>
          <a:prstGeom prst="rect">
            <a:avLst/>
          </a:prstGeom>
        </p:spPr>
      </p:pic>
    </p:spTree>
    <p:extLst>
      <p:ext uri="{BB962C8B-B14F-4D97-AF65-F5344CB8AC3E}">
        <p14:creationId xmlns:p14="http://schemas.microsoft.com/office/powerpoint/2010/main" val="120040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3320-FD9E-913A-FDF3-295BB2681370}"/>
              </a:ext>
            </a:extLst>
          </p:cNvPr>
          <p:cNvSpPr>
            <a:spLocks noGrp="1"/>
          </p:cNvSpPr>
          <p:nvPr>
            <p:ph type="ctrTitle"/>
          </p:nvPr>
        </p:nvSpPr>
        <p:spPr>
          <a:xfrm>
            <a:off x="852549" y="671986"/>
            <a:ext cx="7766936" cy="1646302"/>
          </a:xfrm>
        </p:spPr>
        <p:txBody>
          <a:bodyPr/>
          <a:lstStyle/>
          <a:p>
            <a:pPr marL="285750" indent="-285750"/>
            <a:br>
              <a:rPr lang="en-US" dirty="0"/>
            </a:br>
            <a:br>
              <a:rPr lang="en-US" dirty="0"/>
            </a:br>
            <a:endParaRPr lang="en-IN" dirty="0"/>
          </a:p>
        </p:txBody>
      </p:sp>
      <p:sp>
        <p:nvSpPr>
          <p:cNvPr id="3" name="Subtitle 2">
            <a:extLst>
              <a:ext uri="{FF2B5EF4-FFF2-40B4-BE49-F238E27FC236}">
                <a16:creationId xmlns:a16="http://schemas.microsoft.com/office/drawing/2014/main" id="{11CEDFC2-B9D0-961E-D59D-E16E30DB9162}"/>
              </a:ext>
            </a:extLst>
          </p:cNvPr>
          <p:cNvSpPr>
            <a:spLocks noGrp="1"/>
          </p:cNvSpPr>
          <p:nvPr>
            <p:ph type="subTitle" idx="1"/>
          </p:nvPr>
        </p:nvSpPr>
        <p:spPr>
          <a:xfrm>
            <a:off x="481263" y="1106904"/>
            <a:ext cx="11473314" cy="5592279"/>
          </a:xfrm>
        </p:spPr>
        <p:txBody>
          <a:bodyPr/>
          <a:lstStyle/>
          <a:p>
            <a:pPr marL="285750" indent="-285750" algn="just">
              <a:lnSpc>
                <a:spcPct val="150000"/>
              </a:lnSpc>
              <a:buFont typeface="Arial" panose="020B0604020202020204" pitchFamily="34" charset="0"/>
              <a:buChar char="•"/>
            </a:pPr>
            <a:r>
              <a:rPr lang="en-US" b="1" dirty="0">
                <a:solidFill>
                  <a:schemeClr val="tx1"/>
                </a:solidFill>
                <a:latin typeface="New times roman"/>
              </a:rPr>
              <a:t>Data source :</a:t>
            </a:r>
          </a:p>
          <a:p>
            <a:pPr algn="just">
              <a:lnSpc>
                <a:spcPct val="150000"/>
              </a:lnSpc>
            </a:pPr>
            <a:r>
              <a:rPr lang="en-US" dirty="0">
                <a:solidFill>
                  <a:schemeClr val="tx1"/>
                </a:solidFill>
                <a:latin typeface="New times roman"/>
              </a:rPr>
              <a:t>	Dataset downloaded from Kaggle </a:t>
            </a:r>
          </a:p>
          <a:p>
            <a:pPr algn="just">
              <a:lnSpc>
                <a:spcPct val="150000"/>
              </a:lnSpc>
            </a:pPr>
            <a:endParaRPr lang="en-US" dirty="0">
              <a:solidFill>
                <a:schemeClr val="tx1"/>
              </a:solidFill>
              <a:latin typeface="New times roman"/>
            </a:endParaRPr>
          </a:p>
          <a:p>
            <a:pPr marL="285750" indent="-285750" algn="just">
              <a:lnSpc>
                <a:spcPct val="150000"/>
              </a:lnSpc>
              <a:buFont typeface="Arial" panose="020B0604020202020204" pitchFamily="34" charset="0"/>
              <a:buChar char="•"/>
            </a:pPr>
            <a:r>
              <a:rPr lang="en-US" b="1" dirty="0">
                <a:solidFill>
                  <a:schemeClr val="tx1"/>
                </a:solidFill>
                <a:latin typeface="New times roman"/>
                <a:sym typeface="+mn-ea"/>
              </a:rPr>
              <a:t>Data understanding :</a:t>
            </a:r>
            <a:endParaRPr lang="en-US" b="1" dirty="0">
              <a:solidFill>
                <a:schemeClr val="tx1"/>
              </a:solidFill>
              <a:latin typeface="New times roman"/>
            </a:endParaRPr>
          </a:p>
          <a:p>
            <a:pPr algn="just">
              <a:lnSpc>
                <a:spcPct val="150000"/>
              </a:lnSpc>
            </a:pPr>
            <a:r>
              <a:rPr lang="en-US" dirty="0">
                <a:solidFill>
                  <a:schemeClr val="tx1"/>
                </a:solidFill>
                <a:latin typeface="New times roman"/>
                <a:sym typeface="+mn-ea"/>
              </a:rPr>
              <a:t>	Available variables</a:t>
            </a:r>
            <a:endParaRPr lang="en-US" dirty="0">
              <a:solidFill>
                <a:schemeClr val="tx1"/>
              </a:solidFill>
              <a:latin typeface="New times roman"/>
            </a:endParaRPr>
          </a:p>
          <a:p>
            <a:pPr algn="just">
              <a:lnSpc>
                <a:spcPct val="150000"/>
              </a:lnSpc>
            </a:pPr>
            <a:r>
              <a:rPr lang="en-US" dirty="0">
                <a:solidFill>
                  <a:schemeClr val="tx1"/>
                </a:solidFill>
                <a:latin typeface="New times roman"/>
                <a:sym typeface="+mn-ea"/>
              </a:rPr>
              <a:t>	Relationships</a:t>
            </a:r>
          </a:p>
          <a:p>
            <a:pPr algn="just">
              <a:lnSpc>
                <a:spcPct val="150000"/>
              </a:lnSpc>
            </a:pPr>
            <a:endParaRPr lang="en-US" dirty="0">
              <a:solidFill>
                <a:schemeClr val="tx1"/>
              </a:solidFill>
              <a:latin typeface="New times roman"/>
            </a:endParaRPr>
          </a:p>
          <a:p>
            <a:pPr marL="285750" indent="-285750" algn="just">
              <a:lnSpc>
                <a:spcPct val="150000"/>
              </a:lnSpc>
              <a:buFont typeface="Arial" panose="020B0604020202020204" pitchFamily="34" charset="0"/>
              <a:buChar char="•"/>
            </a:pPr>
            <a:r>
              <a:rPr lang="en-US" b="1" dirty="0">
                <a:solidFill>
                  <a:schemeClr val="tx1"/>
                </a:solidFill>
                <a:latin typeface="New times roman"/>
                <a:sym typeface="+mn-ea"/>
              </a:rPr>
              <a:t>Data Preparation :</a:t>
            </a:r>
            <a:endParaRPr lang="en-US" b="1" dirty="0">
              <a:solidFill>
                <a:schemeClr val="tx1"/>
              </a:solidFill>
              <a:latin typeface="New times roman"/>
            </a:endParaRPr>
          </a:p>
          <a:p>
            <a:pPr algn="just">
              <a:lnSpc>
                <a:spcPct val="150000"/>
              </a:lnSpc>
            </a:pPr>
            <a:r>
              <a:rPr lang="en-US" dirty="0">
                <a:solidFill>
                  <a:schemeClr val="tx1"/>
                </a:solidFill>
                <a:latin typeface="New times roman"/>
                <a:sym typeface="+mn-ea"/>
              </a:rPr>
              <a:t>	Missing values</a:t>
            </a:r>
            <a:endParaRPr lang="en-US" dirty="0">
              <a:solidFill>
                <a:schemeClr val="tx1"/>
              </a:solidFill>
              <a:latin typeface="New times roman"/>
            </a:endParaRPr>
          </a:p>
          <a:p>
            <a:pPr algn="just">
              <a:lnSpc>
                <a:spcPct val="150000"/>
              </a:lnSpc>
            </a:pPr>
            <a:r>
              <a:rPr lang="en-US" dirty="0">
                <a:solidFill>
                  <a:schemeClr val="tx1"/>
                </a:solidFill>
                <a:latin typeface="New times roman"/>
                <a:sym typeface="+mn-ea"/>
              </a:rPr>
              <a:t>	Redundant variables</a:t>
            </a:r>
            <a:endParaRPr lang="en-US" dirty="0">
              <a:solidFill>
                <a:schemeClr val="tx1"/>
              </a:solidFill>
              <a:latin typeface="New times roman"/>
            </a:endParaRPr>
          </a:p>
          <a:p>
            <a:pPr>
              <a:lnSpc>
                <a:spcPct val="150000"/>
              </a:lnSpc>
            </a:pPr>
            <a:endParaRPr lang="en-IN" dirty="0">
              <a:solidFill>
                <a:schemeClr val="tx1"/>
              </a:solidFill>
              <a:latin typeface="New times roman"/>
            </a:endParaRPr>
          </a:p>
        </p:txBody>
      </p:sp>
      <p:sp>
        <p:nvSpPr>
          <p:cNvPr id="5" name="TextBox 4">
            <a:extLst>
              <a:ext uri="{FF2B5EF4-FFF2-40B4-BE49-F238E27FC236}">
                <a16:creationId xmlns:a16="http://schemas.microsoft.com/office/drawing/2014/main" id="{B50D0714-F858-71E1-FCFA-91559A6AA247}"/>
              </a:ext>
            </a:extLst>
          </p:cNvPr>
          <p:cNvSpPr txBox="1"/>
          <p:nvPr/>
        </p:nvSpPr>
        <p:spPr>
          <a:xfrm>
            <a:off x="2146434" y="158817"/>
            <a:ext cx="6999972" cy="707886"/>
          </a:xfrm>
          <a:prstGeom prst="rect">
            <a:avLst/>
          </a:prstGeom>
          <a:noFill/>
        </p:spPr>
        <p:txBody>
          <a:bodyPr wrap="square">
            <a:spAutoFit/>
          </a:bodyPr>
          <a:lstStyle/>
          <a:p>
            <a:r>
              <a:rPr lang="en-IN" sz="4000" dirty="0">
                <a:solidFill>
                  <a:srgbClr val="000000"/>
                </a:solidFill>
                <a:latin typeface="Calibri" panose="020F0502020204030204" pitchFamily="34" charset="0"/>
              </a:rPr>
              <a:t>Data preprocessing and ETL</a:t>
            </a:r>
          </a:p>
        </p:txBody>
      </p:sp>
    </p:spTree>
    <p:extLst>
      <p:ext uri="{BB962C8B-B14F-4D97-AF65-F5344CB8AC3E}">
        <p14:creationId xmlns:p14="http://schemas.microsoft.com/office/powerpoint/2010/main" val="1706624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970B-556E-4855-A338-5411FF00F23C}"/>
              </a:ext>
            </a:extLst>
          </p:cNvPr>
          <p:cNvSpPr>
            <a:spLocks noGrp="1"/>
          </p:cNvSpPr>
          <p:nvPr>
            <p:ph type="ctrTitle"/>
          </p:nvPr>
        </p:nvSpPr>
        <p:spPr>
          <a:xfrm>
            <a:off x="1507067" y="510140"/>
            <a:ext cx="7766936" cy="548640"/>
          </a:xfrm>
        </p:spPr>
        <p:txBody>
          <a:bodyPr/>
          <a:lstStyle/>
          <a:p>
            <a:pPr algn="ctr"/>
            <a:r>
              <a:rPr lang="en-IN" sz="4000" b="1" dirty="0">
                <a:solidFill>
                  <a:schemeClr val="tx1"/>
                </a:solidFill>
                <a:effectLst/>
                <a:latin typeface="Calibri" panose="020F0502020204030204" pitchFamily="34" charset="0"/>
                <a:ea typeface="Calibri" panose="020F0502020204030204" pitchFamily="34" charset="0"/>
                <a:cs typeface="Mangal" panose="02040503050203030202" pitchFamily="18" charset="0"/>
              </a:rPr>
              <a:t>Methodology and workflow</a:t>
            </a:r>
            <a:endParaRPr lang="en-IN" sz="4000" dirty="0">
              <a:solidFill>
                <a:schemeClr val="tx1"/>
              </a:solidFill>
            </a:endParaRPr>
          </a:p>
        </p:txBody>
      </p:sp>
      <p:pic>
        <p:nvPicPr>
          <p:cNvPr id="7" name="Picture 6">
            <a:extLst>
              <a:ext uri="{FF2B5EF4-FFF2-40B4-BE49-F238E27FC236}">
                <a16:creationId xmlns:a16="http://schemas.microsoft.com/office/drawing/2014/main" id="{052E6F05-18AD-FD94-739E-9DE6B6C59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54" y="1453414"/>
            <a:ext cx="11598625" cy="4645149"/>
          </a:xfrm>
          <a:prstGeom prst="rect">
            <a:avLst/>
          </a:prstGeom>
        </p:spPr>
      </p:pic>
    </p:spTree>
    <p:extLst>
      <p:ext uri="{BB962C8B-B14F-4D97-AF65-F5344CB8AC3E}">
        <p14:creationId xmlns:p14="http://schemas.microsoft.com/office/powerpoint/2010/main" val="27519461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4385</TotalTime>
  <Words>598</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New times roman</vt:lpstr>
      <vt:lpstr>Times New Roman</vt:lpstr>
      <vt:lpstr>Trebuchet MS</vt:lpstr>
      <vt:lpstr>Wingdings</vt:lpstr>
      <vt:lpstr>Wingdings 3</vt:lpstr>
      <vt:lpstr>Facet</vt:lpstr>
      <vt:lpstr>Game Recommendation System</vt:lpstr>
      <vt:lpstr>Overview:</vt:lpstr>
      <vt:lpstr>     Introduction </vt:lpstr>
      <vt:lpstr> 2. About Steam Platform</vt:lpstr>
      <vt:lpstr>  Problem Statement</vt:lpstr>
      <vt:lpstr>Technologies used</vt:lpstr>
      <vt:lpstr>Data </vt:lpstr>
      <vt:lpstr>  </vt:lpstr>
      <vt:lpstr>Methodology and workflow</vt:lpstr>
      <vt:lpstr>Data Visualization  </vt:lpstr>
      <vt:lpstr>  Git hub Link</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Recommendation System</dc:title>
  <dc:creator>Akshay Anandkar</dc:creator>
  <cp:lastModifiedBy>Akshay Anandkar</cp:lastModifiedBy>
  <cp:revision>10</cp:revision>
  <dcterms:created xsi:type="dcterms:W3CDTF">2023-08-24T05:56:52Z</dcterms:created>
  <dcterms:modified xsi:type="dcterms:W3CDTF">2023-08-27T17:02:42Z</dcterms:modified>
</cp:coreProperties>
</file>