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Tabarra Sans" pitchFamily="2" charset="0"/>
      <p:regular r:id="rId15"/>
    </p:embeddedFont>
    <p:embeddedFont>
      <p:font typeface="Tabarra Sans Bold" pitchFamily="2" charset="0"/>
      <p:regular r:id="rId16"/>
      <p:bold r:id="rId17"/>
    </p:embeddedFont>
    <p:embeddedFont>
      <p:font typeface="Tabarra Sans Heavy" pitchFamily="2"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autoAdjust="0"/>
    <p:restoredTop sz="64686" autoAdjust="0"/>
  </p:normalViewPr>
  <p:slideViewPr>
    <p:cSldViewPr>
      <p:cViewPr varScale="1">
        <p:scale>
          <a:sx n="54" d="100"/>
          <a:sy n="54" d="100"/>
        </p:scale>
        <p:origin x="1904"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A728E-1710-B74A-884B-6E12BA6359F3}"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B919C-0E95-E149-82B2-27598EA82635}" type="slidenum">
              <a:rPr lang="en-US" smtClean="0"/>
              <a:t>‹#›</a:t>
            </a:fld>
            <a:endParaRPr lang="en-US"/>
          </a:p>
        </p:txBody>
      </p:sp>
    </p:spTree>
    <p:extLst>
      <p:ext uri="{BB962C8B-B14F-4D97-AF65-F5344CB8AC3E}">
        <p14:creationId xmlns:p14="http://schemas.microsoft.com/office/powerpoint/2010/main" val="565432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effectLst/>
                <a:latin typeface="Helvetica Neue" panose="02000503000000020004" pitchFamily="2" charset="0"/>
              </a:rPr>
              <a:t>1. To resolve overfitting, we used a dropout of 0.3, early stopping with a patience of 3, and mixed precision with FP16 in the forward pass for calculating gradients and FP32 in the backward pass or updating the gradients.</a:t>
            </a:r>
          </a:p>
          <a:p>
            <a:r>
              <a:rPr lang="en-US" dirty="0">
                <a:solidFill>
                  <a:srgbClr val="000000"/>
                </a:solidFill>
                <a:effectLst/>
                <a:latin typeface="Helvetica Neue" panose="02000503000000020004" pitchFamily="2" charset="0"/>
              </a:rPr>
              <a:t>2. We can see that overfitting has been resolved, with a validation loss of little below 1.4 and validation perplexity of little below 4, and the model converged at 5 epochs with early stopping in place.</a:t>
            </a:r>
          </a:p>
          <a:p>
            <a:r>
              <a:rPr lang="en-US" dirty="0">
                <a:solidFill>
                  <a:srgbClr val="000000"/>
                </a:solidFill>
                <a:effectLst/>
                <a:latin typeface="Helvetica Neue" panose="02000503000000020004" pitchFamily="2" charset="0"/>
              </a:rPr>
              <a:t>3. Training Time was 1 hour with the A100 GPU on collab.</a:t>
            </a:r>
          </a:p>
          <a:p>
            <a:endParaRPr lang="en-US" dirty="0"/>
          </a:p>
        </p:txBody>
      </p:sp>
      <p:sp>
        <p:nvSpPr>
          <p:cNvPr id="4" name="Slide Number Placeholder 3"/>
          <p:cNvSpPr>
            <a:spLocks noGrp="1"/>
          </p:cNvSpPr>
          <p:nvPr>
            <p:ph type="sldNum" sz="quarter" idx="5"/>
          </p:nvPr>
        </p:nvSpPr>
        <p:spPr/>
        <p:txBody>
          <a:bodyPr/>
          <a:lstStyle/>
          <a:p>
            <a:fld id="{D4EB919C-0E95-E149-82B2-27598EA82635}" type="slidenum">
              <a:rPr lang="en-US" smtClean="0"/>
              <a:t>7</a:t>
            </a:fld>
            <a:endParaRPr lang="en-US"/>
          </a:p>
        </p:txBody>
      </p:sp>
    </p:spTree>
    <p:extLst>
      <p:ext uri="{BB962C8B-B14F-4D97-AF65-F5344CB8AC3E}">
        <p14:creationId xmlns:p14="http://schemas.microsoft.com/office/powerpoint/2010/main" val="1061012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solidFill>
                  <a:srgbClr val="000000"/>
                </a:solidFill>
                <a:effectLst/>
                <a:latin typeface="Helvetica Neue" panose="02000503000000020004" pitchFamily="2" charset="0"/>
              </a:rPr>
              <a:t>We can see that the text retains a dramatic tone with a successful, emulation of intricate words like “</a:t>
            </a:r>
            <a:r>
              <a:rPr lang="en-US" dirty="0" err="1">
                <a:solidFill>
                  <a:srgbClr val="000000"/>
                </a:solidFill>
                <a:effectLst/>
                <a:latin typeface="Helvetica Neue" panose="02000503000000020004" pitchFamily="2" charset="0"/>
              </a:rPr>
              <a:t>displeaseth</a:t>
            </a:r>
            <a:r>
              <a:rPr lang="en-US" dirty="0">
                <a:solidFill>
                  <a:srgbClr val="000000"/>
                </a:solidFill>
                <a:effectLst/>
                <a:latin typeface="Helvetica Neue" panose="02000503000000020004" pitchFamily="2" charset="0"/>
              </a:rPr>
              <a:t>” and imitation of inverted sentence structures used in Shakespearean writing.</a:t>
            </a:r>
          </a:p>
          <a:p>
            <a:pPr>
              <a:buFont typeface="+mj-lt"/>
              <a:buAutoNum type="arabicPeriod"/>
            </a:pPr>
            <a:r>
              <a:rPr lang="en-US" dirty="0">
                <a:solidFill>
                  <a:srgbClr val="000000"/>
                </a:solidFill>
                <a:effectLst/>
                <a:latin typeface="Helvetica Neue" panose="02000503000000020004" pitchFamily="2" charset="0"/>
              </a:rPr>
              <a:t>Although there is emotional tension, the interactions fail to convey logic.  </a:t>
            </a:r>
          </a:p>
          <a:p>
            <a:endParaRPr lang="en-US" dirty="0"/>
          </a:p>
        </p:txBody>
      </p:sp>
      <p:sp>
        <p:nvSpPr>
          <p:cNvPr id="4" name="Slide Number Placeholder 3"/>
          <p:cNvSpPr>
            <a:spLocks noGrp="1"/>
          </p:cNvSpPr>
          <p:nvPr>
            <p:ph type="sldNum" sz="quarter" idx="5"/>
          </p:nvPr>
        </p:nvSpPr>
        <p:spPr/>
        <p:txBody>
          <a:bodyPr/>
          <a:lstStyle/>
          <a:p>
            <a:fld id="{D4EB919C-0E95-E149-82B2-27598EA82635}" type="slidenum">
              <a:rPr lang="en-US" smtClean="0"/>
              <a:t>8</a:t>
            </a:fld>
            <a:endParaRPr lang="en-US"/>
          </a:p>
        </p:txBody>
      </p:sp>
    </p:spTree>
    <p:extLst>
      <p:ext uri="{BB962C8B-B14F-4D97-AF65-F5344CB8AC3E}">
        <p14:creationId xmlns:p14="http://schemas.microsoft.com/office/powerpoint/2010/main" val="1004118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solidFill>
                  <a:srgbClr val="000000"/>
                </a:solidFill>
                <a:effectLst/>
                <a:latin typeface="Helvetica Neue" panose="02000503000000020004" pitchFamily="2" charset="0"/>
              </a:rPr>
              <a:t>Use of a Gaussian Error Linear Unit instead of </a:t>
            </a:r>
            <a:r>
              <a:rPr lang="en-US" dirty="0" err="1">
                <a:solidFill>
                  <a:srgbClr val="000000"/>
                </a:solidFill>
                <a:effectLst/>
                <a:latin typeface="Helvetica Neue" panose="02000503000000020004" pitchFamily="2" charset="0"/>
              </a:rPr>
              <a:t>ReLU</a:t>
            </a:r>
            <a:r>
              <a:rPr lang="en-US" dirty="0">
                <a:solidFill>
                  <a:srgbClr val="000000"/>
                </a:solidFill>
                <a:effectLst/>
                <a:latin typeface="Helvetica Neue" panose="02000503000000020004" pitchFamily="2" charset="0"/>
              </a:rPr>
              <a:t>. It uses the error function o apply a smooth curve that models the non-linearities in the model better giving a more effective gradient flow and improved convergence.</a:t>
            </a:r>
          </a:p>
          <a:p>
            <a:pPr>
              <a:buFont typeface="+mj-lt"/>
              <a:buAutoNum type="arabicPeriod"/>
            </a:pPr>
            <a:r>
              <a:rPr lang="en-US" dirty="0" err="1">
                <a:solidFill>
                  <a:srgbClr val="000000"/>
                </a:solidFill>
                <a:effectLst/>
                <a:latin typeface="Helvetica Neue" panose="02000503000000020004" pitchFamily="2" charset="0"/>
              </a:rPr>
              <a:t>Mulit</a:t>
            </a:r>
            <a:r>
              <a:rPr lang="en-US" dirty="0">
                <a:solidFill>
                  <a:srgbClr val="000000"/>
                </a:solidFill>
                <a:effectLst/>
                <a:latin typeface="Helvetica Neue" panose="02000503000000020004" pitchFamily="2" charset="0"/>
              </a:rPr>
              <a:t>-Headed Attention to capture multiple contextual dependencies in parallel.</a:t>
            </a:r>
          </a:p>
          <a:p>
            <a:pPr>
              <a:buFont typeface="+mj-lt"/>
              <a:buAutoNum type="arabicPeriod"/>
            </a:pPr>
            <a:r>
              <a:rPr lang="en-US" dirty="0">
                <a:solidFill>
                  <a:srgbClr val="000000"/>
                </a:solidFill>
                <a:effectLst/>
                <a:latin typeface="Helvetica Neue" panose="02000503000000020004" pitchFamily="2" charset="0"/>
              </a:rPr>
              <a:t>Cleaned and preprocessed a bigger dataset that is 5 times bigger that the previous one used.</a:t>
            </a:r>
          </a:p>
          <a:p>
            <a:endParaRPr lang="en-US" dirty="0"/>
          </a:p>
        </p:txBody>
      </p:sp>
      <p:sp>
        <p:nvSpPr>
          <p:cNvPr id="4" name="Slide Number Placeholder 3"/>
          <p:cNvSpPr>
            <a:spLocks noGrp="1"/>
          </p:cNvSpPr>
          <p:nvPr>
            <p:ph type="sldNum" sz="quarter" idx="5"/>
          </p:nvPr>
        </p:nvSpPr>
        <p:spPr/>
        <p:txBody>
          <a:bodyPr/>
          <a:lstStyle/>
          <a:p>
            <a:fld id="{D4EB919C-0E95-E149-82B2-27598EA82635}" type="slidenum">
              <a:rPr lang="en-US" smtClean="0"/>
              <a:t>9</a:t>
            </a:fld>
            <a:endParaRPr lang="en-US"/>
          </a:p>
        </p:txBody>
      </p:sp>
    </p:spTree>
    <p:extLst>
      <p:ext uri="{BB962C8B-B14F-4D97-AF65-F5344CB8AC3E}">
        <p14:creationId xmlns:p14="http://schemas.microsoft.com/office/powerpoint/2010/main" val="2153319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 significant improvement that we note from the previous plots is the first descent after the first epoch for both loss and perplexity. Although we don’t see a significant reduction in loss, the model did not converge at 5 epochs with early stopping, but we couldn’t go further to observe the second descent due to computational limitations as the training time also increased 5 folds on the A100 GPU due to the increase in dataset.</a:t>
            </a:r>
          </a:p>
          <a:p>
            <a:pPr marL="228600" indent="-228600">
              <a:buAutoNum type="arabicPeriod"/>
            </a:pPr>
            <a:r>
              <a:rPr lang="en-US" dirty="0"/>
              <a:t>The model achieved a sequence accuracy of 0.58 with just 5 epochs of training.</a:t>
            </a:r>
          </a:p>
        </p:txBody>
      </p:sp>
      <p:sp>
        <p:nvSpPr>
          <p:cNvPr id="4" name="Slide Number Placeholder 3"/>
          <p:cNvSpPr>
            <a:spLocks noGrp="1"/>
          </p:cNvSpPr>
          <p:nvPr>
            <p:ph type="sldNum" sz="quarter" idx="5"/>
          </p:nvPr>
        </p:nvSpPr>
        <p:spPr/>
        <p:txBody>
          <a:bodyPr/>
          <a:lstStyle/>
          <a:p>
            <a:fld id="{D4EB919C-0E95-E149-82B2-27598EA82635}" type="slidenum">
              <a:rPr lang="en-US" smtClean="0"/>
              <a:t>10</a:t>
            </a:fld>
            <a:endParaRPr lang="en-US"/>
          </a:p>
        </p:txBody>
      </p:sp>
    </p:spTree>
    <p:extLst>
      <p:ext uri="{BB962C8B-B14F-4D97-AF65-F5344CB8AC3E}">
        <p14:creationId xmlns:p14="http://schemas.microsoft.com/office/powerpoint/2010/main" val="402205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improvements from the previous output include, significant reduction in grammatical errors, use of archaic terms like ‘methinks’ and ‘anon’, although the interactions convey logic it was generally observed that the text loses narrative coherence after the 4</a:t>
            </a:r>
            <a:r>
              <a:rPr lang="en-US" baseline="30000" dirty="0"/>
              <a:t>th</a:t>
            </a:r>
            <a:r>
              <a:rPr lang="en-US" dirty="0"/>
              <a:t> stanza.</a:t>
            </a:r>
          </a:p>
        </p:txBody>
      </p:sp>
      <p:sp>
        <p:nvSpPr>
          <p:cNvPr id="4" name="Slide Number Placeholder 3"/>
          <p:cNvSpPr>
            <a:spLocks noGrp="1"/>
          </p:cNvSpPr>
          <p:nvPr>
            <p:ph type="sldNum" sz="quarter" idx="5"/>
          </p:nvPr>
        </p:nvSpPr>
        <p:spPr/>
        <p:txBody>
          <a:bodyPr/>
          <a:lstStyle/>
          <a:p>
            <a:fld id="{D4EB919C-0E95-E149-82B2-27598EA82635}" type="slidenum">
              <a:rPr lang="en-US" smtClean="0"/>
              <a:t>11</a:t>
            </a:fld>
            <a:endParaRPr lang="en-US"/>
          </a:p>
        </p:txBody>
      </p:sp>
    </p:spTree>
    <p:extLst>
      <p:ext uri="{BB962C8B-B14F-4D97-AF65-F5344CB8AC3E}">
        <p14:creationId xmlns:p14="http://schemas.microsoft.com/office/powerpoint/2010/main" val="106039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3E491"/>
        </a:solidFill>
        <a:effectLst/>
      </p:bgPr>
    </p:bg>
    <p:spTree>
      <p:nvGrpSpPr>
        <p:cNvPr id="1" name=""/>
        <p:cNvGrpSpPr/>
        <p:nvPr/>
      </p:nvGrpSpPr>
      <p:grpSpPr>
        <a:xfrm>
          <a:off x="0" y="0"/>
          <a:ext cx="0" cy="0"/>
          <a:chOff x="0" y="0"/>
          <a:chExt cx="0" cy="0"/>
        </a:xfrm>
      </p:grpSpPr>
      <p:sp>
        <p:nvSpPr>
          <p:cNvPr id="2" name="AutoShape 2"/>
          <p:cNvSpPr/>
          <p:nvPr/>
        </p:nvSpPr>
        <p:spPr>
          <a:xfrm flipV="1">
            <a:off x="1028700" y="8411093"/>
            <a:ext cx="16230697" cy="0"/>
          </a:xfrm>
          <a:prstGeom prst="line">
            <a:avLst/>
          </a:prstGeom>
          <a:ln w="19050" cap="flat">
            <a:solidFill>
              <a:srgbClr val="F7FDF2"/>
            </a:solidFill>
            <a:prstDash val="solid"/>
            <a:headEnd type="none" w="sm" len="sm"/>
            <a:tailEnd type="none" w="sm" len="sm"/>
          </a:ln>
        </p:spPr>
        <p:txBody>
          <a:bodyPr/>
          <a:lstStyle/>
          <a:p>
            <a:endParaRPr lang="en-US"/>
          </a:p>
        </p:txBody>
      </p:sp>
      <p:sp>
        <p:nvSpPr>
          <p:cNvPr id="3" name="Freeform 3"/>
          <p:cNvSpPr/>
          <p:nvPr/>
        </p:nvSpPr>
        <p:spPr>
          <a:xfrm>
            <a:off x="6715125" y="-2935806"/>
            <a:ext cx="10544271" cy="10544271"/>
          </a:xfrm>
          <a:custGeom>
            <a:avLst/>
            <a:gdLst/>
            <a:ahLst/>
            <a:cxnLst/>
            <a:rect l="l" t="t" r="r" b="b"/>
            <a:pathLst>
              <a:path w="10544271" h="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TextBox 4"/>
          <p:cNvSpPr txBox="1"/>
          <p:nvPr/>
        </p:nvSpPr>
        <p:spPr>
          <a:xfrm>
            <a:off x="1028700" y="1365780"/>
            <a:ext cx="16230600" cy="4661148"/>
          </a:xfrm>
          <a:prstGeom prst="rect">
            <a:avLst/>
          </a:prstGeom>
        </p:spPr>
        <p:txBody>
          <a:bodyPr wrap="square" lIns="0" tIns="0" rIns="0" bIns="0" rtlCol="0" anchor="t">
            <a:spAutoFit/>
          </a:bodyPr>
          <a:lstStyle/>
          <a:p>
            <a:pPr algn="l">
              <a:lnSpc>
                <a:spcPts val="18645"/>
              </a:lnSpc>
            </a:pPr>
            <a:r>
              <a:rPr lang="en-US" sz="14000" b="1" dirty="0" err="1">
                <a:solidFill>
                  <a:srgbClr val="21488A"/>
                </a:solidFill>
                <a:latin typeface="Tabarra Sans Heavy"/>
                <a:ea typeface="Tabarra Sans Heavy"/>
                <a:cs typeface="Tabarra Sans Heavy"/>
                <a:sym typeface="Tabarra Sans Heavy"/>
              </a:rPr>
              <a:t>MakeMore</a:t>
            </a:r>
            <a:r>
              <a:rPr lang="en-US" sz="14000" b="1" dirty="0">
                <a:solidFill>
                  <a:srgbClr val="21488A"/>
                </a:solidFill>
                <a:latin typeface="Tabarra Sans Heavy"/>
                <a:ea typeface="Tabarra Sans Heavy"/>
                <a:cs typeface="Tabarra Sans Heavy"/>
                <a:sym typeface="Tabarra Sans Heavy"/>
              </a:rPr>
              <a:t> Language Model</a:t>
            </a:r>
          </a:p>
        </p:txBody>
      </p:sp>
      <p:sp>
        <p:nvSpPr>
          <p:cNvPr id="5" name="TextBox 5"/>
          <p:cNvSpPr txBox="1"/>
          <p:nvPr/>
        </p:nvSpPr>
        <p:spPr>
          <a:xfrm>
            <a:off x="1028700" y="7589415"/>
            <a:ext cx="3495749" cy="344805"/>
          </a:xfrm>
          <a:prstGeom prst="rect">
            <a:avLst/>
          </a:prstGeom>
        </p:spPr>
        <p:txBody>
          <a:bodyPr lIns="0" tIns="0" rIns="0" bIns="0" rtlCol="0" anchor="t">
            <a:spAutoFit/>
          </a:bodyPr>
          <a:lstStyle/>
          <a:p>
            <a:pPr marL="0" lvl="0" indent="0" algn="l">
              <a:lnSpc>
                <a:spcPts val="2519"/>
              </a:lnSpc>
              <a:spcBef>
                <a:spcPct val="0"/>
              </a:spcBef>
            </a:pPr>
            <a:r>
              <a:rPr lang="en-US" sz="1799">
                <a:solidFill>
                  <a:srgbClr val="21488A"/>
                </a:solidFill>
                <a:latin typeface="Tabarra Sans"/>
                <a:ea typeface="Tabarra Sans"/>
                <a:cs typeface="Tabarra Sans"/>
                <a:sym typeface="Tabarra Sans"/>
              </a:rPr>
              <a:t>PROJECT PRESENTATION</a:t>
            </a:r>
          </a:p>
        </p:txBody>
      </p:sp>
      <p:sp>
        <p:nvSpPr>
          <p:cNvPr id="6" name="TextBox 6"/>
          <p:cNvSpPr txBox="1"/>
          <p:nvPr/>
        </p:nvSpPr>
        <p:spPr>
          <a:xfrm>
            <a:off x="1028700" y="7204605"/>
            <a:ext cx="5192864" cy="403860"/>
          </a:xfrm>
          <a:prstGeom prst="rect">
            <a:avLst/>
          </a:prstGeom>
        </p:spPr>
        <p:txBody>
          <a:bodyPr lIns="0" tIns="0" rIns="0" bIns="0" rtlCol="0" anchor="t">
            <a:spAutoFit/>
          </a:bodyPr>
          <a:lstStyle/>
          <a:p>
            <a:pPr marL="0" lvl="0" indent="0" algn="l">
              <a:lnSpc>
                <a:spcPts val="2939"/>
              </a:lnSpc>
              <a:spcBef>
                <a:spcPct val="0"/>
              </a:spcBef>
            </a:pPr>
            <a:r>
              <a:rPr lang="en-US" sz="2099" b="1">
                <a:solidFill>
                  <a:srgbClr val="21488A"/>
                </a:solidFill>
                <a:latin typeface="Tabarra Sans Bold"/>
                <a:ea typeface="Tabarra Sans Bold"/>
                <a:cs typeface="Tabarra Sans Bold"/>
                <a:sym typeface="Tabarra Sans Bold"/>
              </a:rPr>
              <a:t>STATISTICAL SOFTWARE 16:954:577:01</a:t>
            </a:r>
          </a:p>
        </p:txBody>
      </p:sp>
      <p:sp>
        <p:nvSpPr>
          <p:cNvPr id="7" name="TextBox 7"/>
          <p:cNvSpPr txBox="1"/>
          <p:nvPr/>
        </p:nvSpPr>
        <p:spPr>
          <a:xfrm>
            <a:off x="9144000" y="8585750"/>
            <a:ext cx="4768724" cy="344805"/>
          </a:xfrm>
          <a:prstGeom prst="rect">
            <a:avLst/>
          </a:prstGeom>
        </p:spPr>
        <p:txBody>
          <a:bodyPr lIns="0" tIns="0" rIns="0" bIns="0" rtlCol="0" anchor="t">
            <a:spAutoFit/>
          </a:bodyPr>
          <a:lstStyle/>
          <a:p>
            <a:pPr marL="0" lvl="0" indent="0" algn="l">
              <a:lnSpc>
                <a:spcPts val="2520"/>
              </a:lnSpc>
              <a:spcBef>
                <a:spcPct val="0"/>
              </a:spcBef>
            </a:pPr>
            <a:r>
              <a:rPr lang="en-US" sz="1800" b="1">
                <a:solidFill>
                  <a:srgbClr val="21488A"/>
                </a:solidFill>
                <a:latin typeface="Tabarra Sans Bold"/>
                <a:ea typeface="Tabarra Sans Bold"/>
                <a:cs typeface="Tabarra Sans Bold"/>
                <a:sym typeface="Tabarra Sans Bold"/>
              </a:rPr>
              <a:t>VAIBHAV KUMAR</a:t>
            </a:r>
          </a:p>
        </p:txBody>
      </p:sp>
      <p:sp>
        <p:nvSpPr>
          <p:cNvPr id="8" name="TextBox 8"/>
          <p:cNvSpPr txBox="1"/>
          <p:nvPr/>
        </p:nvSpPr>
        <p:spPr>
          <a:xfrm>
            <a:off x="9144000" y="8923020"/>
            <a:ext cx="4768724" cy="344805"/>
          </a:xfrm>
          <a:prstGeom prst="rect">
            <a:avLst/>
          </a:prstGeom>
        </p:spPr>
        <p:txBody>
          <a:bodyPr lIns="0" tIns="0" rIns="0" bIns="0" rtlCol="0" anchor="t">
            <a:spAutoFit/>
          </a:bodyPr>
          <a:lstStyle/>
          <a:p>
            <a:pPr algn="l">
              <a:lnSpc>
                <a:spcPts val="2520"/>
              </a:lnSpc>
              <a:spcBef>
                <a:spcPct val="0"/>
              </a:spcBef>
            </a:pPr>
            <a:r>
              <a:rPr lang="en-US" sz="1800">
                <a:solidFill>
                  <a:srgbClr val="21488A"/>
                </a:solidFill>
                <a:latin typeface="Tabarra Sans"/>
                <a:ea typeface="Tabarra Sans"/>
                <a:cs typeface="Tabarra Sans"/>
                <a:sym typeface="Tabarra Sans"/>
              </a:rPr>
              <a:t>vk510</a:t>
            </a:r>
          </a:p>
        </p:txBody>
      </p:sp>
      <p:sp>
        <p:nvSpPr>
          <p:cNvPr id="9" name="TextBox 9"/>
          <p:cNvSpPr txBox="1"/>
          <p:nvPr/>
        </p:nvSpPr>
        <p:spPr>
          <a:xfrm>
            <a:off x="1028700" y="8585750"/>
            <a:ext cx="2620767" cy="344805"/>
          </a:xfrm>
          <a:prstGeom prst="rect">
            <a:avLst/>
          </a:prstGeom>
        </p:spPr>
        <p:txBody>
          <a:bodyPr lIns="0" tIns="0" rIns="0" bIns="0" rtlCol="0" anchor="t">
            <a:spAutoFit/>
          </a:bodyPr>
          <a:lstStyle/>
          <a:p>
            <a:pPr algn="l">
              <a:lnSpc>
                <a:spcPts val="2520"/>
              </a:lnSpc>
            </a:pPr>
            <a:r>
              <a:rPr lang="en-US" sz="1800" b="1">
                <a:solidFill>
                  <a:srgbClr val="21488A"/>
                </a:solidFill>
                <a:latin typeface="Tabarra Sans Bold"/>
                <a:ea typeface="Tabarra Sans Bold"/>
                <a:cs typeface="Tabarra Sans Bold"/>
                <a:sym typeface="Tabarra Sans Bold"/>
              </a:rPr>
              <a:t>SHREYASH KALAL</a:t>
            </a:r>
          </a:p>
        </p:txBody>
      </p:sp>
      <p:sp>
        <p:nvSpPr>
          <p:cNvPr id="10" name="TextBox 10"/>
          <p:cNvSpPr txBox="1"/>
          <p:nvPr/>
        </p:nvSpPr>
        <p:spPr>
          <a:xfrm>
            <a:off x="1028700" y="8923020"/>
            <a:ext cx="2620767" cy="344805"/>
          </a:xfrm>
          <a:prstGeom prst="rect">
            <a:avLst/>
          </a:prstGeom>
        </p:spPr>
        <p:txBody>
          <a:bodyPr lIns="0" tIns="0" rIns="0" bIns="0" rtlCol="0" anchor="t">
            <a:spAutoFit/>
          </a:bodyPr>
          <a:lstStyle/>
          <a:p>
            <a:pPr algn="l">
              <a:lnSpc>
                <a:spcPts val="2520"/>
              </a:lnSpc>
            </a:pPr>
            <a:r>
              <a:rPr lang="en-US" sz="1800">
                <a:solidFill>
                  <a:srgbClr val="21488A"/>
                </a:solidFill>
                <a:latin typeface="Tabarra Sans"/>
                <a:ea typeface="Tabarra Sans"/>
                <a:cs typeface="Tabarra Sans"/>
                <a:sym typeface="Tabarra Sans"/>
              </a:rPr>
              <a:t>ssk241</a:t>
            </a:r>
          </a:p>
        </p:txBody>
      </p:sp>
      <p:sp>
        <p:nvSpPr>
          <p:cNvPr id="11" name="TextBox 11"/>
          <p:cNvSpPr txBox="1"/>
          <p:nvPr/>
        </p:nvSpPr>
        <p:spPr>
          <a:xfrm>
            <a:off x="4613285" y="8585750"/>
            <a:ext cx="3566897" cy="344805"/>
          </a:xfrm>
          <a:prstGeom prst="rect">
            <a:avLst/>
          </a:prstGeom>
        </p:spPr>
        <p:txBody>
          <a:bodyPr lIns="0" tIns="0" rIns="0" bIns="0" rtlCol="0" anchor="t">
            <a:spAutoFit/>
          </a:bodyPr>
          <a:lstStyle/>
          <a:p>
            <a:pPr marL="0" lvl="0" indent="0" algn="l">
              <a:lnSpc>
                <a:spcPts val="2520"/>
              </a:lnSpc>
              <a:spcBef>
                <a:spcPct val="0"/>
              </a:spcBef>
            </a:pPr>
            <a:r>
              <a:rPr lang="en-US" sz="1800" b="1">
                <a:solidFill>
                  <a:srgbClr val="21488A"/>
                </a:solidFill>
                <a:latin typeface="Tabarra Sans Bold"/>
                <a:ea typeface="Tabarra Sans Bold"/>
                <a:cs typeface="Tabarra Sans Bold"/>
                <a:sym typeface="Tabarra Sans Bold"/>
              </a:rPr>
              <a:t>SARTHAK SINGH</a:t>
            </a:r>
          </a:p>
        </p:txBody>
      </p:sp>
      <p:sp>
        <p:nvSpPr>
          <p:cNvPr id="12" name="TextBox 12"/>
          <p:cNvSpPr txBox="1"/>
          <p:nvPr/>
        </p:nvSpPr>
        <p:spPr>
          <a:xfrm>
            <a:off x="4613285" y="8923020"/>
            <a:ext cx="3566897" cy="344805"/>
          </a:xfrm>
          <a:prstGeom prst="rect">
            <a:avLst/>
          </a:prstGeom>
        </p:spPr>
        <p:txBody>
          <a:bodyPr lIns="0" tIns="0" rIns="0" bIns="0" rtlCol="0" anchor="t">
            <a:spAutoFit/>
          </a:bodyPr>
          <a:lstStyle/>
          <a:p>
            <a:pPr algn="l">
              <a:lnSpc>
                <a:spcPts val="2520"/>
              </a:lnSpc>
            </a:pPr>
            <a:r>
              <a:rPr lang="en-US" sz="1800">
                <a:solidFill>
                  <a:srgbClr val="21488A"/>
                </a:solidFill>
                <a:latin typeface="Tabarra Sans"/>
                <a:ea typeface="Tabarra Sans"/>
                <a:cs typeface="Tabarra Sans"/>
                <a:sym typeface="Tabarra Sans"/>
              </a:rPr>
              <a:t>ss4767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Freeform 2"/>
          <p:cNvSpPr/>
          <p:nvPr/>
        </p:nvSpPr>
        <p:spPr>
          <a:xfrm>
            <a:off x="9325423" y="1028700"/>
            <a:ext cx="7442517" cy="4465510"/>
          </a:xfrm>
          <a:custGeom>
            <a:avLst/>
            <a:gdLst/>
            <a:ahLst/>
            <a:cxnLst/>
            <a:rect l="l" t="t" r="r" b="b"/>
            <a:pathLst>
              <a:path w="7442517" h="4465510">
                <a:moveTo>
                  <a:pt x="0" y="0"/>
                </a:moveTo>
                <a:lnTo>
                  <a:pt x="7442517" y="0"/>
                </a:lnTo>
                <a:lnTo>
                  <a:pt x="7442517" y="4465510"/>
                </a:lnTo>
                <a:lnTo>
                  <a:pt x="0" y="4465510"/>
                </a:lnTo>
                <a:lnTo>
                  <a:pt x="0" y="0"/>
                </a:lnTo>
                <a:close/>
              </a:path>
            </a:pathLst>
          </a:custGeom>
          <a:blipFill>
            <a:blip r:embed="rId3"/>
            <a:stretch>
              <a:fillRect/>
            </a:stretch>
          </a:blipFill>
        </p:spPr>
        <p:txBody>
          <a:bodyPr/>
          <a:lstStyle/>
          <a:p>
            <a:endParaRPr lang="en-US"/>
          </a:p>
        </p:txBody>
      </p:sp>
      <p:sp>
        <p:nvSpPr>
          <p:cNvPr id="3" name="Freeform 3"/>
          <p:cNvSpPr/>
          <p:nvPr/>
        </p:nvSpPr>
        <p:spPr>
          <a:xfrm>
            <a:off x="9325423" y="5811450"/>
            <a:ext cx="7442517" cy="4465510"/>
          </a:xfrm>
          <a:custGeom>
            <a:avLst/>
            <a:gdLst/>
            <a:ahLst/>
            <a:cxnLst/>
            <a:rect l="l" t="t" r="r" b="b"/>
            <a:pathLst>
              <a:path w="7442517" h="4465510">
                <a:moveTo>
                  <a:pt x="0" y="0"/>
                </a:moveTo>
                <a:lnTo>
                  <a:pt x="7442517" y="0"/>
                </a:lnTo>
                <a:lnTo>
                  <a:pt x="7442517" y="4465510"/>
                </a:lnTo>
                <a:lnTo>
                  <a:pt x="0" y="4465510"/>
                </a:lnTo>
                <a:lnTo>
                  <a:pt x="0" y="0"/>
                </a:lnTo>
                <a:close/>
              </a:path>
            </a:pathLst>
          </a:custGeom>
          <a:blipFill>
            <a:blip r:embed="rId4"/>
            <a:stretch>
              <a:fillRect/>
            </a:stretch>
          </a:blipFill>
        </p:spPr>
        <p:txBody>
          <a:bodyPr/>
          <a:lstStyle/>
          <a:p>
            <a:endParaRPr lang="en-US"/>
          </a:p>
        </p:txBody>
      </p:sp>
      <p:sp>
        <p:nvSpPr>
          <p:cNvPr id="4" name="Freeform 4"/>
          <p:cNvSpPr/>
          <p:nvPr/>
        </p:nvSpPr>
        <p:spPr>
          <a:xfrm>
            <a:off x="325930" y="1028700"/>
            <a:ext cx="8723844" cy="5234306"/>
          </a:xfrm>
          <a:custGeom>
            <a:avLst/>
            <a:gdLst/>
            <a:ahLst/>
            <a:cxnLst/>
            <a:rect l="l" t="t" r="r" b="b"/>
            <a:pathLst>
              <a:path w="8723844" h="5234306">
                <a:moveTo>
                  <a:pt x="0" y="0"/>
                </a:moveTo>
                <a:lnTo>
                  <a:pt x="8723844" y="0"/>
                </a:lnTo>
                <a:lnTo>
                  <a:pt x="8723844" y="5234306"/>
                </a:lnTo>
                <a:lnTo>
                  <a:pt x="0" y="5234306"/>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25930" y="188878"/>
            <a:ext cx="17636140" cy="683261"/>
          </a:xfrm>
          <a:prstGeom prst="rect">
            <a:avLst/>
          </a:prstGeom>
        </p:spPr>
        <p:txBody>
          <a:bodyPr lIns="0" tIns="0" rIns="0" bIns="0" rtlCol="0" anchor="t">
            <a:spAutoFit/>
          </a:bodyPr>
          <a:lstStyle/>
          <a:p>
            <a:pPr marL="0" lvl="0" indent="0" algn="l">
              <a:lnSpc>
                <a:spcPts val="4715"/>
              </a:lnSpc>
              <a:spcBef>
                <a:spcPct val="0"/>
              </a:spcBef>
            </a:pPr>
            <a:r>
              <a:rPr lang="en-US" sz="4100" b="1">
                <a:solidFill>
                  <a:srgbClr val="21488A"/>
                </a:solidFill>
                <a:latin typeface="Tabarra Sans Heavy"/>
                <a:ea typeface="Tabarra Sans Heavy"/>
                <a:cs typeface="Tabarra Sans Heavy"/>
                <a:sym typeface="Tabarra Sans Heavy"/>
              </a:rPr>
              <a:t>Results of Transformer Model with GeLU and Multi-Head Attention</a:t>
            </a:r>
          </a:p>
        </p:txBody>
      </p:sp>
      <p:sp>
        <p:nvSpPr>
          <p:cNvPr id="6" name="TextBox 6"/>
          <p:cNvSpPr txBox="1"/>
          <p:nvPr/>
        </p:nvSpPr>
        <p:spPr>
          <a:xfrm>
            <a:off x="2838223" y="7561510"/>
            <a:ext cx="3895588" cy="2545013"/>
          </a:xfrm>
          <a:prstGeom prst="rect">
            <a:avLst/>
          </a:prstGeom>
        </p:spPr>
        <p:txBody>
          <a:bodyPr lIns="0" tIns="0" rIns="0" bIns="0" rtlCol="0" anchor="t">
            <a:spAutoFit/>
          </a:bodyPr>
          <a:lstStyle/>
          <a:p>
            <a:pPr algn="ctr">
              <a:lnSpc>
                <a:spcPts val="2523"/>
              </a:lnSpc>
            </a:pPr>
            <a:r>
              <a:rPr lang="en-US" sz="1802">
                <a:solidFill>
                  <a:srgbClr val="0C306D"/>
                </a:solidFill>
                <a:latin typeface="Tabarra Sans"/>
                <a:ea typeface="Tabarra Sans"/>
                <a:cs typeface="Tabarra Sans"/>
                <a:sym typeface="Tabarra Sans"/>
              </a:rPr>
              <a:t>Training Time =</a:t>
            </a:r>
          </a:p>
          <a:p>
            <a:pPr algn="ctr">
              <a:lnSpc>
                <a:spcPts val="2523"/>
              </a:lnSpc>
            </a:pPr>
            <a:r>
              <a:rPr lang="en-US" sz="1802">
                <a:solidFill>
                  <a:srgbClr val="0C306D"/>
                </a:solidFill>
                <a:latin typeface="Tabarra Sans"/>
                <a:ea typeface="Tabarra Sans"/>
                <a:cs typeface="Tabarra Sans"/>
                <a:sym typeface="Tabarra Sans"/>
              </a:rPr>
              <a:t> 5 hours</a:t>
            </a:r>
          </a:p>
          <a:p>
            <a:pPr algn="ctr">
              <a:lnSpc>
                <a:spcPts val="2523"/>
              </a:lnSpc>
            </a:pPr>
            <a:endParaRPr lang="en-US" sz="1802">
              <a:solidFill>
                <a:srgbClr val="0C306D"/>
              </a:solidFill>
              <a:latin typeface="Tabarra Sans"/>
              <a:ea typeface="Tabarra Sans"/>
              <a:cs typeface="Tabarra Sans"/>
              <a:sym typeface="Tabarra Sans"/>
            </a:endParaRPr>
          </a:p>
          <a:p>
            <a:pPr algn="ctr">
              <a:lnSpc>
                <a:spcPts val="2523"/>
              </a:lnSpc>
            </a:pPr>
            <a:r>
              <a:rPr lang="en-US" sz="1802">
                <a:solidFill>
                  <a:srgbClr val="0C306D"/>
                </a:solidFill>
                <a:latin typeface="Tabarra Sans"/>
                <a:ea typeface="Tabarra Sans"/>
                <a:cs typeface="Tabarra Sans"/>
                <a:sym typeface="Tabarra Sans"/>
              </a:rPr>
              <a:t>GPU Configuration:</a:t>
            </a:r>
          </a:p>
          <a:p>
            <a:pPr algn="ctr">
              <a:lnSpc>
                <a:spcPts val="2523"/>
              </a:lnSpc>
            </a:pPr>
            <a:r>
              <a:rPr lang="en-US" sz="1802">
                <a:solidFill>
                  <a:srgbClr val="0C306D"/>
                </a:solidFill>
                <a:latin typeface="Tabarra Sans"/>
                <a:ea typeface="Tabarra Sans"/>
                <a:cs typeface="Tabarra Sans"/>
                <a:sym typeface="Tabarra Sans"/>
              </a:rPr>
              <a:t>Name = NVIDIA A100-SXM4-40GB</a:t>
            </a:r>
          </a:p>
          <a:p>
            <a:pPr algn="ctr">
              <a:lnSpc>
                <a:spcPts val="2523"/>
              </a:lnSpc>
            </a:pPr>
            <a:r>
              <a:rPr lang="en-US" sz="1802">
                <a:solidFill>
                  <a:srgbClr val="0C306D"/>
                </a:solidFill>
                <a:latin typeface="Tabarra Sans"/>
                <a:ea typeface="Tabarra Sans"/>
                <a:cs typeface="Tabarra Sans"/>
                <a:sym typeface="Tabarra Sans"/>
              </a:rPr>
              <a:t>Total Memory = 42.48 GB</a:t>
            </a:r>
          </a:p>
          <a:p>
            <a:pPr algn="ctr">
              <a:lnSpc>
                <a:spcPts val="2523"/>
              </a:lnSpc>
            </a:pPr>
            <a:r>
              <a:rPr lang="en-US" sz="1802">
                <a:solidFill>
                  <a:srgbClr val="0C306D"/>
                </a:solidFill>
                <a:latin typeface="Tabarra Sans"/>
                <a:ea typeface="Tabarra Sans"/>
                <a:cs typeface="Tabarra Sans"/>
                <a:sym typeface="Tabarra Sans"/>
              </a:rPr>
              <a:t>CUDA Cores = 108</a:t>
            </a:r>
          </a:p>
          <a:p>
            <a:pPr marL="0" lvl="0" indent="0" algn="ctr">
              <a:lnSpc>
                <a:spcPts val="2523"/>
              </a:lnSpc>
              <a:spcBef>
                <a:spcPct val="0"/>
              </a:spcBef>
            </a:pPr>
            <a:r>
              <a:rPr lang="en-US" sz="1802">
                <a:solidFill>
                  <a:srgbClr val="0C306D"/>
                </a:solidFill>
                <a:latin typeface="Tabarra Sans"/>
                <a:ea typeface="Tabarra Sans"/>
                <a:cs typeface="Tabarra Sans"/>
                <a:sym typeface="Tabarra Sans"/>
              </a:rPr>
              <a:t>Compute Capability = 8.0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488A"/>
        </a:solidFill>
        <a:effectLst/>
      </p:bgPr>
    </p:bg>
    <p:spTree>
      <p:nvGrpSpPr>
        <p:cNvPr id="1" name=""/>
        <p:cNvGrpSpPr/>
        <p:nvPr/>
      </p:nvGrpSpPr>
      <p:grpSpPr>
        <a:xfrm>
          <a:off x="0" y="0"/>
          <a:ext cx="0" cy="0"/>
          <a:chOff x="0" y="0"/>
          <a:chExt cx="0" cy="0"/>
        </a:xfrm>
      </p:grpSpPr>
      <p:sp>
        <p:nvSpPr>
          <p:cNvPr id="2" name="TextBox 2"/>
          <p:cNvSpPr txBox="1"/>
          <p:nvPr/>
        </p:nvSpPr>
        <p:spPr>
          <a:xfrm>
            <a:off x="1028700" y="352425"/>
            <a:ext cx="7758553" cy="1247776"/>
          </a:xfrm>
          <a:prstGeom prst="rect">
            <a:avLst/>
          </a:prstGeom>
        </p:spPr>
        <p:txBody>
          <a:bodyPr lIns="0" tIns="0" rIns="0" bIns="0" rtlCol="0" anchor="t">
            <a:spAutoFit/>
          </a:bodyPr>
          <a:lstStyle/>
          <a:p>
            <a:pPr marL="0" lvl="0" indent="0" algn="l">
              <a:lnSpc>
                <a:spcPts val="8625"/>
              </a:lnSpc>
              <a:spcBef>
                <a:spcPct val="0"/>
              </a:spcBef>
            </a:pPr>
            <a:r>
              <a:rPr lang="en-US" sz="7500" b="1">
                <a:solidFill>
                  <a:srgbClr val="F7FDF2"/>
                </a:solidFill>
                <a:latin typeface="Tabarra Sans Heavy"/>
                <a:ea typeface="Tabarra Sans Heavy"/>
                <a:cs typeface="Tabarra Sans Heavy"/>
                <a:sym typeface="Tabarra Sans Heavy"/>
              </a:rPr>
              <a:t>Generated Text</a:t>
            </a:r>
          </a:p>
        </p:txBody>
      </p:sp>
      <p:sp>
        <p:nvSpPr>
          <p:cNvPr id="3" name="AutoShape 3"/>
          <p:cNvSpPr/>
          <p:nvPr/>
        </p:nvSpPr>
        <p:spPr>
          <a:xfrm flipV="1">
            <a:off x="8017715" y="1600190"/>
            <a:ext cx="9525" cy="8413322"/>
          </a:xfrm>
          <a:prstGeom prst="line">
            <a:avLst/>
          </a:prstGeom>
          <a:ln w="19050" cap="flat">
            <a:solidFill>
              <a:srgbClr val="73E491"/>
            </a:solidFill>
            <a:prstDash val="solid"/>
            <a:headEnd type="none" w="sm" len="sm"/>
            <a:tailEnd type="none" w="sm" len="sm"/>
          </a:ln>
        </p:spPr>
        <p:txBody>
          <a:bodyPr/>
          <a:lstStyle/>
          <a:p>
            <a:endParaRPr lang="en-US"/>
          </a:p>
        </p:txBody>
      </p:sp>
      <p:sp>
        <p:nvSpPr>
          <p:cNvPr id="4" name="Freeform 4"/>
          <p:cNvSpPr/>
          <p:nvPr/>
        </p:nvSpPr>
        <p:spPr>
          <a:xfrm>
            <a:off x="204597" y="1466101"/>
            <a:ext cx="7708268" cy="1339312"/>
          </a:xfrm>
          <a:custGeom>
            <a:avLst/>
            <a:gdLst/>
            <a:ahLst/>
            <a:cxnLst/>
            <a:rect l="l" t="t" r="r" b="b"/>
            <a:pathLst>
              <a:path w="7708268" h="1339312">
                <a:moveTo>
                  <a:pt x="0" y="0"/>
                </a:moveTo>
                <a:lnTo>
                  <a:pt x="7708268" y="0"/>
                </a:lnTo>
                <a:lnTo>
                  <a:pt x="7708268" y="1339311"/>
                </a:lnTo>
                <a:lnTo>
                  <a:pt x="0" y="1339311"/>
                </a:lnTo>
                <a:lnTo>
                  <a:pt x="0" y="0"/>
                </a:lnTo>
                <a:close/>
              </a:path>
            </a:pathLst>
          </a:custGeom>
          <a:blipFill>
            <a:blip r:embed="rId3"/>
            <a:stretch>
              <a:fillRect/>
            </a:stretch>
          </a:blipFill>
        </p:spPr>
        <p:txBody>
          <a:bodyPr/>
          <a:lstStyle/>
          <a:p>
            <a:endParaRPr lang="en-US"/>
          </a:p>
        </p:txBody>
      </p:sp>
      <p:sp>
        <p:nvSpPr>
          <p:cNvPr id="5" name="Freeform 5"/>
          <p:cNvSpPr/>
          <p:nvPr/>
        </p:nvSpPr>
        <p:spPr>
          <a:xfrm>
            <a:off x="204597" y="2805412"/>
            <a:ext cx="7708268" cy="7110877"/>
          </a:xfrm>
          <a:custGeom>
            <a:avLst/>
            <a:gdLst/>
            <a:ahLst/>
            <a:cxnLst/>
            <a:rect l="l" t="t" r="r" b="b"/>
            <a:pathLst>
              <a:path w="7708268" h="7110877">
                <a:moveTo>
                  <a:pt x="0" y="0"/>
                </a:moveTo>
                <a:lnTo>
                  <a:pt x="7708268" y="0"/>
                </a:lnTo>
                <a:lnTo>
                  <a:pt x="7708268" y="7110877"/>
                </a:lnTo>
                <a:lnTo>
                  <a:pt x="0" y="7110877"/>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8787253" y="1523990"/>
            <a:ext cx="9254652" cy="7888538"/>
          </a:xfrm>
          <a:prstGeom prst="rect">
            <a:avLst/>
          </a:prstGeom>
        </p:spPr>
        <p:txBody>
          <a:bodyPr lIns="0" tIns="0" rIns="0" bIns="0" rtlCol="0" anchor="t">
            <a:spAutoFit/>
          </a:bodyPr>
          <a:lstStyle/>
          <a:p>
            <a:pPr algn="l">
              <a:lnSpc>
                <a:spcPts val="2523"/>
              </a:lnSpc>
            </a:pPr>
            <a:r>
              <a:rPr lang="en-US" sz="1802">
                <a:solidFill>
                  <a:srgbClr val="FFFFFF"/>
                </a:solidFill>
                <a:latin typeface="Tabarra Sans"/>
                <a:ea typeface="Tabarra Sans"/>
                <a:cs typeface="Tabarra Sans"/>
                <a:sym typeface="Tabarra Sans"/>
              </a:rPr>
              <a:t>1. Shakespearean Style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 text effectively mimics Shakespearean language with terms like "thou," "hast," and "methinks," and a dramatic tone typical of Shakespeare’s plays.</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However, many phrases lack clarity, such as "Better his life with fancy very soldiers."</a:t>
            </a:r>
          </a:p>
          <a:p>
            <a:pPr algn="l">
              <a:lnSpc>
                <a:spcPts val="2523"/>
              </a:lnSpc>
            </a:pPr>
            <a:r>
              <a:rPr lang="en-US" sz="1802">
                <a:solidFill>
                  <a:srgbClr val="FFFFFF"/>
                </a:solidFill>
                <a:latin typeface="Tabarra Sans"/>
                <a:ea typeface="Tabarra Sans"/>
                <a:cs typeface="Tabarra Sans"/>
                <a:sym typeface="Tabarra Sans"/>
              </a:rPr>
              <a:t>2. Character Naming and Structure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Characters like CORIOLANUS, JULIET, and HORATIO align with Shakespearean plays, and stage directions (e.g., FIRST GENTLEMAN) reflect theatrical formatting.</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Some fabricated names, like COLION, are inconsistent with Shakespeare’s style.</a:t>
            </a:r>
          </a:p>
          <a:p>
            <a:pPr algn="l">
              <a:lnSpc>
                <a:spcPts val="2523"/>
              </a:lnSpc>
            </a:pPr>
            <a:r>
              <a:rPr lang="en-US" sz="1802">
                <a:solidFill>
                  <a:srgbClr val="FFFFFF"/>
                </a:solidFill>
                <a:latin typeface="Tabarra Sans"/>
                <a:ea typeface="Tabarra Sans"/>
                <a:cs typeface="Tabarra Sans"/>
                <a:sym typeface="Tabarra Sans"/>
              </a:rPr>
              <a:t>3. Vocabulary</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 model uses archaic terms like "methinks" and "anon" and dramatic phrases like "Their despised cmmon enclips up. O, let them live."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However, nonsensical phrases like "blind his blaments action other doth have" detract from coherence.</a:t>
            </a:r>
          </a:p>
          <a:p>
            <a:pPr algn="l">
              <a:lnSpc>
                <a:spcPts val="2523"/>
              </a:lnSpc>
            </a:pPr>
            <a:r>
              <a:rPr lang="en-US" sz="1802">
                <a:solidFill>
                  <a:srgbClr val="FFFFFF"/>
                </a:solidFill>
                <a:latin typeface="Tabarra Sans"/>
                <a:ea typeface="Tabarra Sans"/>
                <a:cs typeface="Tabarra Sans"/>
                <a:sym typeface="Tabarra Sans"/>
              </a:rPr>
              <a:t>4. Syntax and Grammar</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Inverted sentence structures, such as "Methinks we say, now nighting will stay my man," successfully replicate Shakespearean syntax.</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Grammar occasionally breaks down, as in "He was not a house, he hath anon," leading to confusion.</a:t>
            </a:r>
          </a:p>
          <a:p>
            <a:pPr algn="l">
              <a:lnSpc>
                <a:spcPts val="2523"/>
              </a:lnSpc>
            </a:pPr>
            <a:r>
              <a:rPr lang="en-US" sz="1802">
                <a:solidFill>
                  <a:srgbClr val="FFFFFF"/>
                </a:solidFill>
                <a:latin typeface="Tabarra Sans"/>
                <a:ea typeface="Tabarra Sans"/>
                <a:cs typeface="Tabarra Sans"/>
                <a:sym typeface="Tabarra Sans"/>
              </a:rPr>
              <a:t>5. Coherence and Context</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Some lines maintain dramatic tension, e.g., "Why, hast he had his tears the manifest his dam?"</a:t>
            </a:r>
          </a:p>
          <a:p>
            <a:pPr marL="389188" lvl="1" indent="-194594" algn="l">
              <a:lnSpc>
                <a:spcPts val="2523"/>
              </a:lnSpc>
              <a:spcBef>
                <a:spcPct val="0"/>
              </a:spcBef>
              <a:buFont typeface="Arial"/>
              <a:buChar char="•"/>
            </a:pPr>
            <a:r>
              <a:rPr lang="en-US" sz="1802">
                <a:solidFill>
                  <a:srgbClr val="FFFFFF"/>
                </a:solidFill>
                <a:latin typeface="Tabarra Sans"/>
                <a:ea typeface="Tabarra Sans"/>
                <a:cs typeface="Tabarra Sans"/>
                <a:sym typeface="Tabarra Sans"/>
              </a:rPr>
              <a:t>Overall, the text lacks narrative coherence, with disjointed character interactions and unclear storylines.</a:t>
            </a:r>
          </a:p>
        </p:txBody>
      </p:sp>
      <p:sp>
        <p:nvSpPr>
          <p:cNvPr id="7" name="TextBox 7"/>
          <p:cNvSpPr txBox="1"/>
          <p:nvPr/>
        </p:nvSpPr>
        <p:spPr>
          <a:xfrm rot="-5400000">
            <a:off x="7113196" y="5516350"/>
            <a:ext cx="2374747" cy="581024"/>
          </a:xfrm>
          <a:prstGeom prst="rect">
            <a:avLst/>
          </a:prstGeom>
        </p:spPr>
        <p:txBody>
          <a:bodyPr lIns="0" tIns="0" rIns="0" bIns="0" rtlCol="0" anchor="t">
            <a:spAutoFit/>
          </a:bodyPr>
          <a:lstStyle/>
          <a:p>
            <a:pPr marL="0" lvl="0" indent="0" algn="l">
              <a:lnSpc>
                <a:spcPts val="4200"/>
              </a:lnSpc>
            </a:pPr>
            <a:r>
              <a:rPr lang="en-US" sz="3000" spc="-90">
                <a:solidFill>
                  <a:srgbClr val="FFFFFF"/>
                </a:solidFill>
                <a:latin typeface="Tabarra Sans"/>
                <a:ea typeface="Tabarra Sans"/>
                <a:cs typeface="Tabarra Sans"/>
                <a:sym typeface="Tabarra Sans"/>
              </a:rPr>
              <a:t>COMMENTS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3E491"/>
        </a:solidFill>
        <a:effectLst/>
      </p:bgPr>
    </p:bg>
    <p:spTree>
      <p:nvGrpSpPr>
        <p:cNvPr id="1" name=""/>
        <p:cNvGrpSpPr/>
        <p:nvPr/>
      </p:nvGrpSpPr>
      <p:grpSpPr>
        <a:xfrm>
          <a:off x="0" y="0"/>
          <a:ext cx="0" cy="0"/>
          <a:chOff x="0" y="0"/>
          <a:chExt cx="0" cy="0"/>
        </a:xfrm>
      </p:grpSpPr>
      <p:sp>
        <p:nvSpPr>
          <p:cNvPr id="2" name="Freeform 2"/>
          <p:cNvSpPr/>
          <p:nvPr/>
        </p:nvSpPr>
        <p:spPr>
          <a:xfrm>
            <a:off x="6715125" y="-2935806"/>
            <a:ext cx="10544271" cy="10544271"/>
          </a:xfrm>
          <a:custGeom>
            <a:avLst/>
            <a:gdLst/>
            <a:ahLst/>
            <a:cxnLst/>
            <a:rect l="l" t="t" r="r" b="b"/>
            <a:pathLst>
              <a:path w="10544271" h="10544271">
                <a:moveTo>
                  <a:pt x="0" y="0"/>
                </a:moveTo>
                <a:lnTo>
                  <a:pt x="10544272" y="0"/>
                </a:lnTo>
                <a:lnTo>
                  <a:pt x="10544272" y="10544271"/>
                </a:lnTo>
                <a:lnTo>
                  <a:pt x="0" y="10544271"/>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3" name="TextBox 3"/>
          <p:cNvSpPr txBox="1"/>
          <p:nvPr/>
        </p:nvSpPr>
        <p:spPr>
          <a:xfrm>
            <a:off x="1028700" y="1529624"/>
            <a:ext cx="11179513" cy="5130638"/>
          </a:xfrm>
          <a:prstGeom prst="rect">
            <a:avLst/>
          </a:prstGeom>
        </p:spPr>
        <p:txBody>
          <a:bodyPr lIns="0" tIns="0" rIns="0" bIns="0" rtlCol="0" anchor="t">
            <a:spAutoFit/>
          </a:bodyPr>
          <a:lstStyle/>
          <a:p>
            <a:pPr algn="l">
              <a:lnSpc>
                <a:spcPts val="18711"/>
              </a:lnSpc>
            </a:pPr>
            <a:r>
              <a:rPr lang="en-US" sz="17010" b="1">
                <a:solidFill>
                  <a:srgbClr val="21488A"/>
                </a:solidFill>
                <a:latin typeface="Tabarra Sans Heavy"/>
                <a:ea typeface="Tabarra Sans Heavy"/>
                <a:cs typeface="Tabarra Sans Heavy"/>
                <a:sym typeface="Tabarra Sans Heav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488A"/>
        </a:solidFill>
        <a:effectLst/>
      </p:bgPr>
    </p:bg>
    <p:spTree>
      <p:nvGrpSpPr>
        <p:cNvPr id="1" name=""/>
        <p:cNvGrpSpPr/>
        <p:nvPr/>
      </p:nvGrpSpPr>
      <p:grpSpPr>
        <a:xfrm>
          <a:off x="0" y="0"/>
          <a:ext cx="0" cy="0"/>
          <a:chOff x="0" y="0"/>
          <a:chExt cx="0" cy="0"/>
        </a:xfrm>
      </p:grpSpPr>
      <p:sp>
        <p:nvSpPr>
          <p:cNvPr id="2" name="AutoShape 2"/>
          <p:cNvSpPr/>
          <p:nvPr/>
        </p:nvSpPr>
        <p:spPr>
          <a:xfrm>
            <a:off x="1028700" y="3339655"/>
            <a:ext cx="3524633" cy="0"/>
          </a:xfrm>
          <a:prstGeom prst="line">
            <a:avLst/>
          </a:prstGeom>
          <a:ln w="19050" cap="flat">
            <a:solidFill>
              <a:srgbClr val="73E491"/>
            </a:solidFill>
            <a:prstDash val="solid"/>
            <a:headEnd type="none" w="sm" len="sm"/>
            <a:tailEnd type="none" w="sm" len="sm"/>
          </a:ln>
        </p:spPr>
        <p:txBody>
          <a:bodyPr/>
          <a:lstStyle/>
          <a:p>
            <a:endParaRPr lang="en-US"/>
          </a:p>
        </p:txBody>
      </p:sp>
      <p:sp>
        <p:nvSpPr>
          <p:cNvPr id="3" name="AutoShape 3"/>
          <p:cNvSpPr/>
          <p:nvPr/>
        </p:nvSpPr>
        <p:spPr>
          <a:xfrm>
            <a:off x="7381684" y="3349180"/>
            <a:ext cx="3524633" cy="0"/>
          </a:xfrm>
          <a:prstGeom prst="line">
            <a:avLst/>
          </a:prstGeom>
          <a:ln w="19050" cap="flat">
            <a:solidFill>
              <a:srgbClr val="73E491"/>
            </a:solidFill>
            <a:prstDash val="solid"/>
            <a:headEnd type="none" w="sm" len="sm"/>
            <a:tailEnd type="none" w="sm" len="sm"/>
          </a:ln>
        </p:spPr>
        <p:txBody>
          <a:bodyPr/>
          <a:lstStyle/>
          <a:p>
            <a:endParaRPr lang="en-US"/>
          </a:p>
        </p:txBody>
      </p:sp>
      <p:sp>
        <p:nvSpPr>
          <p:cNvPr id="4" name="AutoShape 4"/>
          <p:cNvSpPr/>
          <p:nvPr/>
        </p:nvSpPr>
        <p:spPr>
          <a:xfrm>
            <a:off x="13734667" y="3358705"/>
            <a:ext cx="3524633" cy="0"/>
          </a:xfrm>
          <a:prstGeom prst="line">
            <a:avLst/>
          </a:prstGeom>
          <a:ln w="19050" cap="flat">
            <a:solidFill>
              <a:srgbClr val="73E491"/>
            </a:solidFill>
            <a:prstDash val="solid"/>
            <a:headEnd type="none" w="sm" len="sm"/>
            <a:tailEnd type="none" w="sm" len="sm"/>
          </a:ln>
        </p:spPr>
        <p:txBody>
          <a:bodyPr/>
          <a:lstStyle/>
          <a:p>
            <a:endParaRPr lang="en-US"/>
          </a:p>
        </p:txBody>
      </p:sp>
      <p:sp>
        <p:nvSpPr>
          <p:cNvPr id="5" name="TextBox 5"/>
          <p:cNvSpPr txBox="1"/>
          <p:nvPr/>
        </p:nvSpPr>
        <p:spPr>
          <a:xfrm>
            <a:off x="1028700" y="3601078"/>
            <a:ext cx="3785727" cy="552450"/>
          </a:xfrm>
          <a:prstGeom prst="rect">
            <a:avLst/>
          </a:prstGeom>
        </p:spPr>
        <p:txBody>
          <a:bodyPr lIns="0" tIns="0" rIns="0" bIns="0" rtlCol="0" anchor="t">
            <a:spAutoFit/>
          </a:bodyPr>
          <a:lstStyle/>
          <a:p>
            <a:pPr marL="0" lvl="0" indent="0" algn="l">
              <a:lnSpc>
                <a:spcPts val="3839"/>
              </a:lnSpc>
              <a:spcBef>
                <a:spcPct val="0"/>
              </a:spcBef>
            </a:pPr>
            <a:r>
              <a:rPr lang="en-US" sz="3199" b="1" spc="-95">
                <a:solidFill>
                  <a:srgbClr val="F7FDF2"/>
                </a:solidFill>
                <a:latin typeface="Tabarra Sans Bold"/>
                <a:ea typeface="Tabarra Sans Bold"/>
                <a:cs typeface="Tabarra Sans Bold"/>
                <a:sym typeface="Tabarra Sans Bold"/>
              </a:rPr>
              <a:t>What is MakeMore?</a:t>
            </a:r>
          </a:p>
        </p:txBody>
      </p:sp>
      <p:sp>
        <p:nvSpPr>
          <p:cNvPr id="6" name="TextBox 6"/>
          <p:cNvSpPr txBox="1"/>
          <p:nvPr/>
        </p:nvSpPr>
        <p:spPr>
          <a:xfrm>
            <a:off x="7381684" y="3601078"/>
            <a:ext cx="3524633" cy="552450"/>
          </a:xfrm>
          <a:prstGeom prst="rect">
            <a:avLst/>
          </a:prstGeom>
        </p:spPr>
        <p:txBody>
          <a:bodyPr lIns="0" tIns="0" rIns="0" bIns="0" rtlCol="0" anchor="t">
            <a:spAutoFit/>
          </a:bodyPr>
          <a:lstStyle/>
          <a:p>
            <a:pPr marL="0" lvl="0" indent="0" algn="l">
              <a:lnSpc>
                <a:spcPts val="3839"/>
              </a:lnSpc>
              <a:spcBef>
                <a:spcPct val="0"/>
              </a:spcBef>
            </a:pPr>
            <a:r>
              <a:rPr lang="en-US" sz="3199" b="1" spc="-95">
                <a:solidFill>
                  <a:srgbClr val="F7FDF2"/>
                </a:solidFill>
                <a:latin typeface="Tabarra Sans Bold"/>
                <a:ea typeface="Tabarra Sans Bold"/>
                <a:cs typeface="Tabarra Sans Bold"/>
                <a:sym typeface="Tabarra Sans Bold"/>
              </a:rPr>
              <a:t>Aim</a:t>
            </a:r>
          </a:p>
        </p:txBody>
      </p:sp>
      <p:sp>
        <p:nvSpPr>
          <p:cNvPr id="7" name="TextBox 7"/>
          <p:cNvSpPr txBox="1"/>
          <p:nvPr/>
        </p:nvSpPr>
        <p:spPr>
          <a:xfrm>
            <a:off x="13738353" y="3601078"/>
            <a:ext cx="3524633" cy="552450"/>
          </a:xfrm>
          <a:prstGeom prst="rect">
            <a:avLst/>
          </a:prstGeom>
        </p:spPr>
        <p:txBody>
          <a:bodyPr lIns="0" tIns="0" rIns="0" bIns="0" rtlCol="0" anchor="t">
            <a:spAutoFit/>
          </a:bodyPr>
          <a:lstStyle/>
          <a:p>
            <a:pPr marL="0" lvl="0" indent="0" algn="l">
              <a:lnSpc>
                <a:spcPts val="3839"/>
              </a:lnSpc>
              <a:spcBef>
                <a:spcPct val="0"/>
              </a:spcBef>
            </a:pPr>
            <a:r>
              <a:rPr lang="en-US" sz="3199" b="1" spc="-95">
                <a:solidFill>
                  <a:srgbClr val="F7FDF2"/>
                </a:solidFill>
                <a:latin typeface="Tabarra Sans Bold"/>
                <a:ea typeface="Tabarra Sans Bold"/>
                <a:cs typeface="Tabarra Sans Bold"/>
                <a:sym typeface="Tabarra Sans Bold"/>
              </a:rPr>
              <a:t>Dataset</a:t>
            </a:r>
          </a:p>
        </p:txBody>
      </p:sp>
      <p:sp>
        <p:nvSpPr>
          <p:cNvPr id="8" name="TextBox 8"/>
          <p:cNvSpPr txBox="1"/>
          <p:nvPr/>
        </p:nvSpPr>
        <p:spPr>
          <a:xfrm>
            <a:off x="1028700" y="1019175"/>
            <a:ext cx="9555195" cy="1838325"/>
          </a:xfrm>
          <a:prstGeom prst="rect">
            <a:avLst/>
          </a:prstGeom>
        </p:spPr>
        <p:txBody>
          <a:bodyPr lIns="0" tIns="0" rIns="0" bIns="0" rtlCol="0" anchor="t">
            <a:spAutoFit/>
          </a:bodyPr>
          <a:lstStyle/>
          <a:p>
            <a:pPr algn="l">
              <a:lnSpc>
                <a:spcPts val="12000"/>
              </a:lnSpc>
            </a:pPr>
            <a:r>
              <a:rPr lang="en-US" sz="12000" b="1">
                <a:solidFill>
                  <a:srgbClr val="F7FDF2"/>
                </a:solidFill>
                <a:latin typeface="Tabarra Sans Heavy"/>
                <a:ea typeface="Tabarra Sans Heavy"/>
                <a:cs typeface="Tabarra Sans Heavy"/>
                <a:sym typeface="Tabarra Sans Heavy"/>
              </a:rPr>
              <a:t>Introduction</a:t>
            </a:r>
          </a:p>
        </p:txBody>
      </p:sp>
      <p:sp>
        <p:nvSpPr>
          <p:cNvPr id="9" name="TextBox 9"/>
          <p:cNvSpPr txBox="1"/>
          <p:nvPr/>
        </p:nvSpPr>
        <p:spPr>
          <a:xfrm>
            <a:off x="1028700" y="4304348"/>
            <a:ext cx="3785727" cy="1602105"/>
          </a:xfrm>
          <a:prstGeom prst="rect">
            <a:avLst/>
          </a:prstGeom>
        </p:spPr>
        <p:txBody>
          <a:bodyPr lIns="0" tIns="0" rIns="0" bIns="0" rtlCol="0" anchor="t">
            <a:spAutoFit/>
          </a:bodyPr>
          <a:lstStyle/>
          <a:p>
            <a:pPr marL="0" lvl="0" indent="0" algn="l">
              <a:lnSpc>
                <a:spcPts val="2520"/>
              </a:lnSpc>
              <a:spcBef>
                <a:spcPct val="0"/>
              </a:spcBef>
            </a:pPr>
            <a:r>
              <a:rPr lang="en-US" sz="1800" b="1">
                <a:solidFill>
                  <a:srgbClr val="F7FDF2"/>
                </a:solidFill>
                <a:latin typeface="Tabarra Sans Bold"/>
                <a:ea typeface="Tabarra Sans Bold"/>
                <a:cs typeface="Tabarra Sans Bold"/>
                <a:sym typeface="Tabarra Sans Bold"/>
              </a:rPr>
              <a:t>MAKEMORE IS A CHARACTER-LEVEL LANGUAGE MODEL DESIGNED TO GENERATE TEXT RESEMBLING THE TEXT DATA IT IS TRAINED ON.</a:t>
            </a:r>
          </a:p>
        </p:txBody>
      </p:sp>
      <p:sp>
        <p:nvSpPr>
          <p:cNvPr id="10" name="TextBox 10"/>
          <p:cNvSpPr txBox="1"/>
          <p:nvPr/>
        </p:nvSpPr>
        <p:spPr>
          <a:xfrm>
            <a:off x="7251137" y="4304348"/>
            <a:ext cx="3785727" cy="1916430"/>
          </a:xfrm>
          <a:prstGeom prst="rect">
            <a:avLst/>
          </a:prstGeom>
        </p:spPr>
        <p:txBody>
          <a:bodyPr lIns="0" tIns="0" rIns="0" bIns="0" rtlCol="0" anchor="t">
            <a:spAutoFit/>
          </a:bodyPr>
          <a:lstStyle/>
          <a:p>
            <a:pPr marL="0" lvl="0" indent="0" algn="l">
              <a:lnSpc>
                <a:spcPts val="2520"/>
              </a:lnSpc>
              <a:spcBef>
                <a:spcPct val="0"/>
              </a:spcBef>
            </a:pPr>
            <a:r>
              <a:rPr lang="en-US" sz="1800" b="1">
                <a:solidFill>
                  <a:srgbClr val="F7FDF2"/>
                </a:solidFill>
                <a:latin typeface="Tabarra Sans Bold"/>
                <a:ea typeface="Tabarra Sans Bold"/>
                <a:cs typeface="Tabarra Sans Bold"/>
                <a:sym typeface="Tabarra Sans Bold"/>
              </a:rPr>
              <a:t>TO BUILD A ROBUST MODEL TRAINED ON A CORPUS OF SHAKESPEARE'S WORKS TO PRODUCE COHERENT, STYLISTIC, AND CONTEXTUALLY RICH TEXT.</a:t>
            </a:r>
          </a:p>
        </p:txBody>
      </p:sp>
      <p:sp>
        <p:nvSpPr>
          <p:cNvPr id="11" name="TextBox 11"/>
          <p:cNvSpPr txBox="1"/>
          <p:nvPr/>
        </p:nvSpPr>
        <p:spPr>
          <a:xfrm>
            <a:off x="13607806" y="4304348"/>
            <a:ext cx="3785727" cy="2230755"/>
          </a:xfrm>
          <a:prstGeom prst="rect">
            <a:avLst/>
          </a:prstGeom>
        </p:spPr>
        <p:txBody>
          <a:bodyPr lIns="0" tIns="0" rIns="0" bIns="0" rtlCol="0" anchor="t">
            <a:spAutoFit/>
          </a:bodyPr>
          <a:lstStyle/>
          <a:p>
            <a:pPr marL="0" lvl="0" indent="0" algn="l">
              <a:lnSpc>
                <a:spcPts val="2520"/>
              </a:lnSpc>
              <a:spcBef>
                <a:spcPct val="0"/>
              </a:spcBef>
            </a:pPr>
            <a:r>
              <a:rPr lang="en-US" sz="1800" b="1">
                <a:solidFill>
                  <a:srgbClr val="F7FDF2"/>
                </a:solidFill>
                <a:latin typeface="Tabarra Sans Bold"/>
                <a:ea typeface="Tabarra Sans Bold"/>
                <a:cs typeface="Tabarra Sans Bold"/>
                <a:sym typeface="Tabarra Sans Bold"/>
              </a:rPr>
              <a:t>THE TINY SHAKESPEARE DATASET: A COMPACT CORPUS CONTAINING SHAKESPEARE’S WORKS, USED TO EVALUATE THE MODEL’S ABILITY TO LEARN AND MIMIC SHAKESPEAREAN TEXT PATTERNS.</a:t>
            </a:r>
          </a:p>
        </p:txBody>
      </p:sp>
      <p:sp>
        <p:nvSpPr>
          <p:cNvPr id="12" name="TextBox 12"/>
          <p:cNvSpPr txBox="1"/>
          <p:nvPr/>
        </p:nvSpPr>
        <p:spPr>
          <a:xfrm>
            <a:off x="5041002" y="7982903"/>
            <a:ext cx="8693665" cy="1916430"/>
          </a:xfrm>
          <a:prstGeom prst="rect">
            <a:avLst/>
          </a:prstGeom>
        </p:spPr>
        <p:txBody>
          <a:bodyPr lIns="0" tIns="0" rIns="0" bIns="0" rtlCol="0" anchor="t">
            <a:spAutoFit/>
          </a:bodyPr>
          <a:lstStyle/>
          <a:p>
            <a:pPr algn="l">
              <a:lnSpc>
                <a:spcPts val="2520"/>
              </a:lnSpc>
            </a:pPr>
            <a:r>
              <a:rPr lang="en-US" sz="1800" b="1">
                <a:solidFill>
                  <a:srgbClr val="F7FDF2"/>
                </a:solidFill>
                <a:latin typeface="Tabarra Sans Bold"/>
                <a:ea typeface="Tabarra Sans Bold"/>
                <a:cs typeface="Tabarra Sans Bold"/>
                <a:sym typeface="Tabarra Sans Bold"/>
              </a:rPr>
              <a:t>Total Number of Lines = 40,000</a:t>
            </a:r>
          </a:p>
          <a:p>
            <a:pPr algn="l">
              <a:lnSpc>
                <a:spcPts val="2520"/>
              </a:lnSpc>
            </a:pPr>
            <a:r>
              <a:rPr lang="en-US" sz="1800" b="1">
                <a:solidFill>
                  <a:srgbClr val="F7FDF2"/>
                </a:solidFill>
                <a:latin typeface="Tabarra Sans Bold"/>
                <a:ea typeface="Tabarra Sans Bold"/>
                <a:cs typeface="Tabarra Sans Bold"/>
                <a:sym typeface="Tabarra Sans Bold"/>
              </a:rPr>
              <a:t>Total Number of Tokens = 1,115,394</a:t>
            </a:r>
          </a:p>
          <a:p>
            <a:pPr algn="l">
              <a:lnSpc>
                <a:spcPts val="2520"/>
              </a:lnSpc>
            </a:pPr>
            <a:r>
              <a:rPr lang="en-US" sz="1800" b="1">
                <a:solidFill>
                  <a:srgbClr val="F7FDF2"/>
                </a:solidFill>
                <a:latin typeface="Tabarra Sans Bold"/>
                <a:ea typeface="Tabarra Sans Bold"/>
                <a:cs typeface="Tabarra Sans Bold"/>
                <a:sym typeface="Tabarra Sans Bold"/>
              </a:rPr>
              <a:t>Total Number of Unique Characters = 65 (including uppercase and lowercase letters, digits, punctuation marks, and whitespace characters)</a:t>
            </a:r>
          </a:p>
          <a:p>
            <a:pPr algn="l">
              <a:lnSpc>
                <a:spcPts val="2520"/>
              </a:lnSpc>
            </a:pPr>
            <a:r>
              <a:rPr lang="en-US" sz="1800" b="1">
                <a:solidFill>
                  <a:srgbClr val="F7FDF2"/>
                </a:solidFill>
                <a:latin typeface="Tabarra Sans Bold"/>
                <a:ea typeface="Tabarra Sans Bold"/>
                <a:cs typeface="Tabarra Sans Bold"/>
                <a:sym typeface="Tabarra Sans Bold"/>
              </a:rPr>
              <a:t>Total Number of Words = 201,966</a:t>
            </a:r>
          </a:p>
          <a:p>
            <a:pPr marL="0" lvl="0" indent="0" algn="l">
              <a:lnSpc>
                <a:spcPts val="2520"/>
              </a:lnSpc>
              <a:spcBef>
                <a:spcPct val="0"/>
              </a:spcBef>
            </a:pPr>
            <a:r>
              <a:rPr lang="en-US" sz="1800" b="1">
                <a:solidFill>
                  <a:srgbClr val="F7FDF2"/>
                </a:solidFill>
                <a:latin typeface="Tabarra Sans Bold"/>
                <a:ea typeface="Tabarra Sans Bold"/>
                <a:cs typeface="Tabarra Sans Bold"/>
                <a:sym typeface="Tabarra Sans Bold"/>
              </a:rPr>
              <a:t>Vocabulary Size = 28431 </a:t>
            </a:r>
          </a:p>
        </p:txBody>
      </p:sp>
      <p:sp>
        <p:nvSpPr>
          <p:cNvPr id="13" name="TextBox 13"/>
          <p:cNvSpPr txBox="1"/>
          <p:nvPr/>
        </p:nvSpPr>
        <p:spPr>
          <a:xfrm>
            <a:off x="5041002" y="7327552"/>
            <a:ext cx="5388623" cy="552450"/>
          </a:xfrm>
          <a:prstGeom prst="rect">
            <a:avLst/>
          </a:prstGeom>
        </p:spPr>
        <p:txBody>
          <a:bodyPr lIns="0" tIns="0" rIns="0" bIns="0" rtlCol="0" anchor="t">
            <a:spAutoFit/>
          </a:bodyPr>
          <a:lstStyle/>
          <a:p>
            <a:pPr marL="0" lvl="0" indent="0" algn="l">
              <a:lnSpc>
                <a:spcPts val="3839"/>
              </a:lnSpc>
              <a:spcBef>
                <a:spcPct val="0"/>
              </a:spcBef>
            </a:pPr>
            <a:r>
              <a:rPr lang="en-US" sz="3199" b="1" spc="-95">
                <a:solidFill>
                  <a:srgbClr val="F7FDF2"/>
                </a:solidFill>
                <a:latin typeface="Tabarra Sans Bold"/>
                <a:ea typeface="Tabarra Sans Bold"/>
                <a:cs typeface="Tabarra Sans Bold"/>
                <a:sym typeface="Tabarra Sans Bold"/>
              </a:rPr>
              <a:t>Tiny Shakespeare Metadata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AutoShape 2"/>
          <p:cNvSpPr/>
          <p:nvPr/>
        </p:nvSpPr>
        <p:spPr>
          <a:xfrm>
            <a:off x="1028729" y="1038225"/>
            <a:ext cx="3144256"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3" name="AutoShape 3"/>
          <p:cNvSpPr/>
          <p:nvPr/>
        </p:nvSpPr>
        <p:spPr>
          <a:xfrm>
            <a:off x="1028557" y="5984540"/>
            <a:ext cx="3144427" cy="0"/>
          </a:xfrm>
          <a:prstGeom prst="line">
            <a:avLst/>
          </a:prstGeom>
          <a:ln w="19050" cap="flat">
            <a:solidFill>
              <a:srgbClr val="73E491"/>
            </a:solidFill>
            <a:prstDash val="solid"/>
            <a:headEnd type="none" w="sm" len="sm"/>
            <a:tailEnd type="none" w="sm" len="sm"/>
          </a:ln>
        </p:spPr>
        <p:txBody>
          <a:bodyPr/>
          <a:lstStyle/>
          <a:p>
            <a:endParaRPr lang="en-US"/>
          </a:p>
        </p:txBody>
      </p:sp>
      <p:sp>
        <p:nvSpPr>
          <p:cNvPr id="4" name="AutoShape 4"/>
          <p:cNvSpPr/>
          <p:nvPr/>
        </p:nvSpPr>
        <p:spPr>
          <a:xfrm flipV="1">
            <a:off x="11699764" y="5994065"/>
            <a:ext cx="3144288"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5" name="AutoShape 5"/>
          <p:cNvSpPr/>
          <p:nvPr/>
        </p:nvSpPr>
        <p:spPr>
          <a:xfrm flipV="1">
            <a:off x="11699793" y="1009650"/>
            <a:ext cx="3144288"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6" name="Freeform 6"/>
          <p:cNvSpPr/>
          <p:nvPr/>
        </p:nvSpPr>
        <p:spPr>
          <a:xfrm>
            <a:off x="1028557" y="1244230"/>
            <a:ext cx="5697851" cy="2841803"/>
          </a:xfrm>
          <a:custGeom>
            <a:avLst/>
            <a:gdLst/>
            <a:ahLst/>
            <a:cxnLst/>
            <a:rect l="l" t="t" r="r" b="b"/>
            <a:pathLst>
              <a:path w="5697851" h="2841803">
                <a:moveTo>
                  <a:pt x="0" y="0"/>
                </a:moveTo>
                <a:lnTo>
                  <a:pt x="5697851" y="0"/>
                </a:lnTo>
                <a:lnTo>
                  <a:pt x="5697851" y="2841803"/>
                </a:lnTo>
                <a:lnTo>
                  <a:pt x="0" y="2841803"/>
                </a:lnTo>
                <a:lnTo>
                  <a:pt x="0" y="0"/>
                </a:lnTo>
                <a:close/>
              </a:path>
            </a:pathLst>
          </a:custGeom>
          <a:blipFill>
            <a:blip r:embed="rId2"/>
            <a:stretch>
              <a:fillRect/>
            </a:stretch>
          </a:blipFill>
        </p:spPr>
        <p:txBody>
          <a:bodyPr/>
          <a:lstStyle/>
          <a:p>
            <a:endParaRPr lang="en-US"/>
          </a:p>
        </p:txBody>
      </p:sp>
      <p:sp>
        <p:nvSpPr>
          <p:cNvPr id="7" name="Freeform 7"/>
          <p:cNvSpPr/>
          <p:nvPr/>
        </p:nvSpPr>
        <p:spPr>
          <a:xfrm>
            <a:off x="11699764" y="1244230"/>
            <a:ext cx="5082929" cy="1937867"/>
          </a:xfrm>
          <a:custGeom>
            <a:avLst/>
            <a:gdLst/>
            <a:ahLst/>
            <a:cxnLst/>
            <a:rect l="l" t="t" r="r" b="b"/>
            <a:pathLst>
              <a:path w="5082929" h="1937867">
                <a:moveTo>
                  <a:pt x="0" y="0"/>
                </a:moveTo>
                <a:lnTo>
                  <a:pt x="5082929" y="0"/>
                </a:lnTo>
                <a:lnTo>
                  <a:pt x="5082929" y="1937867"/>
                </a:lnTo>
                <a:lnTo>
                  <a:pt x="0" y="1937867"/>
                </a:lnTo>
                <a:lnTo>
                  <a:pt x="0" y="0"/>
                </a:lnTo>
                <a:close/>
              </a:path>
            </a:pathLst>
          </a:custGeom>
          <a:blipFill>
            <a:blip r:embed="rId3"/>
            <a:stretch>
              <a:fillRect/>
            </a:stretch>
          </a:blipFill>
        </p:spPr>
        <p:txBody>
          <a:bodyPr/>
          <a:lstStyle/>
          <a:p>
            <a:endParaRPr lang="en-US"/>
          </a:p>
        </p:txBody>
      </p:sp>
      <p:sp>
        <p:nvSpPr>
          <p:cNvPr id="8" name="Freeform 8"/>
          <p:cNvSpPr/>
          <p:nvPr/>
        </p:nvSpPr>
        <p:spPr>
          <a:xfrm>
            <a:off x="1028557" y="6184565"/>
            <a:ext cx="3342228" cy="2636363"/>
          </a:xfrm>
          <a:custGeom>
            <a:avLst/>
            <a:gdLst/>
            <a:ahLst/>
            <a:cxnLst/>
            <a:rect l="l" t="t" r="r" b="b"/>
            <a:pathLst>
              <a:path w="3342228" h="2636363">
                <a:moveTo>
                  <a:pt x="0" y="0"/>
                </a:moveTo>
                <a:lnTo>
                  <a:pt x="3342228" y="0"/>
                </a:lnTo>
                <a:lnTo>
                  <a:pt x="3342228" y="2636364"/>
                </a:lnTo>
                <a:lnTo>
                  <a:pt x="0" y="2636364"/>
                </a:lnTo>
                <a:lnTo>
                  <a:pt x="0" y="0"/>
                </a:lnTo>
                <a:close/>
              </a:path>
            </a:pathLst>
          </a:custGeom>
          <a:blipFill>
            <a:blip r:embed="rId4"/>
            <a:stretch>
              <a:fillRect/>
            </a:stretch>
          </a:blipFill>
        </p:spPr>
        <p:txBody>
          <a:bodyPr/>
          <a:lstStyle/>
          <a:p>
            <a:endParaRPr lang="en-US"/>
          </a:p>
        </p:txBody>
      </p:sp>
      <p:sp>
        <p:nvSpPr>
          <p:cNvPr id="9" name="Freeform 9"/>
          <p:cNvSpPr/>
          <p:nvPr/>
        </p:nvSpPr>
        <p:spPr>
          <a:xfrm>
            <a:off x="11699793" y="6184565"/>
            <a:ext cx="4726246" cy="3007074"/>
          </a:xfrm>
          <a:custGeom>
            <a:avLst/>
            <a:gdLst/>
            <a:ahLst/>
            <a:cxnLst/>
            <a:rect l="l" t="t" r="r" b="b"/>
            <a:pathLst>
              <a:path w="4726246" h="3007074">
                <a:moveTo>
                  <a:pt x="0" y="0"/>
                </a:moveTo>
                <a:lnTo>
                  <a:pt x="4726246" y="0"/>
                </a:lnTo>
                <a:lnTo>
                  <a:pt x="4726246" y="3007074"/>
                </a:lnTo>
                <a:lnTo>
                  <a:pt x="0" y="3007074"/>
                </a:lnTo>
                <a:lnTo>
                  <a:pt x="0" y="0"/>
                </a:lnTo>
                <a:close/>
              </a:path>
            </a:pathLst>
          </a:custGeom>
          <a:blipFill>
            <a:blip r:embed="rId5"/>
            <a:stretch>
              <a:fillRect/>
            </a:stretch>
          </a:blipFill>
        </p:spPr>
        <p:txBody>
          <a:bodyPr/>
          <a:lstStyle/>
          <a:p>
            <a:endParaRPr lang="en-US"/>
          </a:p>
        </p:txBody>
      </p:sp>
      <p:sp>
        <p:nvSpPr>
          <p:cNvPr id="10" name="TextBox 10"/>
          <p:cNvSpPr txBox="1"/>
          <p:nvPr/>
        </p:nvSpPr>
        <p:spPr>
          <a:xfrm>
            <a:off x="1028729" y="4228908"/>
            <a:ext cx="5697680" cy="973388"/>
          </a:xfrm>
          <a:prstGeom prst="rect">
            <a:avLst/>
          </a:prstGeom>
        </p:spPr>
        <p:txBody>
          <a:bodyPr lIns="0" tIns="0" rIns="0" bIns="0" rtlCol="0" anchor="t">
            <a:spAutoFit/>
          </a:bodyPr>
          <a:lstStyle/>
          <a:p>
            <a:pPr marL="0" lvl="0" indent="0" algn="l">
              <a:lnSpc>
                <a:spcPts val="2523"/>
              </a:lnSpc>
              <a:spcBef>
                <a:spcPct val="0"/>
              </a:spcBef>
            </a:pPr>
            <a:r>
              <a:rPr lang="en-US" sz="1802">
                <a:solidFill>
                  <a:srgbClr val="0C306D"/>
                </a:solidFill>
                <a:latin typeface="Tabarra Sans"/>
                <a:ea typeface="Tabarra Sans"/>
                <a:cs typeface="Tabarra Sans"/>
                <a:sym typeface="Tabarra Sans"/>
              </a:rPr>
              <a:t>Designed to capture sequential dependencies, useful for text generation due to its memory retention over time steps.</a:t>
            </a:r>
          </a:p>
        </p:txBody>
      </p:sp>
      <p:sp>
        <p:nvSpPr>
          <p:cNvPr id="11" name="TextBox 11"/>
          <p:cNvSpPr txBox="1"/>
          <p:nvPr/>
        </p:nvSpPr>
        <p:spPr>
          <a:xfrm>
            <a:off x="1028700" y="230505"/>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RNN</a:t>
            </a:r>
          </a:p>
        </p:txBody>
      </p:sp>
      <p:sp>
        <p:nvSpPr>
          <p:cNvPr id="12" name="TextBox 12"/>
          <p:cNvSpPr txBox="1"/>
          <p:nvPr/>
        </p:nvSpPr>
        <p:spPr>
          <a:xfrm>
            <a:off x="1028729" y="5176820"/>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MLP</a:t>
            </a:r>
          </a:p>
        </p:txBody>
      </p:sp>
      <p:sp>
        <p:nvSpPr>
          <p:cNvPr id="13" name="TextBox 13"/>
          <p:cNvSpPr txBox="1"/>
          <p:nvPr/>
        </p:nvSpPr>
        <p:spPr>
          <a:xfrm>
            <a:off x="11699793" y="5176820"/>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BoW</a:t>
            </a:r>
          </a:p>
        </p:txBody>
      </p:sp>
      <p:sp>
        <p:nvSpPr>
          <p:cNvPr id="14" name="TextBox 14"/>
          <p:cNvSpPr txBox="1"/>
          <p:nvPr/>
        </p:nvSpPr>
        <p:spPr>
          <a:xfrm>
            <a:off x="11699764" y="230505"/>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Bigram</a:t>
            </a:r>
          </a:p>
        </p:txBody>
      </p:sp>
      <p:sp>
        <p:nvSpPr>
          <p:cNvPr id="15" name="TextBox 15"/>
          <p:cNvSpPr txBox="1"/>
          <p:nvPr/>
        </p:nvSpPr>
        <p:spPr>
          <a:xfrm>
            <a:off x="11699793" y="3426970"/>
            <a:ext cx="5521257" cy="659063"/>
          </a:xfrm>
          <a:prstGeom prst="rect">
            <a:avLst/>
          </a:prstGeom>
        </p:spPr>
        <p:txBody>
          <a:bodyPr lIns="0" tIns="0" rIns="0" bIns="0" rtlCol="0" anchor="t">
            <a:spAutoFit/>
          </a:bodyPr>
          <a:lstStyle/>
          <a:p>
            <a:pPr marL="0" lvl="0" indent="0" algn="l">
              <a:lnSpc>
                <a:spcPts val="2523"/>
              </a:lnSpc>
              <a:spcBef>
                <a:spcPct val="0"/>
              </a:spcBef>
            </a:pPr>
            <a:r>
              <a:rPr lang="en-US" sz="1802">
                <a:solidFill>
                  <a:srgbClr val="0C306D"/>
                </a:solidFill>
                <a:latin typeface="Tabarra Sans"/>
                <a:ea typeface="Tabarra Sans"/>
                <a:cs typeface="Tabarra Sans"/>
                <a:sym typeface="Tabarra Sans"/>
              </a:rPr>
              <a:t>Builds on BoW by capturing minimal sequential dependencies between character pairs.</a:t>
            </a:r>
          </a:p>
        </p:txBody>
      </p:sp>
      <p:sp>
        <p:nvSpPr>
          <p:cNvPr id="16" name="TextBox 16"/>
          <p:cNvSpPr txBox="1"/>
          <p:nvPr/>
        </p:nvSpPr>
        <p:spPr>
          <a:xfrm>
            <a:off x="1028557" y="9182100"/>
            <a:ext cx="6684113" cy="659063"/>
          </a:xfrm>
          <a:prstGeom prst="rect">
            <a:avLst/>
          </a:prstGeom>
        </p:spPr>
        <p:txBody>
          <a:bodyPr lIns="0" tIns="0" rIns="0" bIns="0" rtlCol="0" anchor="t">
            <a:spAutoFit/>
          </a:bodyPr>
          <a:lstStyle/>
          <a:p>
            <a:pPr marL="0" lvl="0" indent="0" algn="l">
              <a:lnSpc>
                <a:spcPts val="2523"/>
              </a:lnSpc>
              <a:spcBef>
                <a:spcPct val="0"/>
              </a:spcBef>
            </a:pPr>
            <a:r>
              <a:rPr lang="en-US" sz="1802">
                <a:solidFill>
                  <a:srgbClr val="0C306D"/>
                </a:solidFill>
                <a:latin typeface="Tabarra Sans"/>
                <a:ea typeface="Tabarra Sans"/>
                <a:cs typeface="Tabarra Sans"/>
                <a:sym typeface="Tabarra Sans"/>
              </a:rPr>
              <a:t>A baseline feedforward model to understand if simple, non-sequential processing can generate coherent text.</a:t>
            </a:r>
          </a:p>
        </p:txBody>
      </p:sp>
      <p:sp>
        <p:nvSpPr>
          <p:cNvPr id="17" name="TextBox 17"/>
          <p:cNvSpPr txBox="1"/>
          <p:nvPr/>
        </p:nvSpPr>
        <p:spPr>
          <a:xfrm>
            <a:off x="11699793" y="9286889"/>
            <a:ext cx="6359197" cy="659063"/>
          </a:xfrm>
          <a:prstGeom prst="rect">
            <a:avLst/>
          </a:prstGeom>
        </p:spPr>
        <p:txBody>
          <a:bodyPr lIns="0" tIns="0" rIns="0" bIns="0" rtlCol="0" anchor="t">
            <a:spAutoFit/>
          </a:bodyPr>
          <a:lstStyle/>
          <a:p>
            <a:pPr marL="0" lvl="0" indent="0" algn="l">
              <a:lnSpc>
                <a:spcPts val="2523"/>
              </a:lnSpc>
              <a:spcBef>
                <a:spcPct val="0"/>
              </a:spcBef>
            </a:pPr>
            <a:r>
              <a:rPr lang="en-US" sz="1802">
                <a:solidFill>
                  <a:srgbClr val="0C306D"/>
                </a:solidFill>
                <a:latin typeface="Tabarra Sans"/>
                <a:ea typeface="Tabarra Sans"/>
                <a:cs typeface="Tabarra Sans"/>
                <a:sym typeface="Tabarra Sans"/>
              </a:rPr>
              <a:t>A simplistic approach to study the effect of word frequency distributions on text generation.</a:t>
            </a:r>
          </a:p>
        </p:txBody>
      </p:sp>
      <p:sp>
        <p:nvSpPr>
          <p:cNvPr id="18" name="TextBox 18"/>
          <p:cNvSpPr txBox="1"/>
          <p:nvPr/>
        </p:nvSpPr>
        <p:spPr>
          <a:xfrm>
            <a:off x="7283806" y="3902074"/>
            <a:ext cx="3720387" cy="2416177"/>
          </a:xfrm>
          <a:prstGeom prst="rect">
            <a:avLst/>
          </a:prstGeom>
        </p:spPr>
        <p:txBody>
          <a:bodyPr lIns="0" tIns="0" rIns="0" bIns="0" rtlCol="0" anchor="t">
            <a:spAutoFit/>
          </a:bodyPr>
          <a:lstStyle/>
          <a:p>
            <a:pPr marL="0" lvl="0" indent="0" algn="l">
              <a:lnSpc>
                <a:spcPts val="4600"/>
              </a:lnSpc>
              <a:spcBef>
                <a:spcPct val="0"/>
              </a:spcBef>
            </a:pPr>
            <a:r>
              <a:rPr lang="en-US" sz="4000" b="1">
                <a:solidFill>
                  <a:srgbClr val="21488A"/>
                </a:solidFill>
                <a:latin typeface="Tabarra Sans Heavy"/>
                <a:ea typeface="Tabarra Sans Heavy"/>
                <a:cs typeface="Tabarra Sans Heavy"/>
                <a:sym typeface="Tabarra Sans Heavy"/>
              </a:rPr>
              <a:t>Experimenting with Non-Transformer Architectures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AutoShape 2"/>
          <p:cNvSpPr/>
          <p:nvPr/>
        </p:nvSpPr>
        <p:spPr>
          <a:xfrm>
            <a:off x="1028729" y="1038225"/>
            <a:ext cx="3144256"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3" name="AutoShape 3"/>
          <p:cNvSpPr/>
          <p:nvPr/>
        </p:nvSpPr>
        <p:spPr>
          <a:xfrm>
            <a:off x="1011754" y="6131550"/>
            <a:ext cx="3144427" cy="0"/>
          </a:xfrm>
          <a:prstGeom prst="line">
            <a:avLst/>
          </a:prstGeom>
          <a:ln w="19050" cap="flat">
            <a:solidFill>
              <a:srgbClr val="73E491"/>
            </a:solidFill>
            <a:prstDash val="solid"/>
            <a:headEnd type="none" w="sm" len="sm"/>
            <a:tailEnd type="none" w="sm" len="sm"/>
          </a:ln>
        </p:spPr>
        <p:txBody>
          <a:bodyPr/>
          <a:lstStyle/>
          <a:p>
            <a:endParaRPr lang="en-US"/>
          </a:p>
        </p:txBody>
      </p:sp>
      <p:sp>
        <p:nvSpPr>
          <p:cNvPr id="4" name="AutoShape 4"/>
          <p:cNvSpPr/>
          <p:nvPr/>
        </p:nvSpPr>
        <p:spPr>
          <a:xfrm flipV="1">
            <a:off x="11124196" y="5882415"/>
            <a:ext cx="3144288"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5" name="AutoShape 5"/>
          <p:cNvSpPr/>
          <p:nvPr/>
        </p:nvSpPr>
        <p:spPr>
          <a:xfrm flipV="1">
            <a:off x="11124225" y="1009650"/>
            <a:ext cx="3144288" cy="9525"/>
          </a:xfrm>
          <a:prstGeom prst="line">
            <a:avLst/>
          </a:prstGeom>
          <a:ln w="19050" cap="flat">
            <a:solidFill>
              <a:srgbClr val="73E491"/>
            </a:solidFill>
            <a:prstDash val="solid"/>
            <a:headEnd type="none" w="sm" len="sm"/>
            <a:tailEnd type="none" w="sm" len="sm"/>
          </a:ln>
        </p:spPr>
        <p:txBody>
          <a:bodyPr/>
          <a:lstStyle/>
          <a:p>
            <a:endParaRPr lang="en-US"/>
          </a:p>
        </p:txBody>
      </p:sp>
      <p:sp>
        <p:nvSpPr>
          <p:cNvPr id="6" name="Freeform 6"/>
          <p:cNvSpPr/>
          <p:nvPr/>
        </p:nvSpPr>
        <p:spPr>
          <a:xfrm>
            <a:off x="11124196" y="6071010"/>
            <a:ext cx="5869227" cy="2516431"/>
          </a:xfrm>
          <a:custGeom>
            <a:avLst/>
            <a:gdLst/>
            <a:ahLst/>
            <a:cxnLst/>
            <a:rect l="l" t="t" r="r" b="b"/>
            <a:pathLst>
              <a:path w="5869227" h="2516431">
                <a:moveTo>
                  <a:pt x="0" y="0"/>
                </a:moveTo>
                <a:lnTo>
                  <a:pt x="5869227" y="0"/>
                </a:lnTo>
                <a:lnTo>
                  <a:pt x="5869227" y="2516431"/>
                </a:lnTo>
                <a:lnTo>
                  <a:pt x="0" y="2516431"/>
                </a:lnTo>
                <a:lnTo>
                  <a:pt x="0" y="0"/>
                </a:lnTo>
                <a:close/>
              </a:path>
            </a:pathLst>
          </a:custGeom>
          <a:blipFill>
            <a:blip r:embed="rId2"/>
            <a:stretch>
              <a:fillRect/>
            </a:stretch>
          </a:blipFill>
        </p:spPr>
        <p:txBody>
          <a:bodyPr/>
          <a:lstStyle/>
          <a:p>
            <a:endParaRPr lang="en-US"/>
          </a:p>
        </p:txBody>
      </p:sp>
      <p:sp>
        <p:nvSpPr>
          <p:cNvPr id="7" name="Freeform 7"/>
          <p:cNvSpPr/>
          <p:nvPr/>
        </p:nvSpPr>
        <p:spPr>
          <a:xfrm>
            <a:off x="11124167" y="1168741"/>
            <a:ext cx="6910894" cy="1995521"/>
          </a:xfrm>
          <a:custGeom>
            <a:avLst/>
            <a:gdLst/>
            <a:ahLst/>
            <a:cxnLst/>
            <a:rect l="l" t="t" r="r" b="b"/>
            <a:pathLst>
              <a:path w="6910894" h="1995521">
                <a:moveTo>
                  <a:pt x="0" y="0"/>
                </a:moveTo>
                <a:lnTo>
                  <a:pt x="6910894" y="0"/>
                </a:lnTo>
                <a:lnTo>
                  <a:pt x="6910894" y="1995521"/>
                </a:lnTo>
                <a:lnTo>
                  <a:pt x="0" y="1995521"/>
                </a:lnTo>
                <a:lnTo>
                  <a:pt x="0" y="0"/>
                </a:lnTo>
                <a:close/>
              </a:path>
            </a:pathLst>
          </a:custGeom>
          <a:blipFill>
            <a:blip r:embed="rId3"/>
            <a:stretch>
              <a:fillRect/>
            </a:stretch>
          </a:blipFill>
        </p:spPr>
        <p:txBody>
          <a:bodyPr/>
          <a:lstStyle/>
          <a:p>
            <a:endParaRPr lang="en-US"/>
          </a:p>
        </p:txBody>
      </p:sp>
      <p:sp>
        <p:nvSpPr>
          <p:cNvPr id="8" name="Freeform 8"/>
          <p:cNvSpPr/>
          <p:nvPr/>
        </p:nvSpPr>
        <p:spPr>
          <a:xfrm>
            <a:off x="1011754" y="6347235"/>
            <a:ext cx="6844087" cy="2352655"/>
          </a:xfrm>
          <a:custGeom>
            <a:avLst/>
            <a:gdLst/>
            <a:ahLst/>
            <a:cxnLst/>
            <a:rect l="l" t="t" r="r" b="b"/>
            <a:pathLst>
              <a:path w="6844087" h="2352655">
                <a:moveTo>
                  <a:pt x="0" y="0"/>
                </a:moveTo>
                <a:lnTo>
                  <a:pt x="6844087" y="0"/>
                </a:lnTo>
                <a:lnTo>
                  <a:pt x="6844087" y="2352655"/>
                </a:lnTo>
                <a:lnTo>
                  <a:pt x="0" y="2352655"/>
                </a:lnTo>
                <a:lnTo>
                  <a:pt x="0" y="0"/>
                </a:lnTo>
                <a:close/>
              </a:path>
            </a:pathLst>
          </a:custGeom>
          <a:blipFill>
            <a:blip r:embed="rId4"/>
            <a:stretch>
              <a:fillRect/>
            </a:stretch>
          </a:blipFill>
        </p:spPr>
        <p:txBody>
          <a:bodyPr/>
          <a:lstStyle/>
          <a:p>
            <a:endParaRPr lang="en-US"/>
          </a:p>
        </p:txBody>
      </p:sp>
      <p:sp>
        <p:nvSpPr>
          <p:cNvPr id="9" name="Freeform 9"/>
          <p:cNvSpPr/>
          <p:nvPr/>
        </p:nvSpPr>
        <p:spPr>
          <a:xfrm>
            <a:off x="1011754" y="1168741"/>
            <a:ext cx="6844087" cy="2917292"/>
          </a:xfrm>
          <a:custGeom>
            <a:avLst/>
            <a:gdLst/>
            <a:ahLst/>
            <a:cxnLst/>
            <a:rect l="l" t="t" r="r" b="b"/>
            <a:pathLst>
              <a:path w="6844087" h="2917292">
                <a:moveTo>
                  <a:pt x="0" y="0"/>
                </a:moveTo>
                <a:lnTo>
                  <a:pt x="6844087" y="0"/>
                </a:lnTo>
                <a:lnTo>
                  <a:pt x="6844087" y="2917292"/>
                </a:lnTo>
                <a:lnTo>
                  <a:pt x="0" y="2917292"/>
                </a:lnTo>
                <a:lnTo>
                  <a:pt x="0" y="0"/>
                </a:lnTo>
                <a:close/>
              </a:path>
            </a:pathLst>
          </a:custGeom>
          <a:blipFill>
            <a:blip r:embed="rId5"/>
            <a:stretch>
              <a:fillRect/>
            </a:stretch>
          </a:blipFill>
        </p:spPr>
        <p:txBody>
          <a:bodyPr/>
          <a:lstStyle/>
          <a:p>
            <a:endParaRPr lang="en-US"/>
          </a:p>
        </p:txBody>
      </p:sp>
      <p:sp>
        <p:nvSpPr>
          <p:cNvPr id="10" name="TextBox 10"/>
          <p:cNvSpPr txBox="1"/>
          <p:nvPr/>
        </p:nvSpPr>
        <p:spPr>
          <a:xfrm>
            <a:off x="1011754" y="4170112"/>
            <a:ext cx="6844087" cy="973388"/>
          </a:xfrm>
          <a:prstGeom prst="rect">
            <a:avLst/>
          </a:prstGeom>
        </p:spPr>
        <p:txBody>
          <a:bodyPr lIns="0" tIns="0" rIns="0" bIns="0" rtlCol="0" anchor="t">
            <a:spAutoFit/>
          </a:bodyPr>
          <a:lstStyle/>
          <a:p>
            <a:pPr marL="389188" lvl="1" indent="-194594" algn="l">
              <a:lnSpc>
                <a:spcPts val="2523"/>
              </a:lnSpc>
              <a:buFont typeface="Arial"/>
              <a:buChar char="•"/>
            </a:pPr>
            <a:r>
              <a:rPr lang="en-US" sz="1802">
                <a:solidFill>
                  <a:srgbClr val="0C306D"/>
                </a:solidFill>
                <a:latin typeface="Tabarra Sans"/>
                <a:ea typeface="Tabarra Sans"/>
                <a:cs typeface="Tabarra Sans"/>
                <a:sym typeface="Tabarra Sans"/>
              </a:rPr>
              <a:t>Result: Validation loss at 1.80; struggles with long-range dependencies, due to compute restrictions.</a:t>
            </a:r>
          </a:p>
          <a:p>
            <a:pPr marL="389188" lvl="1" indent="-194594" algn="l">
              <a:lnSpc>
                <a:spcPts val="2523"/>
              </a:lnSpc>
              <a:spcBef>
                <a:spcPct val="0"/>
              </a:spcBef>
              <a:buFont typeface="Arial"/>
              <a:buChar char="•"/>
            </a:pPr>
            <a:r>
              <a:rPr lang="en-US" sz="1802">
                <a:solidFill>
                  <a:srgbClr val="0C306D"/>
                </a:solidFill>
                <a:latin typeface="Tabarra Sans"/>
                <a:ea typeface="Tabarra Sans"/>
                <a:cs typeface="Tabarra Sans"/>
                <a:sym typeface="Tabarra Sans"/>
              </a:rPr>
              <a:t>Drawback: Limited context retention due to block size.</a:t>
            </a:r>
          </a:p>
        </p:txBody>
      </p:sp>
      <p:sp>
        <p:nvSpPr>
          <p:cNvPr id="11" name="TextBox 11"/>
          <p:cNvSpPr txBox="1"/>
          <p:nvPr/>
        </p:nvSpPr>
        <p:spPr>
          <a:xfrm>
            <a:off x="1028700" y="230505"/>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RNN</a:t>
            </a:r>
          </a:p>
        </p:txBody>
      </p:sp>
      <p:sp>
        <p:nvSpPr>
          <p:cNvPr id="12" name="TextBox 12"/>
          <p:cNvSpPr txBox="1"/>
          <p:nvPr/>
        </p:nvSpPr>
        <p:spPr>
          <a:xfrm>
            <a:off x="1028729" y="5117670"/>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MLP</a:t>
            </a:r>
          </a:p>
        </p:txBody>
      </p:sp>
      <p:sp>
        <p:nvSpPr>
          <p:cNvPr id="13" name="TextBox 13"/>
          <p:cNvSpPr txBox="1"/>
          <p:nvPr/>
        </p:nvSpPr>
        <p:spPr>
          <a:xfrm>
            <a:off x="11124167" y="4981575"/>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BoW</a:t>
            </a:r>
          </a:p>
        </p:txBody>
      </p:sp>
      <p:sp>
        <p:nvSpPr>
          <p:cNvPr id="14" name="TextBox 14"/>
          <p:cNvSpPr txBox="1"/>
          <p:nvPr/>
        </p:nvSpPr>
        <p:spPr>
          <a:xfrm>
            <a:off x="11124167" y="106680"/>
            <a:ext cx="2256154" cy="798195"/>
          </a:xfrm>
          <a:prstGeom prst="rect">
            <a:avLst/>
          </a:prstGeom>
        </p:spPr>
        <p:txBody>
          <a:bodyPr lIns="0" tIns="0" rIns="0" bIns="0" rtlCol="0" anchor="t">
            <a:spAutoFit/>
          </a:bodyPr>
          <a:lstStyle/>
          <a:p>
            <a:pPr marL="0" lvl="0" indent="0" algn="l">
              <a:lnSpc>
                <a:spcPts val="5880"/>
              </a:lnSpc>
            </a:pPr>
            <a:r>
              <a:rPr lang="en-US" sz="4200" spc="-126">
                <a:solidFill>
                  <a:srgbClr val="0C306D"/>
                </a:solidFill>
                <a:latin typeface="Tabarra Sans"/>
                <a:ea typeface="Tabarra Sans"/>
                <a:cs typeface="Tabarra Sans"/>
                <a:sym typeface="Tabarra Sans"/>
              </a:rPr>
              <a:t>Bigram</a:t>
            </a:r>
          </a:p>
        </p:txBody>
      </p:sp>
      <p:sp>
        <p:nvSpPr>
          <p:cNvPr id="15" name="TextBox 15"/>
          <p:cNvSpPr txBox="1"/>
          <p:nvPr/>
        </p:nvSpPr>
        <p:spPr>
          <a:xfrm>
            <a:off x="11124225" y="3354762"/>
            <a:ext cx="6910836" cy="1287713"/>
          </a:xfrm>
          <a:prstGeom prst="rect">
            <a:avLst/>
          </a:prstGeom>
        </p:spPr>
        <p:txBody>
          <a:bodyPr lIns="0" tIns="0" rIns="0" bIns="0" rtlCol="0" anchor="t">
            <a:spAutoFit/>
          </a:bodyPr>
          <a:lstStyle/>
          <a:p>
            <a:pPr marL="389188" lvl="1" indent="-194594" algn="l">
              <a:lnSpc>
                <a:spcPts val="2523"/>
              </a:lnSpc>
              <a:buFont typeface="Arial"/>
              <a:buChar char="•"/>
            </a:pPr>
            <a:r>
              <a:rPr lang="en-US" sz="1802">
                <a:solidFill>
                  <a:srgbClr val="0C306D"/>
                </a:solidFill>
                <a:latin typeface="Tabarra Sans"/>
                <a:ea typeface="Tabarra Sans"/>
                <a:cs typeface="Tabarra Sans"/>
                <a:sym typeface="Tabarra Sans"/>
              </a:rPr>
              <a:t>Result: Validation loss at 2.95; captures short-range patterns.</a:t>
            </a:r>
          </a:p>
          <a:p>
            <a:pPr marL="389188" lvl="1" indent="-194594" algn="l">
              <a:lnSpc>
                <a:spcPts val="2523"/>
              </a:lnSpc>
              <a:spcBef>
                <a:spcPct val="0"/>
              </a:spcBef>
              <a:buFont typeface="Arial"/>
              <a:buChar char="•"/>
            </a:pPr>
            <a:r>
              <a:rPr lang="en-US" sz="1802">
                <a:solidFill>
                  <a:srgbClr val="0C306D"/>
                </a:solidFill>
                <a:latin typeface="Tabarra Sans"/>
                <a:ea typeface="Tabarra Sans"/>
                <a:cs typeface="Tabarra Sans"/>
                <a:sym typeface="Tabarra Sans"/>
              </a:rPr>
              <a:t>Drawback: Limited to two-character dependencies, lacks contextual depth.</a:t>
            </a:r>
          </a:p>
        </p:txBody>
      </p:sp>
      <p:sp>
        <p:nvSpPr>
          <p:cNvPr id="16" name="TextBox 16"/>
          <p:cNvSpPr txBox="1"/>
          <p:nvPr/>
        </p:nvSpPr>
        <p:spPr>
          <a:xfrm>
            <a:off x="1011754" y="8833240"/>
            <a:ext cx="6844087" cy="973388"/>
          </a:xfrm>
          <a:prstGeom prst="rect">
            <a:avLst/>
          </a:prstGeom>
        </p:spPr>
        <p:txBody>
          <a:bodyPr lIns="0" tIns="0" rIns="0" bIns="0" rtlCol="0" anchor="t">
            <a:spAutoFit/>
          </a:bodyPr>
          <a:lstStyle/>
          <a:p>
            <a:pPr marL="389188" lvl="1" indent="-194594" algn="l">
              <a:lnSpc>
                <a:spcPts val="2523"/>
              </a:lnSpc>
              <a:buFont typeface="Arial"/>
              <a:buChar char="•"/>
            </a:pPr>
            <a:r>
              <a:rPr lang="en-US" sz="1802">
                <a:solidFill>
                  <a:srgbClr val="0C306D"/>
                </a:solidFill>
                <a:latin typeface="Tabarra Sans"/>
                <a:ea typeface="Tabarra Sans"/>
                <a:cs typeface="Tabarra Sans"/>
                <a:sym typeface="Tabarra Sans"/>
              </a:rPr>
              <a:t>Result: Validation loss at 1.85; ignores temporal structure.</a:t>
            </a:r>
          </a:p>
          <a:p>
            <a:pPr marL="389188" lvl="1" indent="-194594" algn="l">
              <a:lnSpc>
                <a:spcPts val="2523"/>
              </a:lnSpc>
              <a:spcBef>
                <a:spcPct val="0"/>
              </a:spcBef>
              <a:buFont typeface="Arial"/>
              <a:buChar char="•"/>
            </a:pPr>
            <a:r>
              <a:rPr lang="en-US" sz="1802">
                <a:solidFill>
                  <a:srgbClr val="0C306D"/>
                </a:solidFill>
                <a:latin typeface="Tabarra Sans"/>
                <a:ea typeface="Tabarra Sans"/>
                <a:cs typeface="Tabarra Sans"/>
                <a:sym typeface="Tabarra Sans"/>
              </a:rPr>
              <a:t>Drawback: Cannot capture sequential relationships, resulting in incoherent text generation.</a:t>
            </a:r>
          </a:p>
        </p:txBody>
      </p:sp>
      <p:sp>
        <p:nvSpPr>
          <p:cNvPr id="17" name="TextBox 17"/>
          <p:cNvSpPr txBox="1"/>
          <p:nvPr/>
        </p:nvSpPr>
        <p:spPr>
          <a:xfrm>
            <a:off x="11124167" y="8806516"/>
            <a:ext cx="5869256" cy="973455"/>
          </a:xfrm>
          <a:prstGeom prst="rect">
            <a:avLst/>
          </a:prstGeom>
        </p:spPr>
        <p:txBody>
          <a:bodyPr lIns="0" tIns="0" rIns="0" bIns="0" rtlCol="0" anchor="t">
            <a:spAutoFit/>
          </a:bodyPr>
          <a:lstStyle/>
          <a:p>
            <a:pPr marL="388622" lvl="1" indent="-194311" algn="l">
              <a:lnSpc>
                <a:spcPts val="2520"/>
              </a:lnSpc>
              <a:buFont typeface="Arial"/>
              <a:buChar char="•"/>
            </a:pPr>
            <a:r>
              <a:rPr lang="en-US" sz="1800">
                <a:solidFill>
                  <a:srgbClr val="0C306D"/>
                </a:solidFill>
                <a:latin typeface="Tabarra Sans"/>
                <a:ea typeface="Tabarra Sans"/>
                <a:cs typeface="Tabarra Sans"/>
                <a:sym typeface="Tabarra Sans"/>
              </a:rPr>
              <a:t>Result: Validation loss at 2.45; lacks semantic coherence.</a:t>
            </a:r>
          </a:p>
          <a:p>
            <a:pPr marL="388622" lvl="1" indent="-194311" algn="l">
              <a:lnSpc>
                <a:spcPts val="2520"/>
              </a:lnSpc>
              <a:spcBef>
                <a:spcPct val="0"/>
              </a:spcBef>
              <a:buFont typeface="Arial"/>
              <a:buChar char="•"/>
            </a:pPr>
            <a:r>
              <a:rPr lang="en-US" sz="1800">
                <a:solidFill>
                  <a:srgbClr val="0C306D"/>
                </a:solidFill>
                <a:latin typeface="Tabarra Sans"/>
                <a:ea typeface="Tabarra Sans"/>
                <a:cs typeface="Tabarra Sans"/>
                <a:sym typeface="Tabarra Sans"/>
              </a:rPr>
              <a:t>Drawback: Ignores sequential order.</a:t>
            </a:r>
          </a:p>
        </p:txBody>
      </p:sp>
      <p:sp>
        <p:nvSpPr>
          <p:cNvPr id="18" name="TextBox 18"/>
          <p:cNvSpPr txBox="1"/>
          <p:nvPr/>
        </p:nvSpPr>
        <p:spPr>
          <a:xfrm>
            <a:off x="8079800" y="4210049"/>
            <a:ext cx="2677237" cy="1819277"/>
          </a:xfrm>
          <a:prstGeom prst="rect">
            <a:avLst/>
          </a:prstGeom>
        </p:spPr>
        <p:txBody>
          <a:bodyPr lIns="0" tIns="0" rIns="0" bIns="0" rtlCol="0" anchor="t">
            <a:spAutoFit/>
          </a:bodyPr>
          <a:lstStyle/>
          <a:p>
            <a:pPr marL="0" lvl="0" indent="0" algn="l">
              <a:lnSpc>
                <a:spcPts val="3450"/>
              </a:lnSpc>
              <a:spcBef>
                <a:spcPct val="0"/>
              </a:spcBef>
            </a:pPr>
            <a:r>
              <a:rPr lang="en-US" sz="3000" b="1">
                <a:solidFill>
                  <a:srgbClr val="21488A"/>
                </a:solidFill>
                <a:latin typeface="Tabarra Sans Heavy"/>
                <a:ea typeface="Tabarra Sans Heavy"/>
                <a:cs typeface="Tabarra Sans Heavy"/>
                <a:sym typeface="Tabarra Sans Heavy"/>
              </a:rPr>
              <a:t>Results of Non-Transformer Architectures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Freeform 2"/>
          <p:cNvSpPr/>
          <p:nvPr/>
        </p:nvSpPr>
        <p:spPr>
          <a:xfrm>
            <a:off x="11021567" y="1028700"/>
            <a:ext cx="6999693" cy="4199816"/>
          </a:xfrm>
          <a:custGeom>
            <a:avLst/>
            <a:gdLst/>
            <a:ahLst/>
            <a:cxnLst/>
            <a:rect l="l" t="t" r="r" b="b"/>
            <a:pathLst>
              <a:path w="6999693" h="4199816">
                <a:moveTo>
                  <a:pt x="0" y="0"/>
                </a:moveTo>
                <a:lnTo>
                  <a:pt x="6999693" y="0"/>
                </a:lnTo>
                <a:lnTo>
                  <a:pt x="6999693" y="4199816"/>
                </a:lnTo>
                <a:lnTo>
                  <a:pt x="0" y="4199816"/>
                </a:lnTo>
                <a:lnTo>
                  <a:pt x="0" y="0"/>
                </a:lnTo>
                <a:close/>
              </a:path>
            </a:pathLst>
          </a:custGeom>
          <a:blipFill>
            <a:blip r:embed="rId2"/>
            <a:stretch>
              <a:fillRect/>
            </a:stretch>
          </a:blipFill>
        </p:spPr>
        <p:txBody>
          <a:bodyPr/>
          <a:lstStyle/>
          <a:p>
            <a:endParaRPr lang="en-US"/>
          </a:p>
        </p:txBody>
      </p:sp>
      <p:sp>
        <p:nvSpPr>
          <p:cNvPr id="3" name="Freeform 3"/>
          <p:cNvSpPr/>
          <p:nvPr/>
        </p:nvSpPr>
        <p:spPr>
          <a:xfrm>
            <a:off x="11021567" y="5865480"/>
            <a:ext cx="6999693" cy="4199816"/>
          </a:xfrm>
          <a:custGeom>
            <a:avLst/>
            <a:gdLst/>
            <a:ahLst/>
            <a:cxnLst/>
            <a:rect l="l" t="t" r="r" b="b"/>
            <a:pathLst>
              <a:path w="6999693" h="4199816">
                <a:moveTo>
                  <a:pt x="0" y="0"/>
                </a:moveTo>
                <a:lnTo>
                  <a:pt x="6999693" y="0"/>
                </a:lnTo>
                <a:lnTo>
                  <a:pt x="6999693" y="4199816"/>
                </a:lnTo>
                <a:lnTo>
                  <a:pt x="0" y="4199816"/>
                </a:lnTo>
                <a:lnTo>
                  <a:pt x="0" y="0"/>
                </a:lnTo>
                <a:close/>
              </a:path>
            </a:pathLst>
          </a:custGeom>
          <a:blipFill>
            <a:blip r:embed="rId3"/>
            <a:stretch>
              <a:fillRect/>
            </a:stretch>
          </a:blipFill>
        </p:spPr>
        <p:txBody>
          <a:bodyPr/>
          <a:lstStyle/>
          <a:p>
            <a:endParaRPr lang="en-US"/>
          </a:p>
        </p:txBody>
      </p:sp>
      <p:sp>
        <p:nvSpPr>
          <p:cNvPr id="4" name="Freeform 4"/>
          <p:cNvSpPr/>
          <p:nvPr/>
        </p:nvSpPr>
        <p:spPr>
          <a:xfrm>
            <a:off x="122613" y="1651974"/>
            <a:ext cx="7144962" cy="6564434"/>
          </a:xfrm>
          <a:custGeom>
            <a:avLst/>
            <a:gdLst/>
            <a:ahLst/>
            <a:cxnLst/>
            <a:rect l="l" t="t" r="r" b="b"/>
            <a:pathLst>
              <a:path w="7144962" h="6564434">
                <a:moveTo>
                  <a:pt x="0" y="0"/>
                </a:moveTo>
                <a:lnTo>
                  <a:pt x="7144962" y="0"/>
                </a:lnTo>
                <a:lnTo>
                  <a:pt x="7144962" y="6564434"/>
                </a:lnTo>
                <a:lnTo>
                  <a:pt x="0" y="6564434"/>
                </a:lnTo>
                <a:lnTo>
                  <a:pt x="0" y="0"/>
                </a:lnTo>
                <a:close/>
              </a:path>
            </a:pathLst>
          </a:custGeom>
          <a:blipFill>
            <a:blip r:embed="rId4"/>
            <a:stretch>
              <a:fillRect/>
            </a:stretch>
          </a:blipFill>
        </p:spPr>
        <p:txBody>
          <a:bodyPr/>
          <a:lstStyle/>
          <a:p>
            <a:endParaRPr lang="en-US"/>
          </a:p>
        </p:txBody>
      </p:sp>
      <p:grpSp>
        <p:nvGrpSpPr>
          <p:cNvPr id="5" name="Group 5"/>
          <p:cNvGrpSpPr/>
          <p:nvPr/>
        </p:nvGrpSpPr>
        <p:grpSpPr>
          <a:xfrm>
            <a:off x="7600950" y="360045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73E491"/>
            </a:solidFill>
          </p:spPr>
          <p:txBody>
            <a:bodyPr/>
            <a:lstStyle/>
            <a:p>
              <a:endParaRPr lang="en-US"/>
            </a:p>
          </p:txBody>
        </p:sp>
        <p:sp>
          <p:nvSpPr>
            <p:cNvPr id="7" name="TextBox 7"/>
            <p:cNvSpPr txBox="1"/>
            <p:nvPr/>
          </p:nvSpPr>
          <p:spPr>
            <a:xfrm>
              <a:off x="0" y="-66675"/>
              <a:ext cx="812800" cy="879475"/>
            </a:xfrm>
            <a:prstGeom prst="rect">
              <a:avLst/>
            </a:prstGeom>
          </p:spPr>
          <p:txBody>
            <a:bodyPr lIns="50800" tIns="50800" rIns="50800" bIns="50800" rtlCol="0" anchor="ctr"/>
            <a:lstStyle/>
            <a:p>
              <a:pPr algn="ctr">
                <a:lnSpc>
                  <a:spcPts val="2243"/>
                </a:lnSpc>
              </a:pPr>
              <a:endParaRPr/>
            </a:p>
          </p:txBody>
        </p:sp>
      </p:grpSp>
      <p:sp>
        <p:nvSpPr>
          <p:cNvPr id="8" name="Freeform 8"/>
          <p:cNvSpPr/>
          <p:nvPr/>
        </p:nvSpPr>
        <p:spPr>
          <a:xfrm>
            <a:off x="7994192" y="4078708"/>
            <a:ext cx="2299616" cy="2299616"/>
          </a:xfrm>
          <a:custGeom>
            <a:avLst/>
            <a:gdLst/>
            <a:ahLst/>
            <a:cxnLst/>
            <a:rect l="l" t="t" r="r" b="b"/>
            <a:pathLst>
              <a:path w="2299616" h="2299616">
                <a:moveTo>
                  <a:pt x="0" y="0"/>
                </a:moveTo>
                <a:lnTo>
                  <a:pt x="2299616" y="0"/>
                </a:lnTo>
                <a:lnTo>
                  <a:pt x="2299616" y="2299616"/>
                </a:lnTo>
                <a:lnTo>
                  <a:pt x="0" y="2299616"/>
                </a:lnTo>
                <a:lnTo>
                  <a:pt x="0" y="0"/>
                </a:lnTo>
                <a:close/>
              </a:path>
            </a:pathLst>
          </a:custGeom>
          <a:blipFill>
            <a:blip r:embed="rId5"/>
            <a:stretch>
              <a:fillRect/>
            </a:stretch>
          </a:blipFill>
        </p:spPr>
        <p:txBody>
          <a:bodyPr/>
          <a:lstStyle/>
          <a:p>
            <a:endParaRPr lang="en-US"/>
          </a:p>
        </p:txBody>
      </p:sp>
      <p:sp>
        <p:nvSpPr>
          <p:cNvPr id="9" name="TextBox 9"/>
          <p:cNvSpPr txBox="1"/>
          <p:nvPr/>
        </p:nvSpPr>
        <p:spPr>
          <a:xfrm>
            <a:off x="665786" y="217164"/>
            <a:ext cx="16956428" cy="831851"/>
          </a:xfrm>
          <a:prstGeom prst="rect">
            <a:avLst/>
          </a:prstGeom>
        </p:spPr>
        <p:txBody>
          <a:bodyPr lIns="0" tIns="0" rIns="0" bIns="0" rtlCol="0" anchor="t">
            <a:spAutoFit/>
          </a:bodyPr>
          <a:lstStyle/>
          <a:p>
            <a:pPr marL="0" lvl="0" indent="0" algn="l">
              <a:lnSpc>
                <a:spcPts val="5750"/>
              </a:lnSpc>
              <a:spcBef>
                <a:spcPct val="0"/>
              </a:spcBef>
            </a:pPr>
            <a:r>
              <a:rPr lang="en-US" sz="5000" b="1">
                <a:solidFill>
                  <a:srgbClr val="21488A"/>
                </a:solidFill>
                <a:latin typeface="Tabarra Sans Heavy"/>
                <a:ea typeface="Tabarra Sans Heavy"/>
                <a:cs typeface="Tabarra Sans Heavy"/>
                <a:sym typeface="Tabarra Sans Heavy"/>
              </a:rPr>
              <a:t>Transformer with Causal Self-Attention</a:t>
            </a:r>
          </a:p>
        </p:txBody>
      </p:sp>
      <p:sp>
        <p:nvSpPr>
          <p:cNvPr id="10" name="TextBox 10"/>
          <p:cNvSpPr txBox="1"/>
          <p:nvPr/>
        </p:nvSpPr>
        <p:spPr>
          <a:xfrm>
            <a:off x="7196206" y="6905801"/>
            <a:ext cx="3895588" cy="2545013"/>
          </a:xfrm>
          <a:prstGeom prst="rect">
            <a:avLst/>
          </a:prstGeom>
        </p:spPr>
        <p:txBody>
          <a:bodyPr lIns="0" tIns="0" rIns="0" bIns="0" rtlCol="0" anchor="t">
            <a:spAutoFit/>
          </a:bodyPr>
          <a:lstStyle/>
          <a:p>
            <a:pPr algn="ctr">
              <a:lnSpc>
                <a:spcPts val="2523"/>
              </a:lnSpc>
            </a:pPr>
            <a:r>
              <a:rPr lang="en-US" sz="1802">
                <a:solidFill>
                  <a:srgbClr val="0C306D"/>
                </a:solidFill>
                <a:latin typeface="Tabarra Sans"/>
                <a:ea typeface="Tabarra Sans"/>
                <a:cs typeface="Tabarra Sans"/>
                <a:sym typeface="Tabarra Sans"/>
              </a:rPr>
              <a:t>Training Time =</a:t>
            </a:r>
          </a:p>
          <a:p>
            <a:pPr algn="ctr">
              <a:lnSpc>
                <a:spcPts val="2523"/>
              </a:lnSpc>
            </a:pPr>
            <a:r>
              <a:rPr lang="en-US" sz="1802">
                <a:solidFill>
                  <a:srgbClr val="0C306D"/>
                </a:solidFill>
                <a:latin typeface="Tabarra Sans"/>
                <a:ea typeface="Tabarra Sans"/>
                <a:cs typeface="Tabarra Sans"/>
                <a:sym typeface="Tabarra Sans"/>
              </a:rPr>
              <a:t> 1 hour 40 minutes</a:t>
            </a:r>
          </a:p>
          <a:p>
            <a:pPr algn="ctr">
              <a:lnSpc>
                <a:spcPts val="2523"/>
              </a:lnSpc>
            </a:pPr>
            <a:endParaRPr lang="en-US" sz="1802">
              <a:solidFill>
                <a:srgbClr val="0C306D"/>
              </a:solidFill>
              <a:latin typeface="Tabarra Sans"/>
              <a:ea typeface="Tabarra Sans"/>
              <a:cs typeface="Tabarra Sans"/>
              <a:sym typeface="Tabarra Sans"/>
            </a:endParaRPr>
          </a:p>
          <a:p>
            <a:pPr algn="ctr">
              <a:lnSpc>
                <a:spcPts val="2523"/>
              </a:lnSpc>
            </a:pPr>
            <a:r>
              <a:rPr lang="en-US" sz="1802">
                <a:solidFill>
                  <a:srgbClr val="0C306D"/>
                </a:solidFill>
                <a:latin typeface="Tabarra Sans"/>
                <a:ea typeface="Tabarra Sans"/>
                <a:cs typeface="Tabarra Sans"/>
                <a:sym typeface="Tabarra Sans"/>
              </a:rPr>
              <a:t>GPU Configuration:</a:t>
            </a:r>
          </a:p>
          <a:p>
            <a:pPr algn="ctr">
              <a:lnSpc>
                <a:spcPts val="2523"/>
              </a:lnSpc>
            </a:pPr>
            <a:r>
              <a:rPr lang="en-US" sz="1802">
                <a:solidFill>
                  <a:srgbClr val="0C306D"/>
                </a:solidFill>
                <a:latin typeface="Tabarra Sans"/>
                <a:ea typeface="Tabarra Sans"/>
                <a:cs typeface="Tabarra Sans"/>
                <a:sym typeface="Tabarra Sans"/>
              </a:rPr>
              <a:t>Name = NVIDIA A100-SXM4-40GB</a:t>
            </a:r>
          </a:p>
          <a:p>
            <a:pPr algn="ctr">
              <a:lnSpc>
                <a:spcPts val="2523"/>
              </a:lnSpc>
            </a:pPr>
            <a:r>
              <a:rPr lang="en-US" sz="1802">
                <a:solidFill>
                  <a:srgbClr val="0C306D"/>
                </a:solidFill>
                <a:latin typeface="Tabarra Sans"/>
                <a:ea typeface="Tabarra Sans"/>
                <a:cs typeface="Tabarra Sans"/>
                <a:sym typeface="Tabarra Sans"/>
              </a:rPr>
              <a:t>Total Memory = 42.48 GB</a:t>
            </a:r>
          </a:p>
          <a:p>
            <a:pPr algn="ctr">
              <a:lnSpc>
                <a:spcPts val="2523"/>
              </a:lnSpc>
            </a:pPr>
            <a:r>
              <a:rPr lang="en-US" sz="1802">
                <a:solidFill>
                  <a:srgbClr val="0C306D"/>
                </a:solidFill>
                <a:latin typeface="Tabarra Sans"/>
                <a:ea typeface="Tabarra Sans"/>
                <a:cs typeface="Tabarra Sans"/>
                <a:sym typeface="Tabarra Sans"/>
              </a:rPr>
              <a:t>CUDA Cores = 108</a:t>
            </a:r>
          </a:p>
          <a:p>
            <a:pPr marL="0" lvl="0" indent="0" algn="ctr">
              <a:lnSpc>
                <a:spcPts val="2523"/>
              </a:lnSpc>
              <a:spcBef>
                <a:spcPct val="0"/>
              </a:spcBef>
            </a:pPr>
            <a:r>
              <a:rPr lang="en-US" sz="1802">
                <a:solidFill>
                  <a:srgbClr val="0C306D"/>
                </a:solidFill>
                <a:latin typeface="Tabarra Sans"/>
                <a:ea typeface="Tabarra Sans"/>
                <a:cs typeface="Tabarra Sans"/>
                <a:sym typeface="Tabarra Sans"/>
              </a:rPr>
              <a:t>Compute Capability = 8.0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488A"/>
        </a:solidFill>
        <a:effectLst/>
      </p:bgPr>
    </p:bg>
    <p:spTree>
      <p:nvGrpSpPr>
        <p:cNvPr id="1" name=""/>
        <p:cNvGrpSpPr/>
        <p:nvPr/>
      </p:nvGrpSpPr>
      <p:grpSpPr>
        <a:xfrm>
          <a:off x="0" y="0"/>
          <a:ext cx="0" cy="0"/>
          <a:chOff x="0" y="0"/>
          <a:chExt cx="0" cy="0"/>
        </a:xfrm>
      </p:grpSpPr>
      <p:sp>
        <p:nvSpPr>
          <p:cNvPr id="2" name="Freeform 2"/>
          <p:cNvSpPr/>
          <p:nvPr/>
        </p:nvSpPr>
        <p:spPr>
          <a:xfrm>
            <a:off x="1028700" y="1600200"/>
            <a:ext cx="6604457" cy="8413322"/>
          </a:xfrm>
          <a:custGeom>
            <a:avLst/>
            <a:gdLst/>
            <a:ahLst/>
            <a:cxnLst/>
            <a:rect l="l" t="t" r="r" b="b"/>
            <a:pathLst>
              <a:path w="6604457" h="8413322">
                <a:moveTo>
                  <a:pt x="0" y="0"/>
                </a:moveTo>
                <a:lnTo>
                  <a:pt x="6604457" y="0"/>
                </a:lnTo>
                <a:lnTo>
                  <a:pt x="6604457" y="8413322"/>
                </a:lnTo>
                <a:lnTo>
                  <a:pt x="0" y="841332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352425"/>
            <a:ext cx="7758553" cy="1247776"/>
          </a:xfrm>
          <a:prstGeom prst="rect">
            <a:avLst/>
          </a:prstGeom>
        </p:spPr>
        <p:txBody>
          <a:bodyPr lIns="0" tIns="0" rIns="0" bIns="0" rtlCol="0" anchor="t">
            <a:spAutoFit/>
          </a:bodyPr>
          <a:lstStyle/>
          <a:p>
            <a:pPr marL="0" lvl="0" indent="0" algn="l">
              <a:lnSpc>
                <a:spcPts val="8625"/>
              </a:lnSpc>
              <a:spcBef>
                <a:spcPct val="0"/>
              </a:spcBef>
            </a:pPr>
            <a:r>
              <a:rPr lang="en-US" sz="7500" b="1">
                <a:solidFill>
                  <a:srgbClr val="F7FDF2"/>
                </a:solidFill>
                <a:latin typeface="Tabarra Sans Heavy"/>
                <a:ea typeface="Tabarra Sans Heavy"/>
                <a:cs typeface="Tabarra Sans Heavy"/>
                <a:sym typeface="Tabarra Sans Heavy"/>
              </a:rPr>
              <a:t>Generated Text</a:t>
            </a:r>
          </a:p>
        </p:txBody>
      </p:sp>
      <p:sp>
        <p:nvSpPr>
          <p:cNvPr id="4" name="TextBox 4"/>
          <p:cNvSpPr txBox="1"/>
          <p:nvPr/>
        </p:nvSpPr>
        <p:spPr>
          <a:xfrm>
            <a:off x="8787253" y="707771"/>
            <a:ext cx="9254652" cy="9460163"/>
          </a:xfrm>
          <a:prstGeom prst="rect">
            <a:avLst/>
          </a:prstGeom>
        </p:spPr>
        <p:txBody>
          <a:bodyPr lIns="0" tIns="0" rIns="0" bIns="0" rtlCol="0" anchor="t">
            <a:spAutoFit/>
          </a:bodyPr>
          <a:lstStyle/>
          <a:p>
            <a:pPr algn="l">
              <a:lnSpc>
                <a:spcPts val="2523"/>
              </a:lnSpc>
            </a:pPr>
            <a:r>
              <a:rPr lang="en-US" sz="1802">
                <a:solidFill>
                  <a:srgbClr val="FFFFFF"/>
                </a:solidFill>
                <a:latin typeface="Tabarra Sans"/>
                <a:ea typeface="Tabarra Sans"/>
                <a:cs typeface="Tabarra Sans"/>
                <a:sym typeface="Tabarra Sans"/>
              </a:rPr>
              <a:t>1. Shakespearean Style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Phrases such as "O God, good Plasp," and "Grace of you!" mimic the stylistic flair of Elizabethan English, though the specific words often lack meaning or context.</a:t>
            </a:r>
          </a:p>
          <a:p>
            <a:pPr algn="l">
              <a:lnSpc>
                <a:spcPts val="2523"/>
              </a:lnSpc>
            </a:pPr>
            <a:r>
              <a:rPr lang="en-US" sz="1802">
                <a:solidFill>
                  <a:srgbClr val="FFFFFF"/>
                </a:solidFill>
                <a:latin typeface="Tabarra Sans"/>
                <a:ea typeface="Tabarra Sans"/>
                <a:cs typeface="Tabarra Sans"/>
                <a:sym typeface="Tabarra Sans"/>
              </a:rPr>
              <a:t>2. Character Naming and Structure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 text assigns dialogues to characters like ROMEO, VIRGILIA, ESCALUS, etc., which aligns well with the format of Shakespeare's plays.</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However, some names like Plasp and Cominius feel out of place or fabricated, which could be an artifact of the character-level generation model.</a:t>
            </a:r>
          </a:p>
          <a:p>
            <a:pPr algn="l">
              <a:lnSpc>
                <a:spcPts val="2523"/>
              </a:lnSpc>
            </a:pPr>
            <a:r>
              <a:rPr lang="en-US" sz="1802">
                <a:solidFill>
                  <a:srgbClr val="FFFFFF"/>
                </a:solidFill>
                <a:latin typeface="Tabarra Sans"/>
                <a:ea typeface="Tabarra Sans"/>
                <a:cs typeface="Tabarra Sans"/>
                <a:sym typeface="Tabarra Sans"/>
              </a:rPr>
              <a:t>3. Vocabulary</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 vocabulary captures the essence of Shakespeare's lexicon, with words like "thou," "hath," and "afflictions."</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Some phrases, like "cheeks Richard's strange, if to wash with rice," combine valid words but lack coherence or meaning.</a:t>
            </a:r>
          </a:p>
          <a:p>
            <a:pPr algn="l">
              <a:lnSpc>
                <a:spcPts val="2523"/>
              </a:lnSpc>
            </a:pPr>
            <a:r>
              <a:rPr lang="en-US" sz="1802">
                <a:solidFill>
                  <a:srgbClr val="FFFFFF"/>
                </a:solidFill>
                <a:latin typeface="Tabarra Sans"/>
                <a:ea typeface="Tabarra Sans"/>
                <a:cs typeface="Tabarra Sans"/>
                <a:sym typeface="Tabarra Sans"/>
              </a:rPr>
              <a:t>4. Syntax and Grammar</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 model successfully imitates the inverted sentence structure typical of Shakespearean English, such as "Why not thou heart slast it in thy entertainment."</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However, grammatical inaccuracies, like mismatched verbs and subjects ("the sistern hour, 'tis brood knows our Anointed"), indicate limitations in understanding sentence-level dependencies.</a:t>
            </a:r>
          </a:p>
          <a:p>
            <a:pPr algn="l">
              <a:lnSpc>
                <a:spcPts val="2523"/>
              </a:lnSpc>
            </a:pPr>
            <a:r>
              <a:rPr lang="en-US" sz="1802">
                <a:solidFill>
                  <a:srgbClr val="FFFFFF"/>
                </a:solidFill>
                <a:latin typeface="Tabarra Sans"/>
                <a:ea typeface="Tabarra Sans"/>
                <a:cs typeface="Tabarra Sans"/>
                <a:sym typeface="Tabarra Sans"/>
              </a:rPr>
              <a:t>5. Coherence and Context</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While individual lines have a Shakespearean feel, the overall text lacks coherence:</a:t>
            </a:r>
          </a:p>
          <a:p>
            <a:pPr marL="778377" lvl="2" indent="-259459" algn="l">
              <a:lnSpc>
                <a:spcPts val="2523"/>
              </a:lnSpc>
              <a:buFont typeface="Arial"/>
              <a:buChar char="⚬"/>
            </a:pPr>
            <a:r>
              <a:rPr lang="en-US" sz="1802">
                <a:solidFill>
                  <a:srgbClr val="FFFFFF"/>
                </a:solidFill>
                <a:latin typeface="Tabarra Sans"/>
                <a:ea typeface="Tabarra Sans"/>
                <a:cs typeface="Tabarra Sans"/>
                <a:sym typeface="Tabarra Sans"/>
              </a:rPr>
              <a:t>Example: "Madam, mother, more prize night, she shall suffer this" fails to form a logical idea or context.</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There is little continuity or meaningful interaction between characters, as seen in dialogues like:</a:t>
            </a:r>
          </a:p>
          <a:p>
            <a:pPr marL="778377" lvl="2" indent="-259459" algn="l">
              <a:lnSpc>
                <a:spcPts val="2523"/>
              </a:lnSpc>
              <a:buFont typeface="Arial"/>
              <a:buChar char="⚬"/>
            </a:pPr>
            <a:r>
              <a:rPr lang="en-US" sz="1802">
                <a:solidFill>
                  <a:srgbClr val="FFFFFF"/>
                </a:solidFill>
                <a:latin typeface="Tabarra Sans"/>
                <a:ea typeface="Tabarra Sans"/>
                <a:cs typeface="Tabarra Sans"/>
                <a:sym typeface="Tabarra Sans"/>
              </a:rPr>
              <a:t>DUKE VINCENTIO: "And you halk?"</a:t>
            </a:r>
          </a:p>
          <a:p>
            <a:pPr marL="778377" lvl="2" indent="-259459" algn="l">
              <a:lnSpc>
                <a:spcPts val="2523"/>
              </a:lnSpc>
              <a:spcBef>
                <a:spcPct val="0"/>
              </a:spcBef>
              <a:buFont typeface="Arial"/>
              <a:buChar char="⚬"/>
            </a:pPr>
            <a:r>
              <a:rPr lang="en-US" sz="1802">
                <a:solidFill>
                  <a:srgbClr val="FFFFFF"/>
                </a:solidFill>
                <a:latin typeface="Tabarra Sans"/>
                <a:ea typeface="Tabarra Sans"/>
                <a:cs typeface="Tabarra Sans"/>
                <a:sym typeface="Tabarra Sans"/>
              </a:rPr>
              <a:t>LUCIO: "Why from you boy a rightful shine but little finger."</a:t>
            </a:r>
          </a:p>
        </p:txBody>
      </p:sp>
      <p:sp>
        <p:nvSpPr>
          <p:cNvPr id="5" name="AutoShape 5"/>
          <p:cNvSpPr/>
          <p:nvPr/>
        </p:nvSpPr>
        <p:spPr>
          <a:xfrm flipV="1">
            <a:off x="8017715" y="1600190"/>
            <a:ext cx="9525" cy="8413322"/>
          </a:xfrm>
          <a:prstGeom prst="line">
            <a:avLst/>
          </a:prstGeom>
          <a:ln w="19050" cap="flat">
            <a:solidFill>
              <a:srgbClr val="73E491"/>
            </a:solidFill>
            <a:prstDash val="solid"/>
            <a:headEnd type="none" w="sm" len="sm"/>
            <a:tailEnd type="none" w="sm" len="sm"/>
          </a:ln>
        </p:spPr>
        <p:txBody>
          <a:bodyPr/>
          <a:lstStyle/>
          <a:p>
            <a:endParaRPr lang="en-US"/>
          </a:p>
        </p:txBody>
      </p:sp>
      <p:sp>
        <p:nvSpPr>
          <p:cNvPr id="6" name="TextBox 6"/>
          <p:cNvSpPr txBox="1"/>
          <p:nvPr/>
        </p:nvSpPr>
        <p:spPr>
          <a:xfrm rot="-5400000">
            <a:off x="7113196" y="5516350"/>
            <a:ext cx="2374747" cy="581024"/>
          </a:xfrm>
          <a:prstGeom prst="rect">
            <a:avLst/>
          </a:prstGeom>
        </p:spPr>
        <p:txBody>
          <a:bodyPr lIns="0" tIns="0" rIns="0" bIns="0" rtlCol="0" anchor="t">
            <a:spAutoFit/>
          </a:bodyPr>
          <a:lstStyle/>
          <a:p>
            <a:pPr marL="0" lvl="0" indent="0" algn="l">
              <a:lnSpc>
                <a:spcPts val="4200"/>
              </a:lnSpc>
            </a:pPr>
            <a:r>
              <a:rPr lang="en-US" sz="3000" spc="-90">
                <a:solidFill>
                  <a:srgbClr val="FFFFFF"/>
                </a:solidFill>
                <a:latin typeface="Tabarra Sans"/>
                <a:ea typeface="Tabarra Sans"/>
                <a:cs typeface="Tabarra Sans"/>
                <a:sym typeface="Tabarra Sans"/>
              </a:rPr>
              <a:t>COMMENTS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Freeform 2"/>
          <p:cNvSpPr/>
          <p:nvPr/>
        </p:nvSpPr>
        <p:spPr>
          <a:xfrm>
            <a:off x="11021567" y="1049016"/>
            <a:ext cx="7194137" cy="4316482"/>
          </a:xfrm>
          <a:custGeom>
            <a:avLst/>
            <a:gdLst/>
            <a:ahLst/>
            <a:cxnLst/>
            <a:rect l="l" t="t" r="r" b="b"/>
            <a:pathLst>
              <a:path w="7194137" h="4316482">
                <a:moveTo>
                  <a:pt x="0" y="0"/>
                </a:moveTo>
                <a:lnTo>
                  <a:pt x="7194137" y="0"/>
                </a:lnTo>
                <a:lnTo>
                  <a:pt x="7194137" y="4316482"/>
                </a:lnTo>
                <a:lnTo>
                  <a:pt x="0" y="4316482"/>
                </a:lnTo>
                <a:lnTo>
                  <a:pt x="0" y="0"/>
                </a:lnTo>
                <a:close/>
              </a:path>
            </a:pathLst>
          </a:custGeom>
          <a:blipFill>
            <a:blip r:embed="rId3"/>
            <a:stretch>
              <a:fillRect/>
            </a:stretch>
          </a:blipFill>
        </p:spPr>
        <p:txBody>
          <a:bodyPr/>
          <a:lstStyle/>
          <a:p>
            <a:endParaRPr lang="en-US"/>
          </a:p>
        </p:txBody>
      </p:sp>
      <p:sp>
        <p:nvSpPr>
          <p:cNvPr id="3" name="Freeform 3"/>
          <p:cNvSpPr/>
          <p:nvPr/>
        </p:nvSpPr>
        <p:spPr>
          <a:xfrm>
            <a:off x="11021567" y="5790041"/>
            <a:ext cx="7194137" cy="4316482"/>
          </a:xfrm>
          <a:custGeom>
            <a:avLst/>
            <a:gdLst/>
            <a:ahLst/>
            <a:cxnLst/>
            <a:rect l="l" t="t" r="r" b="b"/>
            <a:pathLst>
              <a:path w="7194137" h="4316482">
                <a:moveTo>
                  <a:pt x="0" y="0"/>
                </a:moveTo>
                <a:lnTo>
                  <a:pt x="7194137" y="0"/>
                </a:lnTo>
                <a:lnTo>
                  <a:pt x="7194137" y="4316482"/>
                </a:lnTo>
                <a:lnTo>
                  <a:pt x="0" y="4316482"/>
                </a:lnTo>
                <a:lnTo>
                  <a:pt x="0" y="0"/>
                </a:lnTo>
                <a:close/>
              </a:path>
            </a:pathLst>
          </a:custGeom>
          <a:blipFill>
            <a:blip r:embed="rId4"/>
            <a:stretch>
              <a:fillRect/>
            </a:stretch>
          </a:blipFill>
        </p:spPr>
        <p:txBody>
          <a:bodyPr/>
          <a:lstStyle/>
          <a:p>
            <a:endParaRPr lang="en-US"/>
          </a:p>
        </p:txBody>
      </p:sp>
      <p:grpSp>
        <p:nvGrpSpPr>
          <p:cNvPr id="4" name="Group 4"/>
          <p:cNvGrpSpPr/>
          <p:nvPr/>
        </p:nvGrpSpPr>
        <p:grpSpPr>
          <a:xfrm>
            <a:off x="302872" y="1430942"/>
            <a:ext cx="8966291" cy="6049303"/>
            <a:chOff x="0" y="0"/>
            <a:chExt cx="2361492" cy="1593232"/>
          </a:xfrm>
        </p:grpSpPr>
        <p:sp>
          <p:nvSpPr>
            <p:cNvPr id="5" name="Freeform 5"/>
            <p:cNvSpPr/>
            <p:nvPr/>
          </p:nvSpPr>
          <p:spPr>
            <a:xfrm>
              <a:off x="0" y="0"/>
              <a:ext cx="2361492" cy="1593232"/>
            </a:xfrm>
            <a:custGeom>
              <a:avLst/>
              <a:gdLst/>
              <a:ahLst/>
              <a:cxnLst/>
              <a:rect l="l" t="t" r="r" b="b"/>
              <a:pathLst>
                <a:path w="2361492" h="1593232">
                  <a:moveTo>
                    <a:pt x="44036" y="0"/>
                  </a:moveTo>
                  <a:lnTo>
                    <a:pt x="2317456" y="0"/>
                  </a:lnTo>
                  <a:cubicBezTo>
                    <a:pt x="2341777" y="0"/>
                    <a:pt x="2361492" y="19716"/>
                    <a:pt x="2361492" y="44036"/>
                  </a:cubicBezTo>
                  <a:lnTo>
                    <a:pt x="2361492" y="1549196"/>
                  </a:lnTo>
                  <a:cubicBezTo>
                    <a:pt x="2361492" y="1573517"/>
                    <a:pt x="2341777" y="1593232"/>
                    <a:pt x="2317456" y="1593232"/>
                  </a:cubicBezTo>
                  <a:lnTo>
                    <a:pt x="44036" y="1593232"/>
                  </a:lnTo>
                  <a:cubicBezTo>
                    <a:pt x="19716" y="1593232"/>
                    <a:pt x="0" y="1573517"/>
                    <a:pt x="0" y="1549196"/>
                  </a:cubicBezTo>
                  <a:lnTo>
                    <a:pt x="0" y="44036"/>
                  </a:lnTo>
                  <a:cubicBezTo>
                    <a:pt x="0" y="19716"/>
                    <a:pt x="19716" y="0"/>
                    <a:pt x="44036" y="0"/>
                  </a:cubicBezTo>
                  <a:close/>
                </a:path>
              </a:pathLst>
            </a:custGeom>
            <a:solidFill>
              <a:srgbClr val="73E491"/>
            </a:solidFill>
          </p:spPr>
          <p:txBody>
            <a:bodyPr/>
            <a:lstStyle/>
            <a:p>
              <a:endParaRPr lang="en-US"/>
            </a:p>
          </p:txBody>
        </p:sp>
        <p:sp>
          <p:nvSpPr>
            <p:cNvPr id="6" name="TextBox 6"/>
            <p:cNvSpPr txBox="1"/>
            <p:nvPr/>
          </p:nvSpPr>
          <p:spPr>
            <a:xfrm>
              <a:off x="0" y="-66675"/>
              <a:ext cx="2361492" cy="1659907"/>
            </a:xfrm>
            <a:prstGeom prst="rect">
              <a:avLst/>
            </a:prstGeom>
          </p:spPr>
          <p:txBody>
            <a:bodyPr lIns="50800" tIns="50800" rIns="50800" bIns="50800" rtlCol="0" anchor="ctr"/>
            <a:lstStyle/>
            <a:p>
              <a:pPr algn="ctr">
                <a:lnSpc>
                  <a:spcPts val="2243"/>
                </a:lnSpc>
              </a:pPr>
              <a:endParaRPr/>
            </a:p>
          </p:txBody>
        </p:sp>
      </p:grpSp>
      <p:sp>
        <p:nvSpPr>
          <p:cNvPr id="7" name="Freeform 7"/>
          <p:cNvSpPr/>
          <p:nvPr/>
        </p:nvSpPr>
        <p:spPr>
          <a:xfrm>
            <a:off x="689797" y="2075614"/>
            <a:ext cx="8192441" cy="4759960"/>
          </a:xfrm>
          <a:custGeom>
            <a:avLst/>
            <a:gdLst/>
            <a:ahLst/>
            <a:cxnLst/>
            <a:rect l="l" t="t" r="r" b="b"/>
            <a:pathLst>
              <a:path w="8192441" h="4759960">
                <a:moveTo>
                  <a:pt x="0" y="0"/>
                </a:moveTo>
                <a:lnTo>
                  <a:pt x="8192441" y="0"/>
                </a:lnTo>
                <a:lnTo>
                  <a:pt x="8192441" y="4759960"/>
                </a:lnTo>
                <a:lnTo>
                  <a:pt x="0" y="4759960"/>
                </a:lnTo>
                <a:lnTo>
                  <a:pt x="0" y="0"/>
                </a:lnTo>
                <a:close/>
              </a:path>
            </a:pathLst>
          </a:custGeom>
          <a:blipFill>
            <a:blip r:embed="rId5"/>
            <a:stretch>
              <a:fillRect/>
            </a:stretch>
          </a:blipFill>
        </p:spPr>
        <p:txBody>
          <a:bodyPr/>
          <a:lstStyle/>
          <a:p>
            <a:endParaRPr lang="en-US"/>
          </a:p>
        </p:txBody>
      </p:sp>
      <p:sp>
        <p:nvSpPr>
          <p:cNvPr id="8" name="TextBox 8"/>
          <p:cNvSpPr txBox="1"/>
          <p:nvPr/>
        </p:nvSpPr>
        <p:spPr>
          <a:xfrm>
            <a:off x="302872" y="196849"/>
            <a:ext cx="6963561" cy="831851"/>
          </a:xfrm>
          <a:prstGeom prst="rect">
            <a:avLst/>
          </a:prstGeom>
        </p:spPr>
        <p:txBody>
          <a:bodyPr lIns="0" tIns="0" rIns="0" bIns="0" rtlCol="0" anchor="t">
            <a:spAutoFit/>
          </a:bodyPr>
          <a:lstStyle/>
          <a:p>
            <a:pPr marL="0" lvl="0" indent="0" algn="l">
              <a:lnSpc>
                <a:spcPts val="5750"/>
              </a:lnSpc>
              <a:spcBef>
                <a:spcPct val="0"/>
              </a:spcBef>
            </a:pPr>
            <a:r>
              <a:rPr lang="en-US" sz="5000" b="1">
                <a:solidFill>
                  <a:srgbClr val="21488A"/>
                </a:solidFill>
                <a:latin typeface="Tabarra Sans Heavy"/>
                <a:ea typeface="Tabarra Sans Heavy"/>
                <a:cs typeface="Tabarra Sans Heavy"/>
                <a:sym typeface="Tabarra Sans Heavy"/>
              </a:rPr>
              <a:t>Resolving Overfitting</a:t>
            </a:r>
          </a:p>
        </p:txBody>
      </p:sp>
      <p:sp>
        <p:nvSpPr>
          <p:cNvPr id="9" name="TextBox 9"/>
          <p:cNvSpPr txBox="1"/>
          <p:nvPr/>
        </p:nvSpPr>
        <p:spPr>
          <a:xfrm>
            <a:off x="2838223" y="7561510"/>
            <a:ext cx="3895588" cy="2545013"/>
          </a:xfrm>
          <a:prstGeom prst="rect">
            <a:avLst/>
          </a:prstGeom>
        </p:spPr>
        <p:txBody>
          <a:bodyPr lIns="0" tIns="0" rIns="0" bIns="0" rtlCol="0" anchor="t">
            <a:spAutoFit/>
          </a:bodyPr>
          <a:lstStyle/>
          <a:p>
            <a:pPr algn="ctr">
              <a:lnSpc>
                <a:spcPts val="2523"/>
              </a:lnSpc>
            </a:pPr>
            <a:r>
              <a:rPr lang="en-US" sz="1802">
                <a:solidFill>
                  <a:srgbClr val="0C306D"/>
                </a:solidFill>
                <a:latin typeface="Tabarra Sans"/>
                <a:ea typeface="Tabarra Sans"/>
                <a:cs typeface="Tabarra Sans"/>
                <a:sym typeface="Tabarra Sans"/>
              </a:rPr>
              <a:t>Training Time =</a:t>
            </a:r>
          </a:p>
          <a:p>
            <a:pPr algn="ctr">
              <a:lnSpc>
                <a:spcPts val="2523"/>
              </a:lnSpc>
            </a:pPr>
            <a:r>
              <a:rPr lang="en-US" sz="1802">
                <a:solidFill>
                  <a:srgbClr val="0C306D"/>
                </a:solidFill>
                <a:latin typeface="Tabarra Sans"/>
                <a:ea typeface="Tabarra Sans"/>
                <a:cs typeface="Tabarra Sans"/>
                <a:sym typeface="Tabarra Sans"/>
              </a:rPr>
              <a:t> 1 hour</a:t>
            </a:r>
          </a:p>
          <a:p>
            <a:pPr algn="ctr">
              <a:lnSpc>
                <a:spcPts val="2523"/>
              </a:lnSpc>
            </a:pPr>
            <a:endParaRPr lang="en-US" sz="1802">
              <a:solidFill>
                <a:srgbClr val="0C306D"/>
              </a:solidFill>
              <a:latin typeface="Tabarra Sans"/>
              <a:ea typeface="Tabarra Sans"/>
              <a:cs typeface="Tabarra Sans"/>
              <a:sym typeface="Tabarra Sans"/>
            </a:endParaRPr>
          </a:p>
          <a:p>
            <a:pPr algn="ctr">
              <a:lnSpc>
                <a:spcPts val="2523"/>
              </a:lnSpc>
            </a:pPr>
            <a:r>
              <a:rPr lang="en-US" sz="1802">
                <a:solidFill>
                  <a:srgbClr val="0C306D"/>
                </a:solidFill>
                <a:latin typeface="Tabarra Sans"/>
                <a:ea typeface="Tabarra Sans"/>
                <a:cs typeface="Tabarra Sans"/>
                <a:sym typeface="Tabarra Sans"/>
              </a:rPr>
              <a:t>GPU Configuration:</a:t>
            </a:r>
          </a:p>
          <a:p>
            <a:pPr algn="ctr">
              <a:lnSpc>
                <a:spcPts val="2523"/>
              </a:lnSpc>
            </a:pPr>
            <a:r>
              <a:rPr lang="en-US" sz="1802">
                <a:solidFill>
                  <a:srgbClr val="0C306D"/>
                </a:solidFill>
                <a:latin typeface="Tabarra Sans"/>
                <a:ea typeface="Tabarra Sans"/>
                <a:cs typeface="Tabarra Sans"/>
                <a:sym typeface="Tabarra Sans"/>
              </a:rPr>
              <a:t>Name = NVIDIA A100-SXM4-40GB</a:t>
            </a:r>
          </a:p>
          <a:p>
            <a:pPr algn="ctr">
              <a:lnSpc>
                <a:spcPts val="2523"/>
              </a:lnSpc>
            </a:pPr>
            <a:r>
              <a:rPr lang="en-US" sz="1802">
                <a:solidFill>
                  <a:srgbClr val="0C306D"/>
                </a:solidFill>
                <a:latin typeface="Tabarra Sans"/>
                <a:ea typeface="Tabarra Sans"/>
                <a:cs typeface="Tabarra Sans"/>
                <a:sym typeface="Tabarra Sans"/>
              </a:rPr>
              <a:t>Total Memory = 42.48 GB</a:t>
            </a:r>
          </a:p>
          <a:p>
            <a:pPr algn="ctr">
              <a:lnSpc>
                <a:spcPts val="2523"/>
              </a:lnSpc>
            </a:pPr>
            <a:r>
              <a:rPr lang="en-US" sz="1802">
                <a:solidFill>
                  <a:srgbClr val="0C306D"/>
                </a:solidFill>
                <a:latin typeface="Tabarra Sans"/>
                <a:ea typeface="Tabarra Sans"/>
                <a:cs typeface="Tabarra Sans"/>
                <a:sym typeface="Tabarra Sans"/>
              </a:rPr>
              <a:t>CUDA Cores = 108</a:t>
            </a:r>
          </a:p>
          <a:p>
            <a:pPr marL="0" lvl="0" indent="0" algn="ctr">
              <a:lnSpc>
                <a:spcPts val="2523"/>
              </a:lnSpc>
              <a:spcBef>
                <a:spcPct val="0"/>
              </a:spcBef>
            </a:pPr>
            <a:r>
              <a:rPr lang="en-US" sz="1802">
                <a:solidFill>
                  <a:srgbClr val="0C306D"/>
                </a:solidFill>
                <a:latin typeface="Tabarra Sans"/>
                <a:ea typeface="Tabarra Sans"/>
                <a:cs typeface="Tabarra Sans"/>
                <a:sym typeface="Tabarra Sans"/>
              </a:rPr>
              <a:t>Compute Capability = 8.0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488A"/>
        </a:solidFill>
        <a:effectLst/>
      </p:bgPr>
    </p:bg>
    <p:spTree>
      <p:nvGrpSpPr>
        <p:cNvPr id="1" name=""/>
        <p:cNvGrpSpPr/>
        <p:nvPr/>
      </p:nvGrpSpPr>
      <p:grpSpPr>
        <a:xfrm>
          <a:off x="0" y="0"/>
          <a:ext cx="0" cy="0"/>
          <a:chOff x="0" y="0"/>
          <a:chExt cx="0" cy="0"/>
        </a:xfrm>
      </p:grpSpPr>
      <p:sp>
        <p:nvSpPr>
          <p:cNvPr id="2" name="TextBox 2"/>
          <p:cNvSpPr txBox="1"/>
          <p:nvPr/>
        </p:nvSpPr>
        <p:spPr>
          <a:xfrm>
            <a:off x="1028700" y="352425"/>
            <a:ext cx="7758553" cy="1247776"/>
          </a:xfrm>
          <a:prstGeom prst="rect">
            <a:avLst/>
          </a:prstGeom>
        </p:spPr>
        <p:txBody>
          <a:bodyPr lIns="0" tIns="0" rIns="0" bIns="0" rtlCol="0" anchor="t">
            <a:spAutoFit/>
          </a:bodyPr>
          <a:lstStyle/>
          <a:p>
            <a:pPr marL="0" lvl="0" indent="0" algn="l">
              <a:lnSpc>
                <a:spcPts val="8625"/>
              </a:lnSpc>
              <a:spcBef>
                <a:spcPct val="0"/>
              </a:spcBef>
            </a:pPr>
            <a:r>
              <a:rPr lang="en-US" sz="7500" b="1">
                <a:solidFill>
                  <a:srgbClr val="F7FDF2"/>
                </a:solidFill>
                <a:latin typeface="Tabarra Sans Heavy"/>
                <a:ea typeface="Tabarra Sans Heavy"/>
                <a:cs typeface="Tabarra Sans Heavy"/>
                <a:sym typeface="Tabarra Sans Heavy"/>
              </a:rPr>
              <a:t>Generated Text</a:t>
            </a:r>
          </a:p>
        </p:txBody>
      </p:sp>
      <p:sp>
        <p:nvSpPr>
          <p:cNvPr id="3" name="AutoShape 3"/>
          <p:cNvSpPr/>
          <p:nvPr/>
        </p:nvSpPr>
        <p:spPr>
          <a:xfrm flipV="1">
            <a:off x="8017715" y="1600190"/>
            <a:ext cx="9525" cy="8413322"/>
          </a:xfrm>
          <a:prstGeom prst="line">
            <a:avLst/>
          </a:prstGeom>
          <a:ln w="19050" cap="flat">
            <a:solidFill>
              <a:srgbClr val="73E491"/>
            </a:solidFill>
            <a:prstDash val="solid"/>
            <a:headEnd type="none" w="sm" len="sm"/>
            <a:tailEnd type="none" w="sm" len="sm"/>
          </a:ln>
        </p:spPr>
        <p:txBody>
          <a:bodyPr/>
          <a:lstStyle/>
          <a:p>
            <a:endParaRPr lang="en-US"/>
          </a:p>
        </p:txBody>
      </p:sp>
      <p:sp>
        <p:nvSpPr>
          <p:cNvPr id="4" name="Freeform 4"/>
          <p:cNvSpPr/>
          <p:nvPr/>
        </p:nvSpPr>
        <p:spPr>
          <a:xfrm>
            <a:off x="157464" y="1600200"/>
            <a:ext cx="7710638" cy="2062596"/>
          </a:xfrm>
          <a:custGeom>
            <a:avLst/>
            <a:gdLst/>
            <a:ahLst/>
            <a:cxnLst/>
            <a:rect l="l" t="t" r="r" b="b"/>
            <a:pathLst>
              <a:path w="7710638" h="2062596">
                <a:moveTo>
                  <a:pt x="0" y="0"/>
                </a:moveTo>
                <a:lnTo>
                  <a:pt x="7710638" y="0"/>
                </a:lnTo>
                <a:lnTo>
                  <a:pt x="7710638" y="2062596"/>
                </a:lnTo>
                <a:lnTo>
                  <a:pt x="0" y="2062596"/>
                </a:lnTo>
                <a:lnTo>
                  <a:pt x="0" y="0"/>
                </a:lnTo>
                <a:close/>
              </a:path>
            </a:pathLst>
          </a:custGeom>
          <a:blipFill>
            <a:blip r:embed="rId3"/>
            <a:stretch>
              <a:fillRect/>
            </a:stretch>
          </a:blipFill>
        </p:spPr>
        <p:txBody>
          <a:bodyPr/>
          <a:lstStyle/>
          <a:p>
            <a:endParaRPr lang="en-US"/>
          </a:p>
        </p:txBody>
      </p:sp>
      <p:sp>
        <p:nvSpPr>
          <p:cNvPr id="5" name="Freeform 5"/>
          <p:cNvSpPr/>
          <p:nvPr/>
        </p:nvSpPr>
        <p:spPr>
          <a:xfrm>
            <a:off x="157464" y="3662796"/>
            <a:ext cx="7710638" cy="5937191"/>
          </a:xfrm>
          <a:custGeom>
            <a:avLst/>
            <a:gdLst/>
            <a:ahLst/>
            <a:cxnLst/>
            <a:rect l="l" t="t" r="r" b="b"/>
            <a:pathLst>
              <a:path w="7710638" h="5937191">
                <a:moveTo>
                  <a:pt x="0" y="0"/>
                </a:moveTo>
                <a:lnTo>
                  <a:pt x="7710638" y="0"/>
                </a:lnTo>
                <a:lnTo>
                  <a:pt x="7710638" y="5937192"/>
                </a:lnTo>
                <a:lnTo>
                  <a:pt x="0" y="5937192"/>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8787253" y="1523990"/>
            <a:ext cx="9254652" cy="8202863"/>
          </a:xfrm>
          <a:prstGeom prst="rect">
            <a:avLst/>
          </a:prstGeom>
        </p:spPr>
        <p:txBody>
          <a:bodyPr lIns="0" tIns="0" rIns="0" bIns="0" rtlCol="0" anchor="t">
            <a:spAutoFit/>
          </a:bodyPr>
          <a:lstStyle/>
          <a:p>
            <a:pPr algn="l">
              <a:lnSpc>
                <a:spcPts val="2523"/>
              </a:lnSpc>
            </a:pPr>
            <a:r>
              <a:rPr lang="en-US" sz="1802">
                <a:solidFill>
                  <a:srgbClr val="FFFFFF"/>
                </a:solidFill>
                <a:latin typeface="Tabarra Sans"/>
                <a:ea typeface="Tabarra Sans"/>
                <a:cs typeface="Tabarra Sans"/>
                <a:sym typeface="Tabarra Sans"/>
              </a:rPr>
              <a:t>1. Shakespearean Style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Retains a dramatic tone with phrases like "For it were against his her from the heavy."</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Some phrases, such as "abmouth hot be Crancholy," are nonsensical despite appearing stylistically similar to Elizabethan English.</a:t>
            </a:r>
          </a:p>
          <a:p>
            <a:pPr algn="l">
              <a:lnSpc>
                <a:spcPts val="2523"/>
              </a:lnSpc>
            </a:pPr>
            <a:r>
              <a:rPr lang="en-US" sz="1802">
                <a:solidFill>
                  <a:srgbClr val="FFFFFF"/>
                </a:solidFill>
                <a:latin typeface="Tabarra Sans"/>
                <a:ea typeface="Tabarra Sans"/>
                <a:cs typeface="Tabarra Sans"/>
                <a:sym typeface="Tabarra Sans"/>
              </a:rPr>
              <a:t>2. Character Naming and Structure</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Includes characters like SUFFOLK, YORK, and KING JOHN, aligning with Shakespearean play conventions.</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Names like ADROLLES OF GARDIER and stage directions like "[companymede]" feel fabricated or nonsensical.</a:t>
            </a:r>
          </a:p>
          <a:p>
            <a:pPr algn="l">
              <a:lnSpc>
                <a:spcPts val="2523"/>
              </a:lnSpc>
            </a:pPr>
            <a:r>
              <a:rPr lang="en-US" sz="1802">
                <a:solidFill>
                  <a:srgbClr val="FFFFFF"/>
                </a:solidFill>
                <a:latin typeface="Tabarra Sans"/>
                <a:ea typeface="Tabarra Sans"/>
                <a:cs typeface="Tabarra Sans"/>
                <a:sym typeface="Tabarra Sans"/>
              </a:rPr>
              <a:t>3. Vocabulary</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Attempts to emulate intricate diction with words like "mind mebarrive" and "displeaseth."</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Many words are invented or misused, such as "commost mistractuage" and "numblind."</a:t>
            </a:r>
          </a:p>
          <a:p>
            <a:pPr algn="l">
              <a:lnSpc>
                <a:spcPts val="2523"/>
              </a:lnSpc>
            </a:pPr>
            <a:r>
              <a:rPr lang="en-US" sz="1802">
                <a:solidFill>
                  <a:srgbClr val="FFFFFF"/>
                </a:solidFill>
                <a:latin typeface="Tabarra Sans"/>
                <a:ea typeface="Tabarra Sans"/>
                <a:cs typeface="Tabarra Sans"/>
                <a:sym typeface="Tabarra Sans"/>
              </a:rPr>
              <a:t>4. Syntax and Grammar</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Successfully imitates inverted sentence structures typical of Shakespeare’s writing, e.g., "Why, ship then, the Valentleman."</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Frequent grammatical errors and sentence fragments, such as "She be blunt there?" and "All returrein Pompey."</a:t>
            </a:r>
          </a:p>
          <a:p>
            <a:pPr algn="l">
              <a:lnSpc>
                <a:spcPts val="2523"/>
              </a:lnSpc>
            </a:pPr>
            <a:r>
              <a:rPr lang="en-US" sz="1802">
                <a:solidFill>
                  <a:srgbClr val="FFFFFF"/>
                </a:solidFill>
                <a:latin typeface="Tabarra Sans"/>
                <a:ea typeface="Tabarra Sans"/>
                <a:cs typeface="Tabarra Sans"/>
                <a:sym typeface="Tabarra Sans"/>
              </a:rPr>
              <a:t>5. Coherence and Context</a:t>
            </a:r>
          </a:p>
          <a:p>
            <a:pPr marL="389188" lvl="1" indent="-194594" algn="l">
              <a:lnSpc>
                <a:spcPts val="2523"/>
              </a:lnSpc>
              <a:buFont typeface="Arial"/>
              <a:buChar char="•"/>
            </a:pPr>
            <a:r>
              <a:rPr lang="en-US" sz="1802">
                <a:solidFill>
                  <a:srgbClr val="FFFFFF"/>
                </a:solidFill>
                <a:latin typeface="Tabarra Sans"/>
                <a:ea typeface="Tabarra Sans"/>
                <a:cs typeface="Tabarra Sans"/>
                <a:sym typeface="Tabarra Sans"/>
              </a:rPr>
              <a:t>Shows emotional tension in some lines, e.g., "If hurt time love yourself peace you have in and thy love."</a:t>
            </a:r>
          </a:p>
          <a:p>
            <a:pPr marL="389188" lvl="1" indent="-194594" algn="l">
              <a:lnSpc>
                <a:spcPts val="2523"/>
              </a:lnSpc>
              <a:spcBef>
                <a:spcPct val="0"/>
              </a:spcBef>
              <a:buFont typeface="Arial"/>
              <a:buChar char="•"/>
            </a:pPr>
            <a:r>
              <a:rPr lang="en-US" sz="1802">
                <a:solidFill>
                  <a:srgbClr val="FFFFFF"/>
                </a:solidFill>
                <a:latin typeface="Tabarra Sans"/>
                <a:ea typeface="Tabarra Sans"/>
                <a:cs typeface="Tabarra Sans"/>
                <a:sym typeface="Tabarra Sans"/>
              </a:rPr>
              <a:t>Interactions between characters often fail to convey a logical or meaningful storyline, e.g., KING JOHN: "O’ thal" and DUKE: "Why, but what? All returrein Pompey."</a:t>
            </a:r>
          </a:p>
        </p:txBody>
      </p:sp>
      <p:sp>
        <p:nvSpPr>
          <p:cNvPr id="7" name="TextBox 7"/>
          <p:cNvSpPr txBox="1"/>
          <p:nvPr/>
        </p:nvSpPr>
        <p:spPr>
          <a:xfrm rot="-5400000">
            <a:off x="7113196" y="5516350"/>
            <a:ext cx="2374747" cy="581024"/>
          </a:xfrm>
          <a:prstGeom prst="rect">
            <a:avLst/>
          </a:prstGeom>
        </p:spPr>
        <p:txBody>
          <a:bodyPr lIns="0" tIns="0" rIns="0" bIns="0" rtlCol="0" anchor="t">
            <a:spAutoFit/>
          </a:bodyPr>
          <a:lstStyle/>
          <a:p>
            <a:pPr marL="0" lvl="0" indent="0" algn="l">
              <a:lnSpc>
                <a:spcPts val="4200"/>
              </a:lnSpc>
            </a:pPr>
            <a:r>
              <a:rPr lang="en-US" sz="3000" spc="-90">
                <a:solidFill>
                  <a:srgbClr val="FFFFFF"/>
                </a:solidFill>
                <a:latin typeface="Tabarra Sans"/>
                <a:ea typeface="Tabarra Sans"/>
                <a:cs typeface="Tabarra Sans"/>
                <a:sym typeface="Tabarra Sans"/>
              </a:rPr>
              <a:t>COMMENTS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DF2"/>
        </a:solidFill>
        <a:effectLst/>
      </p:bgPr>
    </p:bg>
    <p:spTree>
      <p:nvGrpSpPr>
        <p:cNvPr id="1" name=""/>
        <p:cNvGrpSpPr/>
        <p:nvPr/>
      </p:nvGrpSpPr>
      <p:grpSpPr>
        <a:xfrm>
          <a:off x="0" y="0"/>
          <a:ext cx="0" cy="0"/>
          <a:chOff x="0" y="0"/>
          <a:chExt cx="0" cy="0"/>
        </a:xfrm>
      </p:grpSpPr>
      <p:sp>
        <p:nvSpPr>
          <p:cNvPr id="2" name="TextBox 2"/>
          <p:cNvSpPr txBox="1"/>
          <p:nvPr/>
        </p:nvSpPr>
        <p:spPr>
          <a:xfrm>
            <a:off x="1034807" y="1244641"/>
            <a:ext cx="9838441" cy="9460163"/>
          </a:xfrm>
          <a:prstGeom prst="rect">
            <a:avLst/>
          </a:prstGeom>
        </p:spPr>
        <p:txBody>
          <a:bodyPr lIns="0" tIns="0" rIns="0" bIns="0" rtlCol="0" anchor="t">
            <a:spAutoFit/>
          </a:bodyPr>
          <a:lstStyle/>
          <a:p>
            <a:pPr algn="l">
              <a:lnSpc>
                <a:spcPts val="2523"/>
              </a:lnSpc>
            </a:pPr>
            <a:r>
              <a:rPr lang="en-US" sz="1802">
                <a:solidFill>
                  <a:srgbClr val="0C306D"/>
                </a:solidFill>
                <a:latin typeface="Tabarra Sans"/>
                <a:ea typeface="Tabarra Sans"/>
                <a:cs typeface="Tabarra Sans"/>
                <a:sym typeface="Tabarra Sans"/>
              </a:rPr>
              <a:t>1. Improved Architecture</a:t>
            </a:r>
          </a:p>
          <a:p>
            <a:pPr marL="389188" lvl="1" indent="-194594" algn="l">
              <a:lnSpc>
                <a:spcPts val="2523"/>
              </a:lnSpc>
              <a:spcBef>
                <a:spcPct val="0"/>
              </a:spcBef>
              <a:buFont typeface="Arial"/>
              <a:buChar char="•"/>
            </a:pPr>
            <a:r>
              <a:rPr lang="en-US" sz="1802">
                <a:solidFill>
                  <a:srgbClr val="0C306D"/>
                </a:solidFill>
                <a:latin typeface="Tabarra Sans"/>
                <a:ea typeface="Tabarra Sans"/>
                <a:cs typeface="Tabarra Sans"/>
                <a:sym typeface="Tabarra Sans"/>
              </a:rPr>
              <a:t>Ge</a:t>
            </a:r>
            <a:r>
              <a:rPr lang="en-US" sz="1802" u="none" strike="noStrike">
                <a:solidFill>
                  <a:srgbClr val="0C306D"/>
                </a:solidFill>
                <a:latin typeface="Tabarra Sans"/>
                <a:ea typeface="Tabarra Sans"/>
                <a:cs typeface="Tabarra Sans"/>
                <a:sym typeface="Tabarra Sans"/>
              </a:rPr>
              <a:t>LU (Gaussian Error Linear Unit)</a:t>
            </a:r>
          </a:p>
          <a:p>
            <a:pPr marL="778377" lvl="2" indent="-259459"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GeLU instead of traditional ReLU (Rectified Linear Unit). GeLU applies a smooth curve that better models non-linearities, allowing for more effective gradient flow and improved convergence.</a:t>
            </a: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Multi-Headed Attention</a:t>
            </a:r>
          </a:p>
          <a:p>
            <a:pPr marL="778377" lvl="2" indent="-259459"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Multi-headed attention allows the model to focus on different parts of the input simultaneously, capturing diverse contextual dependencies.</a:t>
            </a: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algn="l">
              <a:lnSpc>
                <a:spcPts val="2523"/>
              </a:lnSpc>
              <a:spcBef>
                <a:spcPct val="0"/>
              </a:spcBef>
            </a:pPr>
            <a:r>
              <a:rPr lang="en-US" sz="1802" u="none" strike="noStrike">
                <a:solidFill>
                  <a:srgbClr val="0C306D"/>
                </a:solidFill>
                <a:latin typeface="Tabarra Sans"/>
                <a:ea typeface="Tabarra Sans"/>
                <a:cs typeface="Tabarra Sans"/>
                <a:sym typeface="Tabarra Sans"/>
              </a:rPr>
              <a:t>2. Enhanced Dataset</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Total Number of Lines: 214,939</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Total Number of Characters: 6,248,308</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Number of Unique Characters: 84</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Total Number of Tokens: 1,135,671</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Number of Words: 878,440</a:t>
            </a:r>
          </a:p>
          <a:p>
            <a:pPr marL="389188" lvl="1" indent="-194594" algn="l">
              <a:lnSpc>
                <a:spcPts val="2523"/>
              </a:lnSpc>
              <a:spcBef>
                <a:spcPct val="0"/>
              </a:spcBef>
              <a:buFont typeface="Arial"/>
              <a:buChar char="•"/>
            </a:pPr>
            <a:r>
              <a:rPr lang="en-US" sz="1802" u="none" strike="noStrike">
                <a:solidFill>
                  <a:srgbClr val="0C306D"/>
                </a:solidFill>
                <a:latin typeface="Tabarra Sans"/>
                <a:ea typeface="Tabarra Sans"/>
                <a:cs typeface="Tabarra Sans"/>
                <a:sym typeface="Tabarra Sans"/>
              </a:rPr>
              <a:t>Vocabulary Size: 25,273</a:t>
            </a:r>
          </a:p>
          <a:p>
            <a:pPr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a:p>
            <a:pPr marL="0" lvl="0" indent="0" algn="l">
              <a:lnSpc>
                <a:spcPts val="2523"/>
              </a:lnSpc>
              <a:spcBef>
                <a:spcPct val="0"/>
              </a:spcBef>
            </a:pPr>
            <a:endParaRPr lang="en-US" sz="1802" u="none" strike="noStrike">
              <a:solidFill>
                <a:srgbClr val="0C306D"/>
              </a:solidFill>
              <a:latin typeface="Tabarra Sans"/>
              <a:ea typeface="Tabarra Sans"/>
              <a:cs typeface="Tabarra Sans"/>
              <a:sym typeface="Tabarra Sans"/>
            </a:endParaRPr>
          </a:p>
        </p:txBody>
      </p:sp>
      <p:sp>
        <p:nvSpPr>
          <p:cNvPr id="3" name="Freeform 3"/>
          <p:cNvSpPr/>
          <p:nvPr/>
        </p:nvSpPr>
        <p:spPr>
          <a:xfrm>
            <a:off x="2148583" y="2786856"/>
            <a:ext cx="5097946" cy="714045"/>
          </a:xfrm>
          <a:custGeom>
            <a:avLst/>
            <a:gdLst/>
            <a:ahLst/>
            <a:cxnLst/>
            <a:rect l="l" t="t" r="r" b="b"/>
            <a:pathLst>
              <a:path w="5097946" h="714045">
                <a:moveTo>
                  <a:pt x="0" y="0"/>
                </a:moveTo>
                <a:lnTo>
                  <a:pt x="5097946" y="0"/>
                </a:lnTo>
                <a:lnTo>
                  <a:pt x="5097946" y="714045"/>
                </a:lnTo>
                <a:lnTo>
                  <a:pt x="0" y="714045"/>
                </a:lnTo>
                <a:lnTo>
                  <a:pt x="0" y="0"/>
                </a:lnTo>
                <a:close/>
              </a:path>
            </a:pathLst>
          </a:custGeom>
          <a:blipFill>
            <a:blip r:embed="rId3"/>
            <a:stretch>
              <a:fillRect/>
            </a:stretch>
          </a:blipFill>
        </p:spPr>
        <p:txBody>
          <a:bodyPr/>
          <a:lstStyle/>
          <a:p>
            <a:endParaRPr lang="en-US"/>
          </a:p>
        </p:txBody>
      </p:sp>
      <p:sp>
        <p:nvSpPr>
          <p:cNvPr id="4" name="Freeform 4"/>
          <p:cNvSpPr/>
          <p:nvPr/>
        </p:nvSpPr>
        <p:spPr>
          <a:xfrm>
            <a:off x="2148583" y="3500901"/>
            <a:ext cx="5097946" cy="1136289"/>
          </a:xfrm>
          <a:custGeom>
            <a:avLst/>
            <a:gdLst/>
            <a:ahLst/>
            <a:cxnLst/>
            <a:rect l="l" t="t" r="r" b="b"/>
            <a:pathLst>
              <a:path w="5097946" h="1136289">
                <a:moveTo>
                  <a:pt x="0" y="0"/>
                </a:moveTo>
                <a:lnTo>
                  <a:pt x="5097946" y="0"/>
                </a:lnTo>
                <a:lnTo>
                  <a:pt x="5097946" y="1136289"/>
                </a:lnTo>
                <a:lnTo>
                  <a:pt x="0" y="1136289"/>
                </a:lnTo>
                <a:lnTo>
                  <a:pt x="0" y="0"/>
                </a:lnTo>
                <a:close/>
              </a:path>
            </a:pathLst>
          </a:custGeom>
          <a:blipFill>
            <a:blip r:embed="rId4"/>
            <a:stretch>
              <a:fillRect/>
            </a:stretch>
          </a:blipFill>
        </p:spPr>
        <p:txBody>
          <a:bodyPr/>
          <a:lstStyle/>
          <a:p>
            <a:endParaRPr lang="en-US"/>
          </a:p>
        </p:txBody>
      </p:sp>
      <p:sp>
        <p:nvSpPr>
          <p:cNvPr id="5" name="Freeform 5"/>
          <p:cNvSpPr/>
          <p:nvPr/>
        </p:nvSpPr>
        <p:spPr>
          <a:xfrm>
            <a:off x="2148583" y="5713559"/>
            <a:ext cx="5097946" cy="2203132"/>
          </a:xfrm>
          <a:custGeom>
            <a:avLst/>
            <a:gdLst/>
            <a:ahLst/>
            <a:cxnLst/>
            <a:rect l="l" t="t" r="r" b="b"/>
            <a:pathLst>
              <a:path w="5097946" h="2203132">
                <a:moveTo>
                  <a:pt x="0" y="0"/>
                </a:moveTo>
                <a:lnTo>
                  <a:pt x="5097946" y="0"/>
                </a:lnTo>
                <a:lnTo>
                  <a:pt x="5097946" y="2203133"/>
                </a:lnTo>
                <a:lnTo>
                  <a:pt x="0" y="2203133"/>
                </a:lnTo>
                <a:lnTo>
                  <a:pt x="0" y="0"/>
                </a:lnTo>
                <a:close/>
              </a:path>
            </a:pathLst>
          </a:custGeom>
          <a:blipFill>
            <a:blip r:embed="rId5"/>
            <a:stretch>
              <a:fillRect/>
            </a:stretch>
          </a:blipFill>
        </p:spPr>
        <p:txBody>
          <a:bodyPr/>
          <a:lstStyle/>
          <a:p>
            <a:endParaRPr lang="en-US"/>
          </a:p>
        </p:txBody>
      </p:sp>
      <p:sp>
        <p:nvSpPr>
          <p:cNvPr id="6" name="Freeform 6"/>
          <p:cNvSpPr/>
          <p:nvPr/>
        </p:nvSpPr>
        <p:spPr>
          <a:xfrm>
            <a:off x="11220778" y="2029781"/>
            <a:ext cx="6833951" cy="6227438"/>
          </a:xfrm>
          <a:custGeom>
            <a:avLst/>
            <a:gdLst/>
            <a:ahLst/>
            <a:cxnLst/>
            <a:rect l="l" t="t" r="r" b="b"/>
            <a:pathLst>
              <a:path w="6833951" h="6227438">
                <a:moveTo>
                  <a:pt x="0" y="0"/>
                </a:moveTo>
                <a:lnTo>
                  <a:pt x="6833951" y="0"/>
                </a:lnTo>
                <a:lnTo>
                  <a:pt x="6833951" y="6227438"/>
                </a:lnTo>
                <a:lnTo>
                  <a:pt x="0" y="6227438"/>
                </a:lnTo>
                <a:lnTo>
                  <a:pt x="0" y="0"/>
                </a:lnTo>
                <a:close/>
              </a:path>
            </a:pathLst>
          </a:custGeom>
          <a:blipFill>
            <a:blip r:embed="rId6"/>
            <a:stretch>
              <a:fillRect/>
            </a:stretch>
          </a:blipFill>
        </p:spPr>
        <p:txBody>
          <a:bodyPr/>
          <a:lstStyle/>
          <a:p>
            <a:endParaRPr lang="en-US"/>
          </a:p>
        </p:txBody>
      </p:sp>
      <p:sp>
        <p:nvSpPr>
          <p:cNvPr id="7" name="TextBox 7"/>
          <p:cNvSpPr txBox="1"/>
          <p:nvPr/>
        </p:nvSpPr>
        <p:spPr>
          <a:xfrm>
            <a:off x="1034807" y="225638"/>
            <a:ext cx="16224493" cy="901066"/>
          </a:xfrm>
          <a:prstGeom prst="rect">
            <a:avLst/>
          </a:prstGeom>
        </p:spPr>
        <p:txBody>
          <a:bodyPr lIns="0" tIns="0" rIns="0" bIns="0" rtlCol="0" anchor="t">
            <a:spAutoFit/>
          </a:bodyPr>
          <a:lstStyle/>
          <a:p>
            <a:pPr marL="0" lvl="0" indent="0" algn="l">
              <a:lnSpc>
                <a:spcPts val="6210"/>
              </a:lnSpc>
              <a:spcBef>
                <a:spcPct val="0"/>
              </a:spcBef>
            </a:pPr>
            <a:r>
              <a:rPr lang="en-US" sz="5400" b="1">
                <a:solidFill>
                  <a:srgbClr val="21488A"/>
                </a:solidFill>
                <a:latin typeface="Tabarra Sans Heavy"/>
                <a:ea typeface="Tabarra Sans Heavy"/>
                <a:cs typeface="Tabarra Sans Heavy"/>
                <a:sym typeface="Tabarra Sans Heavy"/>
              </a:rPr>
              <a:t>Improving Architecture and Enhancing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1638</Words>
  <Application>Microsoft Macintosh PowerPoint</Application>
  <PresentationFormat>Custom</PresentationFormat>
  <Paragraphs>167</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Helvetica Neue</vt:lpstr>
      <vt:lpstr>Tabarra Sans Bold</vt:lpstr>
      <vt:lpstr>Aptos</vt:lpstr>
      <vt:lpstr>Tabarra Sans Heavy</vt:lpstr>
      <vt:lpstr>Arial</vt:lpstr>
      <vt:lpstr>Tabarra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MakeMore</dc:title>
  <cp:lastModifiedBy>Shreyash Kalal</cp:lastModifiedBy>
  <cp:revision>15</cp:revision>
  <dcterms:created xsi:type="dcterms:W3CDTF">2006-08-16T00:00:00Z</dcterms:created>
  <dcterms:modified xsi:type="dcterms:W3CDTF">2024-12-10T23:35:00Z</dcterms:modified>
  <dc:identifier>DAGY2YprpgQ</dc:identifier>
</cp:coreProperties>
</file>