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Nunito"/>
      <p:regular r:id="rId31"/>
      <p:bold r:id="rId32"/>
      <p:italic r:id="rId33"/>
      <p:boldItalic r:id="rId34"/>
    </p:embeddedFont>
    <p:embeddedFont>
      <p:font typeface="Tahoma"/>
      <p:regular r:id="rId35"/>
      <p:bold r:id="rId36"/>
    </p:embeddedFont>
    <p:embeddedFont>
      <p:font typeface="Century Gothic"/>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8DA556-4A8B-4ADB-BFF4-7BB1154D3E20}">
  <a:tblStyle styleId="{F08DA556-4A8B-4ADB-BFF4-7BB1154D3E2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Nunito-italic.fntdata"/><Relationship Id="rId10" Type="http://schemas.openxmlformats.org/officeDocument/2006/relationships/slide" Target="slides/slide3.xml"/><Relationship Id="rId32" Type="http://schemas.openxmlformats.org/officeDocument/2006/relationships/font" Target="fonts/Nunito-bold.fntdata"/><Relationship Id="rId13" Type="http://schemas.openxmlformats.org/officeDocument/2006/relationships/slide" Target="slides/slide6.xml"/><Relationship Id="rId35" Type="http://schemas.openxmlformats.org/officeDocument/2006/relationships/font" Target="fonts/Tahoma-regular.fntdata"/><Relationship Id="rId12" Type="http://schemas.openxmlformats.org/officeDocument/2006/relationships/slide" Target="slides/slide5.xml"/><Relationship Id="rId34" Type="http://schemas.openxmlformats.org/officeDocument/2006/relationships/font" Target="fonts/Nunito-boldItalic.fntdata"/><Relationship Id="rId15" Type="http://schemas.openxmlformats.org/officeDocument/2006/relationships/slide" Target="slides/slide8.xml"/><Relationship Id="rId37" Type="http://schemas.openxmlformats.org/officeDocument/2006/relationships/font" Target="fonts/CenturyGothic-regular.fntdata"/><Relationship Id="rId14" Type="http://schemas.openxmlformats.org/officeDocument/2006/relationships/slide" Target="slides/slide7.xml"/><Relationship Id="rId36" Type="http://schemas.openxmlformats.org/officeDocument/2006/relationships/font" Target="fonts/Tahoma-bold.fntdata"/><Relationship Id="rId17" Type="http://schemas.openxmlformats.org/officeDocument/2006/relationships/slide" Target="slides/slide10.xml"/><Relationship Id="rId39" Type="http://schemas.openxmlformats.org/officeDocument/2006/relationships/font" Target="fonts/CenturyGothic-italic.fntdata"/><Relationship Id="rId16" Type="http://schemas.openxmlformats.org/officeDocument/2006/relationships/slide" Target="slides/slide9.xml"/><Relationship Id="rId38" Type="http://schemas.openxmlformats.org/officeDocument/2006/relationships/font" Target="fonts/CenturyGothic-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8" y="4055652"/>
            <a:ext cx="2795412"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1pPr>
            <a:lvl2pPr lvl="1" marR="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2pPr>
            <a:lvl3pPr lvl="2" marR="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3pPr>
            <a:lvl4pPr lvl="3" marR="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4pPr>
            <a:lvl5pPr lvl="4" marR="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5pPr>
            <a:lvl6pPr lvl="5" marR="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6pPr>
            <a:lvl7pPr lvl="6" marR="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7pPr>
            <a:lvl8pPr lvl="7" marR="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8pPr>
            <a:lvl9pPr lvl="8" marR="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lvl="1" marR="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2pPr>
            <a:lvl3pPr lvl="2" marR="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3pPr>
            <a:lvl4pPr lvl="3" marR="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4pPr>
            <a:lvl5pPr lvl="4" marR="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5pPr>
            <a:lvl6pPr lvl="5" marR="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6pPr>
            <a:lvl7pPr lvl="6" marR="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7pPr>
            <a:lvl8pPr lvl="7" marR="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8pPr>
            <a:lvl9pPr lvl="8" marR="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1" y="4119576"/>
            <a:ext cx="2520950"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8" y="2"/>
            <a:ext cx="2795412"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1pPr>
            <a:lvl2pPr lvl="1"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2pPr>
            <a:lvl3pPr lvl="2"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3pPr>
            <a:lvl4pPr lvl="3"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4pPr>
            <a:lvl5pPr lvl="4"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5pPr>
            <a:lvl6pPr lvl="5"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6pPr>
            <a:lvl7pPr lvl="6"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7pPr>
            <a:lvl8pPr lvl="7"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8pPr>
            <a:lvl9pPr lvl="8"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marR="0" algn="ctr">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algn="ctr">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28" name="Shape 128"/>
        <p:cNvGrpSpPr/>
        <p:nvPr/>
      </p:nvGrpSpPr>
      <p:grpSpPr>
        <a:xfrm>
          <a:off x="0" y="0"/>
          <a:ext cx="0" cy="0"/>
          <a:chOff x="0" y="0"/>
          <a:chExt cx="0" cy="0"/>
        </a:xfrm>
      </p:grpSpPr>
      <p:sp>
        <p:nvSpPr>
          <p:cNvPr id="129" name="Google Shape;129;p1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133" name="Google Shape;133;p1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marR="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34" name="Google Shape;134;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35" name="Shape 135"/>
        <p:cNvGrpSpPr/>
        <p:nvPr/>
      </p:nvGrpSpPr>
      <p:grpSpPr>
        <a:xfrm>
          <a:off x="0" y="0"/>
          <a:ext cx="0" cy="0"/>
          <a:chOff x="0" y="0"/>
          <a:chExt cx="0" cy="0"/>
        </a:xfrm>
      </p:grpSpPr>
      <p:sp>
        <p:nvSpPr>
          <p:cNvPr id="136" name="Google Shape;136;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140" name="Google Shape;140;p1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marR="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41" name="Google Shape;141;p1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marR="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42" name="Google Shape;142;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43" name="Shape 143"/>
        <p:cNvGrpSpPr/>
        <p:nvPr/>
      </p:nvGrpSpPr>
      <p:grpSpPr>
        <a:xfrm>
          <a:off x="0" y="0"/>
          <a:ext cx="0" cy="0"/>
          <a:chOff x="0" y="0"/>
          <a:chExt cx="0" cy="0"/>
        </a:xfrm>
      </p:grpSpPr>
      <p:sp>
        <p:nvSpPr>
          <p:cNvPr id="144" name="Google Shape;144;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148" name="Google Shape;148;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49" name="Shape 149"/>
        <p:cNvGrpSpPr/>
        <p:nvPr/>
      </p:nvGrpSpPr>
      <p:grpSpPr>
        <a:xfrm>
          <a:off x="0" y="0"/>
          <a:ext cx="0" cy="0"/>
          <a:chOff x="0" y="0"/>
          <a:chExt cx="0" cy="0"/>
        </a:xfrm>
      </p:grpSpPr>
      <p:sp>
        <p:nvSpPr>
          <p:cNvPr id="150" name="Google Shape;150;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154" name="Google Shape;154;p1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marR="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55" name="Google Shape;155;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56" name="Shape 156"/>
        <p:cNvGrpSpPr/>
        <p:nvPr/>
      </p:nvGrpSpPr>
      <p:grpSpPr>
        <a:xfrm>
          <a:off x="0" y="0"/>
          <a:ext cx="0" cy="0"/>
          <a:chOff x="0" y="0"/>
          <a:chExt cx="0" cy="0"/>
        </a:xfrm>
      </p:grpSpPr>
      <p:sp>
        <p:nvSpPr>
          <p:cNvPr id="157" name="Google Shape;157;p1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 name="Google Shape;159;p18"/>
          <p:cNvGrpSpPr/>
          <p:nvPr/>
        </p:nvGrpSpPr>
        <p:grpSpPr>
          <a:xfrm>
            <a:off x="255991" y="-119"/>
            <a:ext cx="2251347" cy="1043408"/>
            <a:chOff x="3961956" y="4383950"/>
            <a:chExt cx="1160548" cy="548700"/>
          </a:xfrm>
        </p:grpSpPr>
        <p:sp>
          <p:nvSpPr>
            <p:cNvPr id="160" name="Google Shape;160;p1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 name="Google Shape;163;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p18"/>
          <p:cNvGrpSpPr/>
          <p:nvPr/>
        </p:nvGrpSpPr>
        <p:grpSpPr>
          <a:xfrm>
            <a:off x="34934" y="4522125"/>
            <a:ext cx="1593306" cy="617072"/>
            <a:chOff x="6917201" y="0"/>
            <a:chExt cx="2227777" cy="863400"/>
          </a:xfrm>
        </p:grpSpPr>
        <p:sp>
          <p:nvSpPr>
            <p:cNvPr id="165" name="Google Shape;165;p1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 name="Google Shape;168;p18"/>
          <p:cNvGrpSpPr/>
          <p:nvPr/>
        </p:nvGrpSpPr>
        <p:grpSpPr>
          <a:xfrm>
            <a:off x="5886356" y="1243"/>
            <a:ext cx="3257451" cy="1261514"/>
            <a:chOff x="6917201" y="0"/>
            <a:chExt cx="2227777" cy="863400"/>
          </a:xfrm>
        </p:grpSpPr>
        <p:sp>
          <p:nvSpPr>
            <p:cNvPr id="169" name="Google Shape;169;p1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p1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1pPr>
            <a:lvl2pPr lvl="1"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2pPr>
            <a:lvl3pPr lvl="2"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3pPr>
            <a:lvl4pPr lvl="3"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4pPr>
            <a:lvl5pPr lvl="4"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5pPr>
            <a:lvl6pPr lvl="5"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6pPr>
            <a:lvl7pPr lvl="6"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7pPr>
            <a:lvl8pPr lvl="7"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8pPr>
            <a:lvl9pPr lvl="8"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9pPr>
          </a:lstStyle>
          <a:p/>
        </p:txBody>
      </p:sp>
      <p:sp>
        <p:nvSpPr>
          <p:cNvPr id="173" name="Google Shape;173;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74" name="Shape 174"/>
        <p:cNvGrpSpPr/>
        <p:nvPr/>
      </p:nvGrpSpPr>
      <p:grpSpPr>
        <a:xfrm>
          <a:off x="0" y="0"/>
          <a:ext cx="0" cy="0"/>
          <a:chOff x="0" y="0"/>
          <a:chExt cx="0" cy="0"/>
        </a:xfrm>
      </p:grpSpPr>
      <p:sp>
        <p:nvSpPr>
          <p:cNvPr id="175" name="Google Shape;175;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179" name="Google Shape;179;p1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9pPr>
          </a:lstStyle>
          <a:p/>
        </p:txBody>
      </p:sp>
      <p:sp>
        <p:nvSpPr>
          <p:cNvPr id="180" name="Google Shape;180;p1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marR="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81" name="Google Shape;181;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82" name="Shape 182"/>
        <p:cNvGrpSpPr/>
        <p:nvPr/>
      </p:nvGrpSpPr>
      <p:grpSpPr>
        <a:xfrm>
          <a:off x="0" y="0"/>
          <a:ext cx="0" cy="0"/>
          <a:chOff x="0" y="0"/>
          <a:chExt cx="0" cy="0"/>
        </a:xfrm>
      </p:grpSpPr>
      <p:sp>
        <p:nvSpPr>
          <p:cNvPr id="183" name="Google Shape;183;p2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300"/>
              <a:buFont typeface="Calibri"/>
              <a:buNone/>
              <a:defRPr b="0" i="0" sz="1300" u="none" cap="none" strike="noStrike">
                <a:solidFill>
                  <a:schemeClr val="dk2"/>
                </a:solidFill>
                <a:latin typeface="Calibri"/>
                <a:ea typeface="Calibri"/>
                <a:cs typeface="Calibri"/>
                <a:sym typeface="Calibri"/>
              </a:defRPr>
            </a:lvl1pPr>
          </a:lstStyle>
          <a:p/>
        </p:txBody>
      </p:sp>
      <p:sp>
        <p:nvSpPr>
          <p:cNvPr id="187" name="Google Shape;187;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88" name="Shape 188"/>
        <p:cNvGrpSpPr/>
        <p:nvPr/>
      </p:nvGrpSpPr>
      <p:grpSpPr>
        <a:xfrm>
          <a:off x="0" y="0"/>
          <a:ext cx="0" cy="0"/>
          <a:chOff x="0" y="0"/>
          <a:chExt cx="0" cy="0"/>
        </a:xfrm>
      </p:grpSpPr>
      <p:sp>
        <p:nvSpPr>
          <p:cNvPr id="189" name="Google Shape;189;p2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 name="Google Shape;190;p21"/>
          <p:cNvGrpSpPr/>
          <p:nvPr/>
        </p:nvGrpSpPr>
        <p:grpSpPr>
          <a:xfrm>
            <a:off x="5959225" y="4119576"/>
            <a:ext cx="2520950" cy="1024165"/>
            <a:chOff x="6917201" y="0"/>
            <a:chExt cx="2227777" cy="863400"/>
          </a:xfrm>
        </p:grpSpPr>
        <p:sp>
          <p:nvSpPr>
            <p:cNvPr id="191" name="Google Shape;191;p2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1"/>
          <p:cNvGrpSpPr/>
          <p:nvPr/>
        </p:nvGrpSpPr>
        <p:grpSpPr>
          <a:xfrm>
            <a:off x="199154" y="2"/>
            <a:ext cx="2795412" cy="1083308"/>
            <a:chOff x="6917201" y="0"/>
            <a:chExt cx="2227777" cy="863400"/>
          </a:xfrm>
        </p:grpSpPr>
        <p:sp>
          <p:nvSpPr>
            <p:cNvPr id="195" name="Google Shape;195;p2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 name="Google Shape;198;p2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1pPr>
            <a:lvl2pPr lvl="1"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2pPr>
            <a:lvl3pPr lvl="2"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3pPr>
            <a:lvl4pPr lvl="3"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4pPr>
            <a:lvl5pPr lvl="4"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5pPr>
            <a:lvl6pPr lvl="5"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6pPr>
            <a:lvl7pPr lvl="6"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7pPr>
            <a:lvl8pPr lvl="7"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8pPr>
            <a:lvl9pPr lvl="8" marR="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9pPr>
          </a:lstStyle>
          <a:p>
            <a:r>
              <a:t>xx%</a:t>
            </a:r>
          </a:p>
        </p:txBody>
      </p:sp>
      <p:sp>
        <p:nvSpPr>
          <p:cNvPr id="199" name="Google Shape;199;p2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marR="0" algn="ctr">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algn="ctr">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200" name="Google Shape;200;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marR="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1" name="Shape 201"/>
        <p:cNvGrpSpPr/>
        <p:nvPr/>
      </p:nvGrpSpPr>
      <p:grpSpPr>
        <a:xfrm>
          <a:off x="0" y="0"/>
          <a:ext cx="0" cy="0"/>
          <a:chOff x="0" y="0"/>
          <a:chExt cx="0" cy="0"/>
        </a:xfrm>
      </p:grpSpPr>
      <p:sp>
        <p:nvSpPr>
          <p:cNvPr id="202" name="Google Shape;202;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5594190" y="3961115"/>
            <a:ext cx="2910144" cy="1182340"/>
            <a:chOff x="6917201" y="0"/>
            <a:chExt cx="2227777"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199148" y="2"/>
            <a:ext cx="2795412" cy="1083308"/>
            <a:chOff x="6917201" y="0"/>
            <a:chExt cx="2227777"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1pPr>
            <a:lvl2pPr lvl="1" marR="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2pPr>
            <a:lvl3pPr lvl="2" marR="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3pPr>
            <a:lvl4pPr lvl="3" marR="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4pPr>
            <a:lvl5pPr lvl="4" marR="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5pPr>
            <a:lvl6pPr lvl="5" marR="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6pPr>
            <a:lvl7pPr lvl="6" marR="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7pPr>
            <a:lvl8pPr lvl="7" marR="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8pPr>
            <a:lvl9pPr lvl="8" marR="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9pPr>
          </a:lstStyle>
          <a:p/>
        </p:txBody>
      </p:sp>
      <p:sp>
        <p:nvSpPr>
          <p:cNvPr id="55" name="Google Shape;55;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61" name="Google Shape;61;p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marR="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62" name="Google Shape;62;p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marR="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63" name="Google Shape;6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75" name="Google Shape;75;p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marR="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76" name="Google Shape;76;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0"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1pPr>
            <a:lvl2pPr lvl="1"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2pPr>
            <a:lvl3pPr lvl="2"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3pPr>
            <a:lvl4pPr lvl="3"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4pPr>
            <a:lvl5pPr lvl="4"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5pPr>
            <a:lvl6pPr lvl="5"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6pPr>
            <a:lvl7pPr lvl="6"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7pPr>
            <a:lvl8pPr lvl="7"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8pPr>
            <a:lvl9pPr lvl="8" marR="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marR="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300"/>
              <a:buFont typeface="Calibri"/>
              <a:buNone/>
              <a:defRPr b="0" i="0" sz="1300" u="none" cap="none" strike="noStrike">
                <a:solidFill>
                  <a:schemeClr val="dk2"/>
                </a:solidFill>
                <a:latin typeface="Calibri"/>
                <a:ea typeface="Calibri"/>
                <a:cs typeface="Calibri"/>
                <a:sym typeface="Calibri"/>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sp>
        <p:nvSpPr>
          <p:cNvPr id="125" name="Google Shape;12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126" name="Google Shape;126;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27" name="Google Shape;127;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jp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1.jpg"/><Relationship Id="rId5"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hyperlink" Target="http://machine-drawing.blogspot.com/2016/08/universal-coupling.html" TargetMode="External"/><Relationship Id="rId5" Type="http://schemas.openxmlformats.org/officeDocument/2006/relationships/hyperlink" Target="http://machine-drawing.blogspot.com/2016/08/universal-coupling.html" TargetMode="External"/><Relationship Id="rId6" Type="http://schemas.openxmlformats.org/officeDocument/2006/relationships/image" Target="../media/image2.png"/><Relationship Id="rId7"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ctrTitle"/>
          </p:nvPr>
        </p:nvSpPr>
        <p:spPr>
          <a:xfrm>
            <a:off x="930750" y="1370975"/>
            <a:ext cx="7282500" cy="98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3200"/>
              <a:t>Intelligent Drawing Recognition by Application of Machine Learning</a:t>
            </a:r>
            <a:endParaRPr sz="3200"/>
          </a:p>
          <a:p>
            <a:pPr indent="0" lvl="0" marL="0" marR="0" rtl="0" algn="ctr">
              <a:lnSpc>
                <a:spcPct val="100000"/>
              </a:lnSpc>
              <a:spcBef>
                <a:spcPts val="0"/>
              </a:spcBef>
              <a:spcAft>
                <a:spcPts val="0"/>
              </a:spcAft>
              <a:buClr>
                <a:schemeClr val="lt1"/>
              </a:buClr>
              <a:buSzPts val="3800"/>
              <a:buFont typeface="Nunito"/>
              <a:buNone/>
            </a:pPr>
            <a:r>
              <a:t/>
            </a:r>
            <a:endParaRPr/>
          </a:p>
        </p:txBody>
      </p:sp>
      <p:sp>
        <p:nvSpPr>
          <p:cNvPr id="208" name="Google Shape;208;p23"/>
          <p:cNvSpPr txBox="1"/>
          <p:nvPr>
            <p:ph idx="1" type="subTitle"/>
          </p:nvPr>
        </p:nvSpPr>
        <p:spPr>
          <a:xfrm>
            <a:off x="1891350" y="2276475"/>
            <a:ext cx="5361300" cy="2232056"/>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000"/>
              </a:spcBef>
              <a:spcAft>
                <a:spcPts val="0"/>
              </a:spcAft>
              <a:buClr>
                <a:srgbClr val="000000"/>
              </a:buClr>
              <a:buSzPts val="1100"/>
              <a:buNone/>
            </a:pPr>
            <a:r>
              <a:rPr b="1" lang="en-GB" sz="1200">
                <a:solidFill>
                  <a:srgbClr val="000000"/>
                </a:solidFill>
                <a:latin typeface="Tahoma"/>
                <a:ea typeface="Tahoma"/>
                <a:cs typeface="Tahoma"/>
                <a:sym typeface="Tahoma"/>
              </a:rPr>
              <a:t>Riddhi Adhikari , Abhilash Mane, Shreyash Gadgil</a:t>
            </a:r>
            <a:endParaRPr b="1" sz="1200">
              <a:solidFill>
                <a:srgbClr val="000000"/>
              </a:solidFill>
              <a:latin typeface="Tahoma"/>
              <a:ea typeface="Tahoma"/>
              <a:cs typeface="Tahoma"/>
              <a:sym typeface="Tahoma"/>
            </a:endParaRPr>
          </a:p>
          <a:p>
            <a:pPr indent="0" lvl="0" marL="0" rtl="0" algn="ctr">
              <a:lnSpc>
                <a:spcPct val="100000"/>
              </a:lnSpc>
              <a:spcBef>
                <a:spcPts val="1000"/>
              </a:spcBef>
              <a:spcAft>
                <a:spcPts val="0"/>
              </a:spcAft>
              <a:buClr>
                <a:srgbClr val="000000"/>
              </a:buClr>
              <a:buSzPts val="1100"/>
              <a:buNone/>
            </a:pPr>
            <a:r>
              <a:rPr b="1" lang="en-GB" sz="1200">
                <a:solidFill>
                  <a:srgbClr val="000000"/>
                </a:solidFill>
                <a:latin typeface="Tahoma"/>
                <a:ea typeface="Tahoma"/>
                <a:cs typeface="Tahoma"/>
                <a:sym typeface="Tahoma"/>
              </a:rPr>
              <a:t>Supervisor – Dr.Nilesh Raykar</a:t>
            </a:r>
            <a:endParaRPr b="1" sz="1200">
              <a:solidFill>
                <a:srgbClr val="000000"/>
              </a:solidFill>
              <a:latin typeface="Tahoma"/>
              <a:ea typeface="Tahoma"/>
              <a:cs typeface="Tahoma"/>
              <a:sym typeface="Tahoma"/>
            </a:endParaRPr>
          </a:p>
          <a:p>
            <a:pPr indent="0" lvl="0" marL="0" marR="0" rtl="0" algn="ctr">
              <a:lnSpc>
                <a:spcPct val="100000"/>
              </a:lnSpc>
              <a:spcBef>
                <a:spcPts val="1000"/>
              </a:spcBef>
              <a:spcAft>
                <a:spcPts val="0"/>
              </a:spcAft>
              <a:buClr>
                <a:srgbClr val="000000"/>
              </a:buClr>
              <a:buSzPts val="1100"/>
              <a:buFont typeface="Arial"/>
              <a:buNone/>
            </a:pPr>
            <a:r>
              <a:rPr lang="en-GB" sz="1200">
                <a:solidFill>
                  <a:srgbClr val="000000"/>
                </a:solidFill>
                <a:latin typeface="Tahoma"/>
                <a:ea typeface="Tahoma"/>
                <a:cs typeface="Tahoma"/>
                <a:sym typeface="Tahoma"/>
              </a:rPr>
              <a:t>Department of Mechanical Engineering</a:t>
            </a:r>
            <a:endParaRPr sz="1200">
              <a:solidFill>
                <a:srgbClr val="000000"/>
              </a:solidFill>
              <a:latin typeface="Tahoma"/>
              <a:ea typeface="Tahoma"/>
              <a:cs typeface="Tahoma"/>
              <a:sym typeface="Tahoma"/>
            </a:endParaRPr>
          </a:p>
          <a:p>
            <a:pPr indent="0" lvl="0" marL="0" marR="0" rtl="0" algn="ctr">
              <a:lnSpc>
                <a:spcPct val="100000"/>
              </a:lnSpc>
              <a:spcBef>
                <a:spcPts val="1000"/>
              </a:spcBef>
              <a:spcAft>
                <a:spcPts val="0"/>
              </a:spcAft>
              <a:buClr>
                <a:srgbClr val="000000"/>
              </a:buClr>
              <a:buSzPts val="1100"/>
              <a:buFont typeface="Arial"/>
              <a:buNone/>
            </a:pPr>
            <a:r>
              <a:rPr lang="en-GB" sz="1200">
                <a:solidFill>
                  <a:srgbClr val="000000"/>
                </a:solidFill>
                <a:latin typeface="Tahoma"/>
                <a:ea typeface="Tahoma"/>
                <a:cs typeface="Tahoma"/>
                <a:sym typeface="Tahoma"/>
              </a:rPr>
              <a:t>Sardar Patel College of Engineering</a:t>
            </a:r>
            <a:endParaRPr sz="1200">
              <a:solidFill>
                <a:srgbClr val="000000"/>
              </a:solidFill>
              <a:latin typeface="Tahoma"/>
              <a:ea typeface="Tahoma"/>
              <a:cs typeface="Tahoma"/>
              <a:sym typeface="Tahoma"/>
            </a:endParaRPr>
          </a:p>
          <a:p>
            <a:pPr indent="0" lvl="0" marL="0" marR="0" rtl="0" algn="ctr">
              <a:lnSpc>
                <a:spcPct val="100000"/>
              </a:lnSpc>
              <a:spcBef>
                <a:spcPts val="1000"/>
              </a:spcBef>
              <a:spcAft>
                <a:spcPts val="0"/>
              </a:spcAft>
              <a:buClr>
                <a:srgbClr val="000000"/>
              </a:buClr>
              <a:buSzPts val="1100"/>
              <a:buFont typeface="Arial"/>
              <a:buNone/>
            </a:pPr>
            <a:r>
              <a:rPr lang="en-GB" sz="1200">
                <a:solidFill>
                  <a:srgbClr val="000000"/>
                </a:solidFill>
                <a:latin typeface="Tahoma"/>
                <a:ea typeface="Tahoma"/>
                <a:cs typeface="Tahoma"/>
                <a:sym typeface="Tahoma"/>
              </a:rPr>
              <a:t>Mumbai, Maharashtra, India</a:t>
            </a:r>
            <a:endParaRPr sz="1200">
              <a:solidFill>
                <a:srgbClr val="000000"/>
              </a:solidFill>
              <a:latin typeface="Tahoma"/>
              <a:ea typeface="Tahoma"/>
              <a:cs typeface="Tahoma"/>
              <a:sym typeface="Tahoma"/>
            </a:endParaRPr>
          </a:p>
          <a:p>
            <a:pPr indent="0" lvl="0" marL="0" marR="0" rtl="0" algn="ctr">
              <a:lnSpc>
                <a:spcPct val="100000"/>
              </a:lnSpc>
              <a:spcBef>
                <a:spcPts val="1000"/>
              </a:spcBef>
              <a:spcAft>
                <a:spcPts val="0"/>
              </a:spcAft>
              <a:buClr>
                <a:srgbClr val="86D1D8"/>
              </a:buClr>
              <a:buSzPts val="1920"/>
              <a:buFont typeface="Noto Sans Symbols"/>
              <a:buNone/>
            </a:pPr>
            <a:r>
              <a:t/>
            </a:r>
            <a:endParaRPr sz="1200">
              <a:solidFill>
                <a:srgbClr val="000000"/>
              </a:solidFill>
              <a:latin typeface="Tahoma"/>
              <a:ea typeface="Tahoma"/>
              <a:cs typeface="Tahoma"/>
              <a:sym typeface="Tahoma"/>
            </a:endParaRPr>
          </a:p>
          <a:p>
            <a:pPr indent="0" lvl="0" marL="0" marR="0" rtl="0" algn="ctr">
              <a:lnSpc>
                <a:spcPct val="100000"/>
              </a:lnSpc>
              <a:spcBef>
                <a:spcPts val="1000"/>
              </a:spcBef>
              <a:spcAft>
                <a:spcPts val="0"/>
              </a:spcAft>
              <a:buClr>
                <a:srgbClr val="86D1D8"/>
              </a:buClr>
              <a:buSzPts val="1920"/>
              <a:buFont typeface="Noto Sans Symbols"/>
              <a:buNone/>
            </a:pPr>
            <a:r>
              <a:t/>
            </a:r>
            <a:endParaRPr b="0" i="0" sz="1800" u="none" cap="none" strike="noStrike">
              <a:solidFill>
                <a:srgbClr val="000000"/>
              </a:solidFill>
              <a:latin typeface="Tahoma"/>
              <a:ea typeface="Tahoma"/>
              <a:cs typeface="Tahoma"/>
              <a:sym typeface="Tahoma"/>
            </a:endParaRPr>
          </a:p>
          <a:p>
            <a:pPr indent="0" lvl="0" marL="0" marR="0" rtl="0" algn="ctr">
              <a:lnSpc>
                <a:spcPct val="100000"/>
              </a:lnSpc>
              <a:spcBef>
                <a:spcPts val="0"/>
              </a:spcBef>
              <a:spcAft>
                <a:spcPts val="0"/>
              </a:spcAft>
              <a:buClr>
                <a:schemeClr val="lt1"/>
              </a:buClr>
              <a:buSzPts val="1600"/>
              <a:buFont typeface="Calibri"/>
              <a:buNone/>
            </a:pPr>
            <a:r>
              <a:t/>
            </a:r>
            <a:endParaRPr b="0" i="0" sz="1800" u="none" cap="none" strike="noStrike">
              <a:solidFill>
                <a:srgbClr val="000000"/>
              </a:solidFill>
              <a:latin typeface="Tahoma"/>
              <a:ea typeface="Tahoma"/>
              <a:cs typeface="Tahoma"/>
              <a:sym typeface="Tahoma"/>
            </a:endParaRPr>
          </a:p>
        </p:txBody>
      </p:sp>
      <p:sp>
        <p:nvSpPr>
          <p:cNvPr id="209" name="Google Shape;209;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GB" sz="1000" u="none" cap="none" strike="noStrike">
                <a:solidFill>
                  <a:schemeClr val="dk2"/>
                </a:solidFill>
                <a:latin typeface="Nunito"/>
                <a:ea typeface="Nunito"/>
                <a:cs typeface="Nunito"/>
                <a:sym typeface="Nunito"/>
              </a:rPr>
              <a:t>‹#›</a:t>
            </a:fld>
            <a:endParaRPr/>
          </a:p>
        </p:txBody>
      </p:sp>
      <p:pic>
        <p:nvPicPr>
          <p:cNvPr id="210" name="Google Shape;210;p23"/>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sp>
        <p:nvSpPr>
          <p:cNvPr id="211" name="Google Shape;211;p23"/>
          <p:cNvSpPr txBox="1"/>
          <p:nvPr/>
        </p:nvSpPr>
        <p:spPr>
          <a:xfrm>
            <a:off x="3518175" y="4076875"/>
            <a:ext cx="2088600" cy="27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Date: 2</a:t>
            </a:r>
            <a:r>
              <a:rPr b="0" baseline="30000" i="0" lang="en-GB" sz="1400" u="none" cap="none" strike="noStrike">
                <a:solidFill>
                  <a:srgbClr val="000000"/>
                </a:solidFill>
                <a:latin typeface="Arial"/>
                <a:ea typeface="Arial"/>
                <a:cs typeface="Arial"/>
                <a:sym typeface="Arial"/>
              </a:rPr>
              <a:t>nd</a:t>
            </a:r>
            <a:r>
              <a:rPr b="0" i="0" lang="en-GB" sz="1400" u="none" cap="none" strike="noStrike">
                <a:solidFill>
                  <a:srgbClr val="000000"/>
                </a:solidFill>
                <a:latin typeface="Arial"/>
                <a:ea typeface="Arial"/>
                <a:cs typeface="Arial"/>
                <a:sym typeface="Arial"/>
              </a:rPr>
              <a:t> May, 2019</a:t>
            </a:r>
            <a:endParaRPr b="0" i="0" sz="1400" u="none" cap="none" strike="noStrike">
              <a:solidFill>
                <a:srgbClr val="000000"/>
              </a:solidFill>
              <a:latin typeface="Arial"/>
              <a:ea typeface="Arial"/>
              <a:cs typeface="Arial"/>
              <a:sym typeface="Arial"/>
            </a:endParaRPr>
          </a:p>
        </p:txBody>
      </p:sp>
      <p:sp>
        <p:nvSpPr>
          <p:cNvPr id="212" name="Google Shape;212;p23"/>
          <p:cNvSpPr txBox="1"/>
          <p:nvPr/>
        </p:nvSpPr>
        <p:spPr>
          <a:xfrm>
            <a:off x="-949375" y="5263675"/>
            <a:ext cx="6922200" cy="80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txBox="1"/>
          <p:nvPr>
            <p:ph type="title"/>
          </p:nvPr>
        </p:nvSpPr>
        <p:spPr>
          <a:xfrm>
            <a:off x="836734" y="397192"/>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Dataset Generation</a:t>
            </a:r>
            <a:endParaRPr/>
          </a:p>
        </p:txBody>
      </p:sp>
      <p:sp>
        <p:nvSpPr>
          <p:cNvPr id="323" name="Google Shape;323;p32"/>
          <p:cNvSpPr txBox="1"/>
          <p:nvPr>
            <p:ph idx="1" type="body"/>
          </p:nvPr>
        </p:nvSpPr>
        <p:spPr>
          <a:xfrm>
            <a:off x="809624" y="1759852"/>
            <a:ext cx="4181475" cy="3383648"/>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None/>
            </a:pPr>
            <a:r>
              <a:rPr lang="en-GB" sz="2000">
                <a:solidFill>
                  <a:srgbClr val="111C22"/>
                </a:solidFill>
              </a:rPr>
              <a:t>      The process of creating dataset is automated using an open source CAD software FreeCAD to obtain a CSV file with drawing data</a:t>
            </a:r>
            <a:endParaRPr sz="2000">
              <a:solidFill>
                <a:srgbClr val="111C22"/>
              </a:solidFill>
            </a:endParaRPr>
          </a:p>
        </p:txBody>
      </p:sp>
      <p:sp>
        <p:nvSpPr>
          <p:cNvPr id="324" name="Google Shape;324;p3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325" name="Google Shape;325;p32"/>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sp>
        <p:nvSpPr>
          <p:cNvPr id="326" name="Google Shape;326;p32"/>
          <p:cNvSpPr/>
          <p:nvPr/>
        </p:nvSpPr>
        <p:spPr>
          <a:xfrm>
            <a:off x="6534150" y="876301"/>
            <a:ext cx="914400" cy="457200"/>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327" name="Google Shape;327;p32"/>
          <p:cNvCxnSpPr>
            <a:stCxn id="326" idx="4"/>
          </p:cNvCxnSpPr>
          <p:nvPr/>
        </p:nvCxnSpPr>
        <p:spPr>
          <a:xfrm flipH="1">
            <a:off x="6989850" y="1333501"/>
            <a:ext cx="1500" cy="228600"/>
          </a:xfrm>
          <a:prstGeom prst="straightConnector1">
            <a:avLst/>
          </a:prstGeom>
          <a:noFill/>
          <a:ln cap="flat" cmpd="sng" w="9525">
            <a:solidFill>
              <a:schemeClr val="dk2"/>
            </a:solidFill>
            <a:prstDash val="solid"/>
            <a:round/>
            <a:headEnd len="sm" w="sm" type="none"/>
            <a:tailEnd len="med" w="med" type="stealth"/>
          </a:ln>
        </p:spPr>
      </p:cxnSp>
      <p:sp>
        <p:nvSpPr>
          <p:cNvPr id="328" name="Google Shape;328;p32"/>
          <p:cNvSpPr/>
          <p:nvPr/>
        </p:nvSpPr>
        <p:spPr>
          <a:xfrm>
            <a:off x="6086476" y="1571625"/>
            <a:ext cx="1990724" cy="666750"/>
          </a:xfrm>
          <a:prstGeom prst="rect">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329" name="Google Shape;329;p32"/>
          <p:cNvCxnSpPr>
            <a:endCxn id="330" idx="0"/>
          </p:cNvCxnSpPr>
          <p:nvPr/>
        </p:nvCxnSpPr>
        <p:spPr>
          <a:xfrm>
            <a:off x="7000800" y="2247900"/>
            <a:ext cx="9600" cy="266700"/>
          </a:xfrm>
          <a:prstGeom prst="straightConnector1">
            <a:avLst/>
          </a:prstGeom>
          <a:noFill/>
          <a:ln cap="flat" cmpd="sng" w="9525">
            <a:solidFill>
              <a:schemeClr val="dk2"/>
            </a:solidFill>
            <a:prstDash val="solid"/>
            <a:round/>
            <a:headEnd len="sm" w="sm" type="none"/>
            <a:tailEnd len="med" w="med" type="stealth"/>
          </a:ln>
        </p:spPr>
      </p:cxnSp>
      <p:sp>
        <p:nvSpPr>
          <p:cNvPr id="331" name="Google Shape;331;p32"/>
          <p:cNvSpPr/>
          <p:nvPr/>
        </p:nvSpPr>
        <p:spPr>
          <a:xfrm>
            <a:off x="5591176" y="2495549"/>
            <a:ext cx="2647950" cy="657225"/>
          </a:xfrm>
          <a:prstGeom prst="flowChartInputOutput">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2" name="Google Shape;332;p32"/>
          <p:cNvSpPr/>
          <p:nvPr/>
        </p:nvSpPr>
        <p:spPr>
          <a:xfrm>
            <a:off x="6000750" y="3419474"/>
            <a:ext cx="2171700" cy="676275"/>
          </a:xfrm>
          <a:prstGeom prst="flowChartProcess">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3" name="Google Shape;333;p32"/>
          <p:cNvSpPr/>
          <p:nvPr/>
        </p:nvSpPr>
        <p:spPr>
          <a:xfrm>
            <a:off x="6581775" y="4324350"/>
            <a:ext cx="914400" cy="495300"/>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4" name="Google Shape;334;p32"/>
          <p:cNvSpPr txBox="1"/>
          <p:nvPr/>
        </p:nvSpPr>
        <p:spPr>
          <a:xfrm>
            <a:off x="6610350" y="942975"/>
            <a:ext cx="77296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START</a:t>
            </a:r>
            <a:endParaRPr b="0" i="0" sz="1400" u="none" cap="none" strike="noStrike">
              <a:solidFill>
                <a:srgbClr val="000000"/>
              </a:solidFill>
              <a:latin typeface="Arial"/>
              <a:ea typeface="Arial"/>
              <a:cs typeface="Arial"/>
              <a:sym typeface="Arial"/>
            </a:endParaRPr>
          </a:p>
        </p:txBody>
      </p:sp>
      <p:sp>
        <p:nvSpPr>
          <p:cNvPr id="335" name="Google Shape;335;p32"/>
          <p:cNvSpPr txBox="1"/>
          <p:nvPr/>
        </p:nvSpPr>
        <p:spPr>
          <a:xfrm>
            <a:off x="6143625" y="1581150"/>
            <a:ext cx="2028825"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Input numbers of shapes, required and variation of shape required</a:t>
            </a:r>
            <a:endParaRPr b="0" i="0" sz="1200" u="none" cap="none" strike="noStrike">
              <a:solidFill>
                <a:srgbClr val="000000"/>
              </a:solidFill>
              <a:latin typeface="Arial"/>
              <a:ea typeface="Arial"/>
              <a:cs typeface="Arial"/>
              <a:sym typeface="Arial"/>
            </a:endParaRPr>
          </a:p>
        </p:txBody>
      </p:sp>
      <p:sp>
        <p:nvSpPr>
          <p:cNvPr id="330" name="Google Shape;330;p32"/>
          <p:cNvSpPr txBox="1"/>
          <p:nvPr/>
        </p:nvSpPr>
        <p:spPr>
          <a:xfrm>
            <a:off x="5981700" y="2514600"/>
            <a:ext cx="20574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3D shapes constructed with variation according to requirement. </a:t>
            </a:r>
            <a:endParaRPr b="0" i="0" sz="1200" u="none" cap="none" strike="noStrike">
              <a:solidFill>
                <a:srgbClr val="000000"/>
              </a:solidFill>
              <a:latin typeface="Arial"/>
              <a:ea typeface="Arial"/>
              <a:cs typeface="Arial"/>
              <a:sym typeface="Arial"/>
            </a:endParaRPr>
          </a:p>
        </p:txBody>
      </p:sp>
      <p:sp>
        <p:nvSpPr>
          <p:cNvPr id="336" name="Google Shape;336;p32"/>
          <p:cNvSpPr txBox="1"/>
          <p:nvPr/>
        </p:nvSpPr>
        <p:spPr>
          <a:xfrm>
            <a:off x="6096000" y="3448050"/>
            <a:ext cx="220027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3D shapes are projected on 2D planes and their data is saved on a CSV file </a:t>
            </a:r>
            <a:endParaRPr b="0" i="0" sz="1200" u="none" cap="none" strike="noStrike">
              <a:solidFill>
                <a:srgbClr val="000000"/>
              </a:solidFill>
              <a:latin typeface="Arial"/>
              <a:ea typeface="Arial"/>
              <a:cs typeface="Arial"/>
              <a:sym typeface="Arial"/>
            </a:endParaRPr>
          </a:p>
        </p:txBody>
      </p:sp>
      <p:cxnSp>
        <p:nvCxnSpPr>
          <p:cNvPr id="337" name="Google Shape;337;p32"/>
          <p:cNvCxnSpPr/>
          <p:nvPr/>
        </p:nvCxnSpPr>
        <p:spPr>
          <a:xfrm flipH="1" rot="-5400000">
            <a:off x="6862764" y="3281364"/>
            <a:ext cx="266700" cy="9525"/>
          </a:xfrm>
          <a:prstGeom prst="straightConnector1">
            <a:avLst/>
          </a:prstGeom>
          <a:noFill/>
          <a:ln cap="flat" cmpd="sng" w="9525">
            <a:solidFill>
              <a:schemeClr val="dk2"/>
            </a:solidFill>
            <a:prstDash val="solid"/>
            <a:round/>
            <a:headEnd len="sm" w="sm" type="none"/>
            <a:tailEnd len="med" w="med" type="stealth"/>
          </a:ln>
        </p:spPr>
      </p:cxnSp>
      <p:cxnSp>
        <p:nvCxnSpPr>
          <p:cNvPr id="338" name="Google Shape;338;p32"/>
          <p:cNvCxnSpPr/>
          <p:nvPr/>
        </p:nvCxnSpPr>
        <p:spPr>
          <a:xfrm flipH="1" rot="-5400000">
            <a:off x="6891340" y="4214815"/>
            <a:ext cx="266700" cy="9525"/>
          </a:xfrm>
          <a:prstGeom prst="straightConnector1">
            <a:avLst/>
          </a:prstGeom>
          <a:noFill/>
          <a:ln cap="flat" cmpd="sng" w="9525">
            <a:solidFill>
              <a:schemeClr val="dk2"/>
            </a:solidFill>
            <a:prstDash val="solid"/>
            <a:round/>
            <a:headEnd len="sm" w="sm" type="none"/>
            <a:tailEnd len="med" w="med" type="stealth"/>
          </a:ln>
        </p:spPr>
      </p:cxnSp>
      <p:sp>
        <p:nvSpPr>
          <p:cNvPr id="339" name="Google Shape;339;p32"/>
          <p:cNvSpPr txBox="1"/>
          <p:nvPr/>
        </p:nvSpPr>
        <p:spPr>
          <a:xfrm>
            <a:off x="6705600" y="4400550"/>
            <a:ext cx="67358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STOP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txBox="1"/>
          <p:nvPr>
            <p:ph type="title"/>
          </p:nvPr>
        </p:nvSpPr>
        <p:spPr>
          <a:xfrm>
            <a:off x="703385" y="344439"/>
            <a:ext cx="8255976" cy="605131"/>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2800"/>
              <a:t>Dataset for training Machine Learning models</a:t>
            </a:r>
            <a:endParaRPr/>
          </a:p>
        </p:txBody>
      </p:sp>
      <p:sp>
        <p:nvSpPr>
          <p:cNvPr id="345" name="Google Shape;345;p33"/>
          <p:cNvSpPr txBox="1"/>
          <p:nvPr>
            <p:ph idx="1" type="body"/>
          </p:nvPr>
        </p:nvSpPr>
        <p:spPr>
          <a:xfrm>
            <a:off x="819150" y="1160585"/>
            <a:ext cx="7505700" cy="327814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Calibri"/>
              <a:buChar char="●"/>
            </a:pPr>
            <a:r>
              <a:rPr b="1" lang="en-GB" sz="1800"/>
              <a:t>3D-1</a:t>
            </a:r>
            <a:r>
              <a:rPr lang="en-GB" sz="1800"/>
              <a:t> consists of 10000 instances of 4 four basic primitives i.e. prism, brick, pyramid and tetrahedron</a:t>
            </a:r>
            <a:endParaRPr/>
          </a:p>
          <a:p>
            <a:pPr indent="-311150" lvl="0" marL="457200" marR="0" rtl="0" algn="l">
              <a:lnSpc>
                <a:spcPct val="115000"/>
              </a:lnSpc>
              <a:spcBef>
                <a:spcPts val="0"/>
              </a:spcBef>
              <a:spcAft>
                <a:spcPts val="0"/>
              </a:spcAft>
              <a:buClr>
                <a:schemeClr val="dk2"/>
              </a:buClr>
              <a:buSzPts val="1300"/>
              <a:buFont typeface="Calibri"/>
              <a:buChar char="●"/>
            </a:pPr>
            <a:r>
              <a:rPr b="1" lang="en-GB" sz="1800"/>
              <a:t>3D-2</a:t>
            </a:r>
            <a:r>
              <a:rPr lang="en-GB" sz="1800"/>
              <a:t> consists of two different types of objects – Simple Bricks and Bricks with an added feature (A rectangular through hole)</a:t>
            </a:r>
            <a:endParaRPr/>
          </a:p>
          <a:p>
            <a:pPr indent="-311150" lvl="0" marL="457200" marR="0" rtl="0" algn="l">
              <a:lnSpc>
                <a:spcPct val="115000"/>
              </a:lnSpc>
              <a:spcBef>
                <a:spcPts val="0"/>
              </a:spcBef>
              <a:spcAft>
                <a:spcPts val="0"/>
              </a:spcAft>
              <a:buClr>
                <a:schemeClr val="dk2"/>
              </a:buClr>
              <a:buSzPts val="1300"/>
              <a:buFont typeface="Calibri"/>
              <a:buChar char="●"/>
            </a:pPr>
            <a:r>
              <a:rPr b="1" lang="en-GB" sz="1800"/>
              <a:t>3D-3</a:t>
            </a:r>
            <a:r>
              <a:rPr lang="en-GB" sz="1800"/>
              <a:t> consists of all four basic primitives and their derivatives with a rectangular through hole and chamfer</a:t>
            </a:r>
            <a:endParaRPr sz="1800"/>
          </a:p>
          <a:p>
            <a:pPr indent="-311150" lvl="0" marL="457200" marR="0" rtl="0" algn="l">
              <a:lnSpc>
                <a:spcPct val="115000"/>
              </a:lnSpc>
              <a:spcBef>
                <a:spcPts val="0"/>
              </a:spcBef>
              <a:spcAft>
                <a:spcPts val="0"/>
              </a:spcAft>
              <a:buClr>
                <a:schemeClr val="dk2"/>
              </a:buClr>
              <a:buSzPts val="1300"/>
              <a:buFont typeface="Calibri"/>
              <a:buChar char="●"/>
            </a:pPr>
            <a:r>
              <a:rPr b="1" lang="en-GB" sz="1800"/>
              <a:t>3D-4</a:t>
            </a:r>
            <a:r>
              <a:rPr lang="en-GB" sz="1800"/>
              <a:t> consists of derivatives of primitives formed by combining two different basic primitives along with the four basic primitives. Tetrahedron + prism, prism + brick, pyramid + brick, pyramid + tetrahedron are the four derivatives that form this dataset. </a:t>
            </a:r>
            <a:endParaRPr/>
          </a:p>
        </p:txBody>
      </p:sp>
      <p:sp>
        <p:nvSpPr>
          <p:cNvPr id="346" name="Google Shape;346;p3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347" name="Google Shape;347;p33"/>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txBox="1"/>
          <p:nvPr>
            <p:ph type="title"/>
          </p:nvPr>
        </p:nvSpPr>
        <p:spPr>
          <a:xfrm>
            <a:off x="849316" y="419684"/>
            <a:ext cx="7527000" cy="95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Nunito"/>
              <a:buNone/>
            </a:pPr>
            <a:r>
              <a:rPr b="0" i="0" lang="en-GB" sz="2800" u="none" cap="none" strike="noStrike">
                <a:solidFill>
                  <a:schemeClr val="lt1"/>
                </a:solidFill>
                <a:latin typeface="Nunito"/>
                <a:ea typeface="Nunito"/>
                <a:cs typeface="Nunito"/>
                <a:sym typeface="Nunito"/>
              </a:rPr>
              <a:t>Geometric Data for current work</a:t>
            </a:r>
            <a:endParaRPr b="0" i="0" sz="2800" u="none" cap="none" strike="noStrike">
              <a:solidFill>
                <a:schemeClr val="lt1"/>
              </a:solidFill>
              <a:latin typeface="Nunito"/>
              <a:ea typeface="Nunito"/>
              <a:cs typeface="Nunito"/>
              <a:sym typeface="Nunito"/>
            </a:endParaRPr>
          </a:p>
        </p:txBody>
      </p:sp>
      <p:sp>
        <p:nvSpPr>
          <p:cNvPr id="353" name="Google Shape;353;p3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GB" sz="1000" u="none" cap="none" strike="noStrike">
                <a:solidFill>
                  <a:schemeClr val="dk2"/>
                </a:solidFill>
                <a:latin typeface="Nunito"/>
                <a:ea typeface="Nunito"/>
                <a:cs typeface="Nunito"/>
                <a:sym typeface="Nunito"/>
              </a:rPr>
              <a:t>‹#›</a:t>
            </a:fld>
            <a:endParaRPr/>
          </a:p>
        </p:txBody>
      </p:sp>
      <p:pic>
        <p:nvPicPr>
          <p:cNvPr id="354" name="Google Shape;354;p34"/>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sp>
        <p:nvSpPr>
          <p:cNvPr id="355" name="Google Shape;355;p34"/>
          <p:cNvSpPr txBox="1"/>
          <p:nvPr/>
        </p:nvSpPr>
        <p:spPr>
          <a:xfrm>
            <a:off x="5010832" y="2834089"/>
            <a:ext cx="13671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2"/>
                </a:solidFill>
                <a:latin typeface="Calibri"/>
                <a:ea typeface="Calibri"/>
                <a:cs typeface="Calibri"/>
                <a:sym typeface="Calibri"/>
              </a:rPr>
              <a:t>Brick</a:t>
            </a:r>
            <a:endParaRPr b="0" i="0" sz="1400" u="none" cap="none" strike="noStrike">
              <a:solidFill>
                <a:srgbClr val="000000"/>
              </a:solidFill>
              <a:latin typeface="Arial"/>
              <a:ea typeface="Arial"/>
              <a:cs typeface="Arial"/>
              <a:sym typeface="Arial"/>
            </a:endParaRPr>
          </a:p>
        </p:txBody>
      </p:sp>
      <p:sp>
        <p:nvSpPr>
          <p:cNvPr id="356" name="Google Shape;356;p34"/>
          <p:cNvSpPr txBox="1"/>
          <p:nvPr/>
        </p:nvSpPr>
        <p:spPr>
          <a:xfrm>
            <a:off x="2859393" y="2444261"/>
            <a:ext cx="1510383" cy="40792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GB" sz="1800" u="none" cap="none" strike="noStrike">
                <a:solidFill>
                  <a:schemeClr val="dk2"/>
                </a:solidFill>
                <a:latin typeface="Calibri"/>
                <a:ea typeface="Calibri"/>
                <a:cs typeface="Calibri"/>
                <a:sym typeface="Calibri"/>
              </a:rPr>
              <a:t>Tetrahedron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4"/>
          <p:cNvSpPr txBox="1"/>
          <p:nvPr/>
        </p:nvSpPr>
        <p:spPr>
          <a:xfrm>
            <a:off x="619694" y="2981010"/>
            <a:ext cx="13671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GB" sz="1800" u="none" cap="none" strike="noStrike">
                <a:solidFill>
                  <a:schemeClr val="dk2"/>
                </a:solidFill>
                <a:latin typeface="Calibri"/>
                <a:ea typeface="Calibri"/>
                <a:cs typeface="Calibri"/>
                <a:sym typeface="Calibri"/>
              </a:rPr>
              <a:t>Prism</a:t>
            </a:r>
            <a:endParaRPr b="0" i="0" sz="1400" u="none" cap="none" strike="noStrike">
              <a:solidFill>
                <a:srgbClr val="000000"/>
              </a:solidFill>
              <a:latin typeface="Arial"/>
              <a:ea typeface="Arial"/>
              <a:cs typeface="Arial"/>
              <a:sym typeface="Arial"/>
            </a:endParaRPr>
          </a:p>
        </p:txBody>
      </p:sp>
      <p:pic>
        <p:nvPicPr>
          <p:cNvPr descr="Screenshot (124).png" id="358" name="Google Shape;358;p34"/>
          <p:cNvPicPr preferRelativeResize="0"/>
          <p:nvPr/>
        </p:nvPicPr>
        <p:blipFill rotWithShape="1">
          <a:blip r:embed="rId4">
            <a:alphaModFix/>
          </a:blip>
          <a:srcRect b="0" l="0" r="0" t="0"/>
          <a:stretch/>
        </p:blipFill>
        <p:spPr>
          <a:xfrm>
            <a:off x="435585" y="1206745"/>
            <a:ext cx="2087807" cy="1668340"/>
          </a:xfrm>
          <a:prstGeom prst="rect">
            <a:avLst/>
          </a:prstGeom>
          <a:noFill/>
          <a:ln>
            <a:noFill/>
          </a:ln>
        </p:spPr>
      </p:pic>
      <p:pic>
        <p:nvPicPr>
          <p:cNvPr descr="Screenshot (121).png" id="359" name="Google Shape;359;p34"/>
          <p:cNvPicPr preferRelativeResize="0"/>
          <p:nvPr/>
        </p:nvPicPr>
        <p:blipFill rotWithShape="1">
          <a:blip r:embed="rId5">
            <a:alphaModFix/>
          </a:blip>
          <a:srcRect b="0" l="0" r="0" t="0"/>
          <a:stretch/>
        </p:blipFill>
        <p:spPr>
          <a:xfrm>
            <a:off x="4594347" y="1282944"/>
            <a:ext cx="2079015" cy="1548179"/>
          </a:xfrm>
          <a:prstGeom prst="rect">
            <a:avLst/>
          </a:prstGeom>
          <a:noFill/>
          <a:ln>
            <a:noFill/>
          </a:ln>
        </p:spPr>
      </p:pic>
      <p:pic>
        <p:nvPicPr>
          <p:cNvPr descr="Screenshot (123).png" id="360" name="Google Shape;360;p34"/>
          <p:cNvPicPr preferRelativeResize="0"/>
          <p:nvPr/>
        </p:nvPicPr>
        <p:blipFill rotWithShape="1">
          <a:blip r:embed="rId6">
            <a:alphaModFix/>
          </a:blip>
          <a:srcRect b="0" l="0" r="0" t="0"/>
          <a:stretch/>
        </p:blipFill>
        <p:spPr>
          <a:xfrm>
            <a:off x="6607787" y="2949088"/>
            <a:ext cx="2096600" cy="1614121"/>
          </a:xfrm>
          <a:prstGeom prst="rect">
            <a:avLst/>
          </a:prstGeom>
          <a:noFill/>
          <a:ln>
            <a:noFill/>
          </a:ln>
        </p:spPr>
      </p:pic>
      <p:pic>
        <p:nvPicPr>
          <p:cNvPr descr="Screenshot (122).png" id="361" name="Google Shape;361;p34"/>
          <p:cNvPicPr preferRelativeResize="0"/>
          <p:nvPr/>
        </p:nvPicPr>
        <p:blipFill rotWithShape="1">
          <a:blip r:embed="rId7">
            <a:alphaModFix/>
          </a:blip>
          <a:srcRect b="0" l="0" r="0" t="0"/>
          <a:stretch/>
        </p:blipFill>
        <p:spPr>
          <a:xfrm>
            <a:off x="2536947" y="2933721"/>
            <a:ext cx="2070223" cy="1515187"/>
          </a:xfrm>
          <a:prstGeom prst="rect">
            <a:avLst/>
          </a:prstGeom>
          <a:noFill/>
          <a:ln>
            <a:noFill/>
          </a:ln>
        </p:spPr>
      </p:pic>
      <p:sp>
        <p:nvSpPr>
          <p:cNvPr id="362" name="Google Shape;362;p34"/>
          <p:cNvSpPr txBox="1"/>
          <p:nvPr/>
        </p:nvSpPr>
        <p:spPr>
          <a:xfrm>
            <a:off x="7044787" y="2467743"/>
            <a:ext cx="1367100" cy="35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GB" sz="1800" u="none" cap="none" strike="noStrike">
                <a:solidFill>
                  <a:schemeClr val="dk2"/>
                </a:solidFill>
                <a:latin typeface="Calibri"/>
                <a:ea typeface="Calibri"/>
                <a:cs typeface="Calibri"/>
                <a:sym typeface="Calibri"/>
              </a:rPr>
              <a:t>Pyramid</a:t>
            </a:r>
            <a:endParaRPr b="0" i="0" sz="1400" u="none" cap="none" strike="noStrike">
              <a:solidFill>
                <a:srgbClr val="000000"/>
              </a:solidFill>
              <a:latin typeface="Arial"/>
              <a:ea typeface="Arial"/>
              <a:cs typeface="Arial"/>
              <a:sym typeface="Arial"/>
            </a:endParaRPr>
          </a:p>
        </p:txBody>
      </p:sp>
      <p:sp>
        <p:nvSpPr>
          <p:cNvPr id="363" name="Google Shape;363;p34"/>
          <p:cNvSpPr txBox="1"/>
          <p:nvPr/>
        </p:nvSpPr>
        <p:spPr>
          <a:xfrm>
            <a:off x="4014371" y="4510489"/>
            <a:ext cx="1674252" cy="35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GB" sz="1800" u="none" cap="none" strike="noStrike">
                <a:solidFill>
                  <a:schemeClr val="dk2"/>
                </a:solidFill>
                <a:latin typeface="Calibri"/>
                <a:ea typeface="Calibri"/>
                <a:cs typeface="Calibri"/>
                <a:sym typeface="Calibri"/>
              </a:rPr>
              <a:t>3D-1 dataset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descr="Screenshot (132).png" id="369" name="Google Shape;369;p35"/>
          <p:cNvPicPr preferRelativeResize="0"/>
          <p:nvPr/>
        </p:nvPicPr>
        <p:blipFill rotWithShape="1">
          <a:blip r:embed="rId3">
            <a:alphaModFix/>
          </a:blip>
          <a:srcRect b="0" l="0" r="0" t="0"/>
          <a:stretch/>
        </p:blipFill>
        <p:spPr>
          <a:xfrm>
            <a:off x="1428825" y="450351"/>
            <a:ext cx="2066039" cy="1552354"/>
          </a:xfrm>
          <a:prstGeom prst="rect">
            <a:avLst/>
          </a:prstGeom>
          <a:noFill/>
          <a:ln>
            <a:noFill/>
          </a:ln>
        </p:spPr>
      </p:pic>
      <p:pic>
        <p:nvPicPr>
          <p:cNvPr descr="Screenshot (133).png" id="370" name="Google Shape;370;p35"/>
          <p:cNvPicPr preferRelativeResize="0"/>
          <p:nvPr/>
        </p:nvPicPr>
        <p:blipFill rotWithShape="1">
          <a:blip r:embed="rId4">
            <a:alphaModFix/>
          </a:blip>
          <a:srcRect b="0" l="0" r="0" t="0"/>
          <a:stretch/>
        </p:blipFill>
        <p:spPr>
          <a:xfrm>
            <a:off x="5131999" y="451082"/>
            <a:ext cx="2171257" cy="1552354"/>
          </a:xfrm>
          <a:prstGeom prst="rect">
            <a:avLst/>
          </a:prstGeom>
          <a:noFill/>
          <a:ln>
            <a:noFill/>
          </a:ln>
        </p:spPr>
      </p:pic>
      <p:pic>
        <p:nvPicPr>
          <p:cNvPr descr="Screenshot (136).png" id="371" name="Google Shape;371;p35"/>
          <p:cNvPicPr preferRelativeResize="0"/>
          <p:nvPr/>
        </p:nvPicPr>
        <p:blipFill rotWithShape="1">
          <a:blip r:embed="rId5">
            <a:alphaModFix/>
          </a:blip>
          <a:srcRect b="0" l="11684" r="0" t="0"/>
          <a:stretch/>
        </p:blipFill>
        <p:spPr>
          <a:xfrm>
            <a:off x="1406673" y="2910254"/>
            <a:ext cx="2066289" cy="1477108"/>
          </a:xfrm>
          <a:prstGeom prst="rect">
            <a:avLst/>
          </a:prstGeom>
          <a:noFill/>
          <a:ln>
            <a:noFill/>
          </a:ln>
        </p:spPr>
      </p:pic>
      <p:pic>
        <p:nvPicPr>
          <p:cNvPr descr="Screenshot (135).png" id="372" name="Google Shape;372;p35"/>
          <p:cNvPicPr preferRelativeResize="0"/>
          <p:nvPr/>
        </p:nvPicPr>
        <p:blipFill rotWithShape="1">
          <a:blip r:embed="rId6">
            <a:alphaModFix/>
          </a:blip>
          <a:srcRect b="0" l="0" r="0" t="0"/>
          <a:stretch/>
        </p:blipFill>
        <p:spPr>
          <a:xfrm>
            <a:off x="4396068" y="2883877"/>
            <a:ext cx="2119031" cy="1485900"/>
          </a:xfrm>
          <a:prstGeom prst="rect">
            <a:avLst/>
          </a:prstGeom>
          <a:noFill/>
          <a:ln>
            <a:noFill/>
          </a:ln>
        </p:spPr>
      </p:pic>
      <p:sp>
        <p:nvSpPr>
          <p:cNvPr id="373" name="Google Shape;373;p35"/>
          <p:cNvSpPr txBox="1"/>
          <p:nvPr/>
        </p:nvSpPr>
        <p:spPr>
          <a:xfrm>
            <a:off x="1120854" y="2084194"/>
            <a:ext cx="2466407"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0" i="0" lang="en-GB" sz="1400" u="none" cap="none" strike="noStrike">
                <a:solidFill>
                  <a:srgbClr val="000000"/>
                </a:solidFill>
                <a:latin typeface="Arial"/>
                <a:ea typeface="Arial"/>
                <a:cs typeface="Arial"/>
                <a:sym typeface="Arial"/>
              </a:rPr>
              <a:t>Brick with Feature (hole)</a:t>
            </a:r>
            <a:endParaRPr b="0" i="0" sz="1100" u="none" cap="none" strike="noStrike">
              <a:solidFill>
                <a:srgbClr val="000000"/>
              </a:solidFill>
              <a:latin typeface="Arial"/>
              <a:ea typeface="Arial"/>
              <a:cs typeface="Arial"/>
              <a:sym typeface="Arial"/>
            </a:endParaRPr>
          </a:p>
        </p:txBody>
      </p:sp>
      <p:sp>
        <p:nvSpPr>
          <p:cNvPr id="374" name="Google Shape;374;p35"/>
          <p:cNvSpPr txBox="1"/>
          <p:nvPr/>
        </p:nvSpPr>
        <p:spPr>
          <a:xfrm>
            <a:off x="4703885" y="4431741"/>
            <a:ext cx="2162907" cy="3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Prism + Pyramid</a:t>
            </a:r>
            <a:endParaRPr b="0" i="0" sz="1400" u="none" cap="none" strike="noStrike">
              <a:solidFill>
                <a:srgbClr val="000000"/>
              </a:solidFill>
              <a:latin typeface="Arial"/>
              <a:ea typeface="Arial"/>
              <a:cs typeface="Arial"/>
              <a:sym typeface="Arial"/>
            </a:endParaRPr>
          </a:p>
        </p:txBody>
      </p:sp>
      <p:sp>
        <p:nvSpPr>
          <p:cNvPr id="375" name="Google Shape;375;p35"/>
          <p:cNvSpPr txBox="1"/>
          <p:nvPr/>
        </p:nvSpPr>
        <p:spPr>
          <a:xfrm>
            <a:off x="1433146" y="4443464"/>
            <a:ext cx="2074985"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0" i="0" lang="en-GB" sz="1400" u="none" cap="none" strike="noStrike">
                <a:solidFill>
                  <a:srgbClr val="000000"/>
                </a:solidFill>
                <a:latin typeface="Arial"/>
                <a:ea typeface="Arial"/>
                <a:cs typeface="Arial"/>
                <a:sym typeface="Arial"/>
              </a:rPr>
              <a:t>Prism + Tetrahedron</a:t>
            </a:r>
            <a:endParaRPr b="0" i="0" sz="1100" u="none" cap="none" strike="noStrike">
              <a:solidFill>
                <a:srgbClr val="000000"/>
              </a:solidFill>
              <a:latin typeface="Arial"/>
              <a:ea typeface="Arial"/>
              <a:cs typeface="Arial"/>
              <a:sym typeface="Arial"/>
            </a:endParaRPr>
          </a:p>
        </p:txBody>
      </p:sp>
      <p:sp>
        <p:nvSpPr>
          <p:cNvPr id="376" name="Google Shape;376;p35"/>
          <p:cNvSpPr txBox="1"/>
          <p:nvPr/>
        </p:nvSpPr>
        <p:spPr>
          <a:xfrm>
            <a:off x="5213838" y="2090057"/>
            <a:ext cx="2391508"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0" i="0" lang="en-GB" sz="1400" u="none" cap="none" strike="noStrike">
                <a:solidFill>
                  <a:srgbClr val="000000"/>
                </a:solidFill>
                <a:latin typeface="Arial"/>
                <a:ea typeface="Arial"/>
                <a:cs typeface="Arial"/>
                <a:sym typeface="Arial"/>
              </a:rPr>
              <a:t>Prism with Feature (hole)</a:t>
            </a:r>
            <a:endParaRPr b="0" i="0" sz="1100" u="none" cap="none" strike="noStrike">
              <a:solidFill>
                <a:srgbClr val="000000"/>
              </a:solidFill>
              <a:latin typeface="Arial"/>
              <a:ea typeface="Arial"/>
              <a:cs typeface="Arial"/>
              <a:sym typeface="Arial"/>
            </a:endParaRPr>
          </a:p>
        </p:txBody>
      </p:sp>
      <p:sp>
        <p:nvSpPr>
          <p:cNvPr id="377" name="Google Shape;377;p35"/>
          <p:cNvSpPr txBox="1"/>
          <p:nvPr/>
        </p:nvSpPr>
        <p:spPr>
          <a:xfrm>
            <a:off x="6457786" y="3447002"/>
            <a:ext cx="1657514"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GB" sz="1800" u="none" cap="none" strike="noStrike">
                <a:solidFill>
                  <a:schemeClr val="dk2"/>
                </a:solidFill>
                <a:latin typeface="Calibri"/>
                <a:ea typeface="Calibri"/>
                <a:cs typeface="Calibri"/>
                <a:sym typeface="Calibri"/>
              </a:rPr>
              <a:t>3D-4 Dataset</a:t>
            </a:r>
            <a:endParaRPr b="0" i="0" sz="1400" u="none" cap="none" strike="noStrike">
              <a:solidFill>
                <a:srgbClr val="000000"/>
              </a:solidFill>
              <a:latin typeface="Arial"/>
              <a:ea typeface="Arial"/>
              <a:cs typeface="Arial"/>
              <a:sym typeface="Arial"/>
            </a:endParaRPr>
          </a:p>
        </p:txBody>
      </p:sp>
      <p:sp>
        <p:nvSpPr>
          <p:cNvPr id="378" name="Google Shape;378;p35"/>
          <p:cNvSpPr txBox="1"/>
          <p:nvPr/>
        </p:nvSpPr>
        <p:spPr>
          <a:xfrm>
            <a:off x="7296150" y="969768"/>
            <a:ext cx="1657350" cy="687581"/>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GB" sz="1800" u="none" cap="none" strike="noStrike">
                <a:solidFill>
                  <a:schemeClr val="dk2"/>
                </a:solidFill>
                <a:latin typeface="Calibri"/>
                <a:ea typeface="Calibri"/>
                <a:cs typeface="Calibri"/>
                <a:sym typeface="Calibri"/>
              </a:rPr>
              <a:t>3D-2 and 3D-3 Dataset</a:t>
            </a:r>
            <a:endParaRPr b="0" i="0" sz="1400" u="none" cap="none" strike="noStrike">
              <a:solidFill>
                <a:srgbClr val="000000"/>
              </a:solidFill>
              <a:latin typeface="Arial"/>
              <a:ea typeface="Arial"/>
              <a:cs typeface="Arial"/>
              <a:sym typeface="Arial"/>
            </a:endParaRPr>
          </a:p>
        </p:txBody>
      </p:sp>
      <p:sp>
        <p:nvSpPr>
          <p:cNvPr id="379" name="Google Shape;379;p35"/>
          <p:cNvSpPr txBox="1"/>
          <p:nvPr/>
        </p:nvSpPr>
        <p:spPr>
          <a:xfrm>
            <a:off x="3598088" y="563859"/>
            <a:ext cx="13671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GB" sz="1800" u="none" cap="none" strike="noStrike">
                <a:solidFill>
                  <a:schemeClr val="dk2"/>
                </a:solidFill>
                <a:latin typeface="Calibri"/>
                <a:ea typeface="Calibri"/>
                <a:cs typeface="Calibri"/>
                <a:sym typeface="Calibri"/>
              </a:rPr>
              <a:t>Slot Feature</a:t>
            </a:r>
            <a:endParaRPr b="0" i="0" sz="1400" u="none" cap="none" strike="noStrike">
              <a:solidFill>
                <a:srgbClr val="000000"/>
              </a:solidFill>
              <a:latin typeface="Arial"/>
              <a:ea typeface="Arial"/>
              <a:cs typeface="Arial"/>
              <a:sym typeface="Arial"/>
            </a:endParaRPr>
          </a:p>
        </p:txBody>
      </p:sp>
      <p:cxnSp>
        <p:nvCxnSpPr>
          <p:cNvPr id="380" name="Google Shape;380;p35"/>
          <p:cNvCxnSpPr/>
          <p:nvPr/>
        </p:nvCxnSpPr>
        <p:spPr>
          <a:xfrm flipH="1">
            <a:off x="2312378" y="940777"/>
            <a:ext cx="1608992" cy="263768"/>
          </a:xfrm>
          <a:prstGeom prst="straightConnector1">
            <a:avLst/>
          </a:prstGeom>
          <a:noFill/>
          <a:ln cap="flat" cmpd="sng" w="38100">
            <a:solidFill>
              <a:srgbClr val="FF0000"/>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81" name="Google Shape;381;p35"/>
          <p:cNvCxnSpPr/>
          <p:nvPr/>
        </p:nvCxnSpPr>
        <p:spPr>
          <a:xfrm>
            <a:off x="4434985" y="943707"/>
            <a:ext cx="1538656" cy="514351"/>
          </a:xfrm>
          <a:prstGeom prst="straightConnector1">
            <a:avLst/>
          </a:prstGeom>
          <a:noFill/>
          <a:ln cap="flat" cmpd="sng" w="38100">
            <a:solidFill>
              <a:srgbClr val="FF0000"/>
            </a:solidFill>
            <a:prstDash val="solid"/>
            <a:round/>
            <a:headEnd len="sm" w="sm" type="none"/>
            <a:tailEnd len="med" w="med" type="stealth"/>
          </a:ln>
          <a:effectLst>
            <a:outerShdw blurRad="40000" rotWithShape="0" dir="5400000" dist="23000">
              <a:srgbClr val="000000">
                <a:alpha val="34901"/>
              </a:srgbClr>
            </a:outerShdw>
          </a:effectLst>
        </p:spPr>
      </p:cxnSp>
      <p:pic>
        <p:nvPicPr>
          <p:cNvPr id="382" name="Google Shape;382;p35"/>
          <p:cNvPicPr preferRelativeResize="0"/>
          <p:nvPr/>
        </p:nvPicPr>
        <p:blipFill rotWithShape="1">
          <a:blip r:embed="rId7">
            <a:alphaModFix/>
          </a:blip>
          <a:srcRect b="0" l="3190" r="5376" t="0"/>
          <a:stretch/>
        </p:blipFill>
        <p:spPr>
          <a:xfrm>
            <a:off x="214725" y="215975"/>
            <a:ext cx="864000" cy="86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6"/>
          <p:cNvSpPr txBox="1"/>
          <p:nvPr>
            <p:ph type="title"/>
          </p:nvPr>
        </p:nvSpPr>
        <p:spPr>
          <a:xfrm>
            <a:off x="1030165" y="300477"/>
            <a:ext cx="7505700" cy="62271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Structure of Dataset and Feature Selected</a:t>
            </a:r>
            <a:endParaRPr/>
          </a:p>
        </p:txBody>
      </p:sp>
      <p:sp>
        <p:nvSpPr>
          <p:cNvPr id="388" name="Google Shape;388;p3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graphicFrame>
        <p:nvGraphicFramePr>
          <p:cNvPr id="389" name="Google Shape;389;p36"/>
          <p:cNvGraphicFramePr/>
          <p:nvPr/>
        </p:nvGraphicFramePr>
        <p:xfrm>
          <a:off x="694591" y="1283678"/>
          <a:ext cx="3000000" cy="3000000"/>
        </p:xfrm>
        <a:graphic>
          <a:graphicData uri="http://schemas.openxmlformats.org/drawingml/2006/table">
            <a:tbl>
              <a:tblPr>
                <a:noFill/>
                <a:tableStyleId>{F08DA556-4A8B-4ADB-BFF4-7BB1154D3E20}</a:tableStyleId>
              </a:tblPr>
              <a:tblGrid>
                <a:gridCol w="509950"/>
                <a:gridCol w="589075"/>
                <a:gridCol w="589075"/>
                <a:gridCol w="562700"/>
                <a:gridCol w="1248500"/>
                <a:gridCol w="1222125"/>
                <a:gridCol w="1222125"/>
                <a:gridCol w="633050"/>
                <a:gridCol w="633050"/>
                <a:gridCol w="580300"/>
              </a:tblGrid>
              <a:tr h="694600">
                <a:tc>
                  <a:txBody>
                    <a:bodyPr/>
                    <a:lstStyle/>
                    <a:p>
                      <a:pPr indent="0" lvl="0" marL="0" marR="0" rtl="0" algn="just">
                        <a:lnSpc>
                          <a:spcPct val="115000"/>
                        </a:lnSpc>
                        <a:spcBef>
                          <a:spcPts val="0"/>
                        </a:spcBef>
                        <a:spcAft>
                          <a:spcPts val="0"/>
                        </a:spcAft>
                        <a:buNone/>
                      </a:pPr>
                      <a:r>
                        <a:rPr lang="en-GB" sz="1100" u="none" cap="none" strike="noStrike">
                          <a:solidFill>
                            <a:srgbClr val="000000"/>
                          </a:solidFill>
                          <a:latin typeface="Times New Roman"/>
                          <a:ea typeface="Times New Roman"/>
                          <a:cs typeface="Times New Roman"/>
                          <a:sym typeface="Times New Roman"/>
                        </a:rPr>
                        <a:t>Shape code</a:t>
                      </a:r>
                      <a:endParaRPr sz="1200" u="none" cap="none" strike="noStrike">
                        <a:solidFill>
                          <a:srgbClr val="595959"/>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GB" sz="1100" u="none" cap="none" strike="noStrike">
                          <a:solidFill>
                            <a:srgbClr val="000000"/>
                          </a:solidFill>
                          <a:latin typeface="Times New Roman"/>
                          <a:ea typeface="Times New Roman"/>
                          <a:cs typeface="Times New Roman"/>
                          <a:sym typeface="Times New Roman"/>
                        </a:rPr>
                        <a:t>Lines in front view</a:t>
                      </a:r>
                      <a:endParaRPr sz="1200" u="none" cap="none" strike="noStrike">
                        <a:solidFill>
                          <a:srgbClr val="595959"/>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GB" sz="1100" u="none" cap="none" strike="noStrike">
                          <a:solidFill>
                            <a:srgbClr val="000000"/>
                          </a:solidFill>
                          <a:latin typeface="Times New Roman"/>
                          <a:ea typeface="Times New Roman"/>
                          <a:cs typeface="Times New Roman"/>
                          <a:sym typeface="Times New Roman"/>
                        </a:rPr>
                        <a:t>Lines in side view</a:t>
                      </a:r>
                      <a:endParaRPr sz="1200" u="none" cap="none" strike="noStrike">
                        <a:solidFill>
                          <a:srgbClr val="595959"/>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GB" sz="1100" u="none" cap="none" strike="noStrike">
                          <a:solidFill>
                            <a:srgbClr val="000000"/>
                          </a:solidFill>
                          <a:latin typeface="Times New Roman"/>
                          <a:ea typeface="Times New Roman"/>
                          <a:cs typeface="Times New Roman"/>
                          <a:sym typeface="Times New Roman"/>
                        </a:rPr>
                        <a:t>Lines in top view</a:t>
                      </a:r>
                      <a:endParaRPr sz="1200" u="none" cap="none" strike="noStrike">
                        <a:solidFill>
                          <a:srgbClr val="595959"/>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GB" sz="1100" u="none" cap="none" strike="noStrike">
                          <a:solidFill>
                            <a:srgbClr val="000000"/>
                          </a:solidFill>
                          <a:latin typeface="Times New Roman"/>
                          <a:ea typeface="Times New Roman"/>
                          <a:cs typeface="Times New Roman"/>
                          <a:sym typeface="Times New Roman"/>
                        </a:rPr>
                        <a:t>Co-ordinates of points in first view(100 columns)</a:t>
                      </a:r>
                      <a:endParaRPr sz="1200" u="none" cap="none" strike="noStrike">
                        <a:solidFill>
                          <a:srgbClr val="595959"/>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GB" sz="1100" u="none" cap="none" strike="noStrike">
                          <a:solidFill>
                            <a:srgbClr val="000000"/>
                          </a:solidFill>
                          <a:latin typeface="Times New Roman"/>
                          <a:ea typeface="Times New Roman"/>
                          <a:cs typeface="Times New Roman"/>
                          <a:sym typeface="Times New Roman"/>
                        </a:rPr>
                        <a:t>Co-ordinates of points in second view(100 columns)</a:t>
                      </a:r>
                      <a:endParaRPr sz="1200" u="none" cap="none" strike="noStrike">
                        <a:solidFill>
                          <a:srgbClr val="595959"/>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GB" sz="1100" u="none" cap="none" strike="noStrike">
                          <a:solidFill>
                            <a:srgbClr val="000000"/>
                          </a:solidFill>
                          <a:latin typeface="Times New Roman"/>
                          <a:ea typeface="Times New Roman"/>
                          <a:cs typeface="Times New Roman"/>
                          <a:sym typeface="Times New Roman"/>
                        </a:rPr>
                        <a:t>Co-ordinates of points in third view(100 columns)</a:t>
                      </a:r>
                      <a:endParaRPr sz="1200" u="none" cap="none" strike="noStrike">
                        <a:solidFill>
                          <a:srgbClr val="595959"/>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GB" sz="1100" u="none" cap="none" strike="noStrike">
                          <a:solidFill>
                            <a:srgbClr val="000000"/>
                          </a:solidFill>
                          <a:latin typeface="Times New Roman"/>
                          <a:ea typeface="Times New Roman"/>
                          <a:cs typeface="Times New Roman"/>
                          <a:sym typeface="Times New Roman"/>
                        </a:rPr>
                        <a:t>x-rotation angle</a:t>
                      </a:r>
                      <a:endParaRPr sz="1200" u="none" cap="none" strike="noStrike">
                        <a:solidFill>
                          <a:srgbClr val="595959"/>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GB" sz="1100" u="none" cap="none" strike="noStrike">
                          <a:solidFill>
                            <a:srgbClr val="000000"/>
                          </a:solidFill>
                          <a:latin typeface="Times New Roman"/>
                          <a:ea typeface="Times New Roman"/>
                          <a:cs typeface="Times New Roman"/>
                          <a:sym typeface="Times New Roman"/>
                        </a:rPr>
                        <a:t>y-rotation angle</a:t>
                      </a:r>
                      <a:endParaRPr sz="1200" u="none" cap="none" strike="noStrike">
                        <a:solidFill>
                          <a:srgbClr val="595959"/>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GB" sz="1100" u="none" cap="none" strike="noStrike">
                          <a:solidFill>
                            <a:srgbClr val="000000"/>
                          </a:solidFill>
                          <a:latin typeface="Times New Roman"/>
                          <a:ea typeface="Times New Roman"/>
                          <a:cs typeface="Times New Roman"/>
                          <a:sym typeface="Times New Roman"/>
                        </a:rPr>
                        <a:t>z-rotation angle</a:t>
                      </a:r>
                      <a:endParaRPr sz="1200" u="none" cap="none" strike="noStrike">
                        <a:solidFill>
                          <a:srgbClr val="595959"/>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descr="Dataset structure.JPG" id="390" name="Google Shape;390;p36"/>
          <p:cNvPicPr preferRelativeResize="0"/>
          <p:nvPr/>
        </p:nvPicPr>
        <p:blipFill rotWithShape="1">
          <a:blip r:embed="rId3">
            <a:alphaModFix/>
          </a:blip>
          <a:srcRect b="51541" l="0" r="0" t="0"/>
          <a:stretch/>
        </p:blipFill>
        <p:spPr>
          <a:xfrm>
            <a:off x="222738" y="2050805"/>
            <a:ext cx="5052646" cy="1765055"/>
          </a:xfrm>
          <a:prstGeom prst="rect">
            <a:avLst/>
          </a:prstGeom>
          <a:noFill/>
          <a:ln>
            <a:noFill/>
          </a:ln>
        </p:spPr>
      </p:pic>
      <p:pic>
        <p:nvPicPr>
          <p:cNvPr descr="Dataset structure.JPG" id="391" name="Google Shape;391;p36"/>
          <p:cNvPicPr preferRelativeResize="0"/>
          <p:nvPr/>
        </p:nvPicPr>
        <p:blipFill rotWithShape="1">
          <a:blip r:embed="rId3">
            <a:alphaModFix/>
          </a:blip>
          <a:srcRect b="4187" l="0" r="0" t="47906"/>
          <a:stretch/>
        </p:blipFill>
        <p:spPr>
          <a:xfrm>
            <a:off x="5037994" y="2355239"/>
            <a:ext cx="3742958" cy="1803523"/>
          </a:xfrm>
          <a:prstGeom prst="rect">
            <a:avLst/>
          </a:prstGeom>
          <a:noFill/>
          <a:ln>
            <a:noFill/>
          </a:ln>
        </p:spPr>
      </p:pic>
      <p:sp>
        <p:nvSpPr>
          <p:cNvPr id="392" name="Google Shape;392;p36"/>
          <p:cNvSpPr txBox="1"/>
          <p:nvPr/>
        </p:nvSpPr>
        <p:spPr>
          <a:xfrm>
            <a:off x="624254" y="4149969"/>
            <a:ext cx="4360985"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Actual representation of the first few columns of the dataset</a:t>
            </a:r>
            <a:endParaRPr b="0" i="0" sz="1200" u="none" cap="none" strike="noStrike">
              <a:solidFill>
                <a:srgbClr val="000000"/>
              </a:solidFill>
              <a:latin typeface="Calibri"/>
              <a:ea typeface="Calibri"/>
              <a:cs typeface="Calibri"/>
              <a:sym typeface="Calibri"/>
            </a:endParaRPr>
          </a:p>
        </p:txBody>
      </p:sp>
      <p:sp>
        <p:nvSpPr>
          <p:cNvPr id="393" name="Google Shape;393;p36"/>
          <p:cNvSpPr txBox="1"/>
          <p:nvPr/>
        </p:nvSpPr>
        <p:spPr>
          <a:xfrm>
            <a:off x="5275385" y="4161692"/>
            <a:ext cx="3288323"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Actual representation of the last few columns of the dataset</a:t>
            </a:r>
            <a:endParaRPr b="0" i="0" sz="1200" u="none" cap="none" strike="noStrike">
              <a:solidFill>
                <a:srgbClr val="000000"/>
              </a:solidFill>
              <a:latin typeface="Calibri"/>
              <a:ea typeface="Calibri"/>
              <a:cs typeface="Calibri"/>
              <a:sym typeface="Calibri"/>
            </a:endParaRPr>
          </a:p>
        </p:txBody>
      </p:sp>
      <p:pic>
        <p:nvPicPr>
          <p:cNvPr id="394" name="Google Shape;394;p36"/>
          <p:cNvPicPr preferRelativeResize="0"/>
          <p:nvPr/>
        </p:nvPicPr>
        <p:blipFill rotWithShape="1">
          <a:blip r:embed="rId4">
            <a:alphaModFix/>
          </a:blip>
          <a:srcRect b="0" l="3190" r="5376" t="0"/>
          <a:stretch/>
        </p:blipFill>
        <p:spPr>
          <a:xfrm>
            <a:off x="214725" y="215975"/>
            <a:ext cx="864000" cy="86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7"/>
          <p:cNvSpPr txBox="1"/>
          <p:nvPr>
            <p:ph type="title"/>
          </p:nvPr>
        </p:nvSpPr>
        <p:spPr>
          <a:xfrm>
            <a:off x="819150" y="344438"/>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Machine Learning Models</a:t>
            </a:r>
            <a:endParaRPr/>
          </a:p>
        </p:txBody>
      </p:sp>
      <p:sp>
        <p:nvSpPr>
          <p:cNvPr id="400" name="Google Shape;400;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descr="Image result for random forest classifier" id="401" name="Google Shape;401;p37"/>
          <p:cNvPicPr preferRelativeResize="0"/>
          <p:nvPr/>
        </p:nvPicPr>
        <p:blipFill rotWithShape="1">
          <a:blip r:embed="rId3">
            <a:alphaModFix/>
          </a:blip>
          <a:srcRect b="0" l="0" r="0" t="0"/>
          <a:stretch/>
        </p:blipFill>
        <p:spPr>
          <a:xfrm>
            <a:off x="294360" y="1021989"/>
            <a:ext cx="4883003" cy="1849266"/>
          </a:xfrm>
          <a:prstGeom prst="rect">
            <a:avLst/>
          </a:prstGeom>
          <a:noFill/>
          <a:ln>
            <a:noFill/>
          </a:ln>
        </p:spPr>
      </p:pic>
      <p:pic>
        <p:nvPicPr>
          <p:cNvPr descr="NN.JPG" id="402" name="Google Shape;402;p37"/>
          <p:cNvPicPr preferRelativeResize="0"/>
          <p:nvPr/>
        </p:nvPicPr>
        <p:blipFill rotWithShape="1">
          <a:blip r:embed="rId4">
            <a:alphaModFix/>
          </a:blip>
          <a:srcRect b="0" l="0" r="0" t="0"/>
          <a:stretch/>
        </p:blipFill>
        <p:spPr>
          <a:xfrm>
            <a:off x="3789483" y="2426677"/>
            <a:ext cx="5184896" cy="2242036"/>
          </a:xfrm>
          <a:prstGeom prst="rect">
            <a:avLst/>
          </a:prstGeom>
          <a:noFill/>
          <a:ln>
            <a:noFill/>
          </a:ln>
        </p:spPr>
      </p:pic>
      <p:sp>
        <p:nvSpPr>
          <p:cNvPr id="403" name="Google Shape;403;p37"/>
          <p:cNvSpPr/>
          <p:nvPr/>
        </p:nvSpPr>
        <p:spPr>
          <a:xfrm>
            <a:off x="246184" y="4655408"/>
            <a:ext cx="6163408"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500" u="none" cap="none" strike="noStrike">
                <a:solidFill>
                  <a:srgbClr val="000000"/>
                </a:solidFill>
                <a:latin typeface="Arial"/>
                <a:ea typeface="Arial"/>
                <a:cs typeface="Arial"/>
                <a:sym typeface="Arial"/>
              </a:rPr>
              <a:t>https://www.google.com/url?sa=i&amp;source=images&amp;cd=&amp;cad=rja&amp;uact=8&amp;ved=2ahUKEwjmmezxvPnhAhXH73MBHS_aBGwQjRx6BAgBEAU&amp;url=https%3A%2F%2Fwww.globalsoftwaresupport.com%2Frandom-forest-classifier-bagging-machine-learning%2F&amp;psig=AOvVaw2t6FoAFFJR2RuS0IWeCLJ7&amp;ust=1556770684245597</a:t>
            </a:r>
            <a:endParaRPr b="0" i="0" sz="500" u="none" cap="none" strike="noStrike">
              <a:solidFill>
                <a:srgbClr val="000000"/>
              </a:solidFill>
              <a:latin typeface="Arial"/>
              <a:ea typeface="Arial"/>
              <a:cs typeface="Arial"/>
              <a:sym typeface="Arial"/>
            </a:endParaRPr>
          </a:p>
        </p:txBody>
      </p:sp>
      <p:sp>
        <p:nvSpPr>
          <p:cNvPr id="404" name="Google Shape;404;p37"/>
          <p:cNvSpPr txBox="1"/>
          <p:nvPr/>
        </p:nvSpPr>
        <p:spPr>
          <a:xfrm>
            <a:off x="369277" y="2963007"/>
            <a:ext cx="4360985"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600" u="none" cap="none" strike="noStrike">
                <a:solidFill>
                  <a:srgbClr val="000000"/>
                </a:solidFill>
                <a:latin typeface="Calibri"/>
                <a:ea typeface="Calibri"/>
                <a:cs typeface="Calibri"/>
                <a:sym typeface="Calibri"/>
              </a:rPr>
              <a:t>Random Forest Classifier</a:t>
            </a:r>
            <a:endParaRPr b="0" i="0" sz="1600" u="none" cap="none" strike="noStrike">
              <a:solidFill>
                <a:srgbClr val="000000"/>
              </a:solidFill>
              <a:latin typeface="Calibri"/>
              <a:ea typeface="Calibri"/>
              <a:cs typeface="Calibri"/>
              <a:sym typeface="Calibri"/>
            </a:endParaRPr>
          </a:p>
        </p:txBody>
      </p:sp>
      <p:sp>
        <p:nvSpPr>
          <p:cNvPr id="405" name="Google Shape;405;p37"/>
          <p:cNvSpPr txBox="1"/>
          <p:nvPr/>
        </p:nvSpPr>
        <p:spPr>
          <a:xfrm>
            <a:off x="5565531" y="2016369"/>
            <a:ext cx="3288324"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600" u="none" cap="none" strike="noStrike">
                <a:solidFill>
                  <a:srgbClr val="000000"/>
                </a:solidFill>
                <a:latin typeface="Calibri"/>
                <a:ea typeface="Calibri"/>
                <a:cs typeface="Calibri"/>
                <a:sym typeface="Calibri"/>
              </a:rPr>
              <a:t>Artificial Neural Networks</a:t>
            </a:r>
            <a:endParaRPr b="0" i="0" sz="1600" u="none" cap="none" strike="noStrike">
              <a:solidFill>
                <a:srgbClr val="000000"/>
              </a:solidFill>
              <a:latin typeface="Calibri"/>
              <a:ea typeface="Calibri"/>
              <a:cs typeface="Calibri"/>
              <a:sym typeface="Calibri"/>
            </a:endParaRPr>
          </a:p>
        </p:txBody>
      </p:sp>
      <p:pic>
        <p:nvPicPr>
          <p:cNvPr id="406" name="Google Shape;406;p37"/>
          <p:cNvPicPr preferRelativeResize="0"/>
          <p:nvPr/>
        </p:nvPicPr>
        <p:blipFill rotWithShape="1">
          <a:blip r:embed="rId5">
            <a:alphaModFix/>
          </a:blip>
          <a:srcRect b="0" l="3190" r="5376" t="0"/>
          <a:stretch/>
        </p:blipFill>
        <p:spPr>
          <a:xfrm>
            <a:off x="214725" y="215975"/>
            <a:ext cx="864000" cy="86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8"/>
          <p:cNvSpPr txBox="1"/>
          <p:nvPr>
            <p:ph type="title"/>
          </p:nvPr>
        </p:nvSpPr>
        <p:spPr>
          <a:xfrm>
            <a:off x="783981" y="282893"/>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Application of Machine Learning Model</a:t>
            </a:r>
            <a:endParaRPr/>
          </a:p>
        </p:txBody>
      </p:sp>
      <p:sp>
        <p:nvSpPr>
          <p:cNvPr id="412" name="Google Shape;412;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grpSp>
        <p:nvGrpSpPr>
          <p:cNvPr id="413" name="Google Shape;413;p38"/>
          <p:cNvGrpSpPr/>
          <p:nvPr/>
        </p:nvGrpSpPr>
        <p:grpSpPr>
          <a:xfrm>
            <a:off x="983154" y="1501715"/>
            <a:ext cx="7198821" cy="4465087"/>
            <a:chOff x="3252380" y="109030"/>
            <a:chExt cx="8573678" cy="6912343"/>
          </a:xfrm>
        </p:grpSpPr>
        <p:sp>
          <p:nvSpPr>
            <p:cNvPr id="414" name="Google Shape;414;p38"/>
            <p:cNvSpPr/>
            <p:nvPr/>
          </p:nvSpPr>
          <p:spPr>
            <a:xfrm>
              <a:off x="3252380" y="131439"/>
              <a:ext cx="2045401" cy="1205342"/>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Start</a:t>
              </a:r>
              <a:endParaRPr b="0" i="0" sz="1800" u="none" cap="none" strike="noStrike">
                <a:solidFill>
                  <a:schemeClr val="dk1"/>
                </a:solidFill>
                <a:latin typeface="Arial"/>
                <a:ea typeface="Arial"/>
                <a:cs typeface="Arial"/>
                <a:sym typeface="Arial"/>
              </a:endParaRPr>
            </a:p>
          </p:txBody>
        </p:sp>
        <p:sp>
          <p:nvSpPr>
            <p:cNvPr id="415" name="Google Shape;415;p38"/>
            <p:cNvSpPr/>
            <p:nvPr/>
          </p:nvSpPr>
          <p:spPr>
            <a:xfrm>
              <a:off x="6454208" y="109030"/>
              <a:ext cx="2045401" cy="1254977"/>
            </a:xfrm>
            <a:prstGeom prst="rect">
              <a:avLst/>
            </a:prstGeom>
            <a:solidFill>
              <a:srgbClr val="CFE2F3"/>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Extracting input</a:t>
              </a:r>
              <a:endParaRPr b="0" i="0" sz="1800" u="none" cap="none" strike="noStrike">
                <a:solidFill>
                  <a:schemeClr val="dk1"/>
                </a:solidFill>
                <a:latin typeface="Arial"/>
                <a:ea typeface="Arial"/>
                <a:cs typeface="Arial"/>
                <a:sym typeface="Arial"/>
              </a:endParaRPr>
            </a:p>
          </p:txBody>
        </p:sp>
        <p:sp>
          <p:nvSpPr>
            <p:cNvPr id="416" name="Google Shape;416;p38"/>
            <p:cNvSpPr/>
            <p:nvPr/>
          </p:nvSpPr>
          <p:spPr>
            <a:xfrm>
              <a:off x="9684897" y="133609"/>
              <a:ext cx="2045401" cy="1215651"/>
            </a:xfrm>
            <a:prstGeom prst="rect">
              <a:avLst/>
            </a:prstGeom>
            <a:solidFill>
              <a:srgbClr val="CFE2F3"/>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Data Preprocessing</a:t>
              </a:r>
              <a:endParaRPr b="0" i="0" sz="1800" u="none" cap="none" strike="noStrike">
                <a:solidFill>
                  <a:schemeClr val="dk1"/>
                </a:solidFill>
                <a:latin typeface="Arial"/>
                <a:ea typeface="Arial"/>
                <a:cs typeface="Arial"/>
                <a:sym typeface="Arial"/>
              </a:endParaRPr>
            </a:p>
          </p:txBody>
        </p:sp>
        <p:sp>
          <p:nvSpPr>
            <p:cNvPr id="417" name="Google Shape;417;p38"/>
            <p:cNvSpPr/>
            <p:nvPr/>
          </p:nvSpPr>
          <p:spPr>
            <a:xfrm>
              <a:off x="9598296" y="2605008"/>
              <a:ext cx="2227762" cy="1508471"/>
            </a:xfrm>
            <a:prstGeom prst="rect">
              <a:avLst/>
            </a:prstGeom>
            <a:solidFill>
              <a:srgbClr val="CFE2F3"/>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Define network input and target data</a:t>
              </a:r>
              <a:endParaRPr b="0" i="0" sz="1800" u="none" cap="none" strike="noStrike">
                <a:solidFill>
                  <a:schemeClr val="dk1"/>
                </a:solidFill>
                <a:latin typeface="Arial"/>
                <a:ea typeface="Arial"/>
                <a:cs typeface="Arial"/>
                <a:sym typeface="Arial"/>
              </a:endParaRPr>
            </a:p>
          </p:txBody>
        </p:sp>
        <p:sp>
          <p:nvSpPr>
            <p:cNvPr id="418" name="Google Shape;418;p38"/>
            <p:cNvSpPr/>
            <p:nvPr/>
          </p:nvSpPr>
          <p:spPr>
            <a:xfrm>
              <a:off x="6323687" y="2603667"/>
              <a:ext cx="2208283" cy="1523424"/>
            </a:xfrm>
            <a:prstGeom prst="rect">
              <a:avLst/>
            </a:prstGeom>
            <a:solidFill>
              <a:srgbClr val="CFE2F3"/>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Dividing dataset into training and testing data</a:t>
              </a:r>
              <a:endParaRPr b="0" i="0" sz="1800" u="none" cap="none" strike="noStrike">
                <a:solidFill>
                  <a:schemeClr val="dk1"/>
                </a:solidFill>
                <a:latin typeface="Arial"/>
                <a:ea typeface="Arial"/>
                <a:cs typeface="Arial"/>
                <a:sym typeface="Arial"/>
              </a:endParaRPr>
            </a:p>
          </p:txBody>
        </p:sp>
        <p:cxnSp>
          <p:nvCxnSpPr>
            <p:cNvPr id="419" name="Google Shape;419;p38"/>
            <p:cNvCxnSpPr/>
            <p:nvPr/>
          </p:nvCxnSpPr>
          <p:spPr>
            <a:xfrm>
              <a:off x="5065492" y="7021373"/>
              <a:ext cx="0" cy="0"/>
            </a:xfrm>
            <a:prstGeom prst="straightConnector1">
              <a:avLst/>
            </a:prstGeom>
            <a:noFill/>
            <a:ln cap="flat" cmpd="sng" w="9525">
              <a:solidFill>
                <a:srgbClr val="000000"/>
              </a:solidFill>
              <a:prstDash val="solid"/>
              <a:round/>
              <a:headEnd len="med" w="med" type="none"/>
              <a:tailEnd len="med" w="med" type="none"/>
            </a:ln>
          </p:spPr>
        </p:cxnSp>
      </p:grpSp>
      <p:sp>
        <p:nvSpPr>
          <p:cNvPr id="420" name="Google Shape;420;p38"/>
          <p:cNvSpPr/>
          <p:nvPr/>
        </p:nvSpPr>
        <p:spPr>
          <a:xfrm>
            <a:off x="1397977" y="3103685"/>
            <a:ext cx="1046284" cy="975946"/>
          </a:xfrm>
          <a:prstGeom prst="flowChartConnector">
            <a:avLst/>
          </a:prstGeom>
          <a:solidFill>
            <a:srgbClr val="CFD7FD"/>
          </a:solidFill>
          <a:ln cap="flat" cmpd="sng" w="9525">
            <a:solidFill>
              <a:srgbClr val="0058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421" name="Google Shape;421;p38"/>
          <p:cNvCxnSpPr>
            <a:stCxn id="420" idx="3"/>
            <a:endCxn id="420" idx="7"/>
          </p:cNvCxnSpPr>
          <p:nvPr/>
        </p:nvCxnSpPr>
        <p:spPr>
          <a:xfrm flipH="1" rot="10800000">
            <a:off x="1551202" y="3246707"/>
            <a:ext cx="739800" cy="690000"/>
          </a:xfrm>
          <a:prstGeom prst="straightConnector1">
            <a:avLst/>
          </a:prstGeom>
          <a:noFill/>
          <a:ln cap="flat" cmpd="sng" w="9525">
            <a:solidFill>
              <a:srgbClr val="00786A"/>
            </a:solidFill>
            <a:prstDash val="solid"/>
            <a:round/>
            <a:headEnd len="sm" w="sm" type="none"/>
            <a:tailEnd len="sm" w="sm" type="none"/>
          </a:ln>
        </p:spPr>
      </p:cxnSp>
      <p:cxnSp>
        <p:nvCxnSpPr>
          <p:cNvPr id="422" name="Google Shape;422;p38"/>
          <p:cNvCxnSpPr>
            <a:stCxn id="420" idx="5"/>
            <a:endCxn id="420" idx="1"/>
          </p:cNvCxnSpPr>
          <p:nvPr/>
        </p:nvCxnSpPr>
        <p:spPr>
          <a:xfrm rot="10800000">
            <a:off x="1551236" y="3246707"/>
            <a:ext cx="739800" cy="690000"/>
          </a:xfrm>
          <a:prstGeom prst="straightConnector1">
            <a:avLst/>
          </a:prstGeom>
          <a:noFill/>
          <a:ln cap="flat" cmpd="sng" w="9525">
            <a:solidFill>
              <a:srgbClr val="00786A"/>
            </a:solidFill>
            <a:prstDash val="solid"/>
            <a:round/>
            <a:headEnd len="sm" w="sm" type="none"/>
            <a:tailEnd len="sm" w="sm" type="none"/>
          </a:ln>
        </p:spPr>
      </p:cxnSp>
      <p:cxnSp>
        <p:nvCxnSpPr>
          <p:cNvPr id="423" name="Google Shape;423;p38"/>
          <p:cNvCxnSpPr>
            <a:stCxn id="414" idx="6"/>
            <a:endCxn id="415" idx="1"/>
          </p:cNvCxnSpPr>
          <p:nvPr/>
        </p:nvCxnSpPr>
        <p:spPr>
          <a:xfrm>
            <a:off x="2700559" y="1905491"/>
            <a:ext cx="971100" cy="1500"/>
          </a:xfrm>
          <a:prstGeom prst="straightConnector1">
            <a:avLst/>
          </a:prstGeom>
          <a:noFill/>
          <a:ln cap="flat" cmpd="sng" w="9525">
            <a:solidFill>
              <a:srgbClr val="00786A"/>
            </a:solidFill>
            <a:prstDash val="solid"/>
            <a:round/>
            <a:headEnd len="sm" w="sm" type="none"/>
            <a:tailEnd len="med" w="med" type="stealth"/>
          </a:ln>
        </p:spPr>
      </p:cxnSp>
      <p:cxnSp>
        <p:nvCxnSpPr>
          <p:cNvPr id="424" name="Google Shape;424;p38"/>
          <p:cNvCxnSpPr>
            <a:stCxn id="418" idx="1"/>
            <a:endCxn id="420" idx="6"/>
          </p:cNvCxnSpPr>
          <p:nvPr/>
        </p:nvCxnSpPr>
        <p:spPr>
          <a:xfrm rot="10800000">
            <a:off x="2444153" y="3591681"/>
            <a:ext cx="1117800" cy="13500"/>
          </a:xfrm>
          <a:prstGeom prst="straightConnector1">
            <a:avLst/>
          </a:prstGeom>
          <a:noFill/>
          <a:ln cap="flat" cmpd="sng" w="9525">
            <a:solidFill>
              <a:srgbClr val="00786A"/>
            </a:solidFill>
            <a:prstDash val="solid"/>
            <a:round/>
            <a:headEnd len="sm" w="sm" type="none"/>
            <a:tailEnd len="med" w="med" type="stealth"/>
          </a:ln>
        </p:spPr>
      </p:cxnSp>
      <p:cxnSp>
        <p:nvCxnSpPr>
          <p:cNvPr id="425" name="Google Shape;425;p38"/>
          <p:cNvCxnSpPr>
            <a:stCxn id="417" idx="1"/>
            <a:endCxn id="418" idx="3"/>
          </p:cNvCxnSpPr>
          <p:nvPr/>
        </p:nvCxnSpPr>
        <p:spPr>
          <a:xfrm flipH="1">
            <a:off x="5416252" y="3601218"/>
            <a:ext cx="895200" cy="3900"/>
          </a:xfrm>
          <a:prstGeom prst="straightConnector1">
            <a:avLst/>
          </a:prstGeom>
          <a:noFill/>
          <a:ln cap="flat" cmpd="sng" w="9525">
            <a:solidFill>
              <a:srgbClr val="00786A"/>
            </a:solidFill>
            <a:prstDash val="solid"/>
            <a:round/>
            <a:headEnd len="sm" w="sm" type="none"/>
            <a:tailEnd len="med" w="med" type="stealth"/>
          </a:ln>
        </p:spPr>
      </p:cxnSp>
      <p:cxnSp>
        <p:nvCxnSpPr>
          <p:cNvPr id="426" name="Google Shape;426;p38"/>
          <p:cNvCxnSpPr>
            <a:stCxn id="416" idx="2"/>
            <a:endCxn id="417" idx="0"/>
          </p:cNvCxnSpPr>
          <p:nvPr/>
        </p:nvCxnSpPr>
        <p:spPr>
          <a:xfrm>
            <a:off x="7242868" y="2302852"/>
            <a:ext cx="3900" cy="811200"/>
          </a:xfrm>
          <a:prstGeom prst="straightConnector1">
            <a:avLst/>
          </a:prstGeom>
          <a:noFill/>
          <a:ln cap="flat" cmpd="sng" w="9525">
            <a:solidFill>
              <a:srgbClr val="00786A"/>
            </a:solidFill>
            <a:prstDash val="solid"/>
            <a:round/>
            <a:headEnd len="sm" w="sm" type="none"/>
            <a:tailEnd len="med" w="med" type="stealth"/>
          </a:ln>
        </p:spPr>
      </p:cxnSp>
      <p:cxnSp>
        <p:nvCxnSpPr>
          <p:cNvPr id="427" name="Google Shape;427;p38"/>
          <p:cNvCxnSpPr>
            <a:stCxn id="415" idx="3"/>
            <a:endCxn id="416" idx="1"/>
          </p:cNvCxnSpPr>
          <p:nvPr/>
        </p:nvCxnSpPr>
        <p:spPr>
          <a:xfrm>
            <a:off x="5388948" y="1907047"/>
            <a:ext cx="995100" cy="3300"/>
          </a:xfrm>
          <a:prstGeom prst="straightConnector1">
            <a:avLst/>
          </a:prstGeom>
          <a:noFill/>
          <a:ln cap="flat" cmpd="sng" w="9525">
            <a:solidFill>
              <a:srgbClr val="00786A"/>
            </a:solidFill>
            <a:prstDash val="solid"/>
            <a:round/>
            <a:headEnd len="sm" w="sm" type="none"/>
            <a:tailEnd len="med" w="med" type="stealth"/>
          </a:ln>
        </p:spPr>
      </p:cxnSp>
      <p:pic>
        <p:nvPicPr>
          <p:cNvPr id="428" name="Google Shape;428;p38"/>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9"/>
          <p:cNvSpPr txBox="1"/>
          <p:nvPr>
            <p:ph type="title"/>
          </p:nvPr>
        </p:nvSpPr>
        <p:spPr>
          <a:xfrm>
            <a:off x="1025025" y="495575"/>
            <a:ext cx="7113000" cy="49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2400"/>
              <a:t>Comparison of results from different ML models</a:t>
            </a:r>
            <a:endParaRPr b="0" i="0" sz="24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chemeClr val="lt1"/>
              </a:buClr>
              <a:buSzPts val="3000"/>
              <a:buFont typeface="Nunito"/>
              <a:buNone/>
            </a:pPr>
            <a:r>
              <a:t/>
            </a:r>
            <a:endParaRPr b="0" i="0" sz="3600" u="none" cap="none" strike="noStrike">
              <a:solidFill>
                <a:schemeClr val="lt1"/>
              </a:solidFill>
              <a:latin typeface="Nunito"/>
              <a:ea typeface="Nunito"/>
              <a:cs typeface="Nunito"/>
              <a:sym typeface="Nunito"/>
            </a:endParaRPr>
          </a:p>
        </p:txBody>
      </p:sp>
      <p:sp>
        <p:nvSpPr>
          <p:cNvPr id="434" name="Google Shape;434;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GB" sz="1000" u="none" cap="none" strike="noStrike">
                <a:solidFill>
                  <a:schemeClr val="dk2"/>
                </a:solidFill>
                <a:latin typeface="Nunito"/>
                <a:ea typeface="Nunito"/>
                <a:cs typeface="Nunito"/>
                <a:sym typeface="Nunito"/>
              </a:rPr>
              <a:t>‹#›</a:t>
            </a:fld>
            <a:endParaRPr b="0" i="0" sz="1000" u="none" cap="none" strike="noStrike">
              <a:solidFill>
                <a:schemeClr val="dk2"/>
              </a:solidFill>
              <a:latin typeface="Nunito"/>
              <a:ea typeface="Nunito"/>
              <a:cs typeface="Nunito"/>
              <a:sym typeface="Nunito"/>
            </a:endParaRPr>
          </a:p>
        </p:txBody>
      </p:sp>
      <p:pic>
        <p:nvPicPr>
          <p:cNvPr id="435" name="Google Shape;435;p39"/>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pic>
        <p:nvPicPr>
          <p:cNvPr descr="results.JPG" id="436" name="Google Shape;436;p39"/>
          <p:cNvPicPr preferRelativeResize="0"/>
          <p:nvPr/>
        </p:nvPicPr>
        <p:blipFill rotWithShape="1">
          <a:blip r:embed="rId4">
            <a:alphaModFix/>
          </a:blip>
          <a:srcRect b="0" l="0" r="0" t="0"/>
          <a:stretch/>
        </p:blipFill>
        <p:spPr>
          <a:xfrm>
            <a:off x="342899" y="1519237"/>
            <a:ext cx="8353425" cy="27574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0"/>
          <p:cNvSpPr txBox="1"/>
          <p:nvPr>
            <p:ph type="title"/>
          </p:nvPr>
        </p:nvSpPr>
        <p:spPr>
          <a:xfrm>
            <a:off x="819150" y="371850"/>
            <a:ext cx="7505700" cy="95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Nunito"/>
              <a:buNone/>
            </a:pPr>
            <a:r>
              <a:rPr lang="en-GB"/>
              <a:t>Identification of Orientation of 3D Primitives</a:t>
            </a:r>
            <a:endParaRPr b="0" i="0" sz="3000" u="none" cap="none" strike="noStrike">
              <a:solidFill>
                <a:schemeClr val="lt1"/>
              </a:solidFill>
              <a:latin typeface="Nunito"/>
              <a:ea typeface="Nunito"/>
              <a:cs typeface="Nunito"/>
              <a:sym typeface="Nunito"/>
            </a:endParaRPr>
          </a:p>
        </p:txBody>
      </p:sp>
      <p:sp>
        <p:nvSpPr>
          <p:cNvPr id="442" name="Google Shape;442;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GB" sz="1000" u="none" cap="none" strike="noStrike">
                <a:solidFill>
                  <a:schemeClr val="dk2"/>
                </a:solidFill>
                <a:latin typeface="Nunito"/>
                <a:ea typeface="Nunito"/>
                <a:cs typeface="Nunito"/>
                <a:sym typeface="Nunito"/>
              </a:rPr>
              <a:t>‹#›</a:t>
            </a:fld>
            <a:endParaRPr b="0" i="0" sz="1000" u="none" cap="none" strike="noStrike">
              <a:solidFill>
                <a:schemeClr val="dk2"/>
              </a:solidFill>
              <a:latin typeface="Nunito"/>
              <a:ea typeface="Nunito"/>
              <a:cs typeface="Nunito"/>
              <a:sym typeface="Nunito"/>
            </a:endParaRPr>
          </a:p>
        </p:txBody>
      </p:sp>
      <p:sp>
        <p:nvSpPr>
          <p:cNvPr id="443" name="Google Shape;443;p40"/>
          <p:cNvSpPr txBox="1"/>
          <p:nvPr/>
        </p:nvSpPr>
        <p:spPr>
          <a:xfrm>
            <a:off x="828550" y="2743950"/>
            <a:ext cx="6198000" cy="72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4" name="Google Shape;444;p40"/>
          <p:cNvPicPr preferRelativeResize="0"/>
          <p:nvPr/>
        </p:nvPicPr>
        <p:blipFill rotWithShape="1">
          <a:blip r:embed="rId3">
            <a:alphaModFix/>
          </a:blip>
          <a:srcRect b="0" l="3190" r="5376" t="0"/>
          <a:stretch/>
        </p:blipFill>
        <p:spPr>
          <a:xfrm>
            <a:off x="203575" y="280525"/>
            <a:ext cx="864000" cy="864000"/>
          </a:xfrm>
          <a:prstGeom prst="rect">
            <a:avLst/>
          </a:prstGeom>
          <a:noFill/>
          <a:ln>
            <a:noFill/>
          </a:ln>
        </p:spPr>
      </p:pic>
      <p:pic>
        <p:nvPicPr>
          <p:cNvPr descr="Screenshot (139).png" id="445" name="Google Shape;445;p40"/>
          <p:cNvPicPr preferRelativeResize="0"/>
          <p:nvPr/>
        </p:nvPicPr>
        <p:blipFill rotWithShape="1">
          <a:blip r:embed="rId4">
            <a:alphaModFix/>
          </a:blip>
          <a:srcRect b="0" l="0" r="0" t="0"/>
          <a:stretch/>
        </p:blipFill>
        <p:spPr>
          <a:xfrm>
            <a:off x="4447796" y="2624018"/>
            <a:ext cx="4413541" cy="1386007"/>
          </a:xfrm>
          <a:prstGeom prst="rect">
            <a:avLst/>
          </a:prstGeom>
          <a:noFill/>
          <a:ln>
            <a:noFill/>
          </a:ln>
        </p:spPr>
      </p:pic>
      <p:pic>
        <p:nvPicPr>
          <p:cNvPr descr="Screenshot (140).png" id="446" name="Google Shape;446;p40"/>
          <p:cNvPicPr preferRelativeResize="0"/>
          <p:nvPr/>
        </p:nvPicPr>
        <p:blipFill rotWithShape="1">
          <a:blip r:embed="rId5">
            <a:alphaModFix/>
          </a:blip>
          <a:srcRect b="0" l="0" r="0" t="0"/>
          <a:stretch/>
        </p:blipFill>
        <p:spPr>
          <a:xfrm>
            <a:off x="4435877" y="3912317"/>
            <a:ext cx="4327123" cy="679976"/>
          </a:xfrm>
          <a:prstGeom prst="rect">
            <a:avLst/>
          </a:prstGeom>
          <a:noFill/>
          <a:ln>
            <a:noFill/>
          </a:ln>
        </p:spPr>
      </p:pic>
      <p:sp>
        <p:nvSpPr>
          <p:cNvPr id="447" name="Google Shape;447;p40"/>
          <p:cNvSpPr/>
          <p:nvPr/>
        </p:nvSpPr>
        <p:spPr>
          <a:xfrm>
            <a:off x="8353425" y="2838450"/>
            <a:ext cx="390525" cy="24765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48" name="Google Shape;448;p40"/>
          <p:cNvSpPr/>
          <p:nvPr/>
        </p:nvSpPr>
        <p:spPr>
          <a:xfrm>
            <a:off x="8210550" y="4343400"/>
            <a:ext cx="523875" cy="152399"/>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449" name="Google Shape;449;p40"/>
          <p:cNvPicPr preferRelativeResize="0"/>
          <p:nvPr/>
        </p:nvPicPr>
        <p:blipFill rotWithShape="1">
          <a:blip r:embed="rId6">
            <a:alphaModFix/>
          </a:blip>
          <a:srcRect b="0" l="0" r="0" t="0"/>
          <a:stretch/>
        </p:blipFill>
        <p:spPr>
          <a:xfrm>
            <a:off x="611189" y="2658124"/>
            <a:ext cx="2894011" cy="1939275"/>
          </a:xfrm>
          <a:prstGeom prst="rect">
            <a:avLst/>
          </a:prstGeom>
          <a:noFill/>
          <a:ln>
            <a:noFill/>
          </a:ln>
        </p:spPr>
      </p:pic>
      <p:sp>
        <p:nvSpPr>
          <p:cNvPr id="450" name="Google Shape;450;p40"/>
          <p:cNvSpPr txBox="1"/>
          <p:nvPr/>
        </p:nvSpPr>
        <p:spPr>
          <a:xfrm>
            <a:off x="400050" y="4581525"/>
            <a:ext cx="338105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Example of PCA implemented on a view</a:t>
            </a:r>
            <a:endParaRPr b="0" i="0" sz="1400" u="none" cap="none" strike="noStrike">
              <a:solidFill>
                <a:srgbClr val="000000"/>
              </a:solidFill>
              <a:latin typeface="Arial"/>
              <a:ea typeface="Arial"/>
              <a:cs typeface="Arial"/>
              <a:sym typeface="Arial"/>
            </a:endParaRPr>
          </a:p>
        </p:txBody>
      </p:sp>
      <p:cxnSp>
        <p:nvCxnSpPr>
          <p:cNvPr id="451" name="Google Shape;451;p40"/>
          <p:cNvCxnSpPr/>
          <p:nvPr/>
        </p:nvCxnSpPr>
        <p:spPr>
          <a:xfrm>
            <a:off x="6229350" y="3533775"/>
            <a:ext cx="276225" cy="1"/>
          </a:xfrm>
          <a:prstGeom prst="straightConnector1">
            <a:avLst/>
          </a:prstGeom>
          <a:noFill/>
          <a:ln cap="flat" cmpd="sng" w="9525">
            <a:solidFill>
              <a:srgbClr val="FF0000"/>
            </a:solidFill>
            <a:prstDash val="solid"/>
            <a:round/>
            <a:headEnd len="sm" w="sm" type="none"/>
            <a:tailEnd len="sm" w="sm" type="none"/>
          </a:ln>
        </p:spPr>
      </p:cxnSp>
      <p:sp>
        <p:nvSpPr>
          <p:cNvPr id="452" name="Google Shape;452;p40"/>
          <p:cNvSpPr txBox="1"/>
          <p:nvPr/>
        </p:nvSpPr>
        <p:spPr>
          <a:xfrm>
            <a:off x="1181100" y="1428750"/>
            <a:ext cx="7372350"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Orientation was calculated using polynomial regression model. The input given to the model were angles made by a vector  in each view calculated using PCA analysis. The results of regression are shown below.</a:t>
            </a:r>
            <a:endParaRPr b="0" i="0" sz="1400" u="none" cap="none" strike="noStrike">
              <a:solidFill>
                <a:srgbClr val="000000"/>
              </a:solidFill>
              <a:latin typeface="Arial"/>
              <a:ea typeface="Arial"/>
              <a:cs typeface="Arial"/>
              <a:sym typeface="Arial"/>
            </a:endParaRPr>
          </a:p>
        </p:txBody>
      </p:sp>
      <p:cxnSp>
        <p:nvCxnSpPr>
          <p:cNvPr id="453" name="Google Shape;453;p40"/>
          <p:cNvCxnSpPr/>
          <p:nvPr/>
        </p:nvCxnSpPr>
        <p:spPr>
          <a:xfrm flipH="1">
            <a:off x="2162175" y="2457449"/>
            <a:ext cx="1123950" cy="352425"/>
          </a:xfrm>
          <a:prstGeom prst="straightConnector1">
            <a:avLst/>
          </a:prstGeom>
          <a:noFill/>
          <a:ln cap="flat" cmpd="sng" w="12700">
            <a:solidFill>
              <a:srgbClr val="C00000"/>
            </a:solidFill>
            <a:prstDash val="solid"/>
            <a:round/>
            <a:headEnd len="sm" w="sm" type="none"/>
            <a:tailEnd len="med" w="med" type="stealth"/>
          </a:ln>
        </p:spPr>
      </p:cxnSp>
      <p:cxnSp>
        <p:nvCxnSpPr>
          <p:cNvPr id="454" name="Google Shape;454;p40"/>
          <p:cNvCxnSpPr/>
          <p:nvPr/>
        </p:nvCxnSpPr>
        <p:spPr>
          <a:xfrm flipH="1">
            <a:off x="2238375" y="2495549"/>
            <a:ext cx="1104900" cy="904876"/>
          </a:xfrm>
          <a:prstGeom prst="straightConnector1">
            <a:avLst/>
          </a:prstGeom>
          <a:noFill/>
          <a:ln cap="flat" cmpd="sng" w="12700">
            <a:solidFill>
              <a:srgbClr val="C00000"/>
            </a:solidFill>
            <a:prstDash val="solid"/>
            <a:round/>
            <a:headEnd len="sm" w="sm" type="none"/>
            <a:tailEnd len="med" w="med" type="stealth"/>
          </a:ln>
        </p:spPr>
      </p:cxnSp>
      <p:cxnSp>
        <p:nvCxnSpPr>
          <p:cNvPr id="455" name="Google Shape;455;p40"/>
          <p:cNvCxnSpPr/>
          <p:nvPr/>
        </p:nvCxnSpPr>
        <p:spPr>
          <a:xfrm rot="5400000">
            <a:off x="2024064" y="2681286"/>
            <a:ext cx="1476375" cy="1219202"/>
          </a:xfrm>
          <a:prstGeom prst="straightConnector1">
            <a:avLst/>
          </a:prstGeom>
          <a:noFill/>
          <a:ln cap="flat" cmpd="sng" w="12700">
            <a:solidFill>
              <a:srgbClr val="FF0000"/>
            </a:solidFill>
            <a:prstDash val="solid"/>
            <a:round/>
            <a:headEnd len="sm" w="sm" type="none"/>
            <a:tailEnd len="med" w="med" type="stealth"/>
          </a:ln>
        </p:spPr>
      </p:cxnSp>
      <p:sp>
        <p:nvSpPr>
          <p:cNvPr id="456" name="Google Shape;456;p40"/>
          <p:cNvSpPr txBox="1"/>
          <p:nvPr/>
        </p:nvSpPr>
        <p:spPr>
          <a:xfrm>
            <a:off x="3143249" y="2181225"/>
            <a:ext cx="1109047"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200" u="none" cap="none" strike="noStrike">
                <a:solidFill>
                  <a:srgbClr val="0070C0"/>
                </a:solidFill>
                <a:latin typeface="Arial"/>
                <a:ea typeface="Arial"/>
                <a:cs typeface="Arial"/>
                <a:sym typeface="Arial"/>
              </a:rPr>
              <a:t>Vertices in 2D view</a:t>
            </a:r>
            <a:endParaRPr b="0" i="0" sz="1200" u="none" cap="none" strike="noStrike">
              <a:solidFill>
                <a:srgbClr val="0070C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1"/>
          <p:cNvSpPr txBox="1"/>
          <p:nvPr>
            <p:ph type="title"/>
          </p:nvPr>
        </p:nvSpPr>
        <p:spPr>
          <a:xfrm>
            <a:off x="819150" y="574175"/>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3600"/>
              <a:t>Conclusion</a:t>
            </a:r>
            <a:endParaRPr sz="3600"/>
          </a:p>
        </p:txBody>
      </p:sp>
      <p:sp>
        <p:nvSpPr>
          <p:cNvPr id="462" name="Google Shape;462;p41"/>
          <p:cNvSpPr txBox="1"/>
          <p:nvPr>
            <p:ph idx="1" type="body"/>
          </p:nvPr>
        </p:nvSpPr>
        <p:spPr>
          <a:xfrm>
            <a:off x="819150" y="1800200"/>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Clr>
                <a:srgbClr val="000000"/>
              </a:buClr>
              <a:buSzPts val="1100"/>
              <a:buFont typeface="Arial"/>
              <a:buNone/>
            </a:pPr>
            <a:r>
              <a:t/>
            </a:r>
            <a:endParaRPr sz="1800"/>
          </a:p>
          <a:p>
            <a:pPr indent="0" lvl="0" marL="0" rtl="0" algn="l">
              <a:lnSpc>
                <a:spcPct val="115000"/>
              </a:lnSpc>
              <a:spcBef>
                <a:spcPts val="0"/>
              </a:spcBef>
              <a:spcAft>
                <a:spcPts val="0"/>
              </a:spcAft>
              <a:buSzPts val="1300"/>
              <a:buNone/>
            </a:pPr>
            <a:r>
              <a:t/>
            </a:r>
            <a:endParaRPr/>
          </a:p>
        </p:txBody>
      </p:sp>
      <p:sp>
        <p:nvSpPr>
          <p:cNvPr id="463" name="Google Shape;463;p4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464" name="Google Shape;464;p41"/>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sp>
        <p:nvSpPr>
          <p:cNvPr id="465" name="Google Shape;465;p41"/>
          <p:cNvSpPr/>
          <p:nvPr/>
        </p:nvSpPr>
        <p:spPr>
          <a:xfrm>
            <a:off x="600074" y="1429712"/>
            <a:ext cx="7800976" cy="3504486"/>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The Machine Learning based approach is successfully implemented to identify different 3D primitives with significant accuracy.</a:t>
            </a:r>
            <a:endParaRPr/>
          </a:p>
          <a:p>
            <a:pPr indent="-342900" lvl="0" marL="457200" marR="0" rtl="0" algn="l">
              <a:lnSpc>
                <a:spcPct val="115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The method used can be extended to identify more complex geometric shapes within engineering drawings for machine components.</a:t>
            </a:r>
            <a:endParaRPr/>
          </a:p>
          <a:p>
            <a:pPr indent="-342900" lvl="0" marL="457200" marR="0" rtl="0" algn="l">
              <a:lnSpc>
                <a:spcPct val="115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Orientation of 3D primitives is accurately identified using Principal Component Analysis.</a:t>
            </a:r>
            <a:endParaRPr/>
          </a:p>
          <a:p>
            <a:pPr indent="-342900" lvl="0" marL="457200" marR="0" rtl="0" algn="l">
              <a:lnSpc>
                <a:spcPct val="115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The approach used in the current study can be further used for  determining location and dimensions of the 3D object which collectively would lead to successful conversion of 2D views into 3D models.</a:t>
            </a:r>
            <a:endParaRPr/>
          </a:p>
          <a:p>
            <a:pPr indent="0" lvl="0" marL="45720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819150" y="330325"/>
            <a:ext cx="7505700" cy="95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Nunito"/>
              <a:buNone/>
            </a:pPr>
            <a:r>
              <a:rPr b="0" i="0" lang="en-GB" sz="3600" u="none" cap="none" strike="noStrike">
                <a:solidFill>
                  <a:schemeClr val="lt1"/>
                </a:solidFill>
                <a:latin typeface="Nunito"/>
                <a:ea typeface="Nunito"/>
                <a:cs typeface="Nunito"/>
                <a:sym typeface="Nunito"/>
              </a:rPr>
              <a:t>Table of contents</a:t>
            </a:r>
            <a:endParaRPr b="0" i="0" sz="3600" u="none" cap="none" strike="noStrike">
              <a:solidFill>
                <a:schemeClr val="lt1"/>
              </a:solidFill>
              <a:latin typeface="Nunito"/>
              <a:ea typeface="Nunito"/>
              <a:cs typeface="Nunito"/>
              <a:sym typeface="Nunito"/>
            </a:endParaRPr>
          </a:p>
        </p:txBody>
      </p:sp>
      <p:sp>
        <p:nvSpPr>
          <p:cNvPr id="218" name="Google Shape;218;p24"/>
          <p:cNvSpPr txBox="1"/>
          <p:nvPr>
            <p:ph idx="1" type="body"/>
          </p:nvPr>
        </p:nvSpPr>
        <p:spPr>
          <a:xfrm>
            <a:off x="1176020" y="1224600"/>
            <a:ext cx="6920229" cy="302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300"/>
              <a:buNone/>
            </a:pPr>
            <a:r>
              <a:rPr b="0" i="0" lang="en-GB" sz="1600" u="none" cap="none" strike="noStrike">
                <a:solidFill>
                  <a:schemeClr val="dk2"/>
                </a:solidFill>
                <a:latin typeface="Calibri"/>
                <a:ea typeface="Calibri"/>
                <a:cs typeface="Calibri"/>
                <a:sym typeface="Calibri"/>
              </a:rPr>
              <a:t>		</a:t>
            </a:r>
            <a:endParaRPr b="0" i="0" sz="1600" u="none" cap="none" strike="noStrike">
              <a:solidFill>
                <a:schemeClr val="dk2"/>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Calibri"/>
              <a:buAutoNum type="arabicPeriod"/>
            </a:pPr>
            <a:r>
              <a:rPr b="0" i="0" lang="en-GB" sz="1800" u="none" cap="none" strike="noStrike">
                <a:solidFill>
                  <a:schemeClr val="dk2"/>
                </a:solidFill>
                <a:latin typeface="Calibri"/>
                <a:ea typeface="Calibri"/>
                <a:cs typeface="Calibri"/>
                <a:sym typeface="Calibri"/>
              </a:rPr>
              <a:t>Scope and objectives</a:t>
            </a:r>
            <a:endParaRPr b="0" i="0" sz="1800" u="none" cap="none" strike="noStrike">
              <a:solidFill>
                <a:schemeClr val="dk2"/>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Calibri"/>
              <a:buAutoNum type="arabicPeriod"/>
            </a:pPr>
            <a:r>
              <a:rPr b="0" i="0" lang="en-GB" sz="1800" u="none" cap="none" strike="noStrike">
                <a:solidFill>
                  <a:schemeClr val="dk2"/>
                </a:solidFill>
                <a:latin typeface="Calibri"/>
                <a:ea typeface="Calibri"/>
                <a:cs typeface="Calibri"/>
                <a:sym typeface="Calibri"/>
              </a:rPr>
              <a:t>Motivation                                                                                   </a:t>
            </a:r>
            <a:endParaRPr b="0" i="0" sz="1800" u="none" cap="none" strike="noStrike">
              <a:solidFill>
                <a:schemeClr val="dk2"/>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Calibri"/>
              <a:buAutoNum type="arabicPeriod"/>
            </a:pPr>
            <a:r>
              <a:rPr lang="en-GB" sz="1800"/>
              <a:t>Preliminary Investigation- Intelligent </a:t>
            </a:r>
            <a:r>
              <a:rPr b="0" i="0" lang="en-GB" sz="1800" u="none" cap="none" strike="noStrike">
                <a:solidFill>
                  <a:schemeClr val="dk2"/>
                </a:solidFill>
                <a:latin typeface="Calibri"/>
                <a:ea typeface="Calibri"/>
                <a:cs typeface="Calibri"/>
                <a:sym typeface="Calibri"/>
              </a:rPr>
              <a:t>Recognition of Polygons in 2D drawings 			                                        </a:t>
            </a:r>
            <a:endParaRPr b="0" i="0" sz="1800" u="none" cap="none" strike="noStrike">
              <a:solidFill>
                <a:schemeClr val="dk2"/>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Calibri"/>
              <a:buAutoNum type="arabicPeriod"/>
            </a:pPr>
            <a:r>
              <a:rPr lang="en-GB" sz="1800"/>
              <a:t>Conversion of 2D drawings into 3D models</a:t>
            </a:r>
            <a:r>
              <a:rPr b="0" i="0" lang="en-GB" sz="1800" u="none" cap="none" strike="noStrike">
                <a:solidFill>
                  <a:schemeClr val="dk2"/>
                </a:solidFill>
                <a:latin typeface="Calibri"/>
                <a:ea typeface="Calibri"/>
                <a:cs typeface="Calibri"/>
                <a:sym typeface="Calibri"/>
              </a:rPr>
              <a:t>                                       </a:t>
            </a:r>
            <a:endParaRPr b="0" i="0" sz="1800" u="none" cap="none" strike="noStrike">
              <a:solidFill>
                <a:schemeClr val="dk2"/>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Calibri"/>
              <a:buAutoNum type="arabicPeriod"/>
            </a:pPr>
            <a:r>
              <a:rPr lang="en-GB" sz="1800"/>
              <a:t>Identification of 3D primitives in 2D drawings</a:t>
            </a:r>
            <a:endParaRPr sz="1800"/>
          </a:p>
          <a:p>
            <a:pPr indent="-342900" lvl="0" marL="457200" marR="0" rtl="0" algn="l">
              <a:lnSpc>
                <a:spcPct val="115000"/>
              </a:lnSpc>
              <a:spcBef>
                <a:spcPts val="0"/>
              </a:spcBef>
              <a:spcAft>
                <a:spcPts val="0"/>
              </a:spcAft>
              <a:buClr>
                <a:schemeClr val="dk2"/>
              </a:buClr>
              <a:buSzPts val="1800"/>
              <a:buFont typeface="Calibri"/>
              <a:buAutoNum type="arabicPeriod"/>
            </a:pPr>
            <a:r>
              <a:rPr lang="en-GB" sz="1800"/>
              <a:t>Orientation of 3D primitives  in 2D drawings         </a:t>
            </a:r>
            <a:r>
              <a:rPr b="0" i="0" lang="en-GB" sz="1800" u="none" cap="none" strike="noStrike">
                <a:solidFill>
                  <a:schemeClr val="dk2"/>
                </a:solidFill>
                <a:latin typeface="Calibri"/>
                <a:ea typeface="Calibri"/>
                <a:cs typeface="Calibri"/>
                <a:sym typeface="Calibri"/>
              </a:rPr>
              <a:t>	                                                                  </a:t>
            </a:r>
            <a:r>
              <a:rPr lang="en-GB" sz="1800"/>
              <a:t>  </a:t>
            </a:r>
            <a:endParaRPr sz="1800"/>
          </a:p>
          <a:p>
            <a:pPr indent="-342900" lvl="0" marL="457200" marR="0" rtl="0" algn="l">
              <a:lnSpc>
                <a:spcPct val="115000"/>
              </a:lnSpc>
              <a:spcBef>
                <a:spcPts val="0"/>
              </a:spcBef>
              <a:spcAft>
                <a:spcPts val="0"/>
              </a:spcAft>
              <a:buSzPts val="1800"/>
              <a:buAutoNum type="arabicPeriod"/>
            </a:pPr>
            <a:r>
              <a:rPr lang="en-GB" sz="1800"/>
              <a:t>Conclusions                                                                                </a:t>
            </a:r>
            <a:endParaRPr sz="1800"/>
          </a:p>
          <a:p>
            <a:pPr indent="0" lvl="0" marL="0" marR="0" rtl="0" algn="l">
              <a:lnSpc>
                <a:spcPct val="115000"/>
              </a:lnSpc>
              <a:spcBef>
                <a:spcPts val="0"/>
              </a:spcBef>
              <a:spcAft>
                <a:spcPts val="0"/>
              </a:spcAft>
              <a:buSzPts val="1300"/>
              <a:buNone/>
            </a:pPr>
            <a:r>
              <a:rPr lang="en-GB" sz="1800"/>
              <a:t>    </a:t>
            </a:r>
            <a:endParaRPr sz="1800"/>
          </a:p>
          <a:p>
            <a:pPr indent="-228600" lvl="0" marL="457200" marR="0" rtl="0" algn="l">
              <a:lnSpc>
                <a:spcPct val="115000"/>
              </a:lnSpc>
              <a:spcBef>
                <a:spcPts val="0"/>
              </a:spcBef>
              <a:spcAft>
                <a:spcPts val="0"/>
              </a:spcAft>
              <a:buClr>
                <a:schemeClr val="dk2"/>
              </a:buClr>
              <a:buSzPts val="2000"/>
              <a:buFont typeface="Calibri"/>
              <a:buNone/>
            </a:pPr>
            <a:r>
              <a:t/>
            </a:r>
            <a:endParaRPr b="0" i="0" sz="1600" u="none" cap="none" strike="noStrike">
              <a:solidFill>
                <a:schemeClr val="dk2"/>
              </a:solidFill>
              <a:latin typeface="Calibri"/>
              <a:ea typeface="Calibri"/>
              <a:cs typeface="Calibri"/>
              <a:sym typeface="Calibri"/>
            </a:endParaRPr>
          </a:p>
          <a:p>
            <a:pPr indent="0" lvl="0" marL="457200" marR="0" rtl="0" algn="l">
              <a:lnSpc>
                <a:spcPct val="115000"/>
              </a:lnSpc>
              <a:spcBef>
                <a:spcPts val="1600"/>
              </a:spcBef>
              <a:spcAft>
                <a:spcPts val="0"/>
              </a:spcAft>
              <a:buClr>
                <a:schemeClr val="dk2"/>
              </a:buClr>
              <a:buSzPts val="1300"/>
              <a:buFont typeface="Calibri"/>
              <a:buNone/>
            </a:pPr>
            <a:r>
              <a:t/>
            </a:r>
            <a:endParaRPr b="0" i="0" sz="1600" u="none" cap="none" strike="noStrike">
              <a:solidFill>
                <a:schemeClr val="dk2"/>
              </a:solidFill>
              <a:latin typeface="Calibri"/>
              <a:ea typeface="Calibri"/>
              <a:cs typeface="Calibri"/>
              <a:sym typeface="Calibri"/>
            </a:endParaRPr>
          </a:p>
          <a:p>
            <a:pPr indent="-228600" lvl="0" marL="457200" marR="0" rtl="0" algn="l">
              <a:lnSpc>
                <a:spcPct val="115000"/>
              </a:lnSpc>
              <a:spcBef>
                <a:spcPts val="1600"/>
              </a:spcBef>
              <a:spcAft>
                <a:spcPts val="0"/>
              </a:spcAft>
              <a:buClr>
                <a:schemeClr val="dk1"/>
              </a:buClr>
              <a:buSzPts val="2000"/>
              <a:buFont typeface="Century Gothic"/>
              <a:buNone/>
            </a:pPr>
            <a:r>
              <a:t/>
            </a:r>
            <a:endParaRPr b="0" i="0" sz="2000" u="none" cap="none" strike="noStrike">
              <a:solidFill>
                <a:schemeClr val="dk1"/>
              </a:solidFill>
              <a:latin typeface="Century Gothic"/>
              <a:ea typeface="Century Gothic"/>
              <a:cs typeface="Century Gothic"/>
              <a:sym typeface="Century Gothic"/>
            </a:endParaRPr>
          </a:p>
        </p:txBody>
      </p:sp>
      <p:sp>
        <p:nvSpPr>
          <p:cNvPr id="219" name="Google Shape;219;p24"/>
          <p:cNvSpPr txBox="1"/>
          <p:nvPr>
            <p:ph idx="12" type="sldNum"/>
          </p:nvPr>
        </p:nvSpPr>
        <p:spPr>
          <a:xfrm>
            <a:off x="8397259" y="4522418"/>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GB" sz="1000" u="none" cap="none" strike="noStrike">
                <a:solidFill>
                  <a:schemeClr val="dk2"/>
                </a:solidFill>
                <a:latin typeface="Nunito"/>
                <a:ea typeface="Nunito"/>
                <a:cs typeface="Nunito"/>
                <a:sym typeface="Nunito"/>
              </a:rPr>
              <a:t>‹#›</a:t>
            </a:fld>
            <a:endParaRPr b="0" i="0" sz="1000" u="none" cap="none" strike="noStrike">
              <a:solidFill>
                <a:schemeClr val="dk2"/>
              </a:solidFill>
              <a:latin typeface="Nunito"/>
              <a:ea typeface="Nunito"/>
              <a:cs typeface="Nunito"/>
              <a:sym typeface="Nunito"/>
            </a:endParaRPr>
          </a:p>
        </p:txBody>
      </p:sp>
      <p:pic>
        <p:nvPicPr>
          <p:cNvPr id="220" name="Google Shape;220;p24"/>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2"/>
          <p:cNvSpPr txBox="1"/>
          <p:nvPr>
            <p:ph type="title"/>
          </p:nvPr>
        </p:nvSpPr>
        <p:spPr>
          <a:xfrm>
            <a:off x="819150" y="574175"/>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3600"/>
              <a:t>Publications</a:t>
            </a:r>
            <a:endParaRPr sz="3600"/>
          </a:p>
        </p:txBody>
      </p:sp>
      <p:sp>
        <p:nvSpPr>
          <p:cNvPr id="471" name="Google Shape;471;p42"/>
          <p:cNvSpPr txBox="1"/>
          <p:nvPr>
            <p:ph idx="1" type="body"/>
          </p:nvPr>
        </p:nvSpPr>
        <p:spPr>
          <a:xfrm>
            <a:off x="819150" y="3409950"/>
            <a:ext cx="7505700" cy="83825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Clr>
                <a:srgbClr val="000000"/>
              </a:buClr>
              <a:buSzPts val="1100"/>
              <a:buFont typeface="Arial"/>
              <a:buNone/>
            </a:pPr>
            <a:r>
              <a:t/>
            </a:r>
            <a:endParaRPr sz="1800"/>
          </a:p>
          <a:p>
            <a:pPr indent="0" lvl="0" marL="0" rtl="0" algn="l">
              <a:lnSpc>
                <a:spcPct val="115000"/>
              </a:lnSpc>
              <a:spcBef>
                <a:spcPts val="0"/>
              </a:spcBef>
              <a:spcAft>
                <a:spcPts val="0"/>
              </a:spcAft>
              <a:buSzPts val="1300"/>
              <a:buNone/>
            </a:pPr>
            <a:r>
              <a:t/>
            </a:r>
            <a:endParaRPr/>
          </a:p>
        </p:txBody>
      </p:sp>
      <p:sp>
        <p:nvSpPr>
          <p:cNvPr id="472" name="Google Shape;472;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473" name="Google Shape;473;p42"/>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sp>
        <p:nvSpPr>
          <p:cNvPr id="474" name="Google Shape;474;p42"/>
          <p:cNvSpPr/>
          <p:nvPr/>
        </p:nvSpPr>
        <p:spPr>
          <a:xfrm>
            <a:off x="647699" y="1744037"/>
            <a:ext cx="7800976" cy="1862048"/>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15000"/>
              </a:lnSpc>
              <a:spcBef>
                <a:spcPts val="0"/>
              </a:spcBef>
              <a:spcAft>
                <a:spcPts val="0"/>
              </a:spcAft>
              <a:buNone/>
            </a:pPr>
            <a:r>
              <a:rPr b="0" i="0" lang="en-GB" sz="1600" u="none" cap="none" strike="noStrike">
                <a:solidFill>
                  <a:srgbClr val="000000"/>
                </a:solidFill>
                <a:latin typeface="Arial"/>
                <a:ea typeface="Arial"/>
                <a:cs typeface="Arial"/>
                <a:sym typeface="Arial"/>
              </a:rPr>
              <a:t>	</a:t>
            </a:r>
            <a:r>
              <a:rPr b="0" i="0" lang="en-GB" sz="2000" u="none" cap="none" strike="noStrike">
                <a:solidFill>
                  <a:srgbClr val="000000"/>
                </a:solidFill>
                <a:latin typeface="Arial"/>
                <a:ea typeface="Arial"/>
                <a:cs typeface="Arial"/>
                <a:sym typeface="Arial"/>
              </a:rPr>
              <a:t>Abhilash Mane, Riddhi Adhikari, Shreyash Gadgil, Nilesh Raykar, “Investigating Application of Machine Learning in Identification of Polygon Shapes for Recognition of Mechanical Engineering Drawings,” 3rd Biennial International Conference on Nascent Technologies in Engineering, IEEE, 2019</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3"/>
          <p:cNvSpPr txBox="1"/>
          <p:nvPr>
            <p:ph type="title"/>
          </p:nvPr>
        </p:nvSpPr>
        <p:spPr>
          <a:xfrm>
            <a:off x="809625" y="307475"/>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2400"/>
              <a:t>References</a:t>
            </a:r>
            <a:endParaRPr sz="2400"/>
          </a:p>
        </p:txBody>
      </p:sp>
      <p:sp>
        <p:nvSpPr>
          <p:cNvPr id="480" name="Google Shape;480;p43"/>
          <p:cNvSpPr txBox="1"/>
          <p:nvPr>
            <p:ph idx="1" type="body"/>
          </p:nvPr>
        </p:nvSpPr>
        <p:spPr>
          <a:xfrm>
            <a:off x="819150" y="1800200"/>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Clr>
                <a:srgbClr val="000000"/>
              </a:buClr>
              <a:buSzPts val="1100"/>
              <a:buFont typeface="Arial"/>
              <a:buNone/>
            </a:pPr>
            <a:r>
              <a:t/>
            </a:r>
            <a:endParaRPr sz="1800"/>
          </a:p>
          <a:p>
            <a:pPr indent="0" lvl="0" marL="0" rtl="0" algn="l">
              <a:lnSpc>
                <a:spcPct val="115000"/>
              </a:lnSpc>
              <a:spcBef>
                <a:spcPts val="0"/>
              </a:spcBef>
              <a:spcAft>
                <a:spcPts val="0"/>
              </a:spcAft>
              <a:buSzPts val="1300"/>
              <a:buNone/>
            </a:pPr>
            <a:r>
              <a:t/>
            </a:r>
            <a:endParaRPr/>
          </a:p>
        </p:txBody>
      </p:sp>
      <p:sp>
        <p:nvSpPr>
          <p:cNvPr id="481" name="Google Shape;481;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482" name="Google Shape;482;p43"/>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sp>
        <p:nvSpPr>
          <p:cNvPr id="483" name="Google Shape;483;p43"/>
          <p:cNvSpPr/>
          <p:nvPr/>
        </p:nvSpPr>
        <p:spPr>
          <a:xfrm>
            <a:off x="704849" y="969600"/>
            <a:ext cx="7800976" cy="4173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GB" sz="800" u="none" cap="none" strike="noStrike">
                <a:solidFill>
                  <a:srgbClr val="000000"/>
                </a:solidFill>
                <a:latin typeface="Times New Roman"/>
                <a:ea typeface="Times New Roman"/>
                <a:cs typeface="Times New Roman"/>
                <a:sym typeface="Times New Roman"/>
              </a:rPr>
              <a:t>[1] M. I. Jordan and T. M. Mitchell, “Machine learning: Trends, perspectives, and prospects.,” </a:t>
            </a:r>
            <a:r>
              <a:rPr b="0" i="1" lang="en-GB" sz="800" u="none" cap="none" strike="noStrike">
                <a:solidFill>
                  <a:srgbClr val="000000"/>
                </a:solidFill>
                <a:latin typeface="Times New Roman"/>
                <a:ea typeface="Times New Roman"/>
                <a:cs typeface="Times New Roman"/>
                <a:sym typeface="Times New Roman"/>
              </a:rPr>
              <a:t>Science (New York, N.Y.)</a:t>
            </a:r>
            <a:r>
              <a:rPr b="0" i="0" lang="en-GB" sz="800" u="none" cap="none" strike="noStrike">
                <a:solidFill>
                  <a:srgbClr val="000000"/>
                </a:solidFill>
                <a:latin typeface="Times New Roman"/>
                <a:ea typeface="Times New Roman"/>
                <a:cs typeface="Times New Roman"/>
                <a:sym typeface="Times New Roman"/>
              </a:rPr>
              <a:t>, vol. 349, no. 6245, American Association for the Advancement of Science, pp. 255–60, 17-Jul-2015.</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[2] Q. Huang, “Application of Artificial Intelligence in Mechanical Engineering Qi Huang,” in </a:t>
            </a:r>
            <a:r>
              <a:rPr b="0" i="1" lang="en-GB" sz="800" u="none" cap="none" strike="noStrike">
                <a:solidFill>
                  <a:srgbClr val="000000"/>
                </a:solidFill>
                <a:latin typeface="Times New Roman"/>
                <a:ea typeface="Times New Roman"/>
                <a:cs typeface="Times New Roman"/>
                <a:sym typeface="Times New Roman"/>
              </a:rPr>
              <a:t>2nd International Conference on Computer Engineering, Information Science &amp; Application Technology (ICCIA 2017) Application</a:t>
            </a:r>
            <a:r>
              <a:rPr b="0" i="0" lang="en-GB" sz="800" u="none" cap="none" strike="noStrike">
                <a:solidFill>
                  <a:srgbClr val="000000"/>
                </a:solidFill>
                <a:latin typeface="Times New Roman"/>
                <a:ea typeface="Times New Roman"/>
                <a:cs typeface="Times New Roman"/>
                <a:sym typeface="Times New Roman"/>
              </a:rPr>
              <a:t>, 2017, vol. 74, no. Iccia, pp. 855–860.</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[3] D. Wu, C. Jennings, J. Terpenny, S. Kumara, and R. X. Gao, “Cloud-Based Parallel Machine Learning for Tool Wear Prediction,” </a:t>
            </a:r>
            <a:r>
              <a:rPr b="0" i="1" lang="en-GB" sz="800" u="none" cap="none" strike="noStrike">
                <a:solidFill>
                  <a:srgbClr val="000000"/>
                </a:solidFill>
                <a:latin typeface="Times New Roman"/>
                <a:ea typeface="Times New Roman"/>
                <a:cs typeface="Times New Roman"/>
                <a:sym typeface="Times New Roman"/>
              </a:rPr>
              <a:t>J. Manuf. Sci. Eng.</a:t>
            </a:r>
            <a:r>
              <a:rPr b="0" i="0" lang="en-GB" sz="800" u="none" cap="none" strike="noStrike">
                <a:solidFill>
                  <a:srgbClr val="000000"/>
                </a:solidFill>
                <a:latin typeface="Times New Roman"/>
                <a:ea typeface="Times New Roman"/>
                <a:cs typeface="Times New Roman"/>
                <a:sym typeface="Times New Roman"/>
              </a:rPr>
              <a:t>, vol. 140, no. 4, p. 041005, Feb. 2018.</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[4] N. Ahmad and A. A. Haque, “Manufacturing feature recognition of parts using DXF files,” </a:t>
            </a:r>
            <a:r>
              <a:rPr b="0" i="1" lang="en-GB" sz="800" u="none" cap="none" strike="noStrike">
                <a:solidFill>
                  <a:srgbClr val="000000"/>
                </a:solidFill>
                <a:latin typeface="Times New Roman"/>
                <a:ea typeface="Times New Roman"/>
                <a:cs typeface="Times New Roman"/>
                <a:sym typeface="Times New Roman"/>
              </a:rPr>
              <a:t>4th Int. Conf. Mech. Eng.</a:t>
            </a:r>
            <a:r>
              <a:rPr b="0" i="0" lang="en-GB" sz="800" u="none" cap="none" strike="noStrike">
                <a:solidFill>
                  <a:srgbClr val="000000"/>
                </a:solidFill>
                <a:latin typeface="Times New Roman"/>
                <a:ea typeface="Times New Roman"/>
                <a:cs typeface="Times New Roman"/>
                <a:sym typeface="Times New Roman"/>
              </a:rPr>
              <a:t>, no. April, p. VI-111-116, 2001.</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[5] A. S. Sobh, S. A. Salem, R. Darwish, M. Hussein, and O. Karam, “Unsupervised clustering of materials properties using hierarchical techniques,” </a:t>
            </a:r>
            <a:r>
              <a:rPr b="0" i="1" lang="en-GB" sz="800" u="none" cap="none" strike="noStrike">
                <a:solidFill>
                  <a:srgbClr val="000000"/>
                </a:solidFill>
                <a:latin typeface="Times New Roman"/>
                <a:ea typeface="Times New Roman"/>
                <a:cs typeface="Times New Roman"/>
                <a:sym typeface="Times New Roman"/>
              </a:rPr>
              <a:t>Int. J. Collab. Enterp.</a:t>
            </a:r>
            <a:r>
              <a:rPr b="0" i="0" lang="en-GB" sz="800" u="none" cap="none" strike="noStrike">
                <a:solidFill>
                  <a:srgbClr val="000000"/>
                </a:solidFill>
                <a:latin typeface="Times New Roman"/>
                <a:ea typeface="Times New Roman"/>
                <a:cs typeface="Times New Roman"/>
                <a:sym typeface="Times New Roman"/>
              </a:rPr>
              <a:t>, vol. 5, no. 1/2, p. 74, 2015.</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[6] M. Fuge, B. Peters, and A. Agogino, “Machine Learning Algorithms for Recommending Design Methods,” </a:t>
            </a:r>
            <a:r>
              <a:rPr b="0" i="1" lang="en-GB" sz="800" u="none" cap="none" strike="noStrike">
                <a:solidFill>
                  <a:srgbClr val="000000"/>
                </a:solidFill>
                <a:latin typeface="Times New Roman"/>
                <a:ea typeface="Times New Roman"/>
                <a:cs typeface="Times New Roman"/>
                <a:sym typeface="Times New Roman"/>
              </a:rPr>
              <a:t>J. Mech. Des.</a:t>
            </a:r>
            <a:r>
              <a:rPr b="0" i="0" lang="en-GB" sz="800" u="none" cap="none" strike="noStrike">
                <a:solidFill>
                  <a:srgbClr val="000000"/>
                </a:solidFill>
                <a:latin typeface="Times New Roman"/>
                <a:ea typeface="Times New Roman"/>
                <a:cs typeface="Times New Roman"/>
                <a:sym typeface="Times New Roman"/>
              </a:rPr>
              <a:t>, vol. 136, no. 10, p. 101103, Aug. 2014.</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[7] A. K. Noor, “AI and the Future of the Machine Design,” </a:t>
            </a:r>
            <a:r>
              <a:rPr b="0" i="1" lang="en-GB" sz="800" u="none" cap="none" strike="noStrike">
                <a:solidFill>
                  <a:srgbClr val="000000"/>
                </a:solidFill>
                <a:latin typeface="Times New Roman"/>
                <a:ea typeface="Times New Roman"/>
                <a:cs typeface="Times New Roman"/>
                <a:sym typeface="Times New Roman"/>
              </a:rPr>
              <a:t>Mech. Eng.</a:t>
            </a:r>
            <a:r>
              <a:rPr b="0" i="0" lang="en-GB" sz="800" u="none" cap="none" strike="noStrike">
                <a:solidFill>
                  <a:srgbClr val="000000"/>
                </a:solidFill>
                <a:latin typeface="Times New Roman"/>
                <a:ea typeface="Times New Roman"/>
                <a:cs typeface="Times New Roman"/>
                <a:sym typeface="Times New Roman"/>
              </a:rPr>
              <a:t>, vol. 139, no. 10, p. 38, Oct. 2017.</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[8] G. X. Gu, C.-T. Chen, and M. J. Buehler, “De novo composite design based on machine learning algorithm,” </a:t>
            </a:r>
            <a:r>
              <a:rPr b="0" i="1" lang="en-GB" sz="800" u="none" cap="none" strike="noStrike">
                <a:solidFill>
                  <a:srgbClr val="000000"/>
                </a:solidFill>
                <a:latin typeface="Times New Roman"/>
                <a:ea typeface="Times New Roman"/>
                <a:cs typeface="Times New Roman"/>
                <a:sym typeface="Times New Roman"/>
              </a:rPr>
              <a:t>Extrem. Mech. Lett.</a:t>
            </a:r>
            <a:r>
              <a:rPr b="0" i="0" lang="en-GB" sz="800" u="none" cap="none" strike="noStrike">
                <a:solidFill>
                  <a:srgbClr val="000000"/>
                </a:solidFill>
                <a:latin typeface="Times New Roman"/>
                <a:ea typeface="Times New Roman"/>
                <a:cs typeface="Times New Roman"/>
                <a:sym typeface="Times New Roman"/>
              </a:rPr>
              <a:t>, vol. 18, pp. 19–28, Jan. 2018.</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[9] M. L. Dering, C. S. Tucker, and S. Kumara, “An Unsupervised Machine Learning Approach to Assessing Designer Performance During Physical Prototyping,” </a:t>
            </a:r>
            <a:r>
              <a:rPr b="0" i="1" lang="en-GB" sz="800" u="none" cap="none" strike="noStrike">
                <a:solidFill>
                  <a:srgbClr val="000000"/>
                </a:solidFill>
                <a:latin typeface="Times New Roman"/>
                <a:ea typeface="Times New Roman"/>
                <a:cs typeface="Times New Roman"/>
                <a:sym typeface="Times New Roman"/>
              </a:rPr>
              <a:t>J. Comput. Inf. Sci. Eng.</a:t>
            </a:r>
            <a:r>
              <a:rPr b="0" i="0" lang="en-GB" sz="800" u="none" cap="none" strike="noStrike">
                <a:solidFill>
                  <a:srgbClr val="000000"/>
                </a:solidFill>
                <a:latin typeface="Times New Roman"/>
                <a:ea typeface="Times New Roman"/>
                <a:cs typeface="Times New Roman"/>
                <a:sym typeface="Times New Roman"/>
              </a:rPr>
              <a:t>, vol. 18, no. 1, p. 011002, Nov. 2017.</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[10] S. K. Chandrasegaran </a:t>
            </a:r>
            <a:r>
              <a:rPr b="0" i="1" lang="en-GB" sz="800" u="none" cap="none" strike="noStrike">
                <a:solidFill>
                  <a:srgbClr val="000000"/>
                </a:solidFill>
                <a:latin typeface="Times New Roman"/>
                <a:ea typeface="Times New Roman"/>
                <a:cs typeface="Times New Roman"/>
                <a:sym typeface="Times New Roman"/>
              </a:rPr>
              <a:t>et al.</a:t>
            </a:r>
            <a:r>
              <a:rPr b="0" i="0" lang="en-GB" sz="800" u="none" cap="none" strike="noStrike">
                <a:solidFill>
                  <a:srgbClr val="000000"/>
                </a:solidFill>
                <a:latin typeface="Times New Roman"/>
                <a:ea typeface="Times New Roman"/>
                <a:cs typeface="Times New Roman"/>
                <a:sym typeface="Times New Roman"/>
              </a:rPr>
              <a:t>, “The evolution, challenges, and future of knowledge representation in product design systems,” vol. 45, no. 2, pp. 204–228, Feb. 2013.</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[11] J. Lladós, E. Valveny, G. Sánchez, and E. Martí, “Symbol Recognition: Current Advances and Perspectives,” 2001.</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[12] M. F. A. Jabal, M. S. M. Rahim, N. Z. S. Othman, and Z. Jupri, “A Comparative Study on Extraction and Recognition Method of CAD Data from CAD Drawings,” in </a:t>
            </a:r>
            <a:r>
              <a:rPr b="0" i="1" lang="en-GB" sz="800" u="none" cap="none" strike="noStrike">
                <a:solidFill>
                  <a:srgbClr val="000000"/>
                </a:solidFill>
                <a:latin typeface="Times New Roman"/>
                <a:ea typeface="Times New Roman"/>
                <a:cs typeface="Times New Roman"/>
                <a:sym typeface="Times New Roman"/>
              </a:rPr>
              <a:t>2009 International Conference on Information Management and Engineering</a:t>
            </a:r>
            <a:r>
              <a:rPr b="0" i="0" lang="en-GB" sz="800" u="none" cap="none" strike="noStrike">
                <a:solidFill>
                  <a:srgbClr val="000000"/>
                </a:solidFill>
                <a:latin typeface="Times New Roman"/>
                <a:ea typeface="Times New Roman"/>
                <a:cs typeface="Times New Roman"/>
                <a:sym typeface="Times New Roman"/>
              </a:rPr>
              <a:t>, 2009, pp. 709–713.</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[13] B. . Prabhu, S. Biswas, and S. . Pande, “Intelligent system for extraction of product data from CADD models,” </a:t>
            </a:r>
            <a:r>
              <a:rPr b="0" i="1" lang="en-GB" sz="800" u="none" cap="none" strike="noStrike">
                <a:solidFill>
                  <a:srgbClr val="000000"/>
                </a:solidFill>
                <a:latin typeface="Times New Roman"/>
                <a:ea typeface="Times New Roman"/>
                <a:cs typeface="Times New Roman"/>
                <a:sym typeface="Times New Roman"/>
              </a:rPr>
              <a:t>Comput. Ind.</a:t>
            </a:r>
            <a:r>
              <a:rPr b="0" i="0" lang="en-GB" sz="800" u="none" cap="none" strike="noStrike">
                <a:solidFill>
                  <a:srgbClr val="000000"/>
                </a:solidFill>
                <a:latin typeface="Times New Roman"/>
                <a:ea typeface="Times New Roman"/>
                <a:cs typeface="Times New Roman"/>
                <a:sym typeface="Times New Roman"/>
              </a:rPr>
              <a:t>, vol. 44, no. 1, pp. 79–95, Jan. 2001.</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[14] J. Flusser, “Moment Invariants in Image Analysis.,” </a:t>
            </a:r>
            <a:r>
              <a:rPr b="0" i="1" lang="en-GB" sz="800" u="none" cap="none" strike="noStrike">
                <a:solidFill>
                  <a:srgbClr val="000000"/>
                </a:solidFill>
                <a:latin typeface="Times New Roman"/>
                <a:ea typeface="Times New Roman"/>
                <a:cs typeface="Times New Roman"/>
                <a:sym typeface="Times New Roman"/>
              </a:rPr>
              <a:t>Enformatika</a:t>
            </a:r>
            <a:r>
              <a:rPr b="0" i="0" lang="en-GB" sz="800" u="none" cap="none" strike="noStrike">
                <a:solidFill>
                  <a:srgbClr val="000000"/>
                </a:solidFill>
                <a:latin typeface="Times New Roman"/>
                <a:ea typeface="Times New Roman"/>
                <a:cs typeface="Times New Roman"/>
                <a:sym typeface="Times New Roman"/>
              </a:rPr>
              <a:t>, pp. 376–381, 2006.</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[15] K. Riesen and H. Bunke, “IAM Graph Database Repository for Graph Based Pattern Recognition and Machine Learning,” in </a:t>
            </a:r>
            <a:r>
              <a:rPr b="0" i="1" lang="en-GB" sz="800" u="none" cap="none" strike="noStrike">
                <a:solidFill>
                  <a:srgbClr val="000000"/>
                </a:solidFill>
                <a:latin typeface="Times New Roman"/>
                <a:ea typeface="Times New Roman"/>
                <a:cs typeface="Times New Roman"/>
                <a:sym typeface="Times New Roman"/>
              </a:rPr>
              <a:t> Structural, Syntactic, and Statistical Pattern Recognition. SSPR /SPR 2008. Lecture Notes in Computer Science</a:t>
            </a:r>
            <a:r>
              <a:rPr b="0" i="0" lang="en-GB" sz="800" u="none" cap="none" strike="noStrike">
                <a:solidFill>
                  <a:srgbClr val="000000"/>
                </a:solidFill>
                <a:latin typeface="Times New Roman"/>
                <a:ea typeface="Times New Roman"/>
                <a:cs typeface="Times New Roman"/>
                <a:sym typeface="Times New Roman"/>
              </a:rPr>
              <a:t>, 2008.</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[16] M. Vento, “A long trip in the charming world of graphs for Pattern Recognition,” </a:t>
            </a:r>
            <a:r>
              <a:rPr b="0" i="1" lang="en-GB" sz="800" u="none" cap="none" strike="noStrike">
                <a:solidFill>
                  <a:srgbClr val="000000"/>
                </a:solidFill>
                <a:latin typeface="Times New Roman"/>
                <a:ea typeface="Times New Roman"/>
                <a:cs typeface="Times New Roman"/>
                <a:sym typeface="Times New Roman"/>
              </a:rPr>
              <a:t>Pattern Recognit.</a:t>
            </a:r>
            <a:r>
              <a:rPr b="0" i="0" lang="en-GB" sz="800" u="none" cap="none" strike="noStrike">
                <a:solidFill>
                  <a:srgbClr val="000000"/>
                </a:solidFill>
                <a:latin typeface="Times New Roman"/>
                <a:ea typeface="Times New Roman"/>
                <a:cs typeface="Times New Roman"/>
                <a:sym typeface="Times New Roman"/>
              </a:rPr>
              <a:t>, vol. 48, no. 2, pp. 291–301, Feb. 2015.</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[17] T. Cheng, J. Khan, H. Liu, and D. Y. Y. Yun, “A SYMBOL RECOGNITION SYSTEM.”</a:t>
            </a:r>
            <a:endParaRPr/>
          </a:p>
          <a:p>
            <a:pPr indent="0" lvl="0" marL="0" marR="0" rtl="0" algn="just">
              <a:lnSpc>
                <a:spcPct val="100000"/>
              </a:lnSpc>
              <a:spcBef>
                <a:spcPts val="250"/>
              </a:spcBef>
              <a:spcAft>
                <a:spcPts val="0"/>
              </a:spcAft>
              <a:buNone/>
            </a:pPr>
            <a:r>
              <a:rPr b="0" i="0" lang="en-GB" sz="800" u="none" cap="none" strike="noStrike">
                <a:solidFill>
                  <a:srgbClr val="000000"/>
                </a:solidFill>
                <a:latin typeface="Times New Roman"/>
                <a:ea typeface="Times New Roman"/>
                <a:cs typeface="Times New Roman"/>
                <a:sym typeface="Times New Roman"/>
              </a:rPr>
              <a:t>[18] L. Wenyin, W. Zhang, and L. Yan, “An interactive example-driven approach to graphics recognition in engineering drawings,” </a:t>
            </a:r>
            <a:r>
              <a:rPr b="0" i="1" lang="en-GB" sz="800" u="none" cap="none" strike="noStrike">
                <a:solidFill>
                  <a:srgbClr val="000000"/>
                </a:solidFill>
                <a:latin typeface="Times New Roman"/>
                <a:ea typeface="Times New Roman"/>
                <a:cs typeface="Times New Roman"/>
                <a:sym typeface="Times New Roman"/>
              </a:rPr>
              <a:t>Int. J. Doc. Anal. Recognit.</a:t>
            </a:r>
            <a:r>
              <a:rPr b="0" i="0" lang="en-GB" sz="800" u="none" cap="none" strike="noStrike">
                <a:solidFill>
                  <a:srgbClr val="000000"/>
                </a:solidFill>
                <a:latin typeface="Times New Roman"/>
                <a:ea typeface="Times New Roman"/>
                <a:cs typeface="Times New Roman"/>
                <a:sym typeface="Times New Roman"/>
              </a:rPr>
              <a:t>, vol. 9, no. 1, pp. 13–29, Feb. 2007.</a:t>
            </a:r>
            <a:endParaRPr/>
          </a:p>
          <a:p>
            <a:pPr indent="0" lvl="0" marL="45720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4"/>
          <p:cNvSpPr txBox="1"/>
          <p:nvPr>
            <p:ph type="title"/>
          </p:nvPr>
        </p:nvSpPr>
        <p:spPr>
          <a:xfrm>
            <a:off x="819150" y="33605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3600"/>
              <a:t>Timeframe of Work</a:t>
            </a:r>
            <a:endParaRPr sz="3600"/>
          </a:p>
        </p:txBody>
      </p:sp>
      <p:sp>
        <p:nvSpPr>
          <p:cNvPr id="489" name="Google Shape;489;p44"/>
          <p:cNvSpPr txBox="1"/>
          <p:nvPr>
            <p:ph idx="1" type="body"/>
          </p:nvPr>
        </p:nvSpPr>
        <p:spPr>
          <a:xfrm>
            <a:off x="819150" y="1800200"/>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Clr>
                <a:srgbClr val="000000"/>
              </a:buClr>
              <a:buSzPts val="1100"/>
              <a:buFont typeface="Arial"/>
              <a:buNone/>
            </a:pPr>
            <a:r>
              <a:t/>
            </a:r>
            <a:endParaRPr sz="1800"/>
          </a:p>
          <a:p>
            <a:pPr indent="0" lvl="0" marL="0" rtl="0" algn="l">
              <a:lnSpc>
                <a:spcPct val="115000"/>
              </a:lnSpc>
              <a:spcBef>
                <a:spcPts val="0"/>
              </a:spcBef>
              <a:spcAft>
                <a:spcPts val="0"/>
              </a:spcAft>
              <a:buSzPts val="1300"/>
              <a:buNone/>
            </a:pPr>
            <a:r>
              <a:t/>
            </a:r>
            <a:endParaRPr/>
          </a:p>
        </p:txBody>
      </p:sp>
      <p:sp>
        <p:nvSpPr>
          <p:cNvPr id="490" name="Google Shape;490;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491" name="Google Shape;491;p44"/>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pic>
        <p:nvPicPr>
          <p:cNvPr descr="timeframe.JPG" id="492" name="Google Shape;492;p44"/>
          <p:cNvPicPr preferRelativeResize="0"/>
          <p:nvPr/>
        </p:nvPicPr>
        <p:blipFill rotWithShape="1">
          <a:blip r:embed="rId4">
            <a:alphaModFix/>
          </a:blip>
          <a:srcRect b="0" l="0" r="0" t="0"/>
          <a:stretch/>
        </p:blipFill>
        <p:spPr>
          <a:xfrm>
            <a:off x="285749" y="1088982"/>
            <a:ext cx="8601075" cy="37782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5"/>
          <p:cNvSpPr txBox="1"/>
          <p:nvPr>
            <p:ph type="title"/>
          </p:nvPr>
        </p:nvSpPr>
        <p:spPr>
          <a:xfrm>
            <a:off x="819150" y="186345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8000"/>
              <a:t>THANK YOU!</a:t>
            </a:r>
            <a:endParaRPr sz="8000"/>
          </a:p>
        </p:txBody>
      </p:sp>
      <p:sp>
        <p:nvSpPr>
          <p:cNvPr id="498" name="Google Shape;498;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499" name="Google Shape;499;p45"/>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834492" y="137107"/>
            <a:ext cx="7505700" cy="62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Nunito"/>
              <a:buNone/>
            </a:pPr>
            <a:r>
              <a:rPr b="0" i="0" lang="en-GB" sz="2400" u="none" cap="none" strike="noStrike">
                <a:solidFill>
                  <a:schemeClr val="lt1"/>
                </a:solidFill>
                <a:latin typeface="Nunito"/>
                <a:ea typeface="Nunito"/>
                <a:cs typeface="Nunito"/>
                <a:sym typeface="Nunito"/>
              </a:rPr>
              <a:t>Scope of Work</a:t>
            </a:r>
            <a:r>
              <a:rPr b="0" i="0" lang="en-GB" sz="3200" u="none" cap="none" strike="noStrike">
                <a:solidFill>
                  <a:schemeClr val="lt1"/>
                </a:solidFill>
                <a:latin typeface="Nunito"/>
                <a:ea typeface="Nunito"/>
                <a:cs typeface="Nunito"/>
                <a:sym typeface="Nunito"/>
              </a:rPr>
              <a:t> </a:t>
            </a:r>
            <a:endParaRPr b="0" i="0" sz="3200" u="none" cap="none" strike="noStrike">
              <a:solidFill>
                <a:schemeClr val="lt1"/>
              </a:solidFill>
              <a:latin typeface="Nunito"/>
              <a:ea typeface="Nunito"/>
              <a:cs typeface="Nunito"/>
              <a:sym typeface="Nunito"/>
            </a:endParaRPr>
          </a:p>
        </p:txBody>
      </p:sp>
      <p:sp>
        <p:nvSpPr>
          <p:cNvPr id="226" name="Google Shape;226;p25"/>
          <p:cNvSpPr txBox="1"/>
          <p:nvPr>
            <p:ph idx="1" type="body"/>
          </p:nvPr>
        </p:nvSpPr>
        <p:spPr>
          <a:xfrm>
            <a:off x="825695" y="1948587"/>
            <a:ext cx="7505700" cy="1941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Calibri"/>
              <a:buAutoNum type="arabicPeriod"/>
            </a:pPr>
            <a:r>
              <a:rPr lang="en-GB" sz="1400">
                <a:solidFill>
                  <a:srgbClr val="111C22"/>
                </a:solidFill>
              </a:rPr>
              <a:t>Investigating the applications of Machine Learning in recognition of 2D drawings of machine components.</a:t>
            </a:r>
            <a:endParaRPr sz="1400">
              <a:solidFill>
                <a:srgbClr val="111C22"/>
              </a:solidFill>
            </a:endParaRPr>
          </a:p>
          <a:p>
            <a:pPr indent="-317500" lvl="0" marL="457200" marR="0" rtl="0" algn="l">
              <a:lnSpc>
                <a:spcPct val="115000"/>
              </a:lnSpc>
              <a:spcBef>
                <a:spcPts val="0"/>
              </a:spcBef>
              <a:spcAft>
                <a:spcPts val="0"/>
              </a:spcAft>
              <a:buClr>
                <a:schemeClr val="dk2"/>
              </a:buClr>
              <a:buSzPts val="1400"/>
              <a:buFont typeface="Calibri"/>
              <a:buAutoNum type="arabicPeriod"/>
            </a:pPr>
            <a:r>
              <a:rPr lang="en-GB" sz="1400">
                <a:solidFill>
                  <a:srgbClr val="111C22"/>
                </a:solidFill>
              </a:rPr>
              <a:t>Applying Machine learning algorithms to identify 3 to 7 sided polygons with random shapes and segmented edges.</a:t>
            </a:r>
            <a:endParaRPr sz="1400">
              <a:solidFill>
                <a:srgbClr val="111C22"/>
              </a:solidFill>
            </a:endParaRPr>
          </a:p>
          <a:p>
            <a:pPr indent="-317500" lvl="0" marL="457200" marR="0" rtl="0" algn="l">
              <a:lnSpc>
                <a:spcPct val="115000"/>
              </a:lnSpc>
              <a:spcBef>
                <a:spcPts val="0"/>
              </a:spcBef>
              <a:spcAft>
                <a:spcPts val="0"/>
              </a:spcAft>
              <a:buClr>
                <a:schemeClr val="dk2"/>
              </a:buClr>
              <a:buSzPts val="1400"/>
              <a:buFont typeface="Calibri"/>
              <a:buAutoNum type="arabicPeriod"/>
            </a:pPr>
            <a:r>
              <a:rPr lang="en-GB" sz="1400">
                <a:solidFill>
                  <a:srgbClr val="111C22"/>
                </a:solidFill>
              </a:rPr>
              <a:t>Comparing performance of Machine Learning Models with the one achieved from conventional code.</a:t>
            </a:r>
            <a:endParaRPr/>
          </a:p>
          <a:p>
            <a:pPr indent="-317500" lvl="0" marL="457200" marR="0" rtl="0" algn="l">
              <a:lnSpc>
                <a:spcPct val="115000"/>
              </a:lnSpc>
              <a:spcBef>
                <a:spcPts val="0"/>
              </a:spcBef>
              <a:spcAft>
                <a:spcPts val="0"/>
              </a:spcAft>
              <a:buClr>
                <a:schemeClr val="dk2"/>
              </a:buClr>
              <a:buSzPts val="1400"/>
              <a:buFont typeface="Calibri"/>
              <a:buAutoNum type="arabicPeriod"/>
            </a:pPr>
            <a:r>
              <a:rPr lang="en-GB" sz="1400">
                <a:solidFill>
                  <a:srgbClr val="111C22"/>
                </a:solidFill>
              </a:rPr>
              <a:t>Applying Machine Learning models and Artificial Neural Networks to identify 3D primitives from 2D drawings.</a:t>
            </a:r>
            <a:endParaRPr/>
          </a:p>
          <a:p>
            <a:pPr indent="-317500" lvl="0" marL="457200" marR="0" rtl="0" algn="l">
              <a:lnSpc>
                <a:spcPct val="115000"/>
              </a:lnSpc>
              <a:spcBef>
                <a:spcPts val="0"/>
              </a:spcBef>
              <a:spcAft>
                <a:spcPts val="0"/>
              </a:spcAft>
              <a:buClr>
                <a:schemeClr val="dk2"/>
              </a:buClr>
              <a:buSzPts val="1400"/>
              <a:buFont typeface="Calibri"/>
              <a:buAutoNum type="arabicPeriod"/>
            </a:pPr>
            <a:r>
              <a:rPr lang="en-GB" sz="1400">
                <a:solidFill>
                  <a:srgbClr val="111C22"/>
                </a:solidFill>
              </a:rPr>
              <a:t>Extending the earlier implemented concept to distinguish 3D primitives with and without features and to identify additive primitives from 2D drawings.</a:t>
            </a:r>
            <a:endParaRPr/>
          </a:p>
          <a:p>
            <a:pPr indent="-317500" lvl="0" marL="457200" marR="0" rtl="0" algn="l">
              <a:lnSpc>
                <a:spcPct val="115000"/>
              </a:lnSpc>
              <a:spcBef>
                <a:spcPts val="0"/>
              </a:spcBef>
              <a:spcAft>
                <a:spcPts val="0"/>
              </a:spcAft>
              <a:buClr>
                <a:schemeClr val="dk2"/>
              </a:buClr>
              <a:buSzPts val="1400"/>
              <a:buFont typeface="Calibri"/>
              <a:buAutoNum type="arabicPeriod"/>
            </a:pPr>
            <a:r>
              <a:rPr lang="en-GB" sz="1400">
                <a:solidFill>
                  <a:srgbClr val="111C22"/>
                </a:solidFill>
              </a:rPr>
              <a:t>Determining orientation of 3D primitives from 2D drawings. </a:t>
            </a:r>
            <a:endParaRPr sz="1400">
              <a:solidFill>
                <a:srgbClr val="111C22"/>
              </a:solidFill>
            </a:endParaRPr>
          </a:p>
        </p:txBody>
      </p:sp>
      <p:sp>
        <p:nvSpPr>
          <p:cNvPr id="227" name="Google Shape;227;p2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GB" sz="1000" u="none" cap="none" strike="noStrike">
                <a:solidFill>
                  <a:schemeClr val="dk2"/>
                </a:solidFill>
                <a:latin typeface="Nunito"/>
                <a:ea typeface="Nunito"/>
                <a:cs typeface="Nunito"/>
                <a:sym typeface="Nunito"/>
              </a:rPr>
              <a:t>‹#›</a:t>
            </a:fld>
            <a:endParaRPr/>
          </a:p>
        </p:txBody>
      </p:sp>
      <p:sp>
        <p:nvSpPr>
          <p:cNvPr id="228" name="Google Shape;228;p25"/>
          <p:cNvSpPr txBox="1"/>
          <p:nvPr/>
        </p:nvSpPr>
        <p:spPr>
          <a:xfrm>
            <a:off x="1116622" y="869966"/>
            <a:ext cx="7203753" cy="82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2"/>
                </a:solidFill>
                <a:latin typeface="Calibri"/>
                <a:ea typeface="Calibri"/>
                <a:cs typeface="Calibri"/>
                <a:sym typeface="Calibri"/>
              </a:rPr>
              <a:t>The work aims at </a:t>
            </a:r>
            <a:r>
              <a:rPr b="1" i="0" lang="en-GB" sz="1600" u="none" cap="none" strike="noStrike">
                <a:solidFill>
                  <a:schemeClr val="dk2"/>
                </a:solidFill>
                <a:latin typeface="Calibri"/>
                <a:ea typeface="Calibri"/>
                <a:cs typeface="Calibri"/>
                <a:sym typeface="Calibri"/>
              </a:rPr>
              <a:t>conversion of 2D drawings</a:t>
            </a:r>
            <a:r>
              <a:rPr b="0" i="0" lang="en-GB" sz="1600" u="none" cap="none" strike="noStrike">
                <a:solidFill>
                  <a:schemeClr val="dk2"/>
                </a:solidFill>
                <a:latin typeface="Calibri"/>
                <a:ea typeface="Calibri"/>
                <a:cs typeface="Calibri"/>
                <a:sym typeface="Calibri"/>
              </a:rPr>
              <a:t> of mechanical components into their </a:t>
            </a:r>
            <a:r>
              <a:rPr b="1" i="0" lang="en-GB" sz="1600" u="none" cap="none" strike="noStrike">
                <a:solidFill>
                  <a:schemeClr val="dk2"/>
                </a:solidFill>
                <a:latin typeface="Calibri"/>
                <a:ea typeface="Calibri"/>
                <a:cs typeface="Calibri"/>
                <a:sym typeface="Calibri"/>
              </a:rPr>
              <a:t>3D models</a:t>
            </a:r>
            <a:r>
              <a:rPr b="0" i="0" lang="en-GB" sz="1600" u="none" cap="none" strike="noStrike">
                <a:solidFill>
                  <a:schemeClr val="dk2"/>
                </a:solidFill>
                <a:latin typeface="Calibri"/>
                <a:ea typeface="Calibri"/>
                <a:cs typeface="Calibri"/>
                <a:sym typeface="Calibri"/>
              </a:rPr>
              <a:t> without human intervention by applying </a:t>
            </a:r>
            <a:r>
              <a:rPr b="1" i="0" lang="en-GB" sz="1600" u="none" cap="none" strike="noStrike">
                <a:solidFill>
                  <a:schemeClr val="dk2"/>
                </a:solidFill>
                <a:latin typeface="Calibri"/>
                <a:ea typeface="Calibri"/>
                <a:cs typeface="Calibri"/>
                <a:sym typeface="Calibri"/>
              </a:rPr>
              <a:t>Machine Learning models</a:t>
            </a:r>
            <a:r>
              <a:rPr b="0" i="0" lang="en-GB" sz="1600" u="none" cap="none" strike="noStrike">
                <a:solidFill>
                  <a:schemeClr val="dk2"/>
                </a:solidFill>
                <a:latin typeface="Calibri"/>
                <a:ea typeface="Calibri"/>
                <a:cs typeface="Calibri"/>
                <a:sym typeface="Calibri"/>
              </a:rPr>
              <a:t>.</a:t>
            </a:r>
            <a:endParaRPr b="0" i="0" sz="1600" u="none" cap="none" strike="noStrike">
              <a:solidFill>
                <a:schemeClr val="dk2"/>
              </a:solidFill>
              <a:latin typeface="Calibri"/>
              <a:ea typeface="Calibri"/>
              <a:cs typeface="Calibri"/>
              <a:sym typeface="Calibri"/>
            </a:endParaRPr>
          </a:p>
        </p:txBody>
      </p:sp>
      <p:sp>
        <p:nvSpPr>
          <p:cNvPr id="229" name="Google Shape;229;p25"/>
          <p:cNvSpPr txBox="1"/>
          <p:nvPr/>
        </p:nvSpPr>
        <p:spPr>
          <a:xfrm>
            <a:off x="799303" y="1449213"/>
            <a:ext cx="7505700" cy="62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Nunito"/>
              <a:buNone/>
            </a:pPr>
            <a:r>
              <a:rPr b="0" i="0" lang="en-GB" sz="2400" u="none" cap="none" strike="noStrike">
                <a:solidFill>
                  <a:schemeClr val="lt1"/>
                </a:solidFill>
                <a:latin typeface="Nunito"/>
                <a:ea typeface="Nunito"/>
                <a:cs typeface="Nunito"/>
                <a:sym typeface="Nunito"/>
              </a:rPr>
              <a:t>Objectives</a:t>
            </a:r>
            <a:endParaRPr b="0" i="0" sz="3200" u="none" cap="none" strike="noStrike">
              <a:solidFill>
                <a:schemeClr val="lt1"/>
              </a:solidFill>
              <a:latin typeface="Nunito"/>
              <a:ea typeface="Nunito"/>
              <a:cs typeface="Nunito"/>
              <a:sym typeface="Nunito"/>
            </a:endParaRPr>
          </a:p>
        </p:txBody>
      </p:sp>
      <p:pic>
        <p:nvPicPr>
          <p:cNvPr id="230" name="Google Shape;230;p25"/>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773125" y="330325"/>
            <a:ext cx="7505700" cy="95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Nunito"/>
              <a:buNone/>
            </a:pPr>
            <a:r>
              <a:rPr b="0" i="0" lang="en-GB" sz="3600" u="none" cap="none" strike="noStrike">
                <a:solidFill>
                  <a:schemeClr val="lt1"/>
                </a:solidFill>
                <a:latin typeface="Nunito"/>
                <a:ea typeface="Nunito"/>
                <a:cs typeface="Nunito"/>
                <a:sym typeface="Nunito"/>
              </a:rPr>
              <a:t>Motivation</a:t>
            </a:r>
            <a:endParaRPr b="0" i="0" sz="3600" u="none" cap="none" strike="noStrike">
              <a:solidFill>
                <a:schemeClr val="lt1"/>
              </a:solidFill>
              <a:latin typeface="Nunito"/>
              <a:ea typeface="Nunito"/>
              <a:cs typeface="Nunito"/>
              <a:sym typeface="Nunito"/>
            </a:endParaRPr>
          </a:p>
        </p:txBody>
      </p:sp>
      <p:sp>
        <p:nvSpPr>
          <p:cNvPr id="236" name="Google Shape;236;p26"/>
          <p:cNvSpPr txBox="1"/>
          <p:nvPr>
            <p:ph idx="1" type="body"/>
          </p:nvPr>
        </p:nvSpPr>
        <p:spPr>
          <a:xfrm>
            <a:off x="758825" y="1125535"/>
            <a:ext cx="7505700" cy="30216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Calibri"/>
              <a:buChar char="●"/>
            </a:pPr>
            <a:r>
              <a:rPr b="0" i="0" lang="en-GB" sz="1600" u="none" cap="none" strike="noStrike">
                <a:solidFill>
                  <a:schemeClr val="dk2"/>
                </a:solidFill>
                <a:latin typeface="Calibri"/>
                <a:ea typeface="Calibri"/>
                <a:cs typeface="Calibri"/>
                <a:sym typeface="Calibri"/>
              </a:rPr>
              <a:t>Proliferating applications of Machine Learning in science and technology.</a:t>
            </a:r>
            <a:endParaRPr b="0" i="0" sz="1600" u="none" cap="none" strike="noStrike">
              <a:solidFill>
                <a:schemeClr val="dk2"/>
              </a:solidFill>
              <a:latin typeface="Calibri"/>
              <a:ea typeface="Calibri"/>
              <a:cs typeface="Calibri"/>
              <a:sym typeface="Calibri"/>
            </a:endParaRPr>
          </a:p>
          <a:p>
            <a:pPr indent="-355600" lvl="0" marL="457200" marR="0" rtl="0" algn="l">
              <a:lnSpc>
                <a:spcPct val="115000"/>
              </a:lnSpc>
              <a:spcBef>
                <a:spcPts val="0"/>
              </a:spcBef>
              <a:spcAft>
                <a:spcPts val="0"/>
              </a:spcAft>
              <a:buClr>
                <a:schemeClr val="dk2"/>
              </a:buClr>
              <a:buSzPts val="2000"/>
              <a:buFont typeface="Calibri"/>
              <a:buChar char="●"/>
            </a:pPr>
            <a:r>
              <a:rPr b="0" i="0" lang="en-GB" sz="1600" u="none" cap="none" strike="noStrike">
                <a:solidFill>
                  <a:schemeClr val="dk2"/>
                </a:solidFill>
                <a:latin typeface="Calibri"/>
                <a:ea typeface="Calibri"/>
                <a:cs typeface="Calibri"/>
                <a:sym typeface="Calibri"/>
              </a:rPr>
              <a:t>Implementation of modern manufacturing technologies </a:t>
            </a:r>
            <a:r>
              <a:rPr lang="en-GB" sz="1600"/>
              <a:t>require</a:t>
            </a:r>
            <a:r>
              <a:rPr b="0" i="0" lang="en-GB" sz="1600" u="none" cap="none" strike="noStrike">
                <a:solidFill>
                  <a:schemeClr val="dk2"/>
                </a:solidFill>
                <a:latin typeface="Calibri"/>
                <a:ea typeface="Calibri"/>
                <a:cs typeface="Calibri"/>
                <a:sym typeface="Calibri"/>
              </a:rPr>
              <a:t> conversion of 2D CAD drawings into 3D CAD models.</a:t>
            </a:r>
            <a:endParaRPr b="0" i="0" sz="1600" u="none" cap="none" strike="noStrike">
              <a:solidFill>
                <a:schemeClr val="dk2"/>
              </a:solidFill>
              <a:latin typeface="Calibri"/>
              <a:ea typeface="Calibri"/>
              <a:cs typeface="Calibri"/>
              <a:sym typeface="Calibri"/>
            </a:endParaRPr>
          </a:p>
          <a:p>
            <a:pPr indent="-355600" lvl="0" marL="457200" marR="0" rtl="0" algn="l">
              <a:lnSpc>
                <a:spcPct val="115000"/>
              </a:lnSpc>
              <a:spcBef>
                <a:spcPts val="0"/>
              </a:spcBef>
              <a:spcAft>
                <a:spcPts val="0"/>
              </a:spcAft>
              <a:buClr>
                <a:schemeClr val="dk2"/>
              </a:buClr>
              <a:buSzPts val="2000"/>
              <a:buFont typeface="Calibri"/>
              <a:buChar char="●"/>
            </a:pPr>
            <a:r>
              <a:rPr b="0" i="0" lang="en-GB" sz="1600" u="none" cap="none" strike="noStrike">
                <a:solidFill>
                  <a:schemeClr val="dk2"/>
                </a:solidFill>
                <a:latin typeface="Calibri"/>
                <a:ea typeface="Calibri"/>
                <a:cs typeface="Calibri"/>
                <a:sym typeface="Calibri"/>
              </a:rPr>
              <a:t>Advent of automation and need of carrying out certain design operations independently without human involvement in Mechanical Engineering.</a:t>
            </a:r>
            <a:endParaRPr b="0" i="0" sz="1600" u="none" cap="none" strike="noStrike">
              <a:solidFill>
                <a:schemeClr val="dk2"/>
              </a:solidFill>
              <a:latin typeface="Calibri"/>
              <a:ea typeface="Calibri"/>
              <a:cs typeface="Calibri"/>
              <a:sym typeface="Calibri"/>
            </a:endParaRPr>
          </a:p>
        </p:txBody>
      </p:sp>
      <p:cxnSp>
        <p:nvCxnSpPr>
          <p:cNvPr id="237" name="Google Shape;237;p26"/>
          <p:cNvCxnSpPr/>
          <p:nvPr/>
        </p:nvCxnSpPr>
        <p:spPr>
          <a:xfrm>
            <a:off x="3264925" y="3710723"/>
            <a:ext cx="1616700" cy="4500"/>
          </a:xfrm>
          <a:prstGeom prst="straightConnector1">
            <a:avLst/>
          </a:prstGeom>
          <a:noFill/>
          <a:ln cap="flat" cmpd="sng" w="28575">
            <a:solidFill>
              <a:schemeClr val="dk2"/>
            </a:solidFill>
            <a:prstDash val="solid"/>
            <a:round/>
            <a:headEnd len="sm" w="sm" type="none"/>
            <a:tailEnd len="lg" w="lg" type="stealth"/>
          </a:ln>
        </p:spPr>
      </p:cxnSp>
      <p:pic>
        <p:nvPicPr>
          <p:cNvPr descr="Image result for universal joint 3-d" id="238" name="Google Shape;238;p26"/>
          <p:cNvPicPr preferRelativeResize="0"/>
          <p:nvPr/>
        </p:nvPicPr>
        <p:blipFill rotWithShape="1">
          <a:blip r:embed="rId3">
            <a:alphaModFix/>
          </a:blip>
          <a:srcRect b="0" l="0" r="0" t="0"/>
          <a:stretch/>
        </p:blipFill>
        <p:spPr>
          <a:xfrm>
            <a:off x="4990300" y="3129825"/>
            <a:ext cx="2404425" cy="1166275"/>
          </a:xfrm>
          <a:prstGeom prst="rect">
            <a:avLst/>
          </a:prstGeom>
          <a:noFill/>
          <a:ln>
            <a:noFill/>
          </a:ln>
        </p:spPr>
      </p:pic>
      <p:sp>
        <p:nvSpPr>
          <p:cNvPr id="239" name="Google Shape;239;p2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GB" sz="1000" u="none" cap="none" strike="noStrike">
                <a:solidFill>
                  <a:schemeClr val="dk2"/>
                </a:solidFill>
                <a:latin typeface="Nunito"/>
                <a:ea typeface="Nunito"/>
                <a:cs typeface="Nunito"/>
                <a:sym typeface="Nunito"/>
              </a:rPr>
              <a:t>‹#›</a:t>
            </a:fld>
            <a:endParaRPr/>
          </a:p>
        </p:txBody>
      </p:sp>
      <p:sp>
        <p:nvSpPr>
          <p:cNvPr id="240" name="Google Shape;240;p26"/>
          <p:cNvSpPr txBox="1"/>
          <p:nvPr/>
        </p:nvSpPr>
        <p:spPr>
          <a:xfrm>
            <a:off x="4409474" y="4492075"/>
            <a:ext cx="3385800" cy="496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Arial"/>
                <a:ea typeface="Arial"/>
                <a:cs typeface="Arial"/>
                <a:sym typeface="Arial"/>
              </a:rPr>
              <a:t>https://d2t1xqejof9utc.cloudfront.net/screenshots/pics/4accbfbfbffe3996f0a16a59720f3b40/large.PNG</a:t>
            </a:r>
            <a:endParaRPr b="0" i="0" sz="800" u="none" cap="none" strike="noStrike">
              <a:solidFill>
                <a:srgbClr val="000000"/>
              </a:solidFill>
              <a:latin typeface="Arial"/>
              <a:ea typeface="Arial"/>
              <a:cs typeface="Arial"/>
              <a:sym typeface="Arial"/>
            </a:endParaRPr>
          </a:p>
        </p:txBody>
      </p:sp>
      <p:sp>
        <p:nvSpPr>
          <p:cNvPr id="241" name="Google Shape;241;p26"/>
          <p:cNvSpPr txBox="1"/>
          <p:nvPr/>
        </p:nvSpPr>
        <p:spPr>
          <a:xfrm>
            <a:off x="672075" y="4607575"/>
            <a:ext cx="3000000" cy="265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hlink"/>
                </a:solidFill>
                <a:highlight>
                  <a:srgbClr val="FFFFFF"/>
                </a:highlight>
                <a:uFill>
                  <a:noFill/>
                </a:uFill>
                <a:latin typeface="Arial"/>
                <a:ea typeface="Arial"/>
                <a:cs typeface="Arial"/>
                <a:sym typeface="Arial"/>
                <a:hlinkClick r:id="rId4"/>
              </a:rPr>
              <a:t>h</a:t>
            </a:r>
            <a:r>
              <a:rPr b="0" i="0" lang="en-GB" sz="800" u="none" cap="none" strike="noStrike">
                <a:solidFill>
                  <a:schemeClr val="hlink"/>
                </a:solidFill>
                <a:highlight>
                  <a:srgbClr val="FFFFFF"/>
                </a:highlight>
                <a:uFill>
                  <a:noFill/>
                </a:uFill>
                <a:latin typeface="Arial"/>
                <a:ea typeface="Arial"/>
                <a:cs typeface="Arial"/>
                <a:sym typeface="Arial"/>
                <a:hlinkClick r:id="rId5"/>
              </a:rPr>
              <a:t>ttp://machine-drawing.blogspot.com/2016/08/universal-coupling.html</a:t>
            </a:r>
            <a:endParaRPr b="0" i="0" sz="800" u="none" cap="none" strike="noStrike">
              <a:solidFill>
                <a:srgbClr val="000000"/>
              </a:solidFill>
              <a:latin typeface="Arial"/>
              <a:ea typeface="Arial"/>
              <a:cs typeface="Arial"/>
              <a:sym typeface="Arial"/>
            </a:endParaRPr>
          </a:p>
        </p:txBody>
      </p:sp>
      <p:pic>
        <p:nvPicPr>
          <p:cNvPr id="242" name="Google Shape;242;p26"/>
          <p:cNvPicPr preferRelativeResize="0"/>
          <p:nvPr/>
        </p:nvPicPr>
        <p:blipFill rotWithShape="1">
          <a:blip r:embed="rId6">
            <a:alphaModFix/>
          </a:blip>
          <a:srcRect b="17661" l="22113" r="50001" t="52507"/>
          <a:stretch/>
        </p:blipFill>
        <p:spPr>
          <a:xfrm>
            <a:off x="1282700" y="3051837"/>
            <a:ext cx="2198526" cy="1322250"/>
          </a:xfrm>
          <a:prstGeom prst="rect">
            <a:avLst/>
          </a:prstGeom>
          <a:noFill/>
          <a:ln>
            <a:noFill/>
          </a:ln>
        </p:spPr>
      </p:pic>
      <p:pic>
        <p:nvPicPr>
          <p:cNvPr id="243" name="Google Shape;243;p26"/>
          <p:cNvPicPr preferRelativeResize="0"/>
          <p:nvPr/>
        </p:nvPicPr>
        <p:blipFill rotWithShape="1">
          <a:blip r:embed="rId7">
            <a:alphaModFix/>
          </a:blip>
          <a:srcRect b="0" l="3190" r="5376" t="0"/>
          <a:stretch/>
        </p:blipFill>
        <p:spPr>
          <a:xfrm>
            <a:off x="214725" y="215975"/>
            <a:ext cx="864000" cy="86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graphicFrame>
        <p:nvGraphicFramePr>
          <p:cNvPr id="249" name="Google Shape;249;p27"/>
          <p:cNvGraphicFramePr/>
          <p:nvPr/>
        </p:nvGraphicFramePr>
        <p:xfrm>
          <a:off x="209550" y="0"/>
          <a:ext cx="3000000" cy="3000000"/>
        </p:xfrm>
        <a:graphic>
          <a:graphicData uri="http://schemas.openxmlformats.org/drawingml/2006/table">
            <a:tbl>
              <a:tblPr>
                <a:noFill/>
                <a:tableStyleId>{F08DA556-4A8B-4ADB-BFF4-7BB1154D3E20}</a:tableStyleId>
              </a:tblPr>
              <a:tblGrid>
                <a:gridCol w="794025"/>
                <a:gridCol w="1473425"/>
                <a:gridCol w="2171350"/>
                <a:gridCol w="2109250"/>
                <a:gridCol w="2024450"/>
              </a:tblGrid>
              <a:tr h="28057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SR.No</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Author Name</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Title</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Discussion</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Findings</a:t>
                      </a:r>
                      <a:endParaRPr sz="1400" u="none" cap="none" strike="noStrike"/>
                    </a:p>
                  </a:txBody>
                  <a:tcPr marT="45725" marB="45725" marR="91450" marL="91450" anchor="ctr"/>
                </a:tc>
              </a:tr>
              <a:tr h="106615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1.</a:t>
                      </a:r>
                      <a:endParaRPr sz="1400" u="none" cap="none" strike="noStrike">
                        <a:solidFill>
                          <a:schemeClr val="dk2"/>
                        </a:solidFill>
                      </a:endParaRPr>
                    </a:p>
                  </a:txBody>
                  <a:tcPr marT="45725" marB="45725" marR="91450" marL="91450"/>
                </a:tc>
                <a:tc>
                  <a:txBody>
                    <a:bodyPr/>
                    <a:lstStyle/>
                    <a:p>
                      <a:pPr indent="0" lvl="8"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J. Lladós, E. Valveny, G. Sánchez, and E. Martí, </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“Symbol Recognition: Current Advances and Perspectives” </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Different approaches used for Dawing Recognition </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Statistical and Structural approaches can be used for Drawing recognition.</a:t>
                      </a:r>
                      <a:endParaRPr sz="1400" u="none" cap="none" strike="noStrike">
                        <a:solidFill>
                          <a:schemeClr val="dk2"/>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2"/>
                        </a:solidFill>
                      </a:endParaRPr>
                    </a:p>
                  </a:txBody>
                  <a:tcPr marT="45725" marB="45725" marR="91450" marL="91450"/>
                </a:tc>
              </a:tr>
              <a:tr h="145895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2.</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M. F. A. Jabal, M. S. M. Rahim, N. Z. S. Othman, and Z. Jupri</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“A Comparative Study on Extraction and Recognition Method of CAD Data from CAD Drawings”</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Various methods of data extraction and their limitations</a:t>
                      </a:r>
                      <a:endParaRPr sz="1400" u="none" cap="none" strike="noStrike">
                        <a:solidFill>
                          <a:schemeClr val="dk2"/>
                        </a:solidFill>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100"/>
                        <a:buFont typeface="Arial"/>
                        <a:buNone/>
                      </a:pPr>
                      <a:r>
                        <a:rPr lang="en-GB" sz="1400" u="none" cap="none" strike="noStrike">
                          <a:solidFill>
                            <a:schemeClr val="dk2"/>
                          </a:solidFill>
                        </a:rPr>
                        <a:t>The finding from this comparative study is the extractor</a:t>
                      </a:r>
                      <a:endParaRPr sz="1400" u="none" cap="none" strike="noStrike">
                        <a:solidFill>
                          <a:schemeClr val="dk2"/>
                        </a:solidFill>
                      </a:endParaRPr>
                    </a:p>
                    <a:p>
                      <a:pPr indent="0" lvl="0" marL="0" marR="0" rtl="0" algn="just">
                        <a:lnSpc>
                          <a:spcPct val="100000"/>
                        </a:lnSpc>
                        <a:spcBef>
                          <a:spcPts val="0"/>
                        </a:spcBef>
                        <a:spcAft>
                          <a:spcPts val="0"/>
                        </a:spcAft>
                        <a:buClr>
                          <a:srgbClr val="000000"/>
                        </a:buClr>
                        <a:buSzPts val="1100"/>
                        <a:buFont typeface="Arial"/>
                        <a:buNone/>
                      </a:pPr>
                      <a:r>
                        <a:rPr lang="en-GB" sz="1400" u="none" cap="none" strike="noStrike">
                          <a:solidFill>
                            <a:schemeClr val="dk2"/>
                          </a:solidFill>
                        </a:rPr>
                        <a:t>cannot extract the drawing when the drawing have a noise or incomplete</a:t>
                      </a:r>
                      <a:endParaRPr sz="1400" u="none" cap="none" strike="noStrike">
                        <a:solidFill>
                          <a:schemeClr val="dk2"/>
                        </a:solidFill>
                      </a:endParaRPr>
                    </a:p>
                  </a:txBody>
                  <a:tcPr marT="45725" marB="45725" marR="91450" marL="91450"/>
                </a:tc>
              </a:tr>
              <a:tr h="86975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3.</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J. Flusser</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“Moment Invariants in Image Analysis” </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Selecting features that are invariant to rotation, scaling and translation</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Features like coordinates, slopes and other geometric features can be used</a:t>
                      </a:r>
                      <a:endParaRPr sz="1400" u="none" cap="none" strike="noStrike">
                        <a:solidFill>
                          <a:schemeClr val="dk2"/>
                        </a:solidFill>
                      </a:endParaRPr>
                    </a:p>
                  </a:txBody>
                  <a:tcPr marT="45725" marB="45725" marR="91450" marL="91450"/>
                </a:tc>
              </a:tr>
              <a:tr h="106615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4.</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M. Vento</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“A long trip in the charming world of graphs for Pattern Recognition”</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Machine learning models that are developed for Pattern Recognition</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rPr>
                        <a:t>Random Forest, Decision trees, KNN, SVC can be used for classification of shapes.</a:t>
                      </a:r>
                      <a:endParaRPr sz="1400" u="none" cap="none" strike="noStrike">
                        <a:solidFill>
                          <a:schemeClr val="dk2"/>
                        </a:solidFill>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819150" y="573038"/>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Typical Process of Drawing Recognition</a:t>
            </a:r>
            <a:endParaRPr/>
          </a:p>
        </p:txBody>
      </p:sp>
      <p:sp>
        <p:nvSpPr>
          <p:cNvPr id="255" name="Google Shape;255;p2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descr="typical process.JPG" id="256" name="Google Shape;256;p28"/>
          <p:cNvPicPr preferRelativeResize="0"/>
          <p:nvPr/>
        </p:nvPicPr>
        <p:blipFill rotWithShape="1">
          <a:blip r:embed="rId3">
            <a:alphaModFix/>
          </a:blip>
          <a:srcRect b="0" l="0" r="0" t="0"/>
          <a:stretch/>
        </p:blipFill>
        <p:spPr>
          <a:xfrm>
            <a:off x="1626577" y="1371600"/>
            <a:ext cx="5943600" cy="3543300"/>
          </a:xfrm>
          <a:prstGeom prst="rect">
            <a:avLst/>
          </a:prstGeom>
          <a:noFill/>
          <a:ln>
            <a:noFill/>
          </a:ln>
        </p:spPr>
      </p:pic>
      <p:pic>
        <p:nvPicPr>
          <p:cNvPr id="257" name="Google Shape;257;p28"/>
          <p:cNvPicPr preferRelativeResize="0"/>
          <p:nvPr/>
        </p:nvPicPr>
        <p:blipFill rotWithShape="1">
          <a:blip r:embed="rId4">
            <a:alphaModFix/>
          </a:blip>
          <a:srcRect b="0" l="3190" r="5376" t="0"/>
          <a:stretch/>
        </p:blipFill>
        <p:spPr>
          <a:xfrm>
            <a:off x="214725" y="215975"/>
            <a:ext cx="864000" cy="86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1430050" y="357000"/>
            <a:ext cx="7077000" cy="95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Nunito"/>
              <a:buNone/>
            </a:pPr>
            <a:r>
              <a:rPr lang="en-GB" sz="2600"/>
              <a:t>Preliminary Investigation-Intelligent Recognition of Polygons in 2D drawing</a:t>
            </a:r>
            <a:endParaRPr b="0" i="0" sz="2600" u="none" cap="none" strike="noStrike">
              <a:solidFill>
                <a:schemeClr val="lt1"/>
              </a:solidFill>
              <a:latin typeface="Nunito"/>
              <a:ea typeface="Nunito"/>
              <a:cs typeface="Nunito"/>
              <a:sym typeface="Nunito"/>
            </a:endParaRPr>
          </a:p>
        </p:txBody>
      </p:sp>
      <p:sp>
        <p:nvSpPr>
          <p:cNvPr id="263" name="Google Shape;263;p29"/>
          <p:cNvSpPr txBox="1"/>
          <p:nvPr/>
        </p:nvSpPr>
        <p:spPr>
          <a:xfrm>
            <a:off x="4652125" y="1284913"/>
            <a:ext cx="1991100" cy="35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GB" sz="1000" u="none" cap="none" strike="noStrike">
                <a:solidFill>
                  <a:schemeClr val="dk2"/>
                </a:solidFill>
                <a:latin typeface="Nunito"/>
                <a:ea typeface="Nunito"/>
                <a:cs typeface="Nunito"/>
                <a:sym typeface="Nunito"/>
              </a:rPr>
              <a:t>‹#›</a:t>
            </a:fld>
            <a:endParaRPr/>
          </a:p>
        </p:txBody>
      </p:sp>
      <p:sp>
        <p:nvSpPr>
          <p:cNvPr id="265" name="Google Shape;265;p29"/>
          <p:cNvSpPr txBox="1"/>
          <p:nvPr/>
        </p:nvSpPr>
        <p:spPr>
          <a:xfrm>
            <a:off x="1492050" y="4595075"/>
            <a:ext cx="6159900" cy="43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266" name="Google Shape;266;p29"/>
          <p:cNvSpPr txBox="1"/>
          <p:nvPr/>
        </p:nvSpPr>
        <p:spPr>
          <a:xfrm>
            <a:off x="3471596" y="4190011"/>
            <a:ext cx="2582400" cy="64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9"/>
          <p:cNvSpPr txBox="1"/>
          <p:nvPr/>
        </p:nvSpPr>
        <p:spPr>
          <a:xfrm>
            <a:off x="954675" y="3332100"/>
            <a:ext cx="6922200" cy="8076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100"/>
              <a:buFont typeface="Arial"/>
              <a:buNone/>
            </a:pPr>
            <a:r>
              <a:t/>
            </a:r>
            <a:endParaRPr b="1" i="0" sz="20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8" name="Google Shape;268;p29"/>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sp>
        <p:nvSpPr>
          <p:cNvPr id="269" name="Google Shape;269;p29"/>
          <p:cNvSpPr txBox="1"/>
          <p:nvPr>
            <p:ph idx="1" type="body"/>
          </p:nvPr>
        </p:nvSpPr>
        <p:spPr>
          <a:xfrm>
            <a:off x="847725" y="1472711"/>
            <a:ext cx="7505700" cy="2448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Calibri"/>
              <a:buChar char="●"/>
            </a:pPr>
            <a:r>
              <a:rPr lang="en-GB" sz="1800">
                <a:solidFill>
                  <a:srgbClr val="111C22"/>
                </a:solidFill>
              </a:rPr>
              <a:t>Examined application of Machine learning in Pattern and Drawing Recognition.</a:t>
            </a:r>
            <a:endParaRPr/>
          </a:p>
          <a:p>
            <a:pPr indent="-311150" lvl="0" marL="457200" marR="0" rtl="0" algn="l">
              <a:lnSpc>
                <a:spcPct val="115000"/>
              </a:lnSpc>
              <a:spcBef>
                <a:spcPts val="0"/>
              </a:spcBef>
              <a:spcAft>
                <a:spcPts val="0"/>
              </a:spcAft>
              <a:buClr>
                <a:schemeClr val="dk2"/>
              </a:buClr>
              <a:buSzPts val="1300"/>
              <a:buFont typeface="Calibri"/>
              <a:buChar char="●"/>
            </a:pPr>
            <a:r>
              <a:rPr lang="en-GB" sz="1800">
                <a:solidFill>
                  <a:srgbClr val="111C22"/>
                </a:solidFill>
              </a:rPr>
              <a:t>Devised a typical process of drawing recognition.</a:t>
            </a:r>
            <a:endParaRPr/>
          </a:p>
          <a:p>
            <a:pPr indent="-311150" lvl="0" marL="457200" marR="0" rtl="0" algn="l">
              <a:lnSpc>
                <a:spcPct val="115000"/>
              </a:lnSpc>
              <a:spcBef>
                <a:spcPts val="0"/>
              </a:spcBef>
              <a:spcAft>
                <a:spcPts val="0"/>
              </a:spcAft>
              <a:buClr>
                <a:schemeClr val="dk2"/>
              </a:buClr>
              <a:buSzPts val="1300"/>
              <a:buFont typeface="Calibri"/>
              <a:buChar char="●"/>
            </a:pPr>
            <a:r>
              <a:rPr lang="en-GB" sz="1800">
                <a:solidFill>
                  <a:srgbClr val="111C22"/>
                </a:solidFill>
              </a:rPr>
              <a:t>Applied Machine Learning models like Random Forest Classifier, K Nearest Neighbors classifier (KNN) and Support Vector Classifier (SVC) for classifying 3 to 7 sided polygons with random shapes and segmented edges by using different sets of features.</a:t>
            </a:r>
            <a:endParaRPr/>
          </a:p>
          <a:p>
            <a:pPr indent="-311150" lvl="0" marL="457200" marR="0" rtl="0" algn="l">
              <a:lnSpc>
                <a:spcPct val="115000"/>
              </a:lnSpc>
              <a:spcBef>
                <a:spcPts val="0"/>
              </a:spcBef>
              <a:spcAft>
                <a:spcPts val="0"/>
              </a:spcAft>
              <a:buClr>
                <a:schemeClr val="dk2"/>
              </a:buClr>
              <a:buSzPts val="1300"/>
              <a:buFont typeface="Calibri"/>
              <a:buChar char="●"/>
            </a:pPr>
            <a:r>
              <a:rPr lang="en-GB" sz="1800">
                <a:solidFill>
                  <a:srgbClr val="111C22"/>
                </a:solidFill>
              </a:rPr>
              <a:t>Compared performance of Machine Learning Models with the conventional code. 	</a:t>
            </a:r>
            <a:endParaRPr sz="1600">
              <a:solidFill>
                <a:srgbClr val="111C22"/>
              </a:solidFill>
            </a:endParaRPr>
          </a:p>
          <a:p>
            <a:pPr indent="-228600" lvl="0" marL="457200" marR="0" rtl="0" algn="l">
              <a:lnSpc>
                <a:spcPct val="115000"/>
              </a:lnSpc>
              <a:spcBef>
                <a:spcPts val="0"/>
              </a:spcBef>
              <a:spcAft>
                <a:spcPts val="0"/>
              </a:spcAft>
              <a:buClr>
                <a:schemeClr val="dk2"/>
              </a:buClr>
              <a:buSzPts val="1300"/>
              <a:buFont typeface="Calibri"/>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810358" y="3884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3200"/>
              <a:t>Steps involved in conversion of 2D drawings into 3D models</a:t>
            </a:r>
            <a:r>
              <a:rPr lang="en-GB" sz="4000"/>
              <a:t> </a:t>
            </a:r>
            <a:endParaRPr sz="4000"/>
          </a:p>
        </p:txBody>
      </p:sp>
      <p:sp>
        <p:nvSpPr>
          <p:cNvPr id="275" name="Google Shape;275;p3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76" name="Google Shape;276;p30"/>
          <p:cNvSpPr/>
          <p:nvPr/>
        </p:nvSpPr>
        <p:spPr>
          <a:xfrm>
            <a:off x="597876" y="1855177"/>
            <a:ext cx="2039815" cy="817684"/>
          </a:xfrm>
          <a:prstGeom prst="rect">
            <a:avLst/>
          </a:prstGeom>
          <a:solidFill>
            <a:srgbClr val="EFBAB1"/>
          </a:solidFill>
          <a:ln cap="flat" cmpd="sng" w="25400">
            <a:solidFill>
              <a:srgbClr val="6952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7" name="Google Shape;277;p30"/>
          <p:cNvSpPr/>
          <p:nvPr/>
        </p:nvSpPr>
        <p:spPr>
          <a:xfrm>
            <a:off x="3247291" y="1846386"/>
            <a:ext cx="1984131" cy="835268"/>
          </a:xfrm>
          <a:prstGeom prst="rect">
            <a:avLst/>
          </a:prstGeom>
          <a:solidFill>
            <a:srgbClr val="93B7C7"/>
          </a:solidFill>
          <a:ln cap="flat" cmpd="sng" w="25400">
            <a:solidFill>
              <a:srgbClr val="6952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8" name="Google Shape;278;p30"/>
          <p:cNvSpPr/>
          <p:nvPr/>
        </p:nvSpPr>
        <p:spPr>
          <a:xfrm>
            <a:off x="5852746" y="1852246"/>
            <a:ext cx="2693377" cy="838200"/>
          </a:xfrm>
          <a:prstGeom prst="rect">
            <a:avLst/>
          </a:prstGeom>
          <a:solidFill>
            <a:srgbClr val="93B7C7"/>
          </a:solidFill>
          <a:ln cap="flat" cmpd="sng" w="25400">
            <a:solidFill>
              <a:srgbClr val="6952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9" name="Google Shape;279;p30"/>
          <p:cNvSpPr/>
          <p:nvPr/>
        </p:nvSpPr>
        <p:spPr>
          <a:xfrm>
            <a:off x="5627075" y="3490546"/>
            <a:ext cx="2804747" cy="879231"/>
          </a:xfrm>
          <a:prstGeom prst="rect">
            <a:avLst/>
          </a:prstGeom>
          <a:solidFill>
            <a:srgbClr val="93B7C7"/>
          </a:solidFill>
          <a:ln cap="flat" cmpd="sng" w="25400">
            <a:solidFill>
              <a:srgbClr val="6952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0" name="Google Shape;280;p30"/>
          <p:cNvSpPr/>
          <p:nvPr/>
        </p:nvSpPr>
        <p:spPr>
          <a:xfrm>
            <a:off x="3200400" y="3508131"/>
            <a:ext cx="1899137" cy="882161"/>
          </a:xfrm>
          <a:prstGeom prst="rect">
            <a:avLst/>
          </a:prstGeom>
          <a:solidFill>
            <a:srgbClr val="93B7C7"/>
          </a:solidFill>
          <a:ln cap="flat" cmpd="sng" w="25400">
            <a:solidFill>
              <a:srgbClr val="6952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1" name="Google Shape;281;p30"/>
          <p:cNvSpPr/>
          <p:nvPr/>
        </p:nvSpPr>
        <p:spPr>
          <a:xfrm>
            <a:off x="577362" y="3525716"/>
            <a:ext cx="2157046" cy="852854"/>
          </a:xfrm>
          <a:prstGeom prst="rect">
            <a:avLst/>
          </a:prstGeom>
          <a:solidFill>
            <a:srgbClr val="EFBAB1"/>
          </a:solidFill>
          <a:ln cap="flat" cmpd="sng" w="25400">
            <a:solidFill>
              <a:srgbClr val="6952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2" name="Google Shape;282;p30"/>
          <p:cNvSpPr txBox="1"/>
          <p:nvPr/>
        </p:nvSpPr>
        <p:spPr>
          <a:xfrm>
            <a:off x="712175" y="3727939"/>
            <a:ext cx="1925516" cy="61555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3D CAD model</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3" name="Google Shape;283;p30"/>
          <p:cNvSpPr txBox="1"/>
          <p:nvPr/>
        </p:nvSpPr>
        <p:spPr>
          <a:xfrm>
            <a:off x="635975" y="1928447"/>
            <a:ext cx="1925516"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Extracted Data from views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4" name="Google Shape;284;p30"/>
          <p:cNvSpPr txBox="1"/>
          <p:nvPr/>
        </p:nvSpPr>
        <p:spPr>
          <a:xfrm>
            <a:off x="5887914" y="1843455"/>
            <a:ext cx="2614248"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Finding orientation of recognized primitives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5" name="Google Shape;285;p30"/>
          <p:cNvSpPr txBox="1"/>
          <p:nvPr/>
        </p:nvSpPr>
        <p:spPr>
          <a:xfrm>
            <a:off x="5758961" y="3472687"/>
            <a:ext cx="2620109" cy="113877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Identifying location of a reference point on the primitives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6" name="Google Shape;286;p30"/>
          <p:cNvSpPr txBox="1"/>
          <p:nvPr/>
        </p:nvSpPr>
        <p:spPr>
          <a:xfrm>
            <a:off x="3273667" y="1884485"/>
            <a:ext cx="1925516"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Identification of 3D primitives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7" name="Google Shape;287;p30"/>
          <p:cNvSpPr txBox="1"/>
          <p:nvPr/>
        </p:nvSpPr>
        <p:spPr>
          <a:xfrm>
            <a:off x="3267805" y="3578468"/>
            <a:ext cx="1925516"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Distinguishing dimensions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cxnSp>
        <p:nvCxnSpPr>
          <p:cNvPr id="288" name="Google Shape;288;p30"/>
          <p:cNvCxnSpPr>
            <a:stCxn id="276" idx="3"/>
            <a:endCxn id="277" idx="1"/>
          </p:cNvCxnSpPr>
          <p:nvPr/>
        </p:nvCxnSpPr>
        <p:spPr>
          <a:xfrm>
            <a:off x="2637691" y="2264019"/>
            <a:ext cx="609600" cy="0"/>
          </a:xfrm>
          <a:prstGeom prst="straightConnector1">
            <a:avLst/>
          </a:prstGeom>
          <a:noFill/>
          <a:ln cap="flat" cmpd="sng" w="38100">
            <a:solidFill>
              <a:srgbClr val="695225"/>
            </a:solidFill>
            <a:prstDash val="solid"/>
            <a:round/>
            <a:headEnd len="sm" w="sm" type="none"/>
            <a:tailEnd len="med" w="med" type="stealth"/>
          </a:ln>
          <a:effectLst>
            <a:outerShdw blurRad="40000" rotWithShape="0" dir="5400000" dist="23000">
              <a:srgbClr val="000000">
                <a:alpha val="34901"/>
              </a:srgbClr>
            </a:outerShdw>
          </a:effectLst>
        </p:spPr>
      </p:cxnSp>
      <p:cxnSp>
        <p:nvCxnSpPr>
          <p:cNvPr id="289" name="Google Shape;289;p30"/>
          <p:cNvCxnSpPr/>
          <p:nvPr/>
        </p:nvCxnSpPr>
        <p:spPr>
          <a:xfrm>
            <a:off x="5260729" y="2275742"/>
            <a:ext cx="609600" cy="1"/>
          </a:xfrm>
          <a:prstGeom prst="straightConnector1">
            <a:avLst/>
          </a:prstGeom>
          <a:noFill/>
          <a:ln cap="flat" cmpd="sng" w="38100">
            <a:solidFill>
              <a:srgbClr val="695225"/>
            </a:solidFill>
            <a:prstDash val="solid"/>
            <a:round/>
            <a:headEnd len="sm" w="sm" type="none"/>
            <a:tailEnd len="med" w="med" type="stealth"/>
          </a:ln>
          <a:effectLst>
            <a:outerShdw blurRad="40000" rotWithShape="0" dir="5400000" dist="23000">
              <a:srgbClr val="000000">
                <a:alpha val="34901"/>
              </a:srgbClr>
            </a:outerShdw>
          </a:effectLst>
        </p:spPr>
      </p:cxnSp>
      <p:cxnSp>
        <p:nvCxnSpPr>
          <p:cNvPr id="290" name="Google Shape;290;p30"/>
          <p:cNvCxnSpPr>
            <a:stCxn id="280" idx="1"/>
            <a:endCxn id="281" idx="3"/>
          </p:cNvCxnSpPr>
          <p:nvPr/>
        </p:nvCxnSpPr>
        <p:spPr>
          <a:xfrm flipH="1">
            <a:off x="2734500" y="3949211"/>
            <a:ext cx="465900" cy="3000"/>
          </a:xfrm>
          <a:prstGeom prst="straightConnector1">
            <a:avLst/>
          </a:prstGeom>
          <a:noFill/>
          <a:ln cap="flat" cmpd="sng" w="38100">
            <a:solidFill>
              <a:srgbClr val="695225"/>
            </a:solidFill>
            <a:prstDash val="solid"/>
            <a:round/>
            <a:headEnd len="sm" w="sm" type="none"/>
            <a:tailEnd len="med" w="med" type="stealth"/>
          </a:ln>
          <a:effectLst>
            <a:outerShdw blurRad="40000" rotWithShape="0" dir="5400000" dist="23000">
              <a:srgbClr val="000000">
                <a:alpha val="34901"/>
              </a:srgbClr>
            </a:outerShdw>
          </a:effectLst>
        </p:spPr>
      </p:cxnSp>
      <p:cxnSp>
        <p:nvCxnSpPr>
          <p:cNvPr id="291" name="Google Shape;291;p30"/>
          <p:cNvCxnSpPr>
            <a:stCxn id="279" idx="1"/>
          </p:cNvCxnSpPr>
          <p:nvPr/>
        </p:nvCxnSpPr>
        <p:spPr>
          <a:xfrm flipH="1">
            <a:off x="5064275" y="3930162"/>
            <a:ext cx="562800" cy="8700"/>
          </a:xfrm>
          <a:prstGeom prst="straightConnector1">
            <a:avLst/>
          </a:prstGeom>
          <a:noFill/>
          <a:ln cap="flat" cmpd="sng" w="38100">
            <a:solidFill>
              <a:srgbClr val="695225"/>
            </a:solidFill>
            <a:prstDash val="solid"/>
            <a:round/>
            <a:headEnd len="sm" w="sm" type="none"/>
            <a:tailEnd len="med" w="med" type="stealth"/>
          </a:ln>
          <a:effectLst>
            <a:outerShdw blurRad="40000" rotWithShape="0" dir="5400000" dist="23000">
              <a:srgbClr val="000000">
                <a:alpha val="34901"/>
              </a:srgbClr>
            </a:outerShdw>
          </a:effectLst>
        </p:spPr>
      </p:cxnSp>
      <p:cxnSp>
        <p:nvCxnSpPr>
          <p:cNvPr id="292" name="Google Shape;292;p30"/>
          <p:cNvCxnSpPr>
            <a:endCxn id="285" idx="0"/>
          </p:cNvCxnSpPr>
          <p:nvPr/>
        </p:nvCxnSpPr>
        <p:spPr>
          <a:xfrm>
            <a:off x="7060315" y="2699287"/>
            <a:ext cx="8700" cy="773400"/>
          </a:xfrm>
          <a:prstGeom prst="straightConnector1">
            <a:avLst/>
          </a:prstGeom>
          <a:noFill/>
          <a:ln cap="flat" cmpd="sng" w="38100">
            <a:solidFill>
              <a:srgbClr val="695225"/>
            </a:solidFill>
            <a:prstDash val="solid"/>
            <a:round/>
            <a:headEnd len="sm" w="sm" type="none"/>
            <a:tailEnd len="med" w="med" type="stealth"/>
          </a:ln>
          <a:effectLst>
            <a:outerShdw blurRad="40000" rotWithShape="0" dir="5400000" dist="23000">
              <a:srgbClr val="000000">
                <a:alpha val="34901"/>
              </a:srgbClr>
            </a:outerShdw>
          </a:effectLst>
        </p:spPr>
      </p:cxnSp>
      <p:pic>
        <p:nvPicPr>
          <p:cNvPr id="293" name="Google Shape;293;p30"/>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title"/>
          </p:nvPr>
        </p:nvSpPr>
        <p:spPr>
          <a:xfrm>
            <a:off x="801566" y="362023"/>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Identification of 3D Primitives using Machine Learning</a:t>
            </a:r>
            <a:endParaRPr/>
          </a:p>
        </p:txBody>
      </p:sp>
      <p:sp>
        <p:nvSpPr>
          <p:cNvPr id="299" name="Google Shape;299;p3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00" name="Google Shape;300;p31"/>
          <p:cNvSpPr/>
          <p:nvPr/>
        </p:nvSpPr>
        <p:spPr>
          <a:xfrm>
            <a:off x="2453055" y="2514601"/>
            <a:ext cx="1459522" cy="800099"/>
          </a:xfrm>
          <a:prstGeom prst="rect">
            <a:avLst/>
          </a:prstGeom>
          <a:solidFill>
            <a:srgbClr val="CFD7FD"/>
          </a:solidFill>
          <a:ln cap="flat" cmpd="sng" w="25400">
            <a:solidFill>
              <a:srgbClr val="0058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1" name="Google Shape;301;p31"/>
          <p:cNvSpPr/>
          <p:nvPr/>
        </p:nvSpPr>
        <p:spPr>
          <a:xfrm>
            <a:off x="4504595" y="2514600"/>
            <a:ext cx="1333498" cy="773723"/>
          </a:xfrm>
          <a:prstGeom prst="rect">
            <a:avLst/>
          </a:prstGeom>
          <a:solidFill>
            <a:srgbClr val="CFD7FD"/>
          </a:solidFill>
          <a:ln cap="flat" cmpd="sng" w="25400">
            <a:solidFill>
              <a:srgbClr val="0058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2" name="Google Shape;302;p31"/>
          <p:cNvSpPr txBox="1"/>
          <p:nvPr/>
        </p:nvSpPr>
        <p:spPr>
          <a:xfrm>
            <a:off x="2417883" y="2567354"/>
            <a:ext cx="1565031" cy="738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No. of edges in all 3 views of a 2D drawing</a:t>
            </a:r>
            <a:endParaRPr b="0" i="0" sz="1400" u="none" cap="none" strike="noStrike">
              <a:solidFill>
                <a:srgbClr val="000000"/>
              </a:solidFill>
              <a:latin typeface="Arial"/>
              <a:ea typeface="Arial"/>
              <a:cs typeface="Arial"/>
              <a:sym typeface="Arial"/>
            </a:endParaRPr>
          </a:p>
        </p:txBody>
      </p:sp>
      <p:sp>
        <p:nvSpPr>
          <p:cNvPr id="303" name="Google Shape;303;p31"/>
          <p:cNvSpPr txBox="1"/>
          <p:nvPr/>
        </p:nvSpPr>
        <p:spPr>
          <a:xfrm>
            <a:off x="2394438" y="2042748"/>
            <a:ext cx="1565031"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Data</a:t>
            </a:r>
            <a:endParaRPr b="0" i="0" sz="1600" u="none" cap="none" strike="noStrike">
              <a:solidFill>
                <a:srgbClr val="000000"/>
              </a:solidFill>
              <a:latin typeface="Arial"/>
              <a:ea typeface="Arial"/>
              <a:cs typeface="Arial"/>
              <a:sym typeface="Arial"/>
            </a:endParaRPr>
          </a:p>
        </p:txBody>
      </p:sp>
      <p:sp>
        <p:nvSpPr>
          <p:cNvPr id="304" name="Google Shape;304;p31"/>
          <p:cNvSpPr txBox="1"/>
          <p:nvPr/>
        </p:nvSpPr>
        <p:spPr>
          <a:xfrm>
            <a:off x="4393222" y="1931378"/>
            <a:ext cx="1565031"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Machine Learning Models</a:t>
            </a:r>
            <a:endParaRPr b="0" i="0" sz="1400" u="none" cap="none" strike="noStrike">
              <a:solidFill>
                <a:srgbClr val="000000"/>
              </a:solidFill>
              <a:latin typeface="Arial"/>
              <a:ea typeface="Arial"/>
              <a:cs typeface="Arial"/>
              <a:sym typeface="Arial"/>
            </a:endParaRPr>
          </a:p>
        </p:txBody>
      </p:sp>
      <p:sp>
        <p:nvSpPr>
          <p:cNvPr id="305" name="Google Shape;305;p31"/>
          <p:cNvSpPr txBox="1"/>
          <p:nvPr/>
        </p:nvSpPr>
        <p:spPr>
          <a:xfrm>
            <a:off x="4404946" y="2646486"/>
            <a:ext cx="1565031"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Random Forest Classifier, ANN</a:t>
            </a:r>
            <a:endParaRPr b="0" i="0" sz="1400" u="none" cap="none" strike="noStrike">
              <a:solidFill>
                <a:srgbClr val="000000"/>
              </a:solidFill>
              <a:latin typeface="Arial"/>
              <a:ea typeface="Arial"/>
              <a:cs typeface="Arial"/>
              <a:sym typeface="Arial"/>
            </a:endParaRPr>
          </a:p>
        </p:txBody>
      </p:sp>
      <p:sp>
        <p:nvSpPr>
          <p:cNvPr id="306" name="Google Shape;306;p31"/>
          <p:cNvSpPr/>
          <p:nvPr/>
        </p:nvSpPr>
        <p:spPr>
          <a:xfrm>
            <a:off x="738554" y="2338754"/>
            <a:ext cx="1063869" cy="993530"/>
          </a:xfrm>
          <a:prstGeom prst="cube">
            <a:avLst>
              <a:gd fmla="val 25000" name="adj"/>
            </a:avLst>
          </a:prstGeom>
          <a:solidFill>
            <a:schemeClr val="accent1"/>
          </a:solidFill>
          <a:ln cap="flat" cmpd="sng" w="25400">
            <a:solidFill>
              <a:srgbClr val="0058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307" name="Google Shape;307;p31"/>
          <p:cNvCxnSpPr/>
          <p:nvPr/>
        </p:nvCxnSpPr>
        <p:spPr>
          <a:xfrm>
            <a:off x="1837591" y="2905857"/>
            <a:ext cx="609600" cy="1"/>
          </a:xfrm>
          <a:prstGeom prst="straightConnector1">
            <a:avLst/>
          </a:prstGeom>
          <a:noFill/>
          <a:ln cap="flat" cmpd="sng" w="38100">
            <a:solidFill>
              <a:srgbClr val="695225"/>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08" name="Google Shape;308;p31"/>
          <p:cNvCxnSpPr/>
          <p:nvPr/>
        </p:nvCxnSpPr>
        <p:spPr>
          <a:xfrm>
            <a:off x="3894991" y="2888273"/>
            <a:ext cx="609600" cy="1"/>
          </a:xfrm>
          <a:prstGeom prst="straightConnector1">
            <a:avLst/>
          </a:prstGeom>
          <a:noFill/>
          <a:ln cap="flat" cmpd="sng" w="38100">
            <a:solidFill>
              <a:srgbClr val="695225"/>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09" name="Google Shape;309;p31"/>
          <p:cNvCxnSpPr/>
          <p:nvPr/>
        </p:nvCxnSpPr>
        <p:spPr>
          <a:xfrm flipH="1" rot="10800000">
            <a:off x="5864469" y="2066192"/>
            <a:ext cx="1107831" cy="764931"/>
          </a:xfrm>
          <a:prstGeom prst="straightConnector1">
            <a:avLst/>
          </a:prstGeom>
          <a:noFill/>
          <a:ln cap="flat" cmpd="sng" w="38100">
            <a:solidFill>
              <a:srgbClr val="695225"/>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10" name="Google Shape;310;p31"/>
          <p:cNvCxnSpPr/>
          <p:nvPr/>
        </p:nvCxnSpPr>
        <p:spPr>
          <a:xfrm flipH="1" rot="10800000">
            <a:off x="5858607" y="2532184"/>
            <a:ext cx="1315916" cy="306267"/>
          </a:xfrm>
          <a:prstGeom prst="straightConnector1">
            <a:avLst/>
          </a:prstGeom>
          <a:noFill/>
          <a:ln cap="flat" cmpd="sng" w="38100">
            <a:solidFill>
              <a:srgbClr val="695225"/>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11" name="Google Shape;311;p31"/>
          <p:cNvCxnSpPr/>
          <p:nvPr/>
        </p:nvCxnSpPr>
        <p:spPr>
          <a:xfrm>
            <a:off x="5852746" y="2850173"/>
            <a:ext cx="1312985" cy="209550"/>
          </a:xfrm>
          <a:prstGeom prst="straightConnector1">
            <a:avLst/>
          </a:prstGeom>
          <a:noFill/>
          <a:ln cap="flat" cmpd="sng" w="38100">
            <a:solidFill>
              <a:srgbClr val="695225"/>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12" name="Google Shape;312;p31"/>
          <p:cNvCxnSpPr/>
          <p:nvPr/>
        </p:nvCxnSpPr>
        <p:spPr>
          <a:xfrm>
            <a:off x="5846885" y="2866292"/>
            <a:ext cx="1257300" cy="633046"/>
          </a:xfrm>
          <a:prstGeom prst="straightConnector1">
            <a:avLst/>
          </a:prstGeom>
          <a:noFill/>
          <a:ln cap="flat" cmpd="sng" w="38100">
            <a:solidFill>
              <a:srgbClr val="695225"/>
            </a:solidFill>
            <a:prstDash val="solid"/>
            <a:round/>
            <a:headEnd len="sm" w="sm" type="none"/>
            <a:tailEnd len="med" w="med" type="stealth"/>
          </a:ln>
          <a:effectLst>
            <a:outerShdw blurRad="40000" rotWithShape="0" dir="5400000" dist="23000">
              <a:srgbClr val="000000">
                <a:alpha val="34901"/>
              </a:srgbClr>
            </a:outerShdw>
          </a:effectLst>
        </p:spPr>
      </p:cxnSp>
      <p:sp>
        <p:nvSpPr>
          <p:cNvPr id="313" name="Google Shape;313;p31"/>
          <p:cNvSpPr txBox="1"/>
          <p:nvPr/>
        </p:nvSpPr>
        <p:spPr>
          <a:xfrm>
            <a:off x="6960576" y="3434864"/>
            <a:ext cx="1565031"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Tetrahedron</a:t>
            </a:r>
            <a:endParaRPr b="0" i="0" sz="1600" u="none" cap="none" strike="noStrike">
              <a:solidFill>
                <a:srgbClr val="000000"/>
              </a:solidFill>
              <a:latin typeface="Arial"/>
              <a:ea typeface="Arial"/>
              <a:cs typeface="Arial"/>
              <a:sym typeface="Arial"/>
            </a:endParaRPr>
          </a:p>
        </p:txBody>
      </p:sp>
      <p:sp>
        <p:nvSpPr>
          <p:cNvPr id="314" name="Google Shape;314;p31"/>
          <p:cNvSpPr txBox="1"/>
          <p:nvPr/>
        </p:nvSpPr>
        <p:spPr>
          <a:xfrm>
            <a:off x="6743699" y="2321172"/>
            <a:ext cx="1565031"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Brick</a:t>
            </a:r>
            <a:endParaRPr b="0" i="0" sz="1600" u="none" cap="none" strike="noStrike">
              <a:solidFill>
                <a:srgbClr val="000000"/>
              </a:solidFill>
              <a:latin typeface="Arial"/>
              <a:ea typeface="Arial"/>
              <a:cs typeface="Arial"/>
              <a:sym typeface="Arial"/>
            </a:endParaRPr>
          </a:p>
        </p:txBody>
      </p:sp>
      <p:sp>
        <p:nvSpPr>
          <p:cNvPr id="315" name="Google Shape;315;p31"/>
          <p:cNvSpPr txBox="1"/>
          <p:nvPr/>
        </p:nvSpPr>
        <p:spPr>
          <a:xfrm>
            <a:off x="6852137" y="2886809"/>
            <a:ext cx="1565031"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Pyramid</a:t>
            </a:r>
            <a:endParaRPr b="0" i="0" sz="1600" u="none" cap="none" strike="noStrike">
              <a:solidFill>
                <a:srgbClr val="000000"/>
              </a:solidFill>
              <a:latin typeface="Arial"/>
              <a:ea typeface="Arial"/>
              <a:cs typeface="Arial"/>
              <a:sym typeface="Arial"/>
            </a:endParaRPr>
          </a:p>
        </p:txBody>
      </p:sp>
      <p:sp>
        <p:nvSpPr>
          <p:cNvPr id="316" name="Google Shape;316;p31"/>
          <p:cNvSpPr txBox="1"/>
          <p:nvPr/>
        </p:nvSpPr>
        <p:spPr>
          <a:xfrm>
            <a:off x="6538546" y="1852248"/>
            <a:ext cx="1565031"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Prism</a:t>
            </a:r>
            <a:endParaRPr b="0" i="0" sz="1600" u="none" cap="none" strike="noStrike">
              <a:solidFill>
                <a:srgbClr val="000000"/>
              </a:solidFill>
              <a:latin typeface="Arial"/>
              <a:ea typeface="Arial"/>
              <a:cs typeface="Arial"/>
              <a:sym typeface="Arial"/>
            </a:endParaRPr>
          </a:p>
        </p:txBody>
      </p:sp>
      <p:pic>
        <p:nvPicPr>
          <p:cNvPr id="317" name="Google Shape;317;p31"/>
          <p:cNvPicPr preferRelativeResize="0"/>
          <p:nvPr/>
        </p:nvPicPr>
        <p:blipFill rotWithShape="1">
          <a:blip r:embed="rId3">
            <a:alphaModFix/>
          </a:blip>
          <a:srcRect b="0" l="3190" r="5376" t="0"/>
          <a:stretch/>
        </p:blipFill>
        <p:spPr>
          <a:xfrm>
            <a:off x="214725" y="215975"/>
            <a:ext cx="864000" cy="86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