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53EABA-8316-4427-AC51-A34C65BF788F}" v="4" dt="2023-01-27T15:36:16.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F7DCC0-55C1-40CB-9F26-42D18C886D23}"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F143-054F-44E6-B3B0-22BD32A63C4A}"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535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5F7DCC0-55C1-40CB-9F26-42D18C886D23}"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307582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7DCC0-55C1-40CB-9F26-42D18C886D23}"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2957433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7DCC0-55C1-40CB-9F26-42D18C886D23}"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F143-054F-44E6-B3B0-22BD32A63C4A}"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5391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7DCC0-55C1-40CB-9F26-42D18C886D23}"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212930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7DCC0-55C1-40CB-9F26-42D18C886D23}"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F143-054F-44E6-B3B0-22BD32A63C4A}"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3072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7DCC0-55C1-40CB-9F26-42D18C886D23}"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1763048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7DCC0-55C1-40CB-9F26-42D18C886D23}"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295595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7DCC0-55C1-40CB-9F26-42D18C886D23}"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59006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7DCC0-55C1-40CB-9F26-42D18C886D23}"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190954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7DCC0-55C1-40CB-9F26-42D18C886D23}"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85053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F7DCC0-55C1-40CB-9F26-42D18C886D23}"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346740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F7DCC0-55C1-40CB-9F26-42D18C886D23}" type="datetimeFigureOut">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240967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F7DCC0-55C1-40CB-9F26-42D18C886D23}"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279254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7DCC0-55C1-40CB-9F26-42D18C886D23}" type="datetimeFigureOut">
              <a:rPr lang="en-IN" smtClean="0"/>
              <a:t>27-01-2023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261188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F7DCC0-55C1-40CB-9F26-42D18C886D23}"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167436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F7DCC0-55C1-40CB-9F26-42D18C886D23}"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6F143-054F-44E6-B3B0-22BD32A63C4A}" type="slidenum">
              <a:rPr lang="en-IN" smtClean="0"/>
              <a:t>‹#›</a:t>
            </a:fld>
            <a:endParaRPr lang="en-IN"/>
          </a:p>
        </p:txBody>
      </p:sp>
    </p:spTree>
    <p:extLst>
      <p:ext uri="{BB962C8B-B14F-4D97-AF65-F5344CB8AC3E}">
        <p14:creationId xmlns:p14="http://schemas.microsoft.com/office/powerpoint/2010/main" val="122802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5F7DCC0-55C1-40CB-9F26-42D18C886D23}" type="datetimeFigureOut">
              <a:rPr lang="en-IN" smtClean="0"/>
              <a:t>27-01-2023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5F6F143-054F-44E6-B3B0-22BD32A63C4A}" type="slidenum">
              <a:rPr lang="en-IN" smtClean="0"/>
              <a:t>‹#›</a:t>
            </a:fld>
            <a:endParaRPr lang="en-IN"/>
          </a:p>
        </p:txBody>
      </p:sp>
    </p:spTree>
    <p:extLst>
      <p:ext uri="{BB962C8B-B14F-4D97-AF65-F5344CB8AC3E}">
        <p14:creationId xmlns:p14="http://schemas.microsoft.com/office/powerpoint/2010/main" val="4193090410"/>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39172-E4C7-29D9-214A-0E75D98CFA5D}"/>
              </a:ext>
            </a:extLst>
          </p:cNvPr>
          <p:cNvSpPr>
            <a:spLocks noGrp="1"/>
          </p:cNvSpPr>
          <p:nvPr>
            <p:ph type="ctrTitle"/>
          </p:nvPr>
        </p:nvSpPr>
        <p:spPr/>
        <p:txBody>
          <a:bodyPr/>
          <a:lstStyle/>
          <a:p>
            <a:r>
              <a:rPr lang="en-IN" sz="4000" b="1" dirty="0"/>
              <a:t>LEGAL AWARNESS SYSTEM</a:t>
            </a:r>
            <a:r>
              <a:rPr lang="en-IN" dirty="0"/>
              <a:t>	</a:t>
            </a:r>
          </a:p>
        </p:txBody>
      </p:sp>
      <p:sp>
        <p:nvSpPr>
          <p:cNvPr id="3" name="Subtitle 2">
            <a:extLst>
              <a:ext uri="{FF2B5EF4-FFF2-40B4-BE49-F238E27FC236}">
                <a16:creationId xmlns:a16="http://schemas.microsoft.com/office/drawing/2014/main" id="{6967B72B-CD26-D498-B5AF-F52C19C65321}"/>
              </a:ext>
            </a:extLst>
          </p:cNvPr>
          <p:cNvSpPr>
            <a:spLocks noGrp="1"/>
          </p:cNvSpPr>
          <p:nvPr>
            <p:ph type="subTitle" idx="1"/>
          </p:nvPr>
        </p:nvSpPr>
        <p:spPr/>
        <p:txBody>
          <a:bodyPr/>
          <a:lstStyle/>
          <a:p>
            <a:r>
              <a:rPr lang="en-IN" dirty="0"/>
              <a:t>CREATED BY: SHREYASH TRIVEDI</a:t>
            </a:r>
          </a:p>
          <a:p>
            <a:endParaRPr lang="en-IN" dirty="0"/>
          </a:p>
        </p:txBody>
      </p:sp>
    </p:spTree>
    <p:extLst>
      <p:ext uri="{BB962C8B-B14F-4D97-AF65-F5344CB8AC3E}">
        <p14:creationId xmlns:p14="http://schemas.microsoft.com/office/powerpoint/2010/main" val="428988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0CA137-5580-2FED-85C3-290422A17182}"/>
              </a:ext>
            </a:extLst>
          </p:cNvPr>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Lst>
          </a:blip>
          <a:stretch>
            <a:fillRect/>
          </a:stretch>
        </p:blipFill>
        <p:spPr>
          <a:xfrm>
            <a:off x="2563824" y="616976"/>
            <a:ext cx="7064352" cy="5624047"/>
          </a:xfrm>
          <a:prstGeom prst="rect">
            <a:avLst/>
          </a:prstGeom>
        </p:spPr>
      </p:pic>
    </p:spTree>
    <p:extLst>
      <p:ext uri="{BB962C8B-B14F-4D97-AF65-F5344CB8AC3E}">
        <p14:creationId xmlns:p14="http://schemas.microsoft.com/office/powerpoint/2010/main" val="178561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75FA-00A8-64D8-DB84-296425AC6A35}"/>
              </a:ext>
            </a:extLst>
          </p:cNvPr>
          <p:cNvSpPr>
            <a:spLocks noGrp="1"/>
          </p:cNvSpPr>
          <p:nvPr>
            <p:ph type="title"/>
          </p:nvPr>
        </p:nvSpPr>
        <p:spPr/>
        <p:txBody>
          <a:bodyPr/>
          <a:lstStyle/>
          <a:p>
            <a:pPr marL="571500" indent="-571500">
              <a:buFont typeface="Wingdings" panose="05000000000000000000" pitchFamily="2" charset="2"/>
              <a:buChar char="v"/>
            </a:pPr>
            <a:r>
              <a:rPr lang="en-IN" b="1" dirty="0"/>
              <a:t>SUMMARY</a:t>
            </a:r>
          </a:p>
        </p:txBody>
      </p:sp>
      <p:sp>
        <p:nvSpPr>
          <p:cNvPr id="3" name="Content Placeholder 2">
            <a:extLst>
              <a:ext uri="{FF2B5EF4-FFF2-40B4-BE49-F238E27FC236}">
                <a16:creationId xmlns:a16="http://schemas.microsoft.com/office/drawing/2014/main" id="{1721597F-9544-242C-9203-837B0186DB42}"/>
              </a:ext>
            </a:extLst>
          </p:cNvPr>
          <p:cNvSpPr>
            <a:spLocks noGrp="1"/>
          </p:cNvSpPr>
          <p:nvPr>
            <p:ph idx="1"/>
          </p:nvPr>
        </p:nvSpPr>
        <p:spPr/>
        <p:txBody>
          <a:bodyPr>
            <a:normAutofit lnSpcReduction="10000"/>
          </a:bodyPr>
          <a:lstStyle/>
          <a:p>
            <a:r>
              <a:rPr lang="en-US" b="0" i="0" dirty="0">
                <a:solidFill>
                  <a:srgbClr val="000000"/>
                </a:solidFill>
                <a:effectLst/>
                <a:latin typeface="Open Sans" panose="020B0604020202020204" pitchFamily="34" charset="0"/>
              </a:rPr>
              <a:t>Since 2012, A2J Division of Department of Justice (</a:t>
            </a:r>
            <a:r>
              <a:rPr lang="en-US" b="0" i="0" dirty="0" err="1">
                <a:solidFill>
                  <a:srgbClr val="000000"/>
                </a:solidFill>
                <a:effectLst/>
                <a:latin typeface="Open Sans" panose="020B0604020202020204" pitchFamily="34" charset="0"/>
              </a:rPr>
              <a:t>DoJ</a:t>
            </a:r>
            <a:r>
              <a:rPr lang="en-US" b="0" i="0" dirty="0">
                <a:solidFill>
                  <a:srgbClr val="000000"/>
                </a:solidFill>
                <a:effectLst/>
                <a:latin typeface="Open Sans" panose="020B0604020202020204" pitchFamily="34" charset="0"/>
              </a:rPr>
              <a:t>), Ministry of Law and Justice, Government of India has been implementing Access to Justice Scheme in North Eastern States including Arunachal Pradesh, Assam, Manipur, Meghalaya, Mizoram, Nagaland, Sikkim, Tripura and in UT of Jammu &amp; Kashmir. Major focus of these </a:t>
            </a:r>
            <a:r>
              <a:rPr lang="en-US" b="0" i="0" dirty="0" err="1">
                <a:solidFill>
                  <a:srgbClr val="000000"/>
                </a:solidFill>
                <a:effectLst/>
                <a:latin typeface="Open Sans" panose="020B0604020202020204" pitchFamily="34" charset="0"/>
              </a:rPr>
              <a:t>programmes</a:t>
            </a:r>
            <a:r>
              <a:rPr lang="en-US" b="0" i="0" dirty="0">
                <a:solidFill>
                  <a:srgbClr val="000000"/>
                </a:solidFill>
                <a:effectLst/>
                <a:latin typeface="Open Sans" panose="020B0604020202020204" pitchFamily="34" charset="0"/>
              </a:rPr>
              <a:t> are on Legal Empowerment of community, dissemination of simplified Information, Education and Communication (IEC) materials in local languages and dialects and capacity development of Panchayati Raj Functionaries and Village Chiefs on formal justice delivery system. First phase of the A2J-NEJK Scheme got completed in 2017 and second phase of the Scheme completed in March 2021.</a:t>
            </a:r>
          </a:p>
        </p:txBody>
      </p:sp>
    </p:spTree>
    <p:extLst>
      <p:ext uri="{BB962C8B-B14F-4D97-AF65-F5344CB8AC3E}">
        <p14:creationId xmlns:p14="http://schemas.microsoft.com/office/powerpoint/2010/main" val="389042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A969CA-FC9C-8D82-51CE-636E9A91CE9D}"/>
              </a:ext>
            </a:extLst>
          </p:cNvPr>
          <p:cNvSpPr txBox="1"/>
          <p:nvPr/>
        </p:nvSpPr>
        <p:spPr>
          <a:xfrm>
            <a:off x="1092868" y="939605"/>
            <a:ext cx="6116052" cy="1754326"/>
          </a:xfrm>
          <a:prstGeom prst="rect">
            <a:avLst/>
          </a:prstGeom>
          <a:noFill/>
        </p:spPr>
        <p:txBody>
          <a:bodyPr wrap="square">
            <a:spAutoFit/>
          </a:bodyPr>
          <a:lstStyle/>
          <a:p>
            <a:r>
              <a:rPr lang="en-US" b="0" i="0" dirty="0">
                <a:solidFill>
                  <a:srgbClr val="000000"/>
                </a:solidFill>
                <a:effectLst/>
                <a:latin typeface="Open Sans" panose="020B0606030504020204" pitchFamily="34" charset="0"/>
              </a:rPr>
              <a:t>The Legal Literacy and Legal Awareness </a:t>
            </a:r>
            <a:r>
              <a:rPr lang="en-US" b="0" i="0" dirty="0" err="1">
                <a:solidFill>
                  <a:srgbClr val="000000"/>
                </a:solidFill>
                <a:effectLst/>
                <a:latin typeface="Open Sans" panose="020B0606030504020204" pitchFamily="34" charset="0"/>
              </a:rPr>
              <a:t>Programme</a:t>
            </a:r>
            <a:r>
              <a:rPr lang="en-US" b="0" i="0" dirty="0">
                <a:solidFill>
                  <a:srgbClr val="000000"/>
                </a:solidFill>
                <a:effectLst/>
                <a:latin typeface="Open Sans" panose="020B0606030504020204" pitchFamily="34" charset="0"/>
              </a:rPr>
              <a:t> aims to empower the poor and disadvantaged sections of society to seek and demand justice services. The </a:t>
            </a:r>
            <a:r>
              <a:rPr lang="en-US" b="0" i="0" dirty="0" err="1">
                <a:solidFill>
                  <a:srgbClr val="000000"/>
                </a:solidFill>
                <a:effectLst/>
                <a:latin typeface="Open Sans" panose="020B0606030504020204" pitchFamily="34" charset="0"/>
              </a:rPr>
              <a:t>Programme</a:t>
            </a:r>
            <a:r>
              <a:rPr lang="en-US" b="0" i="0" dirty="0">
                <a:solidFill>
                  <a:srgbClr val="000000"/>
                </a:solidFill>
                <a:effectLst/>
                <a:latin typeface="Open Sans" panose="020B0606030504020204" pitchFamily="34" charset="0"/>
              </a:rPr>
              <a:t> also seeks to improve the institutional capacities of key justice service providers to enable them to effectively serve the poor and disadvantaged.</a:t>
            </a:r>
            <a:endParaRPr lang="en-IN" dirty="0"/>
          </a:p>
        </p:txBody>
      </p:sp>
    </p:spTree>
    <p:extLst>
      <p:ext uri="{BB962C8B-B14F-4D97-AF65-F5344CB8AC3E}">
        <p14:creationId xmlns:p14="http://schemas.microsoft.com/office/powerpoint/2010/main" val="895566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320B-5E72-2188-566F-2383857F512D}"/>
              </a:ext>
            </a:extLst>
          </p:cNvPr>
          <p:cNvSpPr>
            <a:spLocks noGrp="1"/>
          </p:cNvSpPr>
          <p:nvPr>
            <p:ph type="title"/>
          </p:nvPr>
        </p:nvSpPr>
        <p:spPr/>
        <p:txBody>
          <a:bodyPr>
            <a:normAutofit/>
          </a:bodyPr>
          <a:lstStyle/>
          <a:p>
            <a:r>
              <a:rPr lang="en-IN" b="1" i="1" u="sng" dirty="0">
                <a:solidFill>
                  <a:schemeClr val="accent5">
                    <a:lumMod val="75000"/>
                  </a:schemeClr>
                </a:solidFill>
              </a:rPr>
              <a:t>THANK YOU TO VISITING MY PROJECT </a:t>
            </a:r>
          </a:p>
        </p:txBody>
      </p:sp>
    </p:spTree>
    <p:extLst>
      <p:ext uri="{BB962C8B-B14F-4D97-AF65-F5344CB8AC3E}">
        <p14:creationId xmlns:p14="http://schemas.microsoft.com/office/powerpoint/2010/main" val="7645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4BE9-A7B8-5A1D-D0CF-9A1D373A228B}"/>
              </a:ext>
            </a:extLst>
          </p:cNvPr>
          <p:cNvSpPr>
            <a:spLocks noGrp="1"/>
          </p:cNvSpPr>
          <p:nvPr>
            <p:ph type="title"/>
          </p:nvPr>
        </p:nvSpPr>
        <p:spPr/>
        <p:txBody>
          <a:bodyPr>
            <a:normAutofit/>
          </a:bodyPr>
          <a:lstStyle/>
          <a:p>
            <a:pPr marL="571500" indent="-571500" algn="l" fontAlgn="base">
              <a:buFont typeface="Wingdings" panose="05000000000000000000" pitchFamily="2" charset="2"/>
              <a:buChar char="Ø"/>
            </a:pPr>
            <a:r>
              <a:rPr lang="en-US" b="1" i="1" u="none" strike="noStrike" dirty="0">
                <a:solidFill>
                  <a:schemeClr val="tx1">
                    <a:lumMod val="65000"/>
                    <a:lumOff val="35000"/>
                  </a:schemeClr>
                </a:solidFill>
                <a:effectLst/>
                <a:latin typeface="Helvetica Neue"/>
              </a:rPr>
              <a:t>Legal Literacy and Legal Awareness </a:t>
            </a:r>
            <a:r>
              <a:rPr lang="en-US" b="1" i="1" u="none" strike="noStrike" dirty="0" err="1">
                <a:solidFill>
                  <a:schemeClr val="tx1">
                    <a:lumMod val="65000"/>
                    <a:lumOff val="35000"/>
                  </a:schemeClr>
                </a:solidFill>
                <a:effectLst/>
                <a:latin typeface="Helvetica Neue"/>
              </a:rPr>
              <a:t>programme</a:t>
            </a:r>
            <a:endParaRPr lang="en-US" b="1" i="1" u="none" strike="noStrike" dirty="0">
              <a:solidFill>
                <a:schemeClr val="tx1">
                  <a:lumMod val="65000"/>
                  <a:lumOff val="35000"/>
                </a:schemeClr>
              </a:solidFill>
              <a:effectLst/>
              <a:latin typeface="Helvetica Neue"/>
            </a:endParaRPr>
          </a:p>
        </p:txBody>
      </p:sp>
      <p:sp>
        <p:nvSpPr>
          <p:cNvPr id="3" name="Content Placeholder 2">
            <a:extLst>
              <a:ext uri="{FF2B5EF4-FFF2-40B4-BE49-F238E27FC236}">
                <a16:creationId xmlns:a16="http://schemas.microsoft.com/office/drawing/2014/main" id="{9B06F1AB-0544-382E-B118-2D8E14071100}"/>
              </a:ext>
            </a:extLst>
          </p:cNvPr>
          <p:cNvSpPr>
            <a:spLocks noGrp="1"/>
          </p:cNvSpPr>
          <p:nvPr>
            <p:ph idx="1"/>
          </p:nvPr>
        </p:nvSpPr>
        <p:spPr/>
        <p:txBody>
          <a:bodyPr>
            <a:normAutofit fontScale="25000" lnSpcReduction="20000"/>
          </a:bodyPr>
          <a:lstStyle/>
          <a:p>
            <a:pPr>
              <a:buFont typeface="Wingdings" panose="05000000000000000000" pitchFamily="2" charset="2"/>
              <a:buChar char="ü"/>
            </a:pPr>
            <a:r>
              <a:rPr lang="en-US" sz="5600" b="0" i="0" dirty="0">
                <a:solidFill>
                  <a:srgbClr val="373737"/>
                </a:solidFill>
                <a:effectLst/>
                <a:latin typeface="Helvetica Neue"/>
              </a:rPr>
              <a:t>The spirit and very purpose of providing free and competent legal services to the weaker and deprived sections of the society, as envisaged in Act, 1987, will be defeated in case the weaker section could not be made aware of their various legal and constitutional rights.</a:t>
            </a:r>
          </a:p>
          <a:p>
            <a:pPr>
              <a:buFont typeface="Wingdings" panose="05000000000000000000" pitchFamily="2" charset="2"/>
              <a:buChar char="ü"/>
            </a:pPr>
            <a:r>
              <a:rPr lang="en-US" sz="5600" b="0" i="0" dirty="0">
                <a:solidFill>
                  <a:srgbClr val="373737"/>
                </a:solidFill>
                <a:effectLst/>
                <a:latin typeface="Helvetica Neue"/>
              </a:rPr>
              <a:t>Illiteracy makes a person unable to recognize injustices done to him/her. When a person is ignorant of basic human rights, Social Welfare schemes fail to be effective as he/she is unable to avail of the opportunities provided by the Govt. for upliftment of his/her standard of living. As such, Legal Literacy is the effective tool to project human rights. It can help the people recognize their civil, political, social and cultural rights. Only when the people can be made aware of what the laws offer to them, they will be less susceptible to injustices confronting them.</a:t>
            </a:r>
          </a:p>
          <a:p>
            <a:pPr>
              <a:buFont typeface="Wingdings" panose="05000000000000000000" pitchFamily="2" charset="2"/>
              <a:buChar char="ü"/>
            </a:pPr>
            <a:r>
              <a:rPr lang="en-US" sz="5600" b="0" i="0" dirty="0">
                <a:solidFill>
                  <a:srgbClr val="373737"/>
                </a:solidFill>
                <a:effectLst/>
                <a:latin typeface="Helvetica Neue"/>
              </a:rPr>
              <a:t>As a measure to spread legal literacy amongst the people and in particular to educate the weaker sections of the society about the rights, benefits and privileges guaranteed by Social Welfare legislations and other enactments as well as administrative </a:t>
            </a:r>
            <a:r>
              <a:rPr lang="en-US" sz="5600" b="0" i="0" dirty="0" err="1">
                <a:solidFill>
                  <a:srgbClr val="373737"/>
                </a:solidFill>
                <a:effectLst/>
                <a:latin typeface="Helvetica Neue"/>
              </a:rPr>
              <a:t>programmes</a:t>
            </a:r>
            <a:r>
              <a:rPr lang="en-US" sz="5600" b="0" i="0" dirty="0">
                <a:solidFill>
                  <a:srgbClr val="373737"/>
                </a:solidFill>
                <a:effectLst/>
                <a:latin typeface="Helvetica Neue"/>
              </a:rPr>
              <a:t> and measures, 27 (twenty-seven) leaflets in Bengali and in Kokborok (i.e., local tribal language) on the subjects detailed below have been prepared, printed and are being distributed to the participants in different </a:t>
            </a:r>
            <a:r>
              <a:rPr lang="en-US" sz="5600" b="0" i="0" dirty="0" err="1">
                <a:solidFill>
                  <a:srgbClr val="373737"/>
                </a:solidFill>
                <a:effectLst/>
                <a:latin typeface="Helvetica Neue"/>
              </a:rPr>
              <a:t>programmes</a:t>
            </a:r>
            <a:r>
              <a:rPr lang="en-US" sz="5600" b="0" i="0" dirty="0">
                <a:solidFill>
                  <a:srgbClr val="373737"/>
                </a:solidFill>
                <a:effectLst/>
                <a:latin typeface="Helvetica Neue"/>
              </a:rPr>
              <a:t> and seminars organized by the Authorities/Committees.</a:t>
            </a:r>
          </a:p>
          <a:p>
            <a:pPr>
              <a:buFont typeface="Wingdings" panose="05000000000000000000" pitchFamily="2" charset="2"/>
              <a:buChar char="ü"/>
            </a:pPr>
            <a:r>
              <a:rPr lang="en-US" sz="6000" b="0" i="0" dirty="0">
                <a:solidFill>
                  <a:srgbClr val="373737"/>
                </a:solidFill>
                <a:effectLst/>
                <a:latin typeface="Helvetica Neue"/>
              </a:rPr>
              <a:t>01) Legal Aid Scheme and Suggestions;</a:t>
            </a:r>
            <a:br>
              <a:rPr lang="en-US" sz="6000" dirty="0"/>
            </a:br>
            <a:r>
              <a:rPr lang="en-US" sz="6000" b="0" i="0" dirty="0">
                <a:solidFill>
                  <a:srgbClr val="373737"/>
                </a:solidFill>
                <a:effectLst/>
                <a:latin typeface="Helvetica Neue"/>
              </a:rPr>
              <a:t>02) Laws relating to Alternative Justice Delivery System;</a:t>
            </a:r>
            <a:br>
              <a:rPr lang="en-US" sz="6000" dirty="0"/>
            </a:br>
            <a:endParaRPr lang="en-US" sz="4800" b="0" i="0" dirty="0">
              <a:solidFill>
                <a:srgbClr val="373737"/>
              </a:solidFill>
              <a:effectLst/>
              <a:latin typeface="Helvetica Neue"/>
            </a:endParaRPr>
          </a:p>
          <a:p>
            <a:pPr>
              <a:buFont typeface="Wingdings" panose="05000000000000000000" pitchFamily="2" charset="2"/>
              <a:buChar char="ü"/>
            </a:pPr>
            <a:endParaRPr lang="en-US" sz="5600" b="0" i="0" dirty="0">
              <a:solidFill>
                <a:srgbClr val="373737"/>
              </a:solidFill>
              <a:effectLst/>
              <a:latin typeface="Helvetica Neue"/>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4889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A93117-F69E-7951-797C-09C8C339D0FE}"/>
              </a:ext>
            </a:extLst>
          </p:cNvPr>
          <p:cNvSpPr txBox="1"/>
          <p:nvPr/>
        </p:nvSpPr>
        <p:spPr>
          <a:xfrm>
            <a:off x="3037974" y="-1960355"/>
            <a:ext cx="6116052" cy="8125301"/>
          </a:xfrm>
          <a:prstGeom prst="rect">
            <a:avLst/>
          </a:prstGeom>
          <a:noFill/>
        </p:spPr>
        <p:txBody>
          <a:bodyPr wrap="square">
            <a:spAutoFit/>
          </a:bodyPr>
          <a:lstStyle/>
          <a:p>
            <a:pPr>
              <a:buFont typeface="Wingdings" panose="05000000000000000000" pitchFamily="2" charset="2"/>
              <a:buChar char="ü"/>
            </a:pPr>
            <a:endParaRPr lang="en-US" sz="1800" dirty="0">
              <a:solidFill>
                <a:srgbClr val="373737"/>
              </a:solidFill>
              <a:latin typeface="Helvetica Neue"/>
            </a:endParaRPr>
          </a:p>
          <a:p>
            <a:pPr>
              <a:buFont typeface="Wingdings" panose="05000000000000000000" pitchFamily="2" charset="2"/>
              <a:buChar char="ü"/>
            </a:pPr>
            <a:endParaRPr lang="en-US" b="0" i="0" dirty="0">
              <a:solidFill>
                <a:srgbClr val="373737"/>
              </a:solidFill>
              <a:effectLst/>
              <a:latin typeface="Helvetica Neue"/>
            </a:endParaRPr>
          </a:p>
          <a:p>
            <a:pPr>
              <a:buFont typeface="Wingdings" panose="05000000000000000000" pitchFamily="2" charset="2"/>
              <a:buChar char="ü"/>
            </a:pPr>
            <a:endParaRPr lang="en-US" sz="1800" dirty="0">
              <a:solidFill>
                <a:srgbClr val="373737"/>
              </a:solidFill>
              <a:latin typeface="Helvetica Neue"/>
            </a:endParaRPr>
          </a:p>
          <a:p>
            <a:pPr>
              <a:buFont typeface="Wingdings" panose="05000000000000000000" pitchFamily="2" charset="2"/>
              <a:buChar char="ü"/>
            </a:pPr>
            <a:endParaRPr lang="en-US" b="0" i="0" dirty="0">
              <a:solidFill>
                <a:srgbClr val="373737"/>
              </a:solidFill>
              <a:effectLst/>
              <a:latin typeface="Helvetica Neue"/>
            </a:endParaRPr>
          </a:p>
          <a:p>
            <a:endParaRPr lang="en-US" sz="1800" b="0" i="0" dirty="0">
              <a:solidFill>
                <a:srgbClr val="373737"/>
              </a:solidFill>
              <a:effectLst/>
              <a:latin typeface="Helvetica Neue"/>
            </a:endParaRPr>
          </a:p>
          <a:p>
            <a:endParaRPr lang="en-US" dirty="0">
              <a:solidFill>
                <a:srgbClr val="373737"/>
              </a:solidFill>
              <a:latin typeface="Helvetica Neue"/>
            </a:endParaRPr>
          </a:p>
          <a:p>
            <a:endParaRPr lang="en-US" sz="1800" b="0" i="0" dirty="0">
              <a:solidFill>
                <a:srgbClr val="373737"/>
              </a:solidFill>
              <a:effectLst/>
              <a:latin typeface="Helvetica Neue"/>
            </a:endParaRPr>
          </a:p>
          <a:p>
            <a:endParaRPr lang="en-US" dirty="0">
              <a:solidFill>
                <a:srgbClr val="373737"/>
              </a:solidFill>
              <a:latin typeface="Helvetica Neue"/>
            </a:endParaRPr>
          </a:p>
          <a:p>
            <a:endParaRPr lang="en-US" sz="1800" b="0" i="0" dirty="0">
              <a:solidFill>
                <a:srgbClr val="373737"/>
              </a:solidFill>
              <a:effectLst/>
              <a:latin typeface="Helvetica Neue"/>
            </a:endParaRPr>
          </a:p>
          <a:p>
            <a:endParaRPr lang="en-US" dirty="0">
              <a:solidFill>
                <a:srgbClr val="373737"/>
              </a:solidFill>
              <a:latin typeface="Helvetica Neue"/>
            </a:endParaRPr>
          </a:p>
          <a:p>
            <a:r>
              <a:rPr lang="en-US" sz="1800" b="0" i="0" dirty="0">
                <a:solidFill>
                  <a:srgbClr val="373737"/>
                </a:solidFill>
                <a:effectLst/>
                <a:latin typeface="Helvetica Neue"/>
              </a:rPr>
              <a:t>03) Laws relating to Family Dispute, Counselling and Family Court</a:t>
            </a:r>
          </a:p>
          <a:p>
            <a:r>
              <a:rPr lang="en-US" sz="1800" b="0" i="0" dirty="0">
                <a:solidFill>
                  <a:srgbClr val="373737"/>
                </a:solidFill>
                <a:effectLst/>
                <a:latin typeface="Helvetica Neue"/>
              </a:rPr>
              <a:t>04) Constitutional Rights and Duties of the Citizen;</a:t>
            </a:r>
            <a:endParaRPr lang="en-US" b="0" i="0" dirty="0">
              <a:solidFill>
                <a:srgbClr val="373737"/>
              </a:solidFill>
              <a:effectLst/>
              <a:latin typeface="Helvetica Neue"/>
            </a:endParaRPr>
          </a:p>
          <a:p>
            <a:r>
              <a:rPr lang="en-US" sz="1800" b="0" i="0" dirty="0">
                <a:solidFill>
                  <a:srgbClr val="373737"/>
                </a:solidFill>
                <a:effectLst/>
                <a:latin typeface="Helvetica Neue"/>
              </a:rPr>
              <a:t>05) Laws relating to Rights of Women with specific reference to Human Rights Act, 1993;</a:t>
            </a:r>
            <a:br>
              <a:rPr lang="en-US" sz="1800" dirty="0"/>
            </a:br>
            <a:r>
              <a:rPr lang="en-US" sz="1800" b="0" i="0" dirty="0">
                <a:solidFill>
                  <a:srgbClr val="373737"/>
                </a:solidFill>
                <a:effectLst/>
                <a:latin typeface="Helvetica Neue"/>
              </a:rPr>
              <a:t>06) Laws relating to National Women Commission Act, 1990;</a:t>
            </a:r>
            <a:endParaRPr lang="en-US" sz="1800" dirty="0">
              <a:solidFill>
                <a:srgbClr val="373737"/>
              </a:solidFill>
              <a:latin typeface="Helvetica Neue"/>
            </a:endParaRPr>
          </a:p>
          <a:p>
            <a:r>
              <a:rPr lang="en-US" sz="1800" b="0" i="0" dirty="0">
                <a:solidFill>
                  <a:srgbClr val="373737"/>
                </a:solidFill>
                <a:effectLst/>
                <a:latin typeface="Helvetica Neue"/>
              </a:rPr>
              <a:t>07) Laws relating to Pre-natal Diagnostic Techniques (Prevention of Misuse) Act, 1994;</a:t>
            </a:r>
            <a:endParaRPr lang="en-US" b="0" i="0" dirty="0">
              <a:solidFill>
                <a:srgbClr val="373737"/>
              </a:solidFill>
              <a:effectLst/>
              <a:latin typeface="Helvetica Neue"/>
            </a:endParaRPr>
          </a:p>
          <a:p>
            <a:r>
              <a:rPr lang="en-US" sz="1800" b="0" i="0" dirty="0">
                <a:solidFill>
                  <a:srgbClr val="373737"/>
                </a:solidFill>
                <a:effectLst/>
                <a:latin typeface="Helvetica Neue"/>
              </a:rPr>
              <a:t>08) Laws relating to Immoral </a:t>
            </a:r>
            <a:r>
              <a:rPr lang="en-US" sz="1800" b="0" i="0" dirty="0" err="1">
                <a:solidFill>
                  <a:srgbClr val="373737"/>
                </a:solidFill>
                <a:effectLst/>
                <a:latin typeface="Helvetica Neue"/>
              </a:rPr>
              <a:t>Trafic</a:t>
            </a:r>
            <a:r>
              <a:rPr lang="en-US" sz="1800" b="0" i="0" dirty="0">
                <a:solidFill>
                  <a:srgbClr val="373737"/>
                </a:solidFill>
                <a:effectLst/>
                <a:latin typeface="Helvetica Neue"/>
              </a:rPr>
              <a:t> (Prevention) Act,1956;</a:t>
            </a:r>
          </a:p>
          <a:p>
            <a:r>
              <a:rPr lang="en-US" sz="1800" b="0" i="0" dirty="0">
                <a:solidFill>
                  <a:srgbClr val="373737"/>
                </a:solidFill>
                <a:effectLst/>
                <a:latin typeface="Helvetica Neue"/>
              </a:rPr>
              <a:t>09) Laws relating to Adoption &amp; Maintenance Act; 1956;</a:t>
            </a:r>
          </a:p>
          <a:p>
            <a:r>
              <a:rPr lang="en-US" sz="1800" b="0" i="0" dirty="0">
                <a:solidFill>
                  <a:srgbClr val="373737"/>
                </a:solidFill>
                <a:effectLst/>
                <a:latin typeface="Helvetica Neue"/>
              </a:rPr>
              <a:t>10) Laws relating to Maternity Benefits Act, 1961;</a:t>
            </a:r>
            <a:br>
              <a:rPr lang="en-US" sz="1800" dirty="0"/>
            </a:br>
            <a:r>
              <a:rPr lang="en-US" sz="1800" b="0" i="0" dirty="0">
                <a:solidFill>
                  <a:srgbClr val="373737"/>
                </a:solidFill>
                <a:effectLst/>
                <a:latin typeface="Helvetica Neue"/>
              </a:rPr>
              <a:t>11) Laws relating to Dowry Prohibition Act, 1961;</a:t>
            </a:r>
            <a:br>
              <a:rPr lang="en-US" sz="1800" dirty="0"/>
            </a:br>
            <a:r>
              <a:rPr lang="en-US" sz="1800" b="0" i="0" dirty="0">
                <a:solidFill>
                  <a:srgbClr val="373737"/>
                </a:solidFill>
                <a:effectLst/>
                <a:latin typeface="Helvetica Neue"/>
              </a:rPr>
              <a:t>12) Laws relating to Maintenance;</a:t>
            </a:r>
            <a:endParaRPr lang="en-US" dirty="0">
              <a:solidFill>
                <a:srgbClr val="373737"/>
              </a:solidFill>
              <a:latin typeface="Helvetica Neue"/>
            </a:endParaRPr>
          </a:p>
          <a:p>
            <a:r>
              <a:rPr lang="en-US" sz="1800" b="0" i="0" dirty="0">
                <a:solidFill>
                  <a:srgbClr val="373737"/>
                </a:solidFill>
                <a:effectLst/>
                <a:latin typeface="Helvetica Neue"/>
              </a:rPr>
              <a:t>13) Laws relating to Position of Women in Islamic Society;</a:t>
            </a:r>
            <a:br>
              <a:rPr lang="en-US" sz="1800" dirty="0"/>
            </a:br>
            <a:r>
              <a:rPr lang="en-US" sz="1800" b="0" i="0" dirty="0">
                <a:solidFill>
                  <a:srgbClr val="373737"/>
                </a:solidFill>
                <a:effectLst/>
                <a:latin typeface="Helvetica Neue"/>
              </a:rPr>
              <a:t>14) Laws relating to Consumers Protection Act, 1986;</a:t>
            </a:r>
            <a:br>
              <a:rPr lang="en-US" sz="1800" dirty="0"/>
            </a:br>
            <a:r>
              <a:rPr lang="en-US" sz="1800" b="0" i="0" dirty="0">
                <a:solidFill>
                  <a:srgbClr val="373737"/>
                </a:solidFill>
                <a:effectLst/>
                <a:latin typeface="Helvetica Neue"/>
              </a:rPr>
              <a:t>15) Laws relating to Physically Disabled People and different Schemes prescribed thereunder;</a:t>
            </a:r>
          </a:p>
          <a:p>
            <a:r>
              <a:rPr lang="en-US" sz="1800" b="0" i="0" dirty="0">
                <a:solidFill>
                  <a:srgbClr val="373737"/>
                </a:solidFill>
                <a:effectLst/>
                <a:latin typeface="Helvetica Neue"/>
              </a:rPr>
              <a:t>16) Laws relating to Hindu Marriage and Divorce;</a:t>
            </a:r>
            <a:endParaRPr lang="en-US" b="0" i="0" dirty="0">
              <a:solidFill>
                <a:srgbClr val="373737"/>
              </a:solidFill>
              <a:effectLst/>
              <a:latin typeface="Helvetica Neue"/>
            </a:endParaRPr>
          </a:p>
        </p:txBody>
      </p:sp>
    </p:spTree>
    <p:extLst>
      <p:ext uri="{BB962C8B-B14F-4D97-AF65-F5344CB8AC3E}">
        <p14:creationId xmlns:p14="http://schemas.microsoft.com/office/powerpoint/2010/main" val="137713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07836E-CD70-9CE0-18BD-176828FD9BC8}"/>
              </a:ext>
            </a:extLst>
          </p:cNvPr>
          <p:cNvSpPr txBox="1"/>
          <p:nvPr/>
        </p:nvSpPr>
        <p:spPr>
          <a:xfrm>
            <a:off x="3037974" y="1166842"/>
            <a:ext cx="6116052" cy="4524315"/>
          </a:xfrm>
          <a:prstGeom prst="rect">
            <a:avLst/>
          </a:prstGeom>
          <a:noFill/>
        </p:spPr>
        <p:txBody>
          <a:bodyPr wrap="square">
            <a:spAutoFit/>
          </a:bodyPr>
          <a:lstStyle/>
          <a:p>
            <a:r>
              <a:rPr lang="en-US" sz="1800" b="0" i="0" dirty="0">
                <a:solidFill>
                  <a:srgbClr val="373737"/>
                </a:solidFill>
                <a:effectLst/>
                <a:latin typeface="Helvetica Neue"/>
              </a:rPr>
              <a:t>17) Laws relating to Tripura Recording of Marriage Act, 2003;</a:t>
            </a:r>
            <a:endParaRPr lang="en-US" dirty="0">
              <a:solidFill>
                <a:srgbClr val="373737"/>
              </a:solidFill>
              <a:latin typeface="Helvetica Neue"/>
            </a:endParaRPr>
          </a:p>
          <a:p>
            <a:r>
              <a:rPr lang="en-US" sz="1800" b="0" i="0" dirty="0">
                <a:solidFill>
                  <a:srgbClr val="373737"/>
                </a:solidFill>
                <a:effectLst/>
                <a:latin typeface="Helvetica Neue"/>
              </a:rPr>
              <a:t>18) Laws relating to Right to Information Act, 2005;</a:t>
            </a:r>
          </a:p>
          <a:p>
            <a:r>
              <a:rPr lang="en-US" sz="1800" b="0" i="0" dirty="0">
                <a:solidFill>
                  <a:srgbClr val="373737"/>
                </a:solidFill>
                <a:effectLst/>
                <a:latin typeface="Helvetica Neue"/>
              </a:rPr>
              <a:t>19) Social Welfare Schemes (Book No.1);</a:t>
            </a:r>
            <a:endParaRPr lang="en-US" dirty="0">
              <a:solidFill>
                <a:srgbClr val="373737"/>
              </a:solidFill>
              <a:latin typeface="Helvetica Neue"/>
            </a:endParaRPr>
          </a:p>
          <a:p>
            <a:r>
              <a:rPr lang="en-US" sz="1800" b="0" i="0" dirty="0">
                <a:solidFill>
                  <a:srgbClr val="373737"/>
                </a:solidFill>
                <a:effectLst/>
                <a:latin typeface="Helvetica Neue"/>
              </a:rPr>
              <a:t>20) Social Welfare Schemes (Book No.2);</a:t>
            </a:r>
            <a:br>
              <a:rPr lang="en-US" sz="1800" dirty="0"/>
            </a:br>
            <a:r>
              <a:rPr lang="en-US" sz="1800" b="0" i="0" dirty="0">
                <a:solidFill>
                  <a:srgbClr val="373737"/>
                </a:solidFill>
                <a:effectLst/>
                <a:latin typeface="Helvetica Neue"/>
              </a:rPr>
              <a:t>21) Laws relating to Juvenile Justice (Care and Protection of Children) Act, 2002;</a:t>
            </a:r>
            <a:br>
              <a:rPr lang="en-US" sz="1800" dirty="0"/>
            </a:br>
            <a:r>
              <a:rPr lang="en-US" sz="1800" b="0" i="0" dirty="0">
                <a:solidFill>
                  <a:srgbClr val="373737"/>
                </a:solidFill>
                <a:effectLst/>
                <a:latin typeface="Helvetica Neue"/>
              </a:rPr>
              <a:t>22) Laws relating to NBFCs;</a:t>
            </a:r>
            <a:br>
              <a:rPr lang="en-US" sz="1800" dirty="0"/>
            </a:br>
            <a:r>
              <a:rPr lang="en-US" sz="1800" b="0" i="0" dirty="0">
                <a:solidFill>
                  <a:srgbClr val="373737"/>
                </a:solidFill>
                <a:effectLst/>
                <a:latin typeface="Helvetica Neue"/>
              </a:rPr>
              <a:t>23) Laws relating to Plea Bargaining;</a:t>
            </a:r>
            <a:br>
              <a:rPr lang="en-US" sz="1800" dirty="0"/>
            </a:br>
            <a:r>
              <a:rPr lang="en-US" sz="1800" b="0" i="0" dirty="0">
                <a:solidFill>
                  <a:srgbClr val="373737"/>
                </a:solidFill>
                <a:effectLst/>
                <a:latin typeface="Helvetica Neue"/>
              </a:rPr>
              <a:t>24) Laws relating to Maintenance and Welfare of Parents and Senior Citizens Act, 2007;</a:t>
            </a:r>
            <a:br>
              <a:rPr lang="en-US" sz="1800" dirty="0"/>
            </a:br>
            <a:r>
              <a:rPr lang="en-US" sz="1800" b="0" i="0" dirty="0">
                <a:solidFill>
                  <a:srgbClr val="373737"/>
                </a:solidFill>
                <a:effectLst/>
                <a:latin typeface="Helvetica Neue"/>
              </a:rPr>
              <a:t>25) Laws relating to Mahatma Gandhi National Rural Employment Guarantee Act (MGNREGA), 2005;</a:t>
            </a:r>
            <a:br>
              <a:rPr lang="en-US" sz="1800" dirty="0"/>
            </a:br>
            <a:r>
              <a:rPr lang="en-US" sz="1800" b="0" i="0" dirty="0">
                <a:solidFill>
                  <a:srgbClr val="373737"/>
                </a:solidFill>
                <a:effectLst/>
                <a:latin typeface="Helvetica Neue"/>
              </a:rPr>
              <a:t>26) Laws relating to </a:t>
            </a:r>
            <a:r>
              <a:rPr lang="en-US" sz="1800" b="0" i="0" dirty="0" err="1">
                <a:solidFill>
                  <a:srgbClr val="373737"/>
                </a:solidFill>
                <a:effectLst/>
                <a:latin typeface="Helvetica Neue"/>
              </a:rPr>
              <a:t>Labour</a:t>
            </a:r>
            <a:r>
              <a:rPr lang="en-US" sz="1800" b="0" i="0" dirty="0">
                <a:solidFill>
                  <a:srgbClr val="373737"/>
                </a:solidFill>
                <a:effectLst/>
                <a:latin typeface="Helvetica Neue"/>
              </a:rPr>
              <a:t> Laws; and</a:t>
            </a:r>
            <a:br>
              <a:rPr lang="en-US" sz="1800" dirty="0"/>
            </a:br>
            <a:r>
              <a:rPr lang="en-US" sz="1800" b="0" i="0" dirty="0">
                <a:solidFill>
                  <a:srgbClr val="373737"/>
                </a:solidFill>
                <a:effectLst/>
                <a:latin typeface="Helvetica Neue"/>
              </a:rPr>
              <a:t>27) Laws relating to ‘</a:t>
            </a:r>
            <a:r>
              <a:rPr lang="en-US" sz="1800" b="0" i="0" dirty="0" err="1">
                <a:solidFill>
                  <a:srgbClr val="373737"/>
                </a:solidFill>
                <a:effectLst/>
                <a:latin typeface="Helvetica Neue"/>
              </a:rPr>
              <a:t>Unorganised</a:t>
            </a:r>
            <a:r>
              <a:rPr lang="en-US" sz="1800" b="0" i="0" dirty="0">
                <a:solidFill>
                  <a:srgbClr val="373737"/>
                </a:solidFill>
                <a:effectLst/>
                <a:latin typeface="Helvetica Neue"/>
              </a:rPr>
              <a:t> Workers’ Social Security </a:t>
            </a:r>
            <a:r>
              <a:rPr lang="en-US" b="0" i="0" dirty="0">
                <a:solidFill>
                  <a:srgbClr val="373737"/>
                </a:solidFill>
                <a:effectLst/>
                <a:latin typeface="Helvetica Neue"/>
              </a:rPr>
              <a:t>Act, 2008.</a:t>
            </a:r>
          </a:p>
        </p:txBody>
      </p:sp>
    </p:spTree>
    <p:extLst>
      <p:ext uri="{BB962C8B-B14F-4D97-AF65-F5344CB8AC3E}">
        <p14:creationId xmlns:p14="http://schemas.microsoft.com/office/powerpoint/2010/main" val="401635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0066-5C76-78F1-C373-7FF49903DA64}"/>
              </a:ext>
            </a:extLst>
          </p:cNvPr>
          <p:cNvSpPr>
            <a:spLocks noGrp="1"/>
          </p:cNvSpPr>
          <p:nvPr>
            <p:ph type="title"/>
          </p:nvPr>
        </p:nvSpPr>
        <p:spPr/>
        <p:txBody>
          <a:bodyPr/>
          <a:lstStyle/>
          <a:p>
            <a:pPr marL="571500" indent="-571500">
              <a:buFont typeface="Wingdings" panose="05000000000000000000" pitchFamily="2" charset="2"/>
              <a:buChar char="q"/>
            </a:pPr>
            <a:r>
              <a:rPr lang="en-IN" b="1" u="sng" dirty="0">
                <a:solidFill>
                  <a:schemeClr val="accent6">
                    <a:lumMod val="75000"/>
                  </a:schemeClr>
                </a:solidFill>
              </a:rPr>
              <a:t>ADVANTAGES</a:t>
            </a:r>
          </a:p>
        </p:txBody>
      </p:sp>
      <p:sp>
        <p:nvSpPr>
          <p:cNvPr id="3" name="Content Placeholder 2">
            <a:extLst>
              <a:ext uri="{FF2B5EF4-FFF2-40B4-BE49-F238E27FC236}">
                <a16:creationId xmlns:a16="http://schemas.microsoft.com/office/drawing/2014/main" id="{6133FA56-C07F-39B4-6C47-6E9E83B5B58A}"/>
              </a:ext>
            </a:extLst>
          </p:cNvPr>
          <p:cNvSpPr>
            <a:spLocks noGrp="1"/>
          </p:cNvSpPr>
          <p:nvPr>
            <p:ph idx="1"/>
          </p:nvPr>
        </p:nvSpPr>
        <p:spPr/>
        <p:txBody>
          <a:bodyPr>
            <a:normAutofit/>
          </a:bodyPr>
          <a:lstStyle/>
          <a:p>
            <a:pPr algn="l">
              <a:buFont typeface="+mj-lt"/>
              <a:buAutoNum type="arabicPeriod"/>
            </a:pPr>
            <a:r>
              <a:rPr lang="en-US" b="1" i="0" dirty="0">
                <a:solidFill>
                  <a:srgbClr val="292929"/>
                </a:solidFill>
                <a:effectLst/>
                <a:latin typeface="source-serif-pro"/>
              </a:rPr>
              <a:t>Fighting Injustice and Women</a:t>
            </a:r>
            <a:r>
              <a:rPr lang="en-US" b="0" i="0" dirty="0">
                <a:solidFill>
                  <a:srgbClr val="292929"/>
                </a:solidFill>
                <a:effectLst/>
                <a:latin typeface="source-serif-pro"/>
              </a:rPr>
              <a:t> — The main reason is that Legal education helps in changing the attitude of public and make them connect to the social problems; it makes people more aware about their rights and duties and help them to become ideal citizens.</a:t>
            </a:r>
          </a:p>
          <a:p>
            <a:pPr algn="l"/>
            <a:r>
              <a:rPr lang="en-US" b="0" i="0" dirty="0">
                <a:solidFill>
                  <a:srgbClr val="292929"/>
                </a:solidFill>
                <a:effectLst/>
                <a:latin typeface="source-serif-pro"/>
              </a:rPr>
              <a:t>Many enactments have been made for society’s greater good, such as</a:t>
            </a:r>
          </a:p>
          <a:p>
            <a:pPr algn="l">
              <a:buFont typeface="Arial" panose="020B0604020202020204" pitchFamily="34" charset="0"/>
              <a:buChar char="•"/>
            </a:pPr>
            <a:r>
              <a:rPr lang="en-US" b="0" i="0" dirty="0">
                <a:solidFill>
                  <a:srgbClr val="292929"/>
                </a:solidFill>
                <a:effectLst/>
                <a:latin typeface="source-serif-pro"/>
              </a:rPr>
              <a:t>Dowry Prohibition Act,</a:t>
            </a:r>
          </a:p>
          <a:p>
            <a:pPr algn="l">
              <a:buFont typeface="Arial" panose="020B0604020202020204" pitchFamily="34" charset="0"/>
              <a:buChar char="•"/>
            </a:pPr>
            <a:r>
              <a:rPr lang="en-US" b="0" i="0" dirty="0">
                <a:solidFill>
                  <a:srgbClr val="292929"/>
                </a:solidFill>
                <a:effectLst/>
                <a:latin typeface="source-serif-pro"/>
              </a:rPr>
              <a:t>Child Marriage Restraint Act,</a:t>
            </a:r>
          </a:p>
          <a:p>
            <a:pPr algn="l">
              <a:buFont typeface="Arial" panose="020B0604020202020204" pitchFamily="34" charset="0"/>
              <a:buChar char="•"/>
            </a:pPr>
            <a:r>
              <a:rPr lang="en-US" b="0" i="0" dirty="0">
                <a:solidFill>
                  <a:srgbClr val="292929"/>
                </a:solidFill>
                <a:effectLst/>
                <a:latin typeface="source-serif-pro"/>
              </a:rPr>
              <a:t>Sati Prohibition Act, etc.</a:t>
            </a:r>
          </a:p>
        </p:txBody>
      </p:sp>
    </p:spTree>
    <p:extLst>
      <p:ext uri="{BB962C8B-B14F-4D97-AF65-F5344CB8AC3E}">
        <p14:creationId xmlns:p14="http://schemas.microsoft.com/office/powerpoint/2010/main" val="409431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8EC34-B16A-154E-CE18-80B0C14A1823}"/>
              </a:ext>
            </a:extLst>
          </p:cNvPr>
          <p:cNvSpPr txBox="1"/>
          <p:nvPr/>
        </p:nvSpPr>
        <p:spPr>
          <a:xfrm>
            <a:off x="940469" y="612844"/>
            <a:ext cx="6116052" cy="5632311"/>
          </a:xfrm>
          <a:prstGeom prst="rect">
            <a:avLst/>
          </a:prstGeom>
          <a:noFill/>
        </p:spPr>
        <p:txBody>
          <a:bodyPr wrap="square">
            <a:spAutoFit/>
          </a:bodyPr>
          <a:lstStyle/>
          <a:p>
            <a:r>
              <a:rPr lang="en-US" sz="2400" b="1" i="0" dirty="0">
                <a:solidFill>
                  <a:srgbClr val="292929"/>
                </a:solidFill>
                <a:effectLst/>
                <a:latin typeface="source-serif-pro"/>
              </a:rPr>
              <a:t>2. Empowerment </a:t>
            </a:r>
            <a:r>
              <a:rPr lang="en-US" sz="2400" i="0" dirty="0">
                <a:solidFill>
                  <a:srgbClr val="292929"/>
                </a:solidFill>
                <a:effectLst/>
                <a:latin typeface="source-serif-pro"/>
              </a:rPr>
              <a:t>— Free legal assistance to Women who are not able to enforce the rights given to them by law. They can be achieved by holding frequent legal advice camps at different places.</a:t>
            </a:r>
            <a:endParaRPr lang="en-US" sz="2400" dirty="0">
              <a:solidFill>
                <a:srgbClr val="292929"/>
              </a:solidFill>
              <a:latin typeface="source-serif-pro"/>
            </a:endParaRPr>
          </a:p>
          <a:p>
            <a:r>
              <a:rPr lang="en-US" sz="2400" b="1" i="0" dirty="0">
                <a:solidFill>
                  <a:srgbClr val="292929"/>
                </a:solidFill>
                <a:effectLst/>
                <a:latin typeface="source-serif-pro"/>
              </a:rPr>
              <a:t>3. Understanding the scope of Human rights</a:t>
            </a:r>
            <a:r>
              <a:rPr lang="en-US" sz="2400" b="0" i="0" dirty="0">
                <a:solidFill>
                  <a:srgbClr val="292929"/>
                </a:solidFill>
                <a:effectLst/>
                <a:latin typeface="source-serif-pro"/>
              </a:rPr>
              <a:t> — Establishments of Legal Advice centers. Educating the rural masses the matters of their rights and responsibilities in a welfare society. Help of legal academicians, professors, advocates and other such professionals who can aid in the better understanding of laws and its working should be resorted. People must be informed about their political, civil, social, economic and cultural rights.</a:t>
            </a:r>
            <a:endParaRPr lang="en-IN" sz="2400" dirty="0"/>
          </a:p>
        </p:txBody>
      </p:sp>
    </p:spTree>
    <p:extLst>
      <p:ext uri="{BB962C8B-B14F-4D97-AF65-F5344CB8AC3E}">
        <p14:creationId xmlns:p14="http://schemas.microsoft.com/office/powerpoint/2010/main" val="315311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99294-8D22-4DA6-082E-7C3F46C79343}"/>
              </a:ext>
            </a:extLst>
          </p:cNvPr>
          <p:cNvSpPr txBox="1"/>
          <p:nvPr/>
        </p:nvSpPr>
        <p:spPr>
          <a:xfrm>
            <a:off x="1157036" y="864729"/>
            <a:ext cx="6116052" cy="5262979"/>
          </a:xfrm>
          <a:prstGeom prst="rect">
            <a:avLst/>
          </a:prstGeom>
          <a:noFill/>
        </p:spPr>
        <p:txBody>
          <a:bodyPr wrap="square">
            <a:spAutoFit/>
          </a:bodyPr>
          <a:lstStyle/>
          <a:p>
            <a:pPr algn="l"/>
            <a:r>
              <a:rPr lang="en-US" sz="2400" b="1" i="0" dirty="0">
                <a:solidFill>
                  <a:srgbClr val="292929"/>
                </a:solidFill>
                <a:effectLst/>
                <a:latin typeface="source-serif-pro"/>
              </a:rPr>
              <a:t>4. Increase in knowledge about law </a:t>
            </a:r>
            <a:r>
              <a:rPr lang="en-US" sz="2400" i="0" dirty="0">
                <a:solidFill>
                  <a:srgbClr val="292929"/>
                </a:solidFill>
                <a:effectLst/>
                <a:latin typeface="source-serif-pro"/>
              </a:rPr>
              <a:t>— Implementation of social mechanisms such as Legal seminars, camps, workshops </a:t>
            </a:r>
            <a:r>
              <a:rPr lang="en-US" sz="2400" i="0" dirty="0" err="1">
                <a:solidFill>
                  <a:srgbClr val="292929"/>
                </a:solidFill>
                <a:effectLst/>
                <a:latin typeface="source-serif-pro"/>
              </a:rPr>
              <a:t>etc</a:t>
            </a:r>
            <a:r>
              <a:rPr lang="en-US" sz="2400" i="0" dirty="0">
                <a:solidFill>
                  <a:srgbClr val="292929"/>
                </a:solidFill>
                <a:effectLst/>
                <a:latin typeface="source-serif-pro"/>
              </a:rPr>
              <a:t>, must be undertaken to make the people aware of the present legal structure.</a:t>
            </a:r>
          </a:p>
          <a:p>
            <a:pPr algn="l"/>
            <a:r>
              <a:rPr lang="en-US" sz="2400" i="0" dirty="0">
                <a:solidFill>
                  <a:srgbClr val="292929"/>
                </a:solidFill>
                <a:effectLst/>
                <a:latin typeface="source-serif-pro"/>
              </a:rPr>
              <a:t>Likewise, various steps have been initiated by the State Legal Services Authority for creating legal Awareness in their states:</a:t>
            </a:r>
          </a:p>
          <a:p>
            <a:pPr algn="l">
              <a:buFont typeface="Arial" panose="020B0604020202020204" pitchFamily="34" charset="0"/>
              <a:buChar char="•"/>
            </a:pPr>
            <a:r>
              <a:rPr lang="en-US" sz="2400" i="0" dirty="0">
                <a:solidFill>
                  <a:srgbClr val="292929"/>
                </a:solidFill>
                <a:effectLst/>
                <a:latin typeface="source-serif-pro"/>
              </a:rPr>
              <a:t>Legal literacy camps/seminars</a:t>
            </a:r>
          </a:p>
          <a:p>
            <a:pPr algn="l">
              <a:buFont typeface="Arial" panose="020B0604020202020204" pitchFamily="34" charset="0"/>
              <a:buChar char="•"/>
            </a:pPr>
            <a:r>
              <a:rPr lang="en-US" sz="2400" i="0" dirty="0">
                <a:solidFill>
                  <a:srgbClr val="292929"/>
                </a:solidFill>
                <a:effectLst/>
                <a:latin typeface="source-serif-pro"/>
              </a:rPr>
              <a:t>Mass awareness through Print Media</a:t>
            </a:r>
          </a:p>
          <a:p>
            <a:pPr algn="l">
              <a:buFont typeface="Arial" panose="020B0604020202020204" pitchFamily="34" charset="0"/>
              <a:buChar char="•"/>
            </a:pPr>
            <a:r>
              <a:rPr lang="en-US" sz="2400" i="0" dirty="0">
                <a:solidFill>
                  <a:srgbClr val="292929"/>
                </a:solidFill>
                <a:effectLst/>
                <a:latin typeface="source-serif-pro"/>
              </a:rPr>
              <a:t>Creating awareness through EDUSAT</a:t>
            </a:r>
          </a:p>
          <a:p>
            <a:pPr algn="l">
              <a:buFont typeface="Arial" panose="020B0604020202020204" pitchFamily="34" charset="0"/>
              <a:buChar char="•"/>
            </a:pPr>
            <a:r>
              <a:rPr lang="en-US" sz="2400" i="0" dirty="0">
                <a:solidFill>
                  <a:srgbClr val="292929"/>
                </a:solidFill>
                <a:effectLst/>
                <a:latin typeface="source-serif-pro"/>
              </a:rPr>
              <a:t>Awareness </a:t>
            </a:r>
            <a:r>
              <a:rPr lang="en-US" sz="2400" i="0" dirty="0" err="1">
                <a:solidFill>
                  <a:srgbClr val="292929"/>
                </a:solidFill>
                <a:effectLst/>
                <a:latin typeface="source-serif-pro"/>
              </a:rPr>
              <a:t>programmes</a:t>
            </a:r>
            <a:r>
              <a:rPr lang="en-US" sz="2400" i="0" dirty="0">
                <a:solidFill>
                  <a:srgbClr val="292929"/>
                </a:solidFill>
                <a:effectLst/>
                <a:latin typeface="source-serif-pro"/>
              </a:rPr>
              <a:t> for women</a:t>
            </a:r>
          </a:p>
          <a:p>
            <a:pPr algn="l">
              <a:buFont typeface="Arial" panose="020B0604020202020204" pitchFamily="34" charset="0"/>
              <a:buChar char="•"/>
            </a:pPr>
            <a:r>
              <a:rPr lang="en-US" sz="2400" i="0" dirty="0">
                <a:solidFill>
                  <a:srgbClr val="292929"/>
                </a:solidFill>
                <a:effectLst/>
                <a:latin typeface="source-serif-pro"/>
              </a:rPr>
              <a:t>Training and Strengthening of legal aid department</a:t>
            </a:r>
          </a:p>
        </p:txBody>
      </p:sp>
    </p:spTree>
    <p:extLst>
      <p:ext uri="{BB962C8B-B14F-4D97-AF65-F5344CB8AC3E}">
        <p14:creationId xmlns:p14="http://schemas.microsoft.com/office/powerpoint/2010/main" val="396590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8E7C-2D2E-95FF-9E7B-82FB568A9167}"/>
              </a:ext>
            </a:extLst>
          </p:cNvPr>
          <p:cNvSpPr>
            <a:spLocks noGrp="1"/>
          </p:cNvSpPr>
          <p:nvPr>
            <p:ph type="title"/>
          </p:nvPr>
        </p:nvSpPr>
        <p:spPr/>
        <p:txBody>
          <a:bodyPr/>
          <a:lstStyle/>
          <a:p>
            <a:pPr marL="571500" indent="-571500">
              <a:buFont typeface="Wingdings" panose="05000000000000000000" pitchFamily="2" charset="2"/>
              <a:buChar char="Ø"/>
            </a:pPr>
            <a:r>
              <a:rPr lang="en-IN" b="1" dirty="0"/>
              <a:t>POJECT CODES AND RUNNING </a:t>
            </a:r>
          </a:p>
        </p:txBody>
      </p:sp>
      <p:pic>
        <p:nvPicPr>
          <p:cNvPr id="5" name="Content Placeholder 4">
            <a:extLst>
              <a:ext uri="{FF2B5EF4-FFF2-40B4-BE49-F238E27FC236}">
                <a16:creationId xmlns:a16="http://schemas.microsoft.com/office/drawing/2014/main" id="{3F852546-8FF0-F5D7-8116-D0093BEDFFC7}"/>
              </a:ext>
            </a:extLst>
          </p:cNvPr>
          <p:cNvPicPr>
            <a:picLocks noGrp="1" noChangeAspect="1"/>
          </p:cNvPicPr>
          <p:nvPr>
            <p:ph idx="1"/>
          </p:nvPr>
        </p:nvPicPr>
        <p:blipFill>
          <a:blip r:embed="rId2">
            <a:duotone>
              <a:prstClr val="black"/>
              <a:srgbClr val="D9C3A5">
                <a:tint val="50000"/>
                <a:satMod val="180000"/>
              </a:srgbClr>
            </a:duotone>
          </a:blip>
          <a:stretch>
            <a:fillRect/>
          </a:stretch>
        </p:blipFill>
        <p:spPr>
          <a:xfrm>
            <a:off x="3085553" y="685800"/>
            <a:ext cx="3731719" cy="3614738"/>
          </a:xfrm>
        </p:spPr>
      </p:pic>
    </p:spTree>
    <p:extLst>
      <p:ext uri="{BB962C8B-B14F-4D97-AF65-F5344CB8AC3E}">
        <p14:creationId xmlns:p14="http://schemas.microsoft.com/office/powerpoint/2010/main" val="96715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70F8FE-C610-30EF-B30D-A68E67419C89}"/>
              </a:ext>
            </a:extLst>
          </p:cNvPr>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artisticFilmGrain/>
                    </a14:imgEffect>
                  </a14:imgLayer>
                </a14:imgProps>
              </a:ext>
            </a:extLst>
          </a:blip>
          <a:stretch>
            <a:fillRect/>
          </a:stretch>
        </p:blipFill>
        <p:spPr>
          <a:xfrm>
            <a:off x="2685754" y="641684"/>
            <a:ext cx="6820491" cy="5887453"/>
          </a:xfrm>
          <a:prstGeom prst="rect">
            <a:avLst/>
          </a:prstGeom>
        </p:spPr>
      </p:pic>
    </p:spTree>
    <p:extLst>
      <p:ext uri="{BB962C8B-B14F-4D97-AF65-F5344CB8AC3E}">
        <p14:creationId xmlns:p14="http://schemas.microsoft.com/office/powerpoint/2010/main" val="425978053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47</TotalTime>
  <Words>1063</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Century Gothic</vt:lpstr>
      <vt:lpstr>Helvetica Neue</vt:lpstr>
      <vt:lpstr>Open Sans</vt:lpstr>
      <vt:lpstr>source-serif-pro</vt:lpstr>
      <vt:lpstr>Wingdings</vt:lpstr>
      <vt:lpstr>Wingdings 3</vt:lpstr>
      <vt:lpstr>Slice</vt:lpstr>
      <vt:lpstr>LEGAL AWARNESS SYSTEM </vt:lpstr>
      <vt:lpstr>Legal Literacy and Legal Awareness programme</vt:lpstr>
      <vt:lpstr>PowerPoint Presentation</vt:lpstr>
      <vt:lpstr>PowerPoint Presentation</vt:lpstr>
      <vt:lpstr>ADVANTAGES</vt:lpstr>
      <vt:lpstr>PowerPoint Presentation</vt:lpstr>
      <vt:lpstr>PowerPoint Presentation</vt:lpstr>
      <vt:lpstr>POJECT CODES AND RUNNING </vt:lpstr>
      <vt:lpstr>PowerPoint Presentation</vt:lpstr>
      <vt:lpstr>PowerPoint Presentation</vt:lpstr>
      <vt:lpstr>SUMMARY</vt:lpstr>
      <vt:lpstr>PowerPoint Presentation</vt:lpstr>
      <vt:lpstr>THANK YOU TO VISITING MY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AWARNESS SYSTEM</dc:title>
  <dc:creator>Shreyash Trivedi</dc:creator>
  <cp:lastModifiedBy>Shreyash Trivedi</cp:lastModifiedBy>
  <cp:revision>2</cp:revision>
  <dcterms:created xsi:type="dcterms:W3CDTF">2023-01-27T14:48:31Z</dcterms:created>
  <dcterms:modified xsi:type="dcterms:W3CDTF">2023-01-27T15:36:16Z</dcterms:modified>
</cp:coreProperties>
</file>