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15"/>
  </p:notesMasterIdLst>
  <p:sldIdLst>
    <p:sldId id="256" r:id="rId2"/>
    <p:sldId id="257" r:id="rId3"/>
    <p:sldId id="258" r:id="rId4"/>
    <p:sldId id="270" r:id="rId5"/>
    <p:sldId id="268" r:id="rId6"/>
    <p:sldId id="261" r:id="rId7"/>
    <p:sldId id="269" r:id="rId8"/>
    <p:sldId id="267" r:id="rId9"/>
    <p:sldId id="266" r:id="rId10"/>
    <p:sldId id="262" r:id="rId11"/>
    <p:sldId id="264" r:id="rId12"/>
    <p:sldId id="271"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25" autoAdjust="0"/>
  </p:normalViewPr>
  <p:slideViewPr>
    <p:cSldViewPr>
      <p:cViewPr varScale="1">
        <p:scale>
          <a:sx n="69" d="100"/>
          <a:sy n="69" d="100"/>
        </p:scale>
        <p:origin x="185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D4C79-001C-475F-990D-8004D1DBA6FD}" type="datetimeFigureOut">
              <a:rPr lang="en-US" smtClean="0"/>
              <a:pPr/>
              <a:t>4/15/2024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D696C-A763-45A6-A24F-312D231AD09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0D696C-A763-45A6-A24F-312D231AD091}" type="slidenum">
              <a:rPr lang="en-IN" smtClean="0"/>
              <a:pPr/>
              <a:t>2</a:t>
            </a:fld>
            <a:endParaRPr lang="en-IN"/>
          </a:p>
        </p:txBody>
      </p:sp>
    </p:spTree>
    <p:extLst>
      <p:ext uri="{BB962C8B-B14F-4D97-AF65-F5344CB8AC3E}">
        <p14:creationId xmlns:p14="http://schemas.microsoft.com/office/powerpoint/2010/main" val="169806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0D696C-A763-45A6-A24F-312D231AD091}" type="slidenum">
              <a:rPr lang="en-IN" smtClean="0"/>
              <a:pPr/>
              <a:t>7</a:t>
            </a:fld>
            <a:endParaRPr lang="en-IN"/>
          </a:p>
        </p:txBody>
      </p:sp>
    </p:spTree>
    <p:extLst>
      <p:ext uri="{BB962C8B-B14F-4D97-AF65-F5344CB8AC3E}">
        <p14:creationId xmlns:p14="http://schemas.microsoft.com/office/powerpoint/2010/main" val="251773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0D696C-A763-45A6-A24F-312D231AD091}" type="slidenum">
              <a:rPr lang="en-IN" smtClean="0"/>
              <a:pPr/>
              <a:t>8</a:t>
            </a:fld>
            <a:endParaRPr lang="en-IN"/>
          </a:p>
        </p:txBody>
      </p:sp>
    </p:spTree>
    <p:extLst>
      <p:ext uri="{BB962C8B-B14F-4D97-AF65-F5344CB8AC3E}">
        <p14:creationId xmlns:p14="http://schemas.microsoft.com/office/powerpoint/2010/main" val="54781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EB2FEA-EEA7-42D7-AC44-BCC18AA7F76C}"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96002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22AC7-C101-486F-ACF7-4697A398FC03}"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23802471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22AC7-C101-486F-ACF7-4697A398FC03}"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5ED35F0-038B-4EFB-95E5-D52C2B4385AA}"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068414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D22AC7-C101-486F-ACF7-4697A398FC03}"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167809916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D22AC7-C101-486F-ACF7-4697A398FC03}"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5ED35F0-038B-4EFB-95E5-D52C2B4385AA}"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03475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D22AC7-C101-486F-ACF7-4697A398FC03}"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365020670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83EA53-09B0-4FC8-9A30-40D206C53704}"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478932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C57EF-A8ED-45B8-A041-7CF78D899ABE}"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30920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DD687-E4BB-443D-BE5E-37EB1C17099E}"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348443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BF1E-E17B-4E6A-9CA4-63DA4D383D7A}" type="datetime5">
              <a:rPr lang="en-US" smtClean="0"/>
              <a:pPr/>
              <a:t>15-Apr-24</a:t>
            </a:fld>
            <a:endParaRPr lang="en-IN"/>
          </a:p>
        </p:txBody>
      </p:sp>
      <p:sp>
        <p:nvSpPr>
          <p:cNvPr id="5" name="Footer Placeholder 4"/>
          <p:cNvSpPr>
            <a:spLocks noGrp="1"/>
          </p:cNvSpPr>
          <p:nvPr>
            <p:ph type="ftr" sz="quarter" idx="11"/>
          </p:nvPr>
        </p:nvSpPr>
        <p:spPr/>
        <p:txBody>
          <a:bodyPr/>
          <a:lstStyle/>
          <a:p>
            <a:r>
              <a:rPr lang="en-IN"/>
              <a:t>Title of the Project(Only in Sentence Case)</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107538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6482C-C9AB-4E5C-8D03-8D65B5B25FA9}"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79001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65C25-3D9B-4E48-83F7-C85E8A5209DF}" type="datetime5">
              <a:rPr lang="en-US" smtClean="0"/>
              <a:pPr/>
              <a:t>15-Apr-24</a:t>
            </a:fld>
            <a:endParaRPr lang="en-IN"/>
          </a:p>
        </p:txBody>
      </p:sp>
      <p:sp>
        <p:nvSpPr>
          <p:cNvPr id="8" name="Footer Placeholder 7"/>
          <p:cNvSpPr>
            <a:spLocks noGrp="1"/>
          </p:cNvSpPr>
          <p:nvPr>
            <p:ph type="ftr" sz="quarter" idx="11"/>
          </p:nvPr>
        </p:nvSpPr>
        <p:spPr/>
        <p:txBody>
          <a:bodyPr/>
          <a:lstStyle/>
          <a:p>
            <a:r>
              <a:rPr lang="en-IN"/>
              <a:t>Title of the Project(Only in Sentence Case)</a:t>
            </a: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351090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74D0A-B683-4DCC-A9B0-F05D7AC5B992}" type="datetime5">
              <a:rPr lang="en-US" smtClean="0"/>
              <a:pPr/>
              <a:t>15-Apr-24</a:t>
            </a:fld>
            <a:endParaRPr lang="en-IN"/>
          </a:p>
        </p:txBody>
      </p:sp>
      <p:sp>
        <p:nvSpPr>
          <p:cNvPr id="4" name="Footer Placeholder 3"/>
          <p:cNvSpPr>
            <a:spLocks noGrp="1"/>
          </p:cNvSpPr>
          <p:nvPr>
            <p:ph type="ftr" sz="quarter" idx="11"/>
          </p:nvPr>
        </p:nvSpPr>
        <p:spPr/>
        <p:txBody>
          <a:bodyPr/>
          <a:lstStyle/>
          <a:p>
            <a:r>
              <a:rPr lang="en-IN"/>
              <a:t>Title of the Project(Only in Sentence Case)</a:t>
            </a: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424859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59844-6BCE-4374-A272-F124A79F99F4}" type="datetime5">
              <a:rPr lang="en-US" smtClean="0"/>
              <a:pPr/>
              <a:t>15-Apr-24</a:t>
            </a:fld>
            <a:endParaRPr lang="en-IN"/>
          </a:p>
        </p:txBody>
      </p:sp>
      <p:sp>
        <p:nvSpPr>
          <p:cNvPr id="3" name="Footer Placeholder 2"/>
          <p:cNvSpPr>
            <a:spLocks noGrp="1"/>
          </p:cNvSpPr>
          <p:nvPr>
            <p:ph type="ftr" sz="quarter" idx="11"/>
          </p:nvPr>
        </p:nvSpPr>
        <p:spPr/>
        <p:txBody>
          <a:bodyPr/>
          <a:lstStyle/>
          <a:p>
            <a:r>
              <a:rPr lang="en-IN"/>
              <a:t>Title of the Project(Only in Sentence Case)</a:t>
            </a: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193358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358E31-4BFF-482C-81A1-933B3DE137C6}"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129227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55B5A1-919D-4671-B74C-B6B68504685F}"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5ED35F0-038B-4EFB-95E5-D52C2B4385AA}" type="slidenum">
              <a:rPr lang="en-IN" smtClean="0"/>
              <a:pPr/>
              <a:t>‹#›</a:t>
            </a:fld>
            <a:endParaRPr lang="en-IN"/>
          </a:p>
        </p:txBody>
      </p:sp>
    </p:spTree>
    <p:extLst>
      <p:ext uri="{BB962C8B-B14F-4D97-AF65-F5344CB8AC3E}">
        <p14:creationId xmlns:p14="http://schemas.microsoft.com/office/powerpoint/2010/main" val="317779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CBD22AC7-C101-486F-ACF7-4697A398FC03}" type="datetime5">
              <a:rPr lang="en-US" smtClean="0"/>
              <a:pPr/>
              <a:t>15-Apr-24</a:t>
            </a:fld>
            <a:endParaRPr lang="en-I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Title of the Project(Only in Sentence Case)</a:t>
            </a: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5ED35F0-038B-4EFB-95E5-D52C2B4385AA}" type="slidenum">
              <a:rPr lang="en-IN" smtClean="0"/>
              <a:pPr/>
              <a:t>‹#›</a:t>
            </a:fld>
            <a:endParaRPr lang="en-IN"/>
          </a:p>
        </p:txBody>
      </p:sp>
    </p:spTree>
    <p:extLst>
      <p:ext uri="{BB962C8B-B14F-4D97-AF65-F5344CB8AC3E}">
        <p14:creationId xmlns:p14="http://schemas.microsoft.com/office/powerpoint/2010/main" val="258590014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hf hd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3341" y="1104618"/>
            <a:ext cx="5857916" cy="615553"/>
          </a:xfrm>
          <a:prstGeom prst="rect">
            <a:avLst/>
          </a:prstGeom>
          <a:noFill/>
        </p:spPr>
        <p:txBody>
          <a:bodyPr wrap="square" rtlCol="0">
            <a:spAutoFit/>
          </a:bodyPr>
          <a:lstStyle/>
          <a:p>
            <a:pPr algn="ctr"/>
            <a:r>
              <a:rPr lang="en-US" b="1" dirty="0" err="1">
                <a:latin typeface="Times New Roman" pitchFamily="18" charset="0"/>
                <a:cs typeface="Times New Roman" pitchFamily="18" charset="0"/>
              </a:rPr>
              <a:t>Anudip</a:t>
            </a:r>
            <a:r>
              <a:rPr lang="en-US" b="1" dirty="0">
                <a:latin typeface="Times New Roman" pitchFamily="18" charset="0"/>
                <a:cs typeface="Times New Roman" pitchFamily="18" charset="0"/>
              </a:rPr>
              <a:t> Foundation</a:t>
            </a:r>
            <a:endParaRPr lang="en-US" sz="16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Even Session: 2023-24</a:t>
            </a:r>
            <a:endParaRPr lang="en-IN" sz="1600" b="1"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5102C9C4-85A2-44C2-BFE7-92C03DCDA0D0}"/>
              </a:ext>
            </a:extLst>
          </p:cNvPr>
          <p:cNvSpPr txBox="1"/>
          <p:nvPr/>
        </p:nvSpPr>
        <p:spPr>
          <a:xfrm>
            <a:off x="2006299" y="2228671"/>
            <a:ext cx="4572000" cy="830997"/>
          </a:xfrm>
          <a:prstGeom prst="rect">
            <a:avLst/>
          </a:prstGeom>
          <a:noFill/>
        </p:spPr>
        <p:txBody>
          <a:bodyPr wrap="square">
            <a:spAutoFit/>
          </a:bodyPr>
          <a:lstStyle/>
          <a:p>
            <a:pPr algn="ctr"/>
            <a:r>
              <a:rPr lang="en-US" sz="2400" b="1" dirty="0"/>
              <a:t>Home Rental Management System</a:t>
            </a:r>
            <a:endParaRPr lang="en-IN" sz="2400" b="1" dirty="0"/>
          </a:p>
        </p:txBody>
      </p:sp>
      <p:sp>
        <p:nvSpPr>
          <p:cNvPr id="6" name="TextBox 5">
            <a:extLst>
              <a:ext uri="{FF2B5EF4-FFF2-40B4-BE49-F238E27FC236}">
                <a16:creationId xmlns:a16="http://schemas.microsoft.com/office/drawing/2014/main" id="{530A8BCD-5192-48D0-88A8-DB7B88B569D9}"/>
              </a:ext>
            </a:extLst>
          </p:cNvPr>
          <p:cNvSpPr txBox="1"/>
          <p:nvPr/>
        </p:nvSpPr>
        <p:spPr>
          <a:xfrm>
            <a:off x="2643190" y="3789040"/>
            <a:ext cx="5745234" cy="2308324"/>
          </a:xfrm>
          <a:prstGeom prst="rect">
            <a:avLst/>
          </a:prstGeom>
          <a:noFill/>
        </p:spPr>
        <p:txBody>
          <a:bodyPr wrap="square" rtlCol="0">
            <a:spAutoFit/>
          </a:bodyPr>
          <a:lstStyle/>
          <a:p>
            <a:endParaRPr lang="en-US" u="sng" dirty="0"/>
          </a:p>
          <a:p>
            <a:r>
              <a:rPr lang="en-US" u="sng" dirty="0"/>
              <a:t>Presented by—</a:t>
            </a:r>
            <a:br>
              <a:rPr lang="en-US" dirty="0"/>
            </a:br>
            <a:endParaRPr lang="en-US" dirty="0"/>
          </a:p>
          <a:p>
            <a:pPr lvl="2"/>
            <a:r>
              <a:rPr lang="en-US" b="1" dirty="0"/>
              <a:t>Ms. Mansi </a:t>
            </a:r>
            <a:r>
              <a:rPr lang="en-US" b="1" dirty="0" err="1"/>
              <a:t>Shevare</a:t>
            </a:r>
            <a:endParaRPr lang="en-US" b="1" dirty="0"/>
          </a:p>
          <a:p>
            <a:pPr lvl="2"/>
            <a:r>
              <a:rPr lang="en-IN" b="1" dirty="0"/>
              <a:t>Ms. </a:t>
            </a:r>
            <a:r>
              <a:rPr lang="en-IN" b="1" dirty="0" err="1"/>
              <a:t>Shreyash</a:t>
            </a:r>
            <a:r>
              <a:rPr lang="en-IN" b="1" dirty="0"/>
              <a:t> </a:t>
            </a:r>
            <a:r>
              <a:rPr lang="en-IN" b="1" dirty="0" err="1"/>
              <a:t>Gajbhiye</a:t>
            </a:r>
            <a:endParaRPr lang="en-IN" b="1" dirty="0"/>
          </a:p>
          <a:p>
            <a:endParaRPr lang="en-IN" dirty="0"/>
          </a:p>
          <a:p>
            <a:r>
              <a:rPr lang="en-IN" u="sng" dirty="0"/>
              <a:t>Under the guidance of—</a:t>
            </a:r>
          </a:p>
          <a:p>
            <a:r>
              <a:rPr lang="en-IN" dirty="0"/>
              <a:t> 	</a:t>
            </a:r>
            <a:r>
              <a:rPr lang="en-IN" b="1" dirty="0"/>
              <a:t>Prof. Priti Yadav-</a:t>
            </a:r>
            <a:r>
              <a:rPr lang="en-IN" dirty="0"/>
              <a:t>-</a:t>
            </a:r>
          </a:p>
        </p:txBody>
      </p:sp>
      <p:pic>
        <p:nvPicPr>
          <p:cNvPr id="3" name="Picture 2">
            <a:extLst>
              <a:ext uri="{FF2B5EF4-FFF2-40B4-BE49-F238E27FC236}">
                <a16:creationId xmlns:a16="http://schemas.microsoft.com/office/drawing/2014/main" id="{1FE4C122-F8E1-4AF2-9B5D-22C98C9CE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42217"/>
            <a:ext cx="1935611" cy="862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63E885D5-CAEF-41DB-98C0-CC493A58647B}"/>
              </a:ext>
            </a:extLst>
          </p:cNvPr>
          <p:cNvSpPr>
            <a:spLocks noGrp="1"/>
          </p:cNvSpPr>
          <p:nvPr>
            <p:ph idx="1"/>
          </p:nvPr>
        </p:nvSpPr>
        <p:spPr/>
        <p:txBody>
          <a:bodyPr/>
          <a:lstStyle/>
          <a:p>
            <a:pPr>
              <a:buFont typeface="Courier New" panose="02070309020205020404" pitchFamily="49" charset="0"/>
              <a:buChar char="o"/>
            </a:pPr>
            <a:r>
              <a:rPr lang="en-US" dirty="0"/>
              <a:t>This will help people in need to find the affordable rooms according to their requirements. </a:t>
            </a:r>
          </a:p>
          <a:p>
            <a:pPr>
              <a:buFont typeface="Courier New" panose="02070309020205020404" pitchFamily="49" charset="0"/>
              <a:buChar char="o"/>
            </a:pPr>
            <a:r>
              <a:rPr lang="en-US" dirty="0"/>
              <a:t>Student can get all the information  about rooms without actually visiting the place. And this information will help them to compare different rooms and make the right decision suitable to them.</a:t>
            </a:r>
          </a:p>
        </p:txBody>
      </p:sp>
      <p:sp>
        <p:nvSpPr>
          <p:cNvPr id="4" name="Date Placeholder 3"/>
          <p:cNvSpPr>
            <a:spLocks noGrp="1"/>
          </p:cNvSpPr>
          <p:nvPr>
            <p:ph type="dt" sz="half" idx="10"/>
          </p:nvPr>
        </p:nvSpPr>
        <p:spPr/>
        <p:txBody>
          <a:bodyPr/>
          <a:lstStyle/>
          <a:p>
            <a:fld id="{844FE0AE-55AA-4F8B-BAD9-EF7922FD32D8}"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5" name="Slide Number Placeholder 4"/>
          <p:cNvSpPr>
            <a:spLocks noGrp="1"/>
          </p:cNvSpPr>
          <p:nvPr>
            <p:ph type="sldNum" sz="quarter" idx="12"/>
          </p:nvPr>
        </p:nvSpPr>
        <p:spPr/>
        <p:txBody>
          <a:bodyPr/>
          <a:lstStyle/>
          <a:p>
            <a:fld id="{E5ED35F0-038B-4EFB-95E5-D52C2B4385AA}" type="slidenum">
              <a:rPr lang="en-IN" smtClean="0"/>
              <a:pPr/>
              <a:t>10</a:t>
            </a:fld>
            <a:endParaRPr lang="en-IN"/>
          </a:p>
        </p:txBody>
      </p:sp>
      <p:sp>
        <p:nvSpPr>
          <p:cNvPr id="17" name="Title 1">
            <a:extLst>
              <a:ext uri="{FF2B5EF4-FFF2-40B4-BE49-F238E27FC236}">
                <a16:creationId xmlns:a16="http://schemas.microsoft.com/office/drawing/2014/main" id="{7EAB5954-A9B6-4A03-AFDC-CDF8C8C93237}"/>
              </a:ext>
            </a:extLst>
          </p:cNvPr>
          <p:cNvSpPr txBox="1">
            <a:spLocks/>
          </p:cNvSpPr>
          <p:nvPr/>
        </p:nvSpPr>
        <p:spPr>
          <a:xfrm>
            <a:off x="-2196752" y="4172973"/>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endParaRPr lang="en-IN" sz="2800" b="1" dirty="0">
              <a:solidFill>
                <a:schemeClr val="tx1"/>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73614C36-F712-458E-8490-926AD628F078}"/>
              </a:ext>
            </a:extLst>
          </p:cNvPr>
          <p:cNvSpPr txBox="1"/>
          <p:nvPr/>
        </p:nvSpPr>
        <p:spPr>
          <a:xfrm>
            <a:off x="1763688" y="384488"/>
            <a:ext cx="4752528" cy="861774"/>
          </a:xfrm>
          <a:prstGeom prst="rect">
            <a:avLst/>
          </a:prstGeom>
          <a:noFill/>
        </p:spPr>
        <p:txBody>
          <a:bodyPr wrap="square" rtlCol="0">
            <a:spAutoFit/>
          </a:bodyPr>
          <a:lstStyle/>
          <a:p>
            <a:br>
              <a:rPr lang="en-US" dirty="0"/>
            </a:br>
            <a:r>
              <a:rPr lang="en-US" sz="3200" b="1" dirty="0"/>
              <a:t>Expected</a:t>
            </a:r>
            <a:r>
              <a:rPr lang="en-US" sz="3200" dirty="0"/>
              <a:t>  </a:t>
            </a:r>
            <a:r>
              <a:rPr lang="en-US" sz="3200" b="1" dirty="0"/>
              <a:t>Outcome:</a:t>
            </a:r>
            <a:endParaRPr lang="en-IN" sz="3200" b="1" dirty="0"/>
          </a:p>
        </p:txBody>
      </p:sp>
      <p:pic>
        <p:nvPicPr>
          <p:cNvPr id="3" name="Picture 2">
            <a:extLst>
              <a:ext uri="{FF2B5EF4-FFF2-40B4-BE49-F238E27FC236}">
                <a16:creationId xmlns:a16="http://schemas.microsoft.com/office/drawing/2014/main" id="{AEAC9EC8-76B1-64E7-4E86-633A7DA4D6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8903" y="5483912"/>
            <a:ext cx="1209493" cy="5388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11" y="188640"/>
            <a:ext cx="3600400" cy="1440159"/>
          </a:xfrm>
        </p:spPr>
        <p:txBody>
          <a:bodyPr>
            <a:normAutofit/>
          </a:bodyPr>
          <a:lstStyle/>
          <a:p>
            <a:pPr algn="ctr"/>
            <a:r>
              <a:rPr lang="en-US" sz="2800" b="1" dirty="0">
                <a:solidFill>
                  <a:schemeClr val="tx1"/>
                </a:solidFill>
                <a:latin typeface="Times New Roman" pitchFamily="18" charset="0"/>
                <a:cs typeface="Times New Roman" pitchFamily="18" charset="0"/>
              </a:rPr>
              <a:t>ER Diagram:</a:t>
            </a:r>
            <a:endParaRPr lang="en-IN" sz="2800" b="1" dirty="0">
              <a:solidFill>
                <a:schemeClr val="tx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6A09264D-0D4C-097A-3136-C362F4640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64" y="440668"/>
            <a:ext cx="10153128" cy="5976664"/>
          </a:xfrm>
          <a:prstGeom prst="rect">
            <a:avLst/>
          </a:prstGeom>
        </p:spPr>
      </p:pic>
      <p:pic>
        <p:nvPicPr>
          <p:cNvPr id="3" name="Picture 2">
            <a:extLst>
              <a:ext uri="{FF2B5EF4-FFF2-40B4-BE49-F238E27FC236}">
                <a16:creationId xmlns:a16="http://schemas.microsoft.com/office/drawing/2014/main" id="{97FD16DC-85C6-95A6-BC85-EA41307356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5517232"/>
            <a:ext cx="1209493" cy="5388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89DF-5696-873A-6510-C08E9FE20E24}"/>
              </a:ext>
            </a:extLst>
          </p:cNvPr>
          <p:cNvSpPr>
            <a:spLocks noGrp="1"/>
          </p:cNvSpPr>
          <p:nvPr>
            <p:ph type="title"/>
          </p:nvPr>
        </p:nvSpPr>
        <p:spPr/>
        <p:txBody>
          <a:bodyPr/>
          <a:lstStyle/>
          <a:p>
            <a:r>
              <a:rPr lang="en-US" dirty="0">
                <a:solidFill>
                  <a:schemeClr val="tx2">
                    <a:lumMod val="50000"/>
                  </a:schemeClr>
                </a:solidFill>
                <a:latin typeface="Algerian" panose="04020705040A02060702" pitchFamily="82" charset="0"/>
              </a:rPr>
              <a:t>References :</a:t>
            </a:r>
            <a:endParaRPr lang="en-IN" dirty="0">
              <a:solidFill>
                <a:schemeClr val="tx2">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E430598-AE2F-C7C2-59EE-A53AC1F0CBF4}"/>
              </a:ext>
            </a:extLst>
          </p:cNvPr>
          <p:cNvSpPr>
            <a:spLocks noGrp="1"/>
          </p:cNvSpPr>
          <p:nvPr>
            <p:ph idx="1"/>
          </p:nvPr>
        </p:nvSpPr>
        <p:spPr>
          <a:xfrm>
            <a:off x="1403648" y="1152908"/>
            <a:ext cx="7740351" cy="6092516"/>
          </a:xfrm>
        </p:spPr>
        <p:txBody>
          <a:bodyPr>
            <a:noAutofit/>
          </a:bodyPr>
          <a:lstStyle/>
          <a:p>
            <a:pPr marL="6350" marR="27305" indent="-6350" algn="just">
              <a:lnSpc>
                <a:spcPct val="112000"/>
              </a:lnSpc>
              <a:spcAft>
                <a:spcPts val="1055"/>
              </a:spcAft>
            </a:pPr>
            <a:r>
              <a:rPr lang="en-IN" dirty="0">
                <a:solidFill>
                  <a:srgbClr val="000000"/>
                </a:solidFill>
                <a:effectLst/>
                <a:latin typeface="Times New Roman" panose="02020603050405020304" pitchFamily="18" charset="0"/>
                <a:ea typeface="Times New Roman" panose="02020603050405020304" pitchFamily="18" charset="0"/>
              </a:rPr>
              <a:t>Ambrose, P. and Barlow, J. (1987), Housing Provision and House Building in Western Europe: Increasing Expenditure, Declining Output, Housing Markets and Policies under Fiscal Austerity, London, Greenwood Press.</a:t>
            </a:r>
          </a:p>
          <a:p>
            <a:pPr marL="6350" marR="27305" indent="-6350" algn="just">
              <a:lnSpc>
                <a:spcPct val="112000"/>
              </a:lnSpc>
              <a:spcAft>
                <a:spcPts val="1070"/>
              </a:spcAft>
            </a:pPr>
            <a:r>
              <a:rPr lang="en-IN"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Erguden</a:t>
            </a: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(2001), Low cost housing policies and constraints in developing countries, International conference on spatial development for sustainable development, Nairobi.</a:t>
            </a:r>
          </a:p>
          <a:p>
            <a:pPr marL="6350" marR="27305" indent="-6350" algn="just">
              <a:lnSpc>
                <a:spcPct val="112000"/>
              </a:lnSpc>
              <a:spcAft>
                <a:spcPts val="1070"/>
              </a:spcAft>
            </a:pPr>
            <a:r>
              <a:rPr lang="en-IN"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Golland</a:t>
            </a: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(1996), Housing supply, profit and housing production: The case of the United Kingdom, Netherlands and Germany, Journal of Housing and the Built Environment, vol.11, no1. </a:t>
            </a:r>
          </a:p>
          <a:p>
            <a:pPr marL="6350" marR="27305" indent="-6350" algn="just">
              <a:lnSpc>
                <a:spcPct val="112000"/>
              </a:lnSpc>
              <a:spcAft>
                <a:spcPts val="1070"/>
              </a:spcAft>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Hancock, T. (1998), Caveat partner: Reflection of Partnership with the private sector, Health promotion international, vol. 13, no 3</a:t>
            </a:r>
          </a:p>
          <a:p>
            <a:pPr marL="6350" marR="27305" indent="-6350" algn="just">
              <a:lnSpc>
                <a:spcPct val="112000"/>
              </a:lnSpc>
              <a:spcAft>
                <a:spcPts val="1070"/>
              </a:spcAft>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Levin, K. (1999), Database Management Systems: How to use Relational Databases, vol. 2, no 4.</a:t>
            </a:r>
          </a:p>
        </p:txBody>
      </p:sp>
      <p:sp>
        <p:nvSpPr>
          <p:cNvPr id="4" name="Date Placeholder 3">
            <a:extLst>
              <a:ext uri="{FF2B5EF4-FFF2-40B4-BE49-F238E27FC236}">
                <a16:creationId xmlns:a16="http://schemas.microsoft.com/office/drawing/2014/main" id="{56788912-34D1-5A77-B547-9CEDBA861D3F}"/>
              </a:ext>
            </a:extLst>
          </p:cNvPr>
          <p:cNvSpPr>
            <a:spLocks noGrp="1"/>
          </p:cNvSpPr>
          <p:nvPr>
            <p:ph type="dt" sz="half" idx="10"/>
          </p:nvPr>
        </p:nvSpPr>
        <p:spPr/>
        <p:txBody>
          <a:bodyPr/>
          <a:lstStyle/>
          <a:p>
            <a:fld id="{9B0DD687-E4BB-443D-BE5E-37EB1C17099E}" type="datetime5">
              <a:rPr lang="en-US" smtClean="0"/>
              <a:pPr/>
              <a:t>15-Apr-24</a:t>
            </a:fld>
            <a:endParaRPr lang="en-IN"/>
          </a:p>
        </p:txBody>
      </p:sp>
      <p:sp>
        <p:nvSpPr>
          <p:cNvPr id="5" name="Footer Placeholder 4">
            <a:extLst>
              <a:ext uri="{FF2B5EF4-FFF2-40B4-BE49-F238E27FC236}">
                <a16:creationId xmlns:a16="http://schemas.microsoft.com/office/drawing/2014/main" id="{007F677A-C90F-37F5-05CB-9ED38BE8F063}"/>
              </a:ext>
            </a:extLst>
          </p:cNvPr>
          <p:cNvSpPr>
            <a:spLocks noGrp="1"/>
          </p:cNvSpPr>
          <p:nvPr>
            <p:ph type="ftr" sz="quarter" idx="11"/>
          </p:nvPr>
        </p:nvSpPr>
        <p:spPr/>
        <p:txBody>
          <a:bodyPr/>
          <a:lstStyle/>
          <a:p>
            <a:r>
              <a:rPr lang="en-IN"/>
              <a:t>Title of the Project(Only in Sentence Case)</a:t>
            </a:r>
          </a:p>
        </p:txBody>
      </p:sp>
      <p:sp>
        <p:nvSpPr>
          <p:cNvPr id="6" name="Slide Number Placeholder 5">
            <a:extLst>
              <a:ext uri="{FF2B5EF4-FFF2-40B4-BE49-F238E27FC236}">
                <a16:creationId xmlns:a16="http://schemas.microsoft.com/office/drawing/2014/main" id="{3EFDCD98-CA44-456C-7D1D-682DC323123B}"/>
              </a:ext>
            </a:extLst>
          </p:cNvPr>
          <p:cNvSpPr>
            <a:spLocks noGrp="1"/>
          </p:cNvSpPr>
          <p:nvPr>
            <p:ph type="sldNum" sz="quarter" idx="12"/>
          </p:nvPr>
        </p:nvSpPr>
        <p:spPr/>
        <p:txBody>
          <a:bodyPr/>
          <a:lstStyle/>
          <a:p>
            <a:fld id="{E5ED35F0-038B-4EFB-95E5-D52C2B4385AA}" type="slidenum">
              <a:rPr lang="en-IN" smtClean="0"/>
              <a:pPr/>
              <a:t>12</a:t>
            </a:fld>
            <a:endParaRPr lang="en-IN"/>
          </a:p>
        </p:txBody>
      </p:sp>
    </p:spTree>
    <p:extLst>
      <p:ext uri="{BB962C8B-B14F-4D97-AF65-F5344CB8AC3E}">
        <p14:creationId xmlns:p14="http://schemas.microsoft.com/office/powerpoint/2010/main" val="252314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2800" dirty="0">
                <a:latin typeface="Times New Roman" pitchFamily="18" charset="0"/>
                <a:cs typeface="Times New Roman" pitchFamily="18" charset="0"/>
              </a:rPr>
              <a:t>  </a:t>
            </a:r>
            <a:r>
              <a:rPr lang="en-US" sz="3600" b="1" dirty="0">
                <a:latin typeface="Times New Roman" pitchFamily="18" charset="0"/>
                <a:cs typeface="Times New Roman" pitchFamily="18" charset="0"/>
              </a:rPr>
              <a:t>Thank You</a:t>
            </a:r>
            <a:r>
              <a:rPr lang="en-US" sz="3600" dirty="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F146254-C8D4-407E-9CA2-01988E342F18}"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5" name="Slide Number Placeholder 4"/>
          <p:cNvSpPr>
            <a:spLocks noGrp="1"/>
          </p:cNvSpPr>
          <p:nvPr>
            <p:ph type="sldNum" sz="quarter" idx="12"/>
          </p:nvPr>
        </p:nvSpPr>
        <p:spPr/>
        <p:txBody>
          <a:bodyPr/>
          <a:lstStyle/>
          <a:p>
            <a:fld id="{E5ED35F0-038B-4EFB-95E5-D52C2B4385AA}" type="slidenum">
              <a:rPr lang="en-IN" smtClean="0"/>
              <a:pPr/>
              <a:t>13</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6344B5E-04CA-4958-993E-A507824D2929}"/>
              </a:ext>
            </a:extLst>
          </p:cNvPr>
          <p:cNvSpPr>
            <a:spLocks noGrp="1"/>
          </p:cNvSpPr>
          <p:nvPr>
            <p:ph idx="1"/>
          </p:nvPr>
        </p:nvSpPr>
        <p:spPr/>
        <p:txBody>
          <a:bodyPr>
            <a:normAutofit/>
          </a:bodyPr>
          <a:lstStyle/>
          <a:p>
            <a:r>
              <a:rPr lang="en-US" sz="2400" dirty="0"/>
              <a:t>Introduction</a:t>
            </a:r>
          </a:p>
          <a:p>
            <a:r>
              <a:rPr lang="en-US" sz="2400" dirty="0"/>
              <a:t>Abstract</a:t>
            </a:r>
          </a:p>
          <a:p>
            <a:r>
              <a:rPr lang="en-US" sz="2400" dirty="0"/>
              <a:t>Literature reviews</a:t>
            </a:r>
          </a:p>
          <a:p>
            <a:r>
              <a:rPr lang="en-US" sz="2400" dirty="0"/>
              <a:t>Problem Statement</a:t>
            </a:r>
          </a:p>
          <a:p>
            <a:r>
              <a:rPr lang="en-US" sz="2400" dirty="0"/>
              <a:t>Methodology /Technology used</a:t>
            </a:r>
          </a:p>
          <a:p>
            <a:r>
              <a:rPr lang="en-US" sz="2400" dirty="0"/>
              <a:t>Conclusion</a:t>
            </a:r>
          </a:p>
          <a:p>
            <a:endParaRPr lang="en-US" dirty="0"/>
          </a:p>
          <a:p>
            <a:endParaRPr lang="en-US" dirty="0"/>
          </a:p>
          <a:p>
            <a:endParaRPr lang="en-US" dirty="0"/>
          </a:p>
          <a:p>
            <a:endParaRPr lang="en-IN" dirty="0"/>
          </a:p>
        </p:txBody>
      </p:sp>
      <p:sp>
        <p:nvSpPr>
          <p:cNvPr id="4" name="Date Placeholder 3"/>
          <p:cNvSpPr>
            <a:spLocks noGrp="1"/>
          </p:cNvSpPr>
          <p:nvPr>
            <p:ph type="dt" sz="half" idx="10"/>
          </p:nvPr>
        </p:nvSpPr>
        <p:spPr/>
        <p:txBody>
          <a:bodyPr/>
          <a:lstStyle/>
          <a:p>
            <a:fld id="{733766EA-D076-4117-A18E-C317FF43E694}" type="datetime5">
              <a:rPr lang="en-US" smtClean="0"/>
              <a:pPr/>
              <a:t>15-Apr-24</a:t>
            </a:fld>
            <a:endParaRPr lang="en-IN" dirty="0"/>
          </a:p>
        </p:txBody>
      </p:sp>
      <p:sp>
        <p:nvSpPr>
          <p:cNvPr id="6" name="Footer Placeholder 5"/>
          <p:cNvSpPr>
            <a:spLocks noGrp="1"/>
          </p:cNvSpPr>
          <p:nvPr>
            <p:ph type="ftr" sz="quarter" idx="11"/>
          </p:nvPr>
        </p:nvSpPr>
        <p:spPr/>
        <p:txBody>
          <a:bodyPr/>
          <a:lstStyle/>
          <a:p>
            <a:r>
              <a:rPr lang="en-IN" dirty="0"/>
              <a:t>Title of the Project(Only in Sentence Case)</a:t>
            </a:r>
          </a:p>
        </p:txBody>
      </p:sp>
      <p:sp>
        <p:nvSpPr>
          <p:cNvPr id="5" name="Slide Number Placeholder 4"/>
          <p:cNvSpPr>
            <a:spLocks noGrp="1"/>
          </p:cNvSpPr>
          <p:nvPr>
            <p:ph type="sldNum" sz="quarter" idx="12"/>
          </p:nvPr>
        </p:nvSpPr>
        <p:spPr/>
        <p:txBody>
          <a:bodyPr/>
          <a:lstStyle/>
          <a:p>
            <a:fld id="{E5ED35F0-038B-4EFB-95E5-D52C2B4385AA}" type="slidenum">
              <a:rPr lang="en-IN" smtClean="0"/>
              <a:pPr/>
              <a:t>2</a:t>
            </a:fld>
            <a:endParaRPr lang="en-IN"/>
          </a:p>
        </p:txBody>
      </p:sp>
      <p:sp>
        <p:nvSpPr>
          <p:cNvPr id="18" name="TextBox 17">
            <a:extLst>
              <a:ext uri="{FF2B5EF4-FFF2-40B4-BE49-F238E27FC236}">
                <a16:creationId xmlns:a16="http://schemas.microsoft.com/office/drawing/2014/main" id="{15AE21F8-2714-4719-9489-52E20C1B1907}"/>
              </a:ext>
            </a:extLst>
          </p:cNvPr>
          <p:cNvSpPr txBox="1"/>
          <p:nvPr/>
        </p:nvSpPr>
        <p:spPr>
          <a:xfrm>
            <a:off x="1691680" y="623612"/>
            <a:ext cx="4572000" cy="646331"/>
          </a:xfrm>
          <a:prstGeom prst="rect">
            <a:avLst/>
          </a:prstGeom>
          <a:noFill/>
        </p:spPr>
        <p:txBody>
          <a:bodyPr wrap="square">
            <a:spAutoFit/>
          </a:bodyPr>
          <a:lstStyle/>
          <a:p>
            <a:r>
              <a:rPr lang="en-US" sz="3600" dirty="0">
                <a:latin typeface="Algerian" panose="04020705040A02060702" pitchFamily="82" charset="0"/>
              </a:rPr>
              <a:t>Content :</a:t>
            </a:r>
            <a:endParaRPr lang="en-IN" sz="3600" dirty="0"/>
          </a:p>
        </p:txBody>
      </p:sp>
      <p:pic>
        <p:nvPicPr>
          <p:cNvPr id="3" name="Picture 2">
            <a:extLst>
              <a:ext uri="{FF2B5EF4-FFF2-40B4-BE49-F238E27FC236}">
                <a16:creationId xmlns:a16="http://schemas.microsoft.com/office/drawing/2014/main" id="{43CB9E26-D3A4-C7CC-379C-4524912A22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8903" y="5483912"/>
            <a:ext cx="1209493" cy="5388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4CFBFDC-013C-4734-AB77-BE18165EBE9E}"/>
              </a:ext>
            </a:extLst>
          </p:cNvPr>
          <p:cNvSpPr>
            <a:spLocks noGrp="1"/>
          </p:cNvSpPr>
          <p:nvPr>
            <p:ph idx="1"/>
          </p:nvPr>
        </p:nvSpPr>
        <p:spPr>
          <a:xfrm>
            <a:off x="478618" y="2292595"/>
            <a:ext cx="8915400" cy="3777622"/>
          </a:xfrm>
        </p:spPr>
        <p:txBody>
          <a:bodyPr>
            <a:normAutofit/>
          </a:bodyPr>
          <a:lstStyle/>
          <a:p>
            <a:r>
              <a:rPr lang="en-US" dirty="0"/>
              <a:t>Web development .</a:t>
            </a:r>
          </a:p>
          <a:p>
            <a:r>
              <a:rPr lang="en-US" dirty="0"/>
              <a:t>Platform for direct interaction between owner and student regarding the rent of room.</a:t>
            </a:r>
          </a:p>
          <a:p>
            <a:r>
              <a:rPr lang="en-IN" dirty="0"/>
              <a:t>All the information about room easily available.</a:t>
            </a:r>
          </a:p>
          <a:p>
            <a:r>
              <a:rPr lang="en-IN" dirty="0"/>
              <a:t>“Generation rent” is well-documental phenomenon in  the literature that signifies recent changes in young people’s           housing pathway , encapsulation by the growth in private renting and simultaneous decline of home ownership and  social housing.</a:t>
            </a:r>
          </a:p>
          <a:p>
            <a:pPr marL="0" indent="0">
              <a:buNone/>
            </a:pP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E5ED35F0-038B-4EFB-95E5-D52C2B4385AA}" type="slidenum">
              <a:rPr lang="en-IN" smtClean="0"/>
              <a:pPr/>
              <a:t>3</a:t>
            </a:fld>
            <a:endParaRPr lang="en-IN"/>
          </a:p>
        </p:txBody>
      </p:sp>
      <p:sp>
        <p:nvSpPr>
          <p:cNvPr id="16" name="TextBox 15">
            <a:extLst>
              <a:ext uri="{FF2B5EF4-FFF2-40B4-BE49-F238E27FC236}">
                <a16:creationId xmlns:a16="http://schemas.microsoft.com/office/drawing/2014/main" id="{E2AD8E6B-A9DD-45AA-AE90-384B3D3CF671}"/>
              </a:ext>
            </a:extLst>
          </p:cNvPr>
          <p:cNvSpPr txBox="1"/>
          <p:nvPr/>
        </p:nvSpPr>
        <p:spPr>
          <a:xfrm>
            <a:off x="451125" y="1152908"/>
            <a:ext cx="4736892" cy="646331"/>
          </a:xfrm>
          <a:prstGeom prst="rect">
            <a:avLst/>
          </a:prstGeom>
          <a:noFill/>
        </p:spPr>
        <p:txBody>
          <a:bodyPr wrap="square">
            <a:spAutoFit/>
          </a:bodyPr>
          <a:lstStyle/>
          <a:p>
            <a:r>
              <a:rPr lang="en-US" sz="3600" b="1" u="sng" dirty="0">
                <a:latin typeface="Agency FB" panose="020B0503020202020204" pitchFamily="34" charset="0"/>
              </a:rPr>
              <a:t>Introduction :</a:t>
            </a:r>
            <a:endParaRPr lang="en-IN" sz="3600" dirty="0"/>
          </a:p>
        </p:txBody>
      </p:sp>
      <p:pic>
        <p:nvPicPr>
          <p:cNvPr id="2" name="Picture 1">
            <a:extLst>
              <a:ext uri="{FF2B5EF4-FFF2-40B4-BE49-F238E27FC236}">
                <a16:creationId xmlns:a16="http://schemas.microsoft.com/office/drawing/2014/main" id="{AB89D6D2-9184-6F0E-0F8E-795DE8AB70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8903" y="5483912"/>
            <a:ext cx="1209493" cy="5388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7F9A-1151-2933-EE42-0664BB83A253}"/>
              </a:ext>
            </a:extLst>
          </p:cNvPr>
          <p:cNvSpPr>
            <a:spLocks noGrp="1"/>
          </p:cNvSpPr>
          <p:nvPr>
            <p:ph type="title"/>
          </p:nvPr>
        </p:nvSpPr>
        <p:spPr/>
        <p:txBody>
          <a:bodyPr/>
          <a:lstStyle/>
          <a:p>
            <a:r>
              <a:rPr lang="en-US" dirty="0">
                <a:solidFill>
                  <a:schemeClr val="accent1">
                    <a:lumMod val="50000"/>
                  </a:schemeClr>
                </a:solidFill>
                <a:latin typeface="Algerian" panose="04020705040A02060702" pitchFamily="82" charset="0"/>
              </a:rPr>
              <a:t>Abstract</a:t>
            </a:r>
            <a:endParaRPr lang="en-IN"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380C85A-3FCF-BBC8-60DE-4E921B52BB45}"/>
              </a:ext>
            </a:extLst>
          </p:cNvPr>
          <p:cNvSpPr>
            <a:spLocks noGrp="1"/>
          </p:cNvSpPr>
          <p:nvPr>
            <p:ph idx="1"/>
          </p:nvPr>
        </p:nvSpPr>
        <p:spPr>
          <a:xfrm>
            <a:off x="1276007" y="1340767"/>
            <a:ext cx="6752377" cy="4794321"/>
          </a:xfrm>
        </p:spPr>
        <p:txBody>
          <a:bodyPr>
            <a:noAutofit/>
          </a:bodyPr>
          <a:lstStyle/>
          <a:p>
            <a:pPr marL="6350" marR="24765" indent="-6350" algn="just">
              <a:lnSpc>
                <a:spcPct val="150000"/>
              </a:lnSpc>
              <a:spcAft>
                <a:spcPts val="4410"/>
              </a:spcAft>
            </a:pPr>
            <a:r>
              <a:rPr lang="en-IN" dirty="0">
                <a:solidFill>
                  <a:srgbClr val="000000"/>
                </a:solidFill>
                <a:effectLst/>
                <a:latin typeface="Times New Roman" panose="02020603050405020304" pitchFamily="18" charset="0"/>
                <a:ea typeface="Times New Roman" panose="02020603050405020304" pitchFamily="18" charset="0"/>
              </a:rPr>
              <a:t>This project report presents the work related to the Online Room Booking. This project helps user to register individual home to assist you in finding the perfect rental home . Also we can find your next rental from search view in your targeted area.</a:t>
            </a:r>
          </a:p>
          <a:p>
            <a:pPr marL="6350" marR="24765" indent="-6350" algn="just">
              <a:lnSpc>
                <a:spcPct val="150000"/>
              </a:lnSpc>
              <a:spcAft>
                <a:spcPts val="4415"/>
              </a:spcAft>
            </a:pPr>
            <a:r>
              <a:rPr lang="en-IN" dirty="0">
                <a:solidFill>
                  <a:srgbClr val="000000"/>
                </a:solidFill>
                <a:effectLst/>
                <a:latin typeface="Times New Roman" panose="02020603050405020304" pitchFamily="18" charset="0"/>
                <a:ea typeface="Times New Roman" panose="02020603050405020304" pitchFamily="18" charset="0"/>
              </a:rPr>
              <a:t>This website is designed to attend to all our needs from buying property, selling property or renting/leasing of property in India. Property helps us to maintain the database of various property &amp; agents information. It not only helps us to maintain the agent information but here we also allow agents to access the portal updated information across the global environment.</a:t>
            </a:r>
          </a:p>
          <a:p>
            <a:pPr marL="6350" marR="24765" indent="-6350" algn="just">
              <a:lnSpc>
                <a:spcPct val="150000"/>
              </a:lnSpc>
              <a:spcAft>
                <a:spcPts val="955"/>
              </a:spcAft>
            </a:pPr>
            <a:r>
              <a:rPr lang="en-IN"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BED7D4EB-5F95-2A5F-0C27-14F852D7639D}"/>
              </a:ext>
            </a:extLst>
          </p:cNvPr>
          <p:cNvSpPr>
            <a:spLocks noGrp="1"/>
          </p:cNvSpPr>
          <p:nvPr>
            <p:ph type="dt" sz="half" idx="10"/>
          </p:nvPr>
        </p:nvSpPr>
        <p:spPr/>
        <p:txBody>
          <a:bodyPr/>
          <a:lstStyle/>
          <a:p>
            <a:fld id="{9B0DD687-E4BB-443D-BE5E-37EB1C17099E}" type="datetime5">
              <a:rPr lang="en-US" smtClean="0"/>
              <a:pPr/>
              <a:t>15-Apr-24</a:t>
            </a:fld>
            <a:endParaRPr lang="en-IN"/>
          </a:p>
        </p:txBody>
      </p:sp>
      <p:sp>
        <p:nvSpPr>
          <p:cNvPr id="5" name="Footer Placeholder 4">
            <a:extLst>
              <a:ext uri="{FF2B5EF4-FFF2-40B4-BE49-F238E27FC236}">
                <a16:creationId xmlns:a16="http://schemas.microsoft.com/office/drawing/2014/main" id="{79D59908-2E13-34A8-EDF1-0870780D5582}"/>
              </a:ext>
            </a:extLst>
          </p:cNvPr>
          <p:cNvSpPr>
            <a:spLocks noGrp="1"/>
          </p:cNvSpPr>
          <p:nvPr>
            <p:ph type="ftr" sz="quarter" idx="11"/>
          </p:nvPr>
        </p:nvSpPr>
        <p:spPr/>
        <p:txBody>
          <a:bodyPr/>
          <a:lstStyle/>
          <a:p>
            <a:r>
              <a:rPr lang="en-IN"/>
              <a:t>Title of the Project(Only in Sentence Case)</a:t>
            </a:r>
          </a:p>
        </p:txBody>
      </p:sp>
      <p:sp>
        <p:nvSpPr>
          <p:cNvPr id="6" name="Slide Number Placeholder 5">
            <a:extLst>
              <a:ext uri="{FF2B5EF4-FFF2-40B4-BE49-F238E27FC236}">
                <a16:creationId xmlns:a16="http://schemas.microsoft.com/office/drawing/2014/main" id="{203136E2-6D56-80DA-EAC7-7D88676E856E}"/>
              </a:ext>
            </a:extLst>
          </p:cNvPr>
          <p:cNvSpPr>
            <a:spLocks noGrp="1"/>
          </p:cNvSpPr>
          <p:nvPr>
            <p:ph type="sldNum" sz="quarter" idx="12"/>
          </p:nvPr>
        </p:nvSpPr>
        <p:spPr/>
        <p:txBody>
          <a:bodyPr/>
          <a:lstStyle/>
          <a:p>
            <a:fld id="{E5ED35F0-038B-4EFB-95E5-D52C2B4385AA}" type="slidenum">
              <a:rPr lang="en-IN" smtClean="0"/>
              <a:pPr/>
              <a:t>4</a:t>
            </a:fld>
            <a:endParaRPr lang="en-IN"/>
          </a:p>
        </p:txBody>
      </p:sp>
      <p:pic>
        <p:nvPicPr>
          <p:cNvPr id="7" name="Picture 6">
            <a:extLst>
              <a:ext uri="{FF2B5EF4-FFF2-40B4-BE49-F238E27FC236}">
                <a16:creationId xmlns:a16="http://schemas.microsoft.com/office/drawing/2014/main" id="{CEAFAA74-5E78-AE06-CEBE-507B72165F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1258" y="5712788"/>
            <a:ext cx="1209493" cy="538883"/>
          </a:xfrm>
          <a:prstGeom prst="rect">
            <a:avLst/>
          </a:prstGeom>
        </p:spPr>
      </p:pic>
    </p:spTree>
    <p:extLst>
      <p:ext uri="{BB962C8B-B14F-4D97-AF65-F5344CB8AC3E}">
        <p14:creationId xmlns:p14="http://schemas.microsoft.com/office/powerpoint/2010/main" val="140119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64D037-93CA-4DD6-939C-5DA1265A7B44}"/>
              </a:ext>
            </a:extLst>
          </p:cNvPr>
          <p:cNvSpPr>
            <a:spLocks noGrp="1"/>
          </p:cNvSpPr>
          <p:nvPr>
            <p:ph type="sldNum" sz="quarter" idx="12"/>
          </p:nvPr>
        </p:nvSpPr>
        <p:spPr/>
        <p:txBody>
          <a:bodyPr/>
          <a:lstStyle/>
          <a:p>
            <a:fld id="{E5ED35F0-038B-4EFB-95E5-D52C2B4385AA}" type="slidenum">
              <a:rPr lang="en-IN" smtClean="0"/>
              <a:pPr/>
              <a:t>5</a:t>
            </a:fld>
            <a:endParaRPr lang="en-IN"/>
          </a:p>
        </p:txBody>
      </p:sp>
      <p:graphicFrame>
        <p:nvGraphicFramePr>
          <p:cNvPr id="7" name="Table 3">
            <a:extLst>
              <a:ext uri="{FF2B5EF4-FFF2-40B4-BE49-F238E27FC236}">
                <a16:creationId xmlns:a16="http://schemas.microsoft.com/office/drawing/2014/main" id="{7917951F-C6BB-4B83-91BF-779EA9377AEB}"/>
              </a:ext>
            </a:extLst>
          </p:cNvPr>
          <p:cNvGraphicFramePr>
            <a:graphicFrameLocks noGrp="1"/>
          </p:cNvGraphicFramePr>
          <p:nvPr>
            <p:extLst>
              <p:ext uri="{D42A27DB-BD31-4B8C-83A1-F6EECF244321}">
                <p14:modId xmlns:p14="http://schemas.microsoft.com/office/powerpoint/2010/main" val="3416288759"/>
              </p:ext>
            </p:extLst>
          </p:nvPr>
        </p:nvGraphicFramePr>
        <p:xfrm>
          <a:off x="1475655" y="1412777"/>
          <a:ext cx="7059625" cy="5486400"/>
        </p:xfrm>
        <a:graphic>
          <a:graphicData uri="http://schemas.openxmlformats.org/drawingml/2006/table">
            <a:tbl>
              <a:tblPr firstRow="1" bandRow="1">
                <a:tableStyleId>{5940675A-B579-460E-94D1-54222C63F5DA}</a:tableStyleId>
              </a:tblPr>
              <a:tblGrid>
                <a:gridCol w="442410">
                  <a:extLst>
                    <a:ext uri="{9D8B030D-6E8A-4147-A177-3AD203B41FA5}">
                      <a16:colId xmlns:a16="http://schemas.microsoft.com/office/drawing/2014/main" val="20000"/>
                    </a:ext>
                  </a:extLst>
                </a:gridCol>
                <a:gridCol w="1236138">
                  <a:extLst>
                    <a:ext uri="{9D8B030D-6E8A-4147-A177-3AD203B41FA5}">
                      <a16:colId xmlns:a16="http://schemas.microsoft.com/office/drawing/2014/main" val="20001"/>
                    </a:ext>
                  </a:extLst>
                </a:gridCol>
                <a:gridCol w="1197501">
                  <a:extLst>
                    <a:ext uri="{9D8B030D-6E8A-4147-A177-3AD203B41FA5}">
                      <a16:colId xmlns:a16="http://schemas.microsoft.com/office/drawing/2014/main" val="20002"/>
                    </a:ext>
                  </a:extLst>
                </a:gridCol>
                <a:gridCol w="1105386">
                  <a:extLst>
                    <a:ext uri="{9D8B030D-6E8A-4147-A177-3AD203B41FA5}">
                      <a16:colId xmlns:a16="http://schemas.microsoft.com/office/drawing/2014/main" val="20003"/>
                    </a:ext>
                  </a:extLst>
                </a:gridCol>
                <a:gridCol w="1343349">
                  <a:extLst>
                    <a:ext uri="{9D8B030D-6E8A-4147-A177-3AD203B41FA5}">
                      <a16:colId xmlns:a16="http://schemas.microsoft.com/office/drawing/2014/main" val="20004"/>
                    </a:ext>
                  </a:extLst>
                </a:gridCol>
                <a:gridCol w="1734841">
                  <a:extLst>
                    <a:ext uri="{9D8B030D-6E8A-4147-A177-3AD203B41FA5}">
                      <a16:colId xmlns:a16="http://schemas.microsoft.com/office/drawing/2014/main" val="20005"/>
                    </a:ext>
                  </a:extLst>
                </a:gridCol>
              </a:tblGrid>
              <a:tr h="710479">
                <a:tc>
                  <a:txBody>
                    <a:bodyPr/>
                    <a:lstStyle/>
                    <a:p>
                      <a:pPr algn="l"/>
                      <a:r>
                        <a:rPr lang="en-US" sz="1400" b="1" dirty="0">
                          <a:latin typeface="Times New Roman" panose="02020603050405020304" pitchFamily="18" charset="0"/>
                          <a:cs typeface="Times New Roman" panose="02020603050405020304" pitchFamily="18" charset="0"/>
                        </a:rPr>
                        <a:t>Sr. 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latin typeface="Times New Roman" panose="02020603050405020304" pitchFamily="18" charset="0"/>
                          <a:cs typeface="Times New Roman" panose="02020603050405020304" pitchFamily="18" charset="0"/>
                        </a:rPr>
                        <a:t>Authors</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latin typeface="Times New Roman" panose="02020603050405020304" pitchFamily="18" charset="0"/>
                          <a:cs typeface="Times New Roman" panose="02020603050405020304" pitchFamily="18" charset="0"/>
                        </a:rPr>
                        <a:t>Paper Title</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latin typeface="Times New Roman" panose="02020603050405020304" pitchFamily="18" charset="0"/>
                          <a:cs typeface="Times New Roman" panose="02020603050405020304" pitchFamily="18" charset="0"/>
                        </a:rPr>
                        <a:t>Publication Details</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latin typeface="Times New Roman" panose="02020603050405020304" pitchFamily="18" charset="0"/>
                          <a:cs typeface="Times New Roman" panose="02020603050405020304" pitchFamily="18" charset="0"/>
                        </a:rPr>
                        <a:t>Objectives</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b="1" dirty="0">
                          <a:latin typeface="Times New Roman" panose="02020603050405020304" pitchFamily="18" charset="0"/>
                          <a:cs typeface="Times New Roman" panose="02020603050405020304" pitchFamily="18" charset="0"/>
                        </a:rPr>
                        <a:t>Limitation / Findings</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953817">
                <a:tc>
                  <a:txBody>
                    <a:bodyPr/>
                    <a:lstStyle/>
                    <a:p>
                      <a:pPr algn="l"/>
                      <a:r>
                        <a:rPr lang="en-US" sz="1400" b="0" dirty="0">
                          <a:latin typeface="Times New Roman" panose="02020603050405020304" pitchFamily="18" charset="0"/>
                          <a:cs typeface="Times New Roman" panose="02020603050405020304" pitchFamily="18" charset="0"/>
                        </a:rPr>
                        <a:t>1</a:t>
                      </a:r>
                      <a:endParaRPr lang="en-IN" sz="1400" b="0" dirty="0">
                        <a:latin typeface="Times New Roman" panose="02020603050405020304" pitchFamily="18" charset="0"/>
                        <a:cs typeface="Times New Roman" panose="02020603050405020304" pitchFamily="18" charset="0"/>
                      </a:endParaRPr>
                    </a:p>
                  </a:txBody>
                  <a:tcPr/>
                </a:tc>
                <a:tc>
                  <a:txBody>
                    <a:bodyPr/>
                    <a:lstStyle/>
                    <a:p>
                      <a:pPr algn="l"/>
                      <a:r>
                        <a:rPr lang="en-US" altLang="en-IN" sz="1400" dirty="0" err="1">
                          <a:latin typeface="Times New Roman" panose="02020603050405020304" pitchFamily="18" charset="0"/>
                          <a:cs typeface="Times New Roman" panose="02020603050405020304" pitchFamily="18" charset="0"/>
                        </a:rPr>
                        <a:t>Gnangpinglill</a:t>
                      </a:r>
                      <a:r>
                        <a:rPr lang="en-US" altLang="en-IN" sz="1400" dirty="0">
                          <a:latin typeface="Times New Roman" panose="02020603050405020304" pitchFamily="18" charset="0"/>
                          <a:cs typeface="Times New Roman" panose="02020603050405020304" pitchFamily="18" charset="0"/>
                        </a:rPr>
                        <a:t>,</a:t>
                      </a:r>
                    </a:p>
                    <a:p>
                      <a:pPr algn="l"/>
                      <a:endParaRPr lang="en-US" altLang="en-IN" sz="1400" dirty="0">
                        <a:latin typeface="Times New Roman" panose="02020603050405020304" pitchFamily="18" charset="0"/>
                        <a:cs typeface="Times New Roman" panose="02020603050405020304" pitchFamily="18" charset="0"/>
                      </a:endParaRPr>
                    </a:p>
                    <a:p>
                      <a:pPr algn="l"/>
                      <a:r>
                        <a:rPr lang="en-US" altLang="en-IN" sz="1400" dirty="0" err="1">
                          <a:latin typeface="Times New Roman" panose="02020603050405020304" pitchFamily="18" charset="0"/>
                          <a:cs typeface="Times New Roman" panose="02020603050405020304" pitchFamily="18" charset="0"/>
                        </a:rPr>
                        <a:t>Xiaynan</a:t>
                      </a:r>
                      <a:r>
                        <a:rPr lang="en-US" altLang="en-IN" sz="1400" dirty="0">
                          <a:latin typeface="Times New Roman" panose="02020603050405020304" pitchFamily="18" charset="0"/>
                          <a:cs typeface="Times New Roman" panose="02020603050405020304" pitchFamily="18" charset="0"/>
                        </a:rPr>
                        <a:t> </a:t>
                      </a:r>
                      <a:r>
                        <a:rPr lang="en-US" altLang="en-IN" sz="1400" dirty="0" err="1">
                          <a:latin typeface="Times New Roman" panose="02020603050405020304" pitchFamily="18" charset="0"/>
                          <a:cs typeface="Times New Roman" panose="02020603050405020304" pitchFamily="18" charset="0"/>
                        </a:rPr>
                        <a:t>chang</a:t>
                      </a:r>
                      <a:endParaRPr lang="en-US" alt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The spillover effect  of rising  housing rent.</a:t>
                      </a:r>
                    </a:p>
                  </a:txBody>
                  <a:tcPr/>
                </a:tc>
                <a:tc>
                  <a:txBody>
                    <a:bodyPr/>
                    <a:lstStyle/>
                    <a:p>
                      <a:pPr algn="l"/>
                      <a:r>
                        <a:rPr lang="en-US" sz="1400" dirty="0">
                          <a:latin typeface="Times New Roman" panose="02020603050405020304" pitchFamily="18" charset="0"/>
                          <a:cs typeface="Times New Roman" panose="02020603050405020304" pitchFamily="18" charset="0"/>
                        </a:rPr>
                        <a:t>May 21,2021</a:t>
                      </a:r>
                    </a:p>
                  </a:txBody>
                  <a:tcPr/>
                </a:tc>
                <a:tc>
                  <a:txBody>
                    <a:bodyPr/>
                    <a:lstStyle/>
                    <a:p>
                      <a:pPr algn="l"/>
                      <a:r>
                        <a:rPr lang="en-US" altLang="en-IN" sz="1400" dirty="0">
                          <a:latin typeface="Times New Roman" panose="02020603050405020304" pitchFamily="18" charset="0"/>
                          <a:cs typeface="Times New Roman" panose="02020603050405020304" pitchFamily="18" charset="0"/>
                        </a:rPr>
                        <a:t>Benifits of providing a room service.</a:t>
                      </a:r>
                    </a:p>
                  </a:txBody>
                  <a:tcPr/>
                </a:tc>
                <a:tc>
                  <a:txBody>
                    <a:bodyPr/>
                    <a:lstStyle/>
                    <a:p>
                      <a:pPr algn="l"/>
                      <a:r>
                        <a:rPr lang="en-US" altLang="en-IN" sz="1400" dirty="0">
                          <a:latin typeface="Times New Roman" panose="02020603050405020304" pitchFamily="18" charset="0"/>
                          <a:cs typeface="Times New Roman" panose="02020603050405020304" pitchFamily="18" charset="0"/>
                        </a:rPr>
                        <a:t>Housing rent will simulate resident consumption at a central </a:t>
                      </a:r>
                      <a:r>
                        <a:rPr lang="en-US" altLang="en-IN" sz="1400" dirty="0" err="1">
                          <a:latin typeface="Times New Roman" panose="02020603050405020304" pitchFamily="18" charset="0"/>
                          <a:cs typeface="Times New Roman" panose="02020603050405020304" pitchFamily="18" charset="0"/>
                        </a:rPr>
                        <a:t>level.but</a:t>
                      </a:r>
                      <a:r>
                        <a:rPr lang="en-US" altLang="en-IN" sz="1400" dirty="0">
                          <a:latin typeface="Times New Roman" panose="02020603050405020304" pitchFamily="18" charset="0"/>
                          <a:cs typeface="Times New Roman" panose="02020603050405020304" pitchFamily="18" charset="0"/>
                        </a:rPr>
                        <a:t> excessive housing rent will great increase tenant housing consumption expenditure.</a:t>
                      </a:r>
                    </a:p>
                  </a:txBody>
                  <a:tcPr/>
                </a:tc>
                <a:extLst>
                  <a:ext uri="{0D108BD9-81ED-4DB2-BD59-A6C34878D82A}">
                    <a16:rowId xmlns:a16="http://schemas.microsoft.com/office/drawing/2014/main" val="10001"/>
                  </a:ext>
                </a:extLst>
              </a:tr>
              <a:tr h="2368263">
                <a:tc>
                  <a:txBody>
                    <a:bodyPr/>
                    <a:lstStyle/>
                    <a:p>
                      <a:pPr algn="l"/>
                      <a:r>
                        <a:rPr lang="en-US" sz="1400" b="0" dirty="0">
                          <a:latin typeface="Times New Roman" panose="02020603050405020304" pitchFamily="18" charset="0"/>
                          <a:cs typeface="Times New Roman" panose="02020603050405020304" pitchFamily="18" charset="0"/>
                        </a:rPr>
                        <a:t>2</a:t>
                      </a:r>
                      <a:endParaRPr lang="en-IN" sz="1400" b="0" dirty="0">
                        <a:latin typeface="Times New Roman" panose="02020603050405020304" pitchFamily="18" charset="0"/>
                        <a:cs typeface="Times New Roman" panose="02020603050405020304" pitchFamily="18" charset="0"/>
                      </a:endParaRPr>
                    </a:p>
                  </a:txBody>
                  <a:tcPr/>
                </a:tc>
                <a:tc>
                  <a:txBody>
                    <a:bodyPr/>
                    <a:lstStyle/>
                    <a:p>
                      <a:pPr algn="l"/>
                      <a:r>
                        <a:rPr lang="en-US" altLang="en-IN" sz="1400" dirty="0">
                          <a:latin typeface="Times New Roman" panose="02020603050405020304" pitchFamily="18" charset="0"/>
                          <a:cs typeface="Times New Roman" panose="02020603050405020304" pitchFamily="18" charset="0"/>
                        </a:rPr>
                        <a:t>Kim </a:t>
                      </a:r>
                      <a:r>
                        <a:rPr lang="en-US" altLang="en-IN" sz="1400" dirty="0" err="1">
                          <a:latin typeface="Times New Roman" panose="02020603050405020304" pitchFamily="18" charset="0"/>
                          <a:cs typeface="Times New Roman" panose="02020603050405020304" pitchFamily="18" charset="0"/>
                        </a:rPr>
                        <a:t>Mckee,Adrina</a:t>
                      </a:r>
                      <a:r>
                        <a:rPr lang="en-US" altLang="en-IN" sz="1400" dirty="0">
                          <a:latin typeface="Times New Roman" panose="02020603050405020304" pitchFamily="18" charset="0"/>
                          <a:cs typeface="Times New Roman" panose="02020603050405020304" pitchFamily="18" charset="0"/>
                        </a:rPr>
                        <a:t> Mihaela </a:t>
                      </a:r>
                      <a:r>
                        <a:rPr lang="en-US" altLang="en-IN" sz="1400" dirty="0" err="1">
                          <a:latin typeface="Times New Roman" panose="02020603050405020304" pitchFamily="18" charset="0"/>
                          <a:cs typeface="Times New Roman" panose="02020603050405020304" pitchFamily="18" charset="0"/>
                        </a:rPr>
                        <a:t>soaital</a:t>
                      </a:r>
                      <a:r>
                        <a:rPr lang="en-US" altLang="en-IN" sz="1400" dirty="0">
                          <a:latin typeface="Times New Roman" panose="02020603050405020304" pitchFamily="18" charset="0"/>
                          <a:cs typeface="Times New Roman" panose="02020603050405020304" pitchFamily="18" charset="0"/>
                        </a:rPr>
                        <a:t> </a:t>
                      </a:r>
                    </a:p>
                    <a:p>
                      <a:pPr algn="l"/>
                      <a:r>
                        <a:rPr lang="en-US" altLang="en-IN" sz="1400" dirty="0">
                          <a:latin typeface="Times New Roman" panose="02020603050405020304" pitchFamily="18" charset="0"/>
                          <a:cs typeface="Times New Roman" panose="02020603050405020304" pitchFamily="18" charset="0"/>
                        </a:rPr>
                        <a:t>Jennifer </a:t>
                      </a:r>
                      <a:r>
                        <a:rPr lang="en-US" altLang="en-IN" sz="1400" dirty="0" err="1">
                          <a:latin typeface="Times New Roman" panose="02020603050405020304" pitchFamily="18" charset="0"/>
                          <a:cs typeface="Times New Roman" panose="02020603050405020304" pitchFamily="18" charset="0"/>
                        </a:rPr>
                        <a:t>Hoolachan</a:t>
                      </a:r>
                      <a:r>
                        <a:rPr lang="en-US" altLang="en-IN" sz="1400" dirty="0">
                          <a:latin typeface="Times New Roman" panose="02020603050405020304" pitchFamily="18" charset="0"/>
                          <a:cs typeface="Times New Roman" panose="02020603050405020304" pitchFamily="18" charset="0"/>
                        </a:rPr>
                        <a:t> </a:t>
                      </a:r>
                    </a:p>
                    <a:p>
                      <a:pPr algn="l"/>
                      <a:endParaRPr lang="en-US" altLang="en-IN" sz="1400" dirty="0">
                        <a:latin typeface="Times New Roman" panose="02020603050405020304" pitchFamily="18" charset="0"/>
                        <a:cs typeface="Times New Roman" panose="02020603050405020304" pitchFamily="18" charset="0"/>
                      </a:endParaRPr>
                    </a:p>
                    <a:p>
                      <a:pPr algn="l"/>
                      <a:endParaRPr lang="en-US" alt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Generation rent &amp; the emotion  of private renting self-</a:t>
                      </a:r>
                      <a:r>
                        <a:rPr lang="en-US" altLang="en-IN" sz="1400" dirty="0" err="1">
                          <a:latin typeface="Times New Roman" panose="02020603050405020304" pitchFamily="18" charset="0"/>
                          <a:cs typeface="Times New Roman" panose="02020603050405020304" pitchFamily="18" charset="0"/>
                        </a:rPr>
                        <a:t>worth,status</a:t>
                      </a:r>
                      <a:r>
                        <a:rPr lang="en-US" altLang="en-IN" sz="1400" dirty="0">
                          <a:latin typeface="Times New Roman" panose="02020603050405020304" pitchFamily="18" charset="0"/>
                          <a:cs typeface="Times New Roman" panose="02020603050405020304" pitchFamily="18" charset="0"/>
                        </a:rPr>
                        <a:t> </a:t>
                      </a:r>
                      <a:br>
                        <a:rPr lang="en-US" altLang="en-IN" sz="1400" dirty="0">
                          <a:latin typeface="Times New Roman" panose="02020603050405020304" pitchFamily="18" charset="0"/>
                          <a:cs typeface="Times New Roman" panose="02020603050405020304" pitchFamily="18" charset="0"/>
                        </a:rPr>
                      </a:br>
                      <a:r>
                        <a:rPr lang="en-US" altLang="en-IN" sz="1400" dirty="0">
                          <a:latin typeface="Times New Roman" panose="02020603050405020304" pitchFamily="18" charset="0"/>
                          <a:cs typeface="Times New Roman" panose="02020603050405020304" pitchFamily="18" charset="0"/>
                        </a:rPr>
                        <a:t>&amp; insecurity amongst low income renters.</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400" dirty="0">
                          <a:latin typeface="Times New Roman" panose="02020603050405020304" pitchFamily="18" charset="0"/>
                          <a:cs typeface="Times New Roman" panose="02020603050405020304" pitchFamily="18" charset="0"/>
                        </a:rPr>
                        <a:t> </a:t>
                      </a:r>
                    </a:p>
                  </a:txBody>
                  <a:tcPr/>
                </a:tc>
                <a:tc>
                  <a:txBody>
                    <a:bodyPr/>
                    <a:lstStyle/>
                    <a:p>
                      <a:pPr algn="l"/>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nov</a:t>
                      </a:r>
                      <a:r>
                        <a:rPr lang="en-US" sz="1400" dirty="0">
                          <a:latin typeface="Times New Roman" panose="02020603050405020304" pitchFamily="18" charset="0"/>
                          <a:cs typeface="Times New Roman" panose="02020603050405020304" pitchFamily="18" charset="0"/>
                        </a:rPr>
                        <a:t> 2019</a:t>
                      </a:r>
                    </a:p>
                  </a:txBody>
                  <a:tcPr/>
                </a:tc>
                <a:tc>
                  <a:txBody>
                    <a:bodyPr/>
                    <a:lstStyle/>
                    <a:p>
                      <a:pPr algn="l"/>
                      <a:r>
                        <a:rPr lang="en-US" altLang="en-IN" sz="1400" dirty="0">
                          <a:latin typeface="Times New Roman" panose="02020603050405020304" pitchFamily="18" charset="0"/>
                          <a:cs typeface="Times New Roman" panose="02020603050405020304" pitchFamily="18" charset="0"/>
                        </a:rPr>
                        <a:t>He provide offers and basic facilities</a:t>
                      </a:r>
                    </a:p>
                  </a:txBody>
                  <a:tcPr/>
                </a:tc>
                <a:tc>
                  <a:txBody>
                    <a:bodyPr/>
                    <a:lstStyle/>
                    <a:p>
                      <a:pPr algn="l"/>
                      <a:r>
                        <a:rPr lang="en-US" altLang="en-IN" sz="1400" dirty="0">
                          <a:latin typeface="Times New Roman" panose="02020603050405020304" pitchFamily="18" charset="0"/>
                          <a:cs typeface="Times New Roman" panose="02020603050405020304" pitchFamily="18" charset="0"/>
                        </a:rPr>
                        <a:t>Powerlessness insecurity </a:t>
                      </a:r>
                      <a:r>
                        <a:rPr lang="en-US" altLang="en-IN" sz="1400" dirty="0" err="1">
                          <a:latin typeface="Times New Roman" panose="02020603050405020304" pitchFamily="18" charset="0"/>
                          <a:cs typeface="Times New Roman" panose="02020603050405020304" pitchFamily="18" charset="0"/>
                        </a:rPr>
                        <a:t>allenation</a:t>
                      </a:r>
                      <a:r>
                        <a:rPr lang="en-US" altLang="en-IN" sz="1400" dirty="0">
                          <a:latin typeface="Times New Roman" panose="02020603050405020304" pitchFamily="18" charset="0"/>
                          <a:cs typeface="Times New Roman" panose="02020603050405020304" pitchFamily="18" charset="0"/>
                        </a:rPr>
                        <a:t> </a:t>
                      </a:r>
                      <a:r>
                        <a:rPr lang="en-US" altLang="en-IN" sz="1400" dirty="0" err="1">
                          <a:latin typeface="Times New Roman" panose="02020603050405020304" pitchFamily="18" charset="0"/>
                          <a:cs typeface="Times New Roman" panose="02020603050405020304" pitchFamily="18" charset="0"/>
                        </a:rPr>
                        <a:t>unaffordadble</a:t>
                      </a:r>
                      <a:r>
                        <a:rPr lang="en-US" altLang="en-IN" sz="1400" dirty="0">
                          <a:latin typeface="Times New Roman" panose="02020603050405020304" pitchFamily="18" charset="0"/>
                          <a:cs typeface="Times New Roman" panose="02020603050405020304" pitchFamily="18" charset="0"/>
                        </a:rPr>
                        <a:t> housing and financial stress and status anxiety stigma and the good  tenant .</a:t>
                      </a:r>
                    </a:p>
                  </a:txBody>
                  <a:tcPr/>
                </a:tc>
                <a:extLst>
                  <a:ext uri="{0D108BD9-81ED-4DB2-BD59-A6C34878D82A}">
                    <a16:rowId xmlns:a16="http://schemas.microsoft.com/office/drawing/2014/main" val="10002"/>
                  </a:ext>
                </a:extLst>
              </a:tr>
              <a:tr h="296033">
                <a:tc>
                  <a:txBody>
                    <a:bodyPr/>
                    <a:lstStyle/>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IN" sz="1400" dirty="0">
                        <a:latin typeface="Times New Roman" panose="02020603050405020304" pitchFamily="18" charset="0"/>
                        <a:cs typeface="Times New Roman" panose="02020603050405020304" pitchFamily="18" charset="0"/>
                      </a:endParaRPr>
                    </a:p>
                  </a:txBody>
                  <a:tcPr/>
                </a:tc>
                <a:tc>
                  <a:txBody>
                    <a:bodyPr/>
                    <a:lstStyle/>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algn="l"/>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8CC3BC7F-08B9-48C8-A4CE-88C4EC4435D3}"/>
              </a:ext>
            </a:extLst>
          </p:cNvPr>
          <p:cNvSpPr txBox="1"/>
          <p:nvPr/>
        </p:nvSpPr>
        <p:spPr>
          <a:xfrm>
            <a:off x="1506596" y="692696"/>
            <a:ext cx="7848873"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u="sng" dirty="0"/>
              <a:t>Literature  </a:t>
            </a:r>
            <a:r>
              <a:rPr lang="en-US" sz="2800" b="1" u="sng" dirty="0" err="1"/>
              <a:t>Revieew</a:t>
            </a:r>
            <a:r>
              <a:rPr lang="en-US" sz="2800" b="1" u="sng" dirty="0"/>
              <a:t>:</a:t>
            </a:r>
            <a:endParaRPr lang="en-IN" sz="2800" b="1" u="sng" dirty="0"/>
          </a:p>
        </p:txBody>
      </p:sp>
    </p:spTree>
    <p:extLst>
      <p:ext uri="{BB962C8B-B14F-4D97-AF65-F5344CB8AC3E}">
        <p14:creationId xmlns:p14="http://schemas.microsoft.com/office/powerpoint/2010/main" val="27531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05DBA6D6-BE84-47E1-B474-0648D05BE0DC}"/>
              </a:ext>
            </a:extLst>
          </p:cNvPr>
          <p:cNvSpPr>
            <a:spLocks noGrp="1"/>
          </p:cNvSpPr>
          <p:nvPr>
            <p:ph idx="1"/>
          </p:nvPr>
        </p:nvSpPr>
        <p:spPr/>
        <p:txBody>
          <a:bodyPr/>
          <a:lstStyle/>
          <a:p>
            <a:r>
              <a:rPr lang="en-US" dirty="0"/>
              <a:t>Many student search for room available on rent; and for this purpose they have to visit places physically. </a:t>
            </a:r>
          </a:p>
          <a:p>
            <a:r>
              <a:rPr lang="en-US" dirty="0"/>
              <a:t>So many student are comes out of  town  to study ,they face most of problem to search room.</a:t>
            </a:r>
          </a:p>
          <a:p>
            <a:r>
              <a:rPr lang="en-US" dirty="0"/>
              <a:t>They can’t find out perfect room to stay. They struggling a lot .</a:t>
            </a:r>
          </a:p>
          <a:p>
            <a:endParaRPr lang="en-US" dirty="0"/>
          </a:p>
          <a:p>
            <a:endParaRPr lang="en-IN" dirty="0"/>
          </a:p>
        </p:txBody>
      </p:sp>
      <p:sp>
        <p:nvSpPr>
          <p:cNvPr id="4" name="Date Placeholder 3"/>
          <p:cNvSpPr>
            <a:spLocks noGrp="1"/>
          </p:cNvSpPr>
          <p:nvPr>
            <p:ph type="dt" sz="half" idx="10"/>
          </p:nvPr>
        </p:nvSpPr>
        <p:spPr/>
        <p:txBody>
          <a:bodyPr/>
          <a:lstStyle/>
          <a:p>
            <a:fld id="{25565E8D-ED37-4734-BF97-215275278869}"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5" name="Slide Number Placeholder 4"/>
          <p:cNvSpPr>
            <a:spLocks noGrp="1"/>
          </p:cNvSpPr>
          <p:nvPr>
            <p:ph type="sldNum" sz="quarter" idx="12"/>
          </p:nvPr>
        </p:nvSpPr>
        <p:spPr/>
        <p:txBody>
          <a:bodyPr/>
          <a:lstStyle/>
          <a:p>
            <a:fld id="{E5ED35F0-038B-4EFB-95E5-D52C2B4385AA}" type="slidenum">
              <a:rPr lang="en-IN" smtClean="0"/>
              <a:pPr/>
              <a:t>6</a:t>
            </a:fld>
            <a:endParaRPr lang="en-IN"/>
          </a:p>
        </p:txBody>
      </p:sp>
      <p:sp>
        <p:nvSpPr>
          <p:cNvPr id="16" name="TextBox 15">
            <a:extLst>
              <a:ext uri="{FF2B5EF4-FFF2-40B4-BE49-F238E27FC236}">
                <a16:creationId xmlns:a16="http://schemas.microsoft.com/office/drawing/2014/main" id="{0BFA2E86-B1F4-4076-8413-ECBAA7BEFFCC}"/>
              </a:ext>
            </a:extLst>
          </p:cNvPr>
          <p:cNvSpPr txBox="1"/>
          <p:nvPr/>
        </p:nvSpPr>
        <p:spPr>
          <a:xfrm>
            <a:off x="1691680" y="647179"/>
            <a:ext cx="4572000" cy="646331"/>
          </a:xfrm>
          <a:prstGeom prst="rect">
            <a:avLst/>
          </a:prstGeom>
          <a:noFill/>
        </p:spPr>
        <p:txBody>
          <a:bodyPr wrap="square">
            <a:spAutoFit/>
          </a:bodyPr>
          <a:lstStyle/>
          <a:p>
            <a:r>
              <a:rPr lang="en-US" sz="3600" b="1" u="sng" dirty="0">
                <a:latin typeface="Agency FB" panose="020B0503020202020204" pitchFamily="34" charset="0"/>
              </a:rPr>
              <a:t>Problem Statement</a:t>
            </a:r>
            <a:endParaRPr lang="en-IN" sz="3600" dirty="0"/>
          </a:p>
        </p:txBody>
      </p:sp>
      <p:pic>
        <p:nvPicPr>
          <p:cNvPr id="2" name="Picture 1">
            <a:extLst>
              <a:ext uri="{FF2B5EF4-FFF2-40B4-BE49-F238E27FC236}">
                <a16:creationId xmlns:a16="http://schemas.microsoft.com/office/drawing/2014/main" id="{C7252BD0-0828-B056-CF27-F0798170A9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0318" y="5483912"/>
            <a:ext cx="1209493" cy="5388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9F8D-6C08-4405-B680-D436EE86F20D}"/>
              </a:ext>
            </a:extLst>
          </p:cNvPr>
          <p:cNvSpPr>
            <a:spLocks noGrp="1"/>
          </p:cNvSpPr>
          <p:nvPr>
            <p:ph type="title"/>
          </p:nvPr>
        </p:nvSpPr>
        <p:spPr/>
        <p:txBody>
          <a:bodyPr/>
          <a:lstStyle/>
          <a:p>
            <a:r>
              <a:rPr lang="en-US" dirty="0"/>
              <a:t>Proposed Approach :</a:t>
            </a:r>
            <a:endParaRPr lang="en-IN" dirty="0"/>
          </a:p>
        </p:txBody>
      </p:sp>
      <p:sp>
        <p:nvSpPr>
          <p:cNvPr id="3" name="Content Placeholder 2">
            <a:extLst>
              <a:ext uri="{FF2B5EF4-FFF2-40B4-BE49-F238E27FC236}">
                <a16:creationId xmlns:a16="http://schemas.microsoft.com/office/drawing/2014/main" id="{991C14F2-D3B5-469D-8239-20629EA9864E}"/>
              </a:ext>
            </a:extLst>
          </p:cNvPr>
          <p:cNvSpPr>
            <a:spLocks noGrp="1"/>
          </p:cNvSpPr>
          <p:nvPr>
            <p:ph idx="1"/>
          </p:nvPr>
        </p:nvSpPr>
        <p:spPr/>
        <p:txBody>
          <a:bodyPr>
            <a:normAutofit/>
          </a:bodyPr>
          <a:lstStyle/>
          <a:p>
            <a:r>
              <a:rPr lang="en-US" dirty="0"/>
              <a:t>This project address  the problem encountered in the allocation of room ( space) to the student in the particular area.</a:t>
            </a:r>
          </a:p>
          <a:p>
            <a:r>
              <a:rPr lang="en-US" dirty="0"/>
              <a:t>This project proposed and design a system that is capable of managing a database which will allocated space (</a:t>
            </a:r>
            <a:r>
              <a:rPr lang="en-US" dirty="0" err="1"/>
              <a:t>hall,room</a:t>
            </a:r>
            <a:r>
              <a:rPr lang="en-US" dirty="0"/>
              <a:t> ).</a:t>
            </a:r>
          </a:p>
          <a:p>
            <a:r>
              <a:rPr lang="en-US" dirty="0"/>
              <a:t>The propose system will automatically allocated </a:t>
            </a:r>
            <a:r>
              <a:rPr lang="en-US" dirty="0" err="1"/>
              <a:t>hall,rooms</a:t>
            </a:r>
            <a:r>
              <a:rPr lang="en-US" dirty="0"/>
              <a:t> and </a:t>
            </a:r>
            <a:r>
              <a:rPr lang="en-US" dirty="0" err="1"/>
              <a:t>roomates</a:t>
            </a:r>
            <a:r>
              <a:rPr lang="en-US" dirty="0"/>
              <a:t> by taking certain criteria into consideration and also keeps the proper records of all the vacant room and its  inhabitance.</a:t>
            </a:r>
          </a:p>
          <a:p>
            <a:pPr marL="0" indent="0">
              <a:buNone/>
            </a:pPr>
            <a:r>
              <a:rPr lang="en-US" dirty="0"/>
              <a:t> </a:t>
            </a:r>
            <a:endParaRPr lang="en-IN" dirty="0"/>
          </a:p>
        </p:txBody>
      </p:sp>
      <p:sp>
        <p:nvSpPr>
          <p:cNvPr id="4" name="Date Placeholder 3">
            <a:extLst>
              <a:ext uri="{FF2B5EF4-FFF2-40B4-BE49-F238E27FC236}">
                <a16:creationId xmlns:a16="http://schemas.microsoft.com/office/drawing/2014/main" id="{59261450-5012-494B-88ED-596C65C7A9CA}"/>
              </a:ext>
            </a:extLst>
          </p:cNvPr>
          <p:cNvSpPr>
            <a:spLocks noGrp="1"/>
          </p:cNvSpPr>
          <p:nvPr>
            <p:ph type="dt" sz="half" idx="10"/>
          </p:nvPr>
        </p:nvSpPr>
        <p:spPr/>
        <p:txBody>
          <a:bodyPr/>
          <a:lstStyle/>
          <a:p>
            <a:fld id="{9B0DD687-E4BB-443D-BE5E-37EB1C17099E}" type="datetime5">
              <a:rPr lang="en-US" smtClean="0"/>
              <a:pPr/>
              <a:t>15-Apr-24</a:t>
            </a:fld>
            <a:endParaRPr lang="en-IN"/>
          </a:p>
        </p:txBody>
      </p:sp>
      <p:sp>
        <p:nvSpPr>
          <p:cNvPr id="6" name="Footer Placeholder 5">
            <a:extLst>
              <a:ext uri="{FF2B5EF4-FFF2-40B4-BE49-F238E27FC236}">
                <a16:creationId xmlns:a16="http://schemas.microsoft.com/office/drawing/2014/main" id="{C2E12EDD-29FA-4A7B-8893-9BB423CEDBC6}"/>
              </a:ext>
            </a:extLst>
          </p:cNvPr>
          <p:cNvSpPr>
            <a:spLocks noGrp="1"/>
          </p:cNvSpPr>
          <p:nvPr>
            <p:ph type="ftr" sz="quarter" idx="11"/>
          </p:nvPr>
        </p:nvSpPr>
        <p:spPr/>
        <p:txBody>
          <a:bodyPr/>
          <a:lstStyle/>
          <a:p>
            <a:r>
              <a:rPr lang="en-IN"/>
              <a:t>Title of the Project(Only in Sentence Case)</a:t>
            </a:r>
          </a:p>
        </p:txBody>
      </p:sp>
      <p:sp>
        <p:nvSpPr>
          <p:cNvPr id="5" name="Slide Number Placeholder 4">
            <a:extLst>
              <a:ext uri="{FF2B5EF4-FFF2-40B4-BE49-F238E27FC236}">
                <a16:creationId xmlns:a16="http://schemas.microsoft.com/office/drawing/2014/main" id="{40647E42-65DA-4CEF-99EE-FA4B69733A14}"/>
              </a:ext>
            </a:extLst>
          </p:cNvPr>
          <p:cNvSpPr>
            <a:spLocks noGrp="1"/>
          </p:cNvSpPr>
          <p:nvPr>
            <p:ph type="sldNum" sz="quarter" idx="12"/>
          </p:nvPr>
        </p:nvSpPr>
        <p:spPr/>
        <p:txBody>
          <a:bodyPr/>
          <a:lstStyle/>
          <a:p>
            <a:fld id="{E5ED35F0-038B-4EFB-95E5-D52C2B4385AA}" type="slidenum">
              <a:rPr lang="en-IN" smtClean="0"/>
              <a:pPr/>
              <a:t>7</a:t>
            </a:fld>
            <a:endParaRPr lang="en-IN"/>
          </a:p>
        </p:txBody>
      </p:sp>
      <p:pic>
        <p:nvPicPr>
          <p:cNvPr id="7" name="Picture 6">
            <a:extLst>
              <a:ext uri="{FF2B5EF4-FFF2-40B4-BE49-F238E27FC236}">
                <a16:creationId xmlns:a16="http://schemas.microsoft.com/office/drawing/2014/main" id="{E0FEB9DC-9AE5-343E-8C8F-8FA0180BE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8903" y="5483912"/>
            <a:ext cx="1209493" cy="538883"/>
          </a:xfrm>
          <a:prstGeom prst="rect">
            <a:avLst/>
          </a:prstGeom>
        </p:spPr>
      </p:pic>
    </p:spTree>
    <p:extLst>
      <p:ext uri="{BB962C8B-B14F-4D97-AF65-F5344CB8AC3E}">
        <p14:creationId xmlns:p14="http://schemas.microsoft.com/office/powerpoint/2010/main" val="344879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F5F335F9-262A-41A9-ABF6-02A55470B6C8}"/>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Rooms available for renting purpose.</a:t>
            </a:r>
          </a:p>
          <a:p>
            <a:pPr marL="285750" indent="-285750">
              <a:buFont typeface="Arial" panose="020B0604020202020204" pitchFamily="34" charset="0"/>
              <a:buChar char="•"/>
            </a:pPr>
            <a:r>
              <a:rPr lang="en-US" dirty="0"/>
              <a:t>Easy search for property near your area</a:t>
            </a:r>
          </a:p>
          <a:p>
            <a:pPr marL="285750" indent="-285750">
              <a:buFont typeface="Arial" panose="020B0604020202020204" pitchFamily="34" charset="0"/>
              <a:buChar char="•"/>
            </a:pPr>
            <a:r>
              <a:rPr lang="en-US" dirty="0"/>
              <a:t>Interactive mapping features: Integrating interactive maps into your platform can enable students to visualize the location of available rental properties relative to their preferred area. This feature not only facilitates easier navigation but also provides valuable insights into the surrounding neighborhood and nearby amenities..</a:t>
            </a:r>
          </a:p>
        </p:txBody>
      </p:sp>
      <p:sp>
        <p:nvSpPr>
          <p:cNvPr id="4" name="Date Placeholder 3"/>
          <p:cNvSpPr>
            <a:spLocks noGrp="1"/>
          </p:cNvSpPr>
          <p:nvPr>
            <p:ph type="dt" sz="half" idx="10"/>
          </p:nvPr>
        </p:nvSpPr>
        <p:spPr/>
        <p:txBody>
          <a:bodyPr/>
          <a:lstStyle/>
          <a:p>
            <a:fld id="{9B0DD687-E4BB-443D-BE5E-37EB1C17099E}" type="datetime5">
              <a:rPr lang="en-US" smtClean="0"/>
              <a:pPr/>
              <a:t>15-Apr-24</a:t>
            </a:fld>
            <a:endParaRPr lang="en-IN"/>
          </a:p>
        </p:txBody>
      </p:sp>
      <p:sp>
        <p:nvSpPr>
          <p:cNvPr id="6" name="Footer Placeholder 5"/>
          <p:cNvSpPr>
            <a:spLocks noGrp="1"/>
          </p:cNvSpPr>
          <p:nvPr>
            <p:ph type="ftr" sz="quarter" idx="11"/>
          </p:nvPr>
        </p:nvSpPr>
        <p:spPr/>
        <p:txBody>
          <a:bodyPr/>
          <a:lstStyle/>
          <a:p>
            <a:r>
              <a:rPr lang="en-IN"/>
              <a:t>Title of the Project(Only in Sentence Case)</a:t>
            </a:r>
          </a:p>
        </p:txBody>
      </p:sp>
      <p:sp>
        <p:nvSpPr>
          <p:cNvPr id="5" name="Slide Number Placeholder 4"/>
          <p:cNvSpPr>
            <a:spLocks noGrp="1"/>
          </p:cNvSpPr>
          <p:nvPr>
            <p:ph type="sldNum" sz="quarter" idx="12"/>
          </p:nvPr>
        </p:nvSpPr>
        <p:spPr/>
        <p:txBody>
          <a:bodyPr/>
          <a:lstStyle/>
          <a:p>
            <a:fld id="{E5ED35F0-038B-4EFB-95E5-D52C2B4385AA}" type="slidenum">
              <a:rPr lang="en-IN" smtClean="0"/>
              <a:pPr/>
              <a:t>8</a:t>
            </a:fld>
            <a:endParaRPr lang="en-IN"/>
          </a:p>
        </p:txBody>
      </p:sp>
      <p:sp>
        <p:nvSpPr>
          <p:cNvPr id="16" name="TextBox 15">
            <a:extLst>
              <a:ext uri="{FF2B5EF4-FFF2-40B4-BE49-F238E27FC236}">
                <a16:creationId xmlns:a16="http://schemas.microsoft.com/office/drawing/2014/main" id="{0102FAE6-4A1D-4C65-BCBE-7CAFB85389B4}"/>
              </a:ext>
            </a:extLst>
          </p:cNvPr>
          <p:cNvSpPr txBox="1"/>
          <p:nvPr/>
        </p:nvSpPr>
        <p:spPr>
          <a:xfrm>
            <a:off x="1934957" y="647179"/>
            <a:ext cx="4672293" cy="646331"/>
          </a:xfrm>
          <a:prstGeom prst="rect">
            <a:avLst/>
          </a:prstGeom>
          <a:noFill/>
        </p:spPr>
        <p:txBody>
          <a:bodyPr wrap="square">
            <a:spAutoFit/>
          </a:bodyPr>
          <a:lstStyle/>
          <a:p>
            <a:r>
              <a:rPr lang="en-US" sz="3600" u="sng" dirty="0">
                <a:latin typeface="Algerian" panose="04020705040A02060702" pitchFamily="82" charset="0"/>
              </a:rPr>
              <a:t>features</a:t>
            </a:r>
            <a:endParaRPr lang="en-IN" sz="3600" u="sng" dirty="0"/>
          </a:p>
        </p:txBody>
      </p:sp>
      <p:pic>
        <p:nvPicPr>
          <p:cNvPr id="2" name="Picture 1">
            <a:extLst>
              <a:ext uri="{FF2B5EF4-FFF2-40B4-BE49-F238E27FC236}">
                <a16:creationId xmlns:a16="http://schemas.microsoft.com/office/drawing/2014/main" id="{81D4AD0C-6974-2A6B-A4E6-C9961BBC9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8903" y="5483912"/>
            <a:ext cx="1209493" cy="5388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24F087BA-D8DA-434F-B6DF-EA844CEF9F5B}"/>
              </a:ext>
            </a:extLst>
          </p:cNvPr>
          <p:cNvSpPr>
            <a:spLocks noGrp="1"/>
          </p:cNvSpPr>
          <p:nvPr>
            <p:ph idx="1"/>
          </p:nvPr>
        </p:nvSpPr>
        <p:spPr>
          <a:xfrm>
            <a:off x="1403648" y="2276873"/>
            <a:ext cx="6521152" cy="4464495"/>
          </a:xfrm>
        </p:spPr>
        <p:txBody>
          <a:bodyPr/>
          <a:lstStyle/>
          <a:p>
            <a:pPr>
              <a:buFont typeface="Wingdings" panose="05000000000000000000" pitchFamily="2" charset="2"/>
              <a:buChar char="Ø"/>
            </a:pPr>
            <a:r>
              <a:rPr lang="en-US" dirty="0"/>
              <a:t>For frontend , we use HTML, CSS and Angular Framework</a:t>
            </a:r>
            <a:endParaRPr lang="en-US" u="sng" dirty="0"/>
          </a:p>
          <a:p>
            <a:pPr>
              <a:buFont typeface="Wingdings" panose="05000000000000000000" pitchFamily="2" charset="2"/>
              <a:buChar char="Ø"/>
            </a:pPr>
            <a:r>
              <a:rPr lang="en-US" u="sng" dirty="0"/>
              <a:t>My SQL as a database and </a:t>
            </a:r>
            <a:r>
              <a:rPr lang="en-US" u="sng" dirty="0" err="1"/>
              <a:t>hibrnate</a:t>
            </a:r>
            <a:endParaRPr lang="en-US" u="sng" dirty="0"/>
          </a:p>
          <a:p>
            <a:pPr>
              <a:buFont typeface="Wingdings" panose="05000000000000000000" pitchFamily="2" charset="2"/>
              <a:buChar char="Ø"/>
            </a:pPr>
            <a:r>
              <a:rPr lang="en-US" u="sng" dirty="0"/>
              <a:t>Backend as a </a:t>
            </a:r>
            <a:r>
              <a:rPr lang="en-US" u="sng" dirty="0" err="1"/>
              <a:t>SpringBoot</a:t>
            </a:r>
            <a:r>
              <a:rPr lang="en-US" u="sng" dirty="0"/>
              <a:t> </a:t>
            </a:r>
          </a:p>
          <a:p>
            <a:pPr>
              <a:buFont typeface="Wingdings" panose="05000000000000000000" pitchFamily="2" charset="2"/>
              <a:buChar char="Ø"/>
            </a:pPr>
            <a:r>
              <a:rPr lang="en-US" b="1" u="sng" dirty="0"/>
              <a:t>Software</a:t>
            </a:r>
            <a:r>
              <a:rPr lang="en-US" u="sng" dirty="0"/>
              <a:t> :  Eclipse , MySQL Workbench</a:t>
            </a:r>
          </a:p>
          <a:p>
            <a:pPr>
              <a:buFont typeface="Wingdings" panose="05000000000000000000" pitchFamily="2" charset="2"/>
              <a:buChar char="Ø"/>
            </a:pPr>
            <a:r>
              <a:rPr lang="en-US" b="1" u="sng" dirty="0"/>
              <a:t>Operating System </a:t>
            </a:r>
            <a:r>
              <a:rPr lang="en-US" b="1" dirty="0"/>
              <a:t>:  </a:t>
            </a:r>
            <a:r>
              <a:rPr lang="en-US" dirty="0"/>
              <a:t>Windows 7/ 8/9 /10/11</a:t>
            </a:r>
            <a:endParaRPr lang="en-US" u="sng" dirty="0"/>
          </a:p>
        </p:txBody>
      </p:sp>
      <p:sp>
        <p:nvSpPr>
          <p:cNvPr id="4" name="Date Placeholder 3"/>
          <p:cNvSpPr>
            <a:spLocks noGrp="1"/>
          </p:cNvSpPr>
          <p:nvPr>
            <p:ph type="dt" sz="half" idx="10"/>
          </p:nvPr>
        </p:nvSpPr>
        <p:spPr/>
        <p:txBody>
          <a:bodyPr/>
          <a:lstStyle/>
          <a:p>
            <a:fld id="{27E3DF00-D1E8-4CB4-8882-DE257FB42F52}" type="datetime5">
              <a:rPr lang="en-US" smtClean="0"/>
              <a:pPr/>
              <a:t>15-Apr-24</a:t>
            </a:fld>
            <a:endParaRPr lang="en-IN"/>
          </a:p>
        </p:txBody>
      </p:sp>
      <p:sp>
        <p:nvSpPr>
          <p:cNvPr id="6" name="Footer Placeholder 5"/>
          <p:cNvSpPr>
            <a:spLocks noGrp="1"/>
          </p:cNvSpPr>
          <p:nvPr>
            <p:ph type="ftr" sz="quarter" idx="11"/>
          </p:nvPr>
        </p:nvSpPr>
        <p:spPr/>
        <p:txBody>
          <a:bodyPr/>
          <a:lstStyle/>
          <a:p>
            <a:r>
              <a:rPr lang="en-IN" dirty="0"/>
              <a:t>Title of the Project(Only in Sentence Case)</a:t>
            </a:r>
          </a:p>
        </p:txBody>
      </p:sp>
      <p:sp>
        <p:nvSpPr>
          <p:cNvPr id="5" name="Slide Number Placeholder 4"/>
          <p:cNvSpPr>
            <a:spLocks noGrp="1"/>
          </p:cNvSpPr>
          <p:nvPr>
            <p:ph type="sldNum" sz="quarter" idx="12"/>
          </p:nvPr>
        </p:nvSpPr>
        <p:spPr/>
        <p:txBody>
          <a:bodyPr/>
          <a:lstStyle/>
          <a:p>
            <a:fld id="{E5ED35F0-038B-4EFB-95E5-D52C2B4385AA}" type="slidenum">
              <a:rPr lang="en-IN" smtClean="0"/>
              <a:pPr/>
              <a:t>9</a:t>
            </a:fld>
            <a:endParaRPr lang="en-IN"/>
          </a:p>
        </p:txBody>
      </p:sp>
      <p:sp>
        <p:nvSpPr>
          <p:cNvPr id="14" name="TextBox 13">
            <a:extLst>
              <a:ext uri="{FF2B5EF4-FFF2-40B4-BE49-F238E27FC236}">
                <a16:creationId xmlns:a16="http://schemas.microsoft.com/office/drawing/2014/main" id="{A702A7E8-BACD-4EE2-AD96-C129A92CADD7}"/>
              </a:ext>
            </a:extLst>
          </p:cNvPr>
          <p:cNvSpPr txBox="1"/>
          <p:nvPr/>
        </p:nvSpPr>
        <p:spPr>
          <a:xfrm>
            <a:off x="1547664" y="552743"/>
            <a:ext cx="7596336" cy="1200329"/>
          </a:xfrm>
          <a:prstGeom prst="rect">
            <a:avLst/>
          </a:prstGeom>
          <a:noFill/>
        </p:spPr>
        <p:txBody>
          <a:bodyPr wrap="square">
            <a:spAutoFit/>
          </a:bodyPr>
          <a:lstStyle/>
          <a:p>
            <a:r>
              <a:rPr lang="en-US" sz="3600" b="1" u="sng" dirty="0"/>
              <a:t>METHODOLOGY / TECHNOLOGY</a:t>
            </a:r>
            <a:br>
              <a:rPr lang="en-US" sz="3600" b="1" u="sng" dirty="0"/>
            </a:br>
            <a:r>
              <a:rPr lang="en-US" sz="3600" b="1" u="sng" dirty="0"/>
              <a:t> USED</a:t>
            </a:r>
            <a:endParaRPr lang="en-IN" sz="3600" b="1" u="sng" dirty="0"/>
          </a:p>
        </p:txBody>
      </p:sp>
      <p:pic>
        <p:nvPicPr>
          <p:cNvPr id="2" name="Picture 1">
            <a:extLst>
              <a:ext uri="{FF2B5EF4-FFF2-40B4-BE49-F238E27FC236}">
                <a16:creationId xmlns:a16="http://schemas.microsoft.com/office/drawing/2014/main" id="{DF84DDF6-3E31-9477-FBCA-4C553B9745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8903" y="5483912"/>
            <a:ext cx="1209493" cy="538883"/>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711</TotalTime>
  <Words>918</Words>
  <Application>Microsoft Office PowerPoint</Application>
  <PresentationFormat>On-screen Show (4:3)</PresentationFormat>
  <Paragraphs>117</Paragraphs>
  <Slides>13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Agency FB</vt:lpstr>
      <vt:lpstr>Algerian</vt:lpstr>
      <vt:lpstr>Arial</vt:lpstr>
      <vt:lpstr>Calibri</vt:lpstr>
      <vt:lpstr>Century Gothic</vt:lpstr>
      <vt:lpstr>Courier New</vt:lpstr>
      <vt:lpstr>Times New Roman</vt:lpstr>
      <vt:lpstr>Wingdings</vt:lpstr>
      <vt:lpstr>Wingdings 3</vt:lpstr>
      <vt:lpstr>Wisp</vt:lpstr>
      <vt:lpstr>PowerPoint Presentation</vt:lpstr>
      <vt:lpstr>PowerPoint Presentation</vt:lpstr>
      <vt:lpstr>PowerPoint Presentation</vt:lpstr>
      <vt:lpstr>Abstract</vt:lpstr>
      <vt:lpstr>PowerPoint Presentation</vt:lpstr>
      <vt:lpstr>PowerPoint Presentation</vt:lpstr>
      <vt:lpstr>Proposed Approach :</vt:lpstr>
      <vt:lpstr>PowerPoint Presentation</vt:lpstr>
      <vt:lpstr>PowerPoint Presentation</vt:lpstr>
      <vt:lpstr>PowerPoint Presentation</vt:lpstr>
      <vt:lpstr>ER Diagram:</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lenovo</dc:creator>
  <cp:lastModifiedBy>Shreyash Gajbhiye</cp:lastModifiedBy>
  <cp:revision>62</cp:revision>
  <dcterms:created xsi:type="dcterms:W3CDTF">2016-12-17T08:30:51Z</dcterms:created>
  <dcterms:modified xsi:type="dcterms:W3CDTF">2024-04-15T18:08:13Z</dcterms:modified>
</cp:coreProperties>
</file>