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3"/>
  </p:notesMasterIdLst>
  <p:handoutMasterIdLst>
    <p:handoutMasterId r:id="rId14"/>
  </p:handoutMasterIdLst>
  <p:sldIdLst>
    <p:sldId id="478" r:id="rId2"/>
    <p:sldId id="479" r:id="rId3"/>
    <p:sldId id="500" r:id="rId4"/>
    <p:sldId id="501" r:id="rId5"/>
    <p:sldId id="499" r:id="rId6"/>
    <p:sldId id="480" r:id="rId7"/>
    <p:sldId id="502" r:id="rId8"/>
    <p:sldId id="483" r:id="rId9"/>
    <p:sldId id="484" r:id="rId10"/>
    <p:sldId id="488" r:id="rId11"/>
    <p:sldId id="496" r:id="rId12"/>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FF7CAC-6E16-4970-887D-D3AC582B678B}">
          <p14:sldIdLst>
            <p14:sldId id="478"/>
            <p14:sldId id="479"/>
            <p14:sldId id="500"/>
          </p14:sldIdLst>
        </p14:section>
        <p14:section name="Untitled Section" id="{DC1FD4E7-9376-4982-966D-9E18AD99998B}">
          <p14:sldIdLst>
            <p14:sldId id="501"/>
            <p14:sldId id="499"/>
            <p14:sldId id="480"/>
            <p14:sldId id="502"/>
            <p14:sldId id="483"/>
            <p14:sldId id="484"/>
            <p14:sldId id="488"/>
            <p14:sldId id="4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72D"/>
    <a:srgbClr val="1F14AC"/>
    <a:srgbClr val="2317B9"/>
    <a:srgbClr val="352CA4"/>
    <a:srgbClr val="2E08B8"/>
    <a:srgbClr val="1D06CA"/>
    <a:srgbClr val="0D36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38" autoAdjust="0"/>
    <p:restoredTop sz="95179" autoAdjust="0"/>
  </p:normalViewPr>
  <p:slideViewPr>
    <p:cSldViewPr>
      <p:cViewPr varScale="1">
        <p:scale>
          <a:sx n="76" d="100"/>
          <a:sy n="76"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3815373" y="0"/>
            <a:ext cx="2918831" cy="493474"/>
          </a:xfrm>
          <a:prstGeom prst="rect">
            <a:avLst/>
          </a:prstGeom>
        </p:spPr>
        <p:txBody>
          <a:bodyPr vert="horz" lIns="96661" tIns="48331" rIns="96661" bIns="48331" rtlCol="0"/>
          <a:lstStyle>
            <a:lvl1pPr algn="r">
              <a:defRPr sz="1300"/>
            </a:lvl1pPr>
          </a:lstStyle>
          <a:p>
            <a:fld id="{D46BD088-FA32-4276-9A6C-67F5046223C3}" type="datetimeFigureOut">
              <a:rPr lang="en-US" smtClean="0"/>
              <a:pPr/>
              <a:t>8/3/2024</a:t>
            </a:fld>
            <a:endParaRPr lang="en-US"/>
          </a:p>
        </p:txBody>
      </p:sp>
      <p:sp>
        <p:nvSpPr>
          <p:cNvPr id="4" name="Footer Placeholder 3"/>
          <p:cNvSpPr>
            <a:spLocks noGrp="1"/>
          </p:cNvSpPr>
          <p:nvPr>
            <p:ph type="ftr" sz="quarter" idx="2"/>
          </p:nvPr>
        </p:nvSpPr>
        <p:spPr>
          <a:xfrm>
            <a:off x="0" y="9374301"/>
            <a:ext cx="2918831" cy="49347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3815373" y="9374301"/>
            <a:ext cx="2918831" cy="493474"/>
          </a:xfrm>
          <a:prstGeom prst="rect">
            <a:avLst/>
          </a:prstGeom>
        </p:spPr>
        <p:txBody>
          <a:bodyPr vert="horz" lIns="96661" tIns="48331" rIns="96661" bIns="48331" rtlCol="0" anchor="b"/>
          <a:lstStyle>
            <a:lvl1pPr algn="r">
              <a:defRPr sz="1300"/>
            </a:lvl1pPr>
          </a:lstStyle>
          <a:p>
            <a:fld id="{3A2C26B5-7F9F-482E-8593-36B763A668C0}" type="slidenum">
              <a:rPr lang="en-US" smtClean="0"/>
              <a:pPr/>
              <a:t>‹#›</a:t>
            </a:fld>
            <a:endParaRPr lang="en-US"/>
          </a:p>
        </p:txBody>
      </p:sp>
    </p:spTree>
    <p:extLst>
      <p:ext uri="{BB962C8B-B14F-4D97-AF65-F5344CB8AC3E}">
        <p14:creationId xmlns:p14="http://schemas.microsoft.com/office/powerpoint/2010/main" val="380478476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3815373" y="0"/>
            <a:ext cx="2918831" cy="493474"/>
          </a:xfrm>
          <a:prstGeom prst="rect">
            <a:avLst/>
          </a:prstGeom>
        </p:spPr>
        <p:txBody>
          <a:bodyPr vert="horz" lIns="96661" tIns="48331" rIns="96661" bIns="48331" rtlCol="0"/>
          <a:lstStyle>
            <a:lvl1pPr algn="r">
              <a:defRPr sz="1300"/>
            </a:lvl1pPr>
          </a:lstStyle>
          <a:p>
            <a:fld id="{C3AB44A6-125A-4891-9C75-CC176465DB84}" type="datetimeFigureOut">
              <a:rPr lang="en-US" smtClean="0"/>
              <a:pPr/>
              <a:t>8/3/2024</a:t>
            </a:fld>
            <a:endParaRPr lang="en-US" dirty="0"/>
          </a:p>
        </p:txBody>
      </p:sp>
      <p:sp>
        <p:nvSpPr>
          <p:cNvPr id="4" name="Slide Image Placeholder 3"/>
          <p:cNvSpPr>
            <a:spLocks noGrp="1" noRot="1" noChangeAspect="1"/>
          </p:cNvSpPr>
          <p:nvPr>
            <p:ph type="sldImg" idx="2"/>
          </p:nvPr>
        </p:nvSpPr>
        <p:spPr>
          <a:xfrm>
            <a:off x="901700" y="741363"/>
            <a:ext cx="4932363" cy="3700462"/>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673577" y="4688007"/>
            <a:ext cx="5388610" cy="444127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301"/>
            <a:ext cx="2918831" cy="493474"/>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15373" y="9374301"/>
            <a:ext cx="2918831" cy="493474"/>
          </a:xfrm>
          <a:prstGeom prst="rect">
            <a:avLst/>
          </a:prstGeom>
        </p:spPr>
        <p:txBody>
          <a:bodyPr vert="horz" lIns="96661" tIns="48331" rIns="96661" bIns="48331" rtlCol="0" anchor="b"/>
          <a:lstStyle>
            <a:lvl1pPr algn="r">
              <a:defRPr sz="1300"/>
            </a:lvl1pPr>
          </a:lstStyle>
          <a:p>
            <a:fld id="{1B9C6049-DC04-4F06-88E4-279EFDD51D69}" type="slidenum">
              <a:rPr lang="en-US" smtClean="0"/>
              <a:pPr/>
              <a:t>‹#›</a:t>
            </a:fld>
            <a:endParaRPr lang="en-US" dirty="0"/>
          </a:p>
        </p:txBody>
      </p:sp>
    </p:spTree>
    <p:extLst>
      <p:ext uri="{BB962C8B-B14F-4D97-AF65-F5344CB8AC3E}">
        <p14:creationId xmlns:p14="http://schemas.microsoft.com/office/powerpoint/2010/main" val="108287699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1B9C6049-DC04-4F06-88E4-279EFDD51D69}" type="slidenum">
              <a:rPr lang="en-US" smtClean="0"/>
              <a:pPr/>
              <a:t>5</a:t>
            </a:fld>
            <a:endParaRPr lang="en-US" dirty="0"/>
          </a:p>
        </p:txBody>
      </p:sp>
    </p:spTree>
    <p:extLst>
      <p:ext uri="{BB962C8B-B14F-4D97-AF65-F5344CB8AC3E}">
        <p14:creationId xmlns:p14="http://schemas.microsoft.com/office/powerpoint/2010/main" val="745720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FFA2A5C-B24D-4EED-BE89-0A9C3117D14C}" type="datetime1">
              <a:rPr lang="en-US" smtClean="0"/>
              <a:pPr/>
              <a:t>8/3/2024</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DE9E9F-7807-4DEF-A5EA-D83A2D2CD077}" type="datetime1">
              <a:rPr lang="en-US" smtClean="0"/>
              <a:pPr/>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036D2B0-235F-49D9-B035-F920DF02B247}" type="datetime1">
              <a:rPr lang="en-US" smtClean="0"/>
              <a:pPr/>
              <a:t>8/3/2024</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3ABCBC3-4F39-4E0B-A441-0F7D10D148CB}" type="datetime1">
              <a:rPr lang="en-US" smtClean="0"/>
              <a:pPr/>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679FEBB-81DA-4ACA-86CF-01B2445E74D4}" type="datetime1">
              <a:rPr lang="en-US" smtClean="0"/>
              <a:pPr/>
              <a:t>8/3/2024</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DC78B5CE-ACB6-4071-893F-6DDA205A081F}" type="datetime1">
              <a:rPr lang="en-US" smtClean="0"/>
              <a:pPr/>
              <a:t>8/3/2024</a:t>
            </a:fld>
            <a:endParaRPr lang="en-US" dirty="0"/>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9B902CC-DE1A-4C47-9F5A-5D018519B446}" type="datetime1">
              <a:rPr lang="en-US" smtClean="0"/>
              <a:pPr/>
              <a:t>8/3/2024</a:t>
            </a:fld>
            <a:endParaRPr lang="en-US" dirty="0"/>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7AF46CD-B1C3-4862-814F-79563B16895C}" type="datetime1">
              <a:rPr lang="en-US" smtClean="0"/>
              <a:pPr/>
              <a:t>8/3/2024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750F8-18C5-41B0-BECD-3DD3770D9605}" type="datetime1">
              <a:rPr lang="en-US" smtClean="0"/>
              <a:pPr/>
              <a:t>8/3/2024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4902ADAF-CAC9-4366-9E4E-8B77C8FCB06D}" type="datetime1">
              <a:rPr lang="en-US" smtClean="0"/>
              <a:pPr/>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E7064F9-2A81-48A2-ABCB-E37A37D2548D}" type="datetime1">
              <a:rPr lang="en-US" smtClean="0"/>
              <a:pPr/>
              <a:t>8/3/2024</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BE177FF-AABB-42D9-A362-FD1A75FC86EE}" type="datetime1">
              <a:rPr lang="en-US" smtClean="0"/>
              <a:pPr/>
              <a:t>8/3/2024</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2025765"/>
            <a:ext cx="7429499" cy="869836"/>
          </a:xfrm>
        </p:spPr>
        <p:txBody>
          <a:bodyPr>
            <a:normAutofit/>
          </a:bodyPr>
          <a:lstStyle/>
          <a:p>
            <a:r>
              <a:rPr lang="en-US" sz="3200" b="1" dirty="0">
                <a:latin typeface="Times New Roman" panose="02020603050405020304" pitchFamily="18" charset="0"/>
                <a:cs typeface="Times New Roman" panose="02020603050405020304" pitchFamily="18" charset="0"/>
              </a:rPr>
              <a:t>        Alumni Event Management System</a:t>
            </a:r>
            <a:endParaRPr lang="en-IN" sz="3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62953" y="3429000"/>
            <a:ext cx="7429499" cy="2075654"/>
          </a:xfrm>
        </p:spPr>
        <p:txBody>
          <a:bodyPr>
            <a:normAutofit fontScale="92500" lnSpcReduction="10000"/>
          </a:bodyPr>
          <a:lstStyle/>
          <a:p>
            <a:pPr marL="0" indent="0">
              <a:buNone/>
            </a:pPr>
            <a:r>
              <a:rPr lang="en-US" b="1" u="sng" dirty="0">
                <a:latin typeface="Times New Roman" panose="02020603050405020304" pitchFamily="18" charset="0"/>
                <a:cs typeface="Times New Roman" panose="02020603050405020304" pitchFamily="18" charset="0"/>
              </a:rPr>
              <a:t> </a:t>
            </a:r>
            <a:r>
              <a:rPr lang="en-US" sz="3800" b="1" u="sng" dirty="0">
                <a:latin typeface="Times New Roman" panose="02020603050405020304" pitchFamily="18" charset="0"/>
                <a:cs typeface="Times New Roman" panose="02020603050405020304" pitchFamily="18" charset="0"/>
              </a:rPr>
              <a:t>Submitted By:-</a:t>
            </a:r>
          </a:p>
          <a:p>
            <a:pPr marL="0" indent="0">
              <a:lnSpc>
                <a:spcPct val="110000"/>
              </a:lnSpc>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Shreyash Kawane</a:t>
            </a:r>
          </a:p>
          <a:p>
            <a:pPr marL="0" indent="0">
              <a:buNone/>
            </a:pPr>
            <a:r>
              <a:rPr lang="en-US" dirty="0">
                <a:latin typeface="Times New Roman" panose="02020603050405020304" pitchFamily="18" charset="0"/>
                <a:cs typeface="Times New Roman" panose="02020603050405020304" pitchFamily="18" charset="0"/>
              </a:rPr>
              <a:t>Sanket Sule        </a:t>
            </a:r>
          </a:p>
          <a:p>
            <a:pPr marL="385763" indent="-385763">
              <a:buAutoNum type="arabicPeriod"/>
            </a:pPr>
            <a:endParaRPr lang="en-US" b="1" dirty="0">
              <a:latin typeface="Times New Roman" panose="02020603050405020304" pitchFamily="18" charset="0"/>
              <a:cs typeface="Times New Roman" panose="02020603050405020304" pitchFamily="18" charset="0"/>
            </a:endParaRPr>
          </a:p>
          <a:p>
            <a:pPr marL="385763" indent="-385763">
              <a:buAutoNum type="arabicPeriod"/>
            </a:pPr>
            <a:endParaRPr lang="en-US"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19800" y="5728821"/>
            <a:ext cx="2971800" cy="1121846"/>
          </a:xfrm>
          <a:prstGeom prst="rect">
            <a:avLst/>
          </a:prstGeom>
          <a:noFill/>
        </p:spPr>
        <p:txBody>
          <a:bodyPr wrap="square" rtlCol="0">
            <a:spAutoFit/>
          </a:bodyPr>
          <a:lstStyle/>
          <a:p>
            <a:pPr lvl="0" algn="ctr">
              <a:spcBef>
                <a:spcPct val="20000"/>
              </a:spcBef>
            </a:pPr>
            <a:endParaRPr lang="en-US" sz="2100" b="1" u="sng" dirty="0">
              <a:latin typeface="Times New Roman" panose="02020603050405020304" pitchFamily="18" charset="0"/>
              <a:cs typeface="Times New Roman" panose="02020603050405020304" pitchFamily="18" charset="0"/>
            </a:endParaRPr>
          </a:p>
          <a:p>
            <a:pPr lvl="0" algn="ctr">
              <a:spcBef>
                <a:spcPct val="20000"/>
              </a:spcBef>
            </a:pPr>
            <a:endParaRPr lang="en-US" sz="2700" b="1" dirty="0">
              <a:latin typeface="Times New Roman" panose="02020603050405020304" pitchFamily="18" charset="0"/>
              <a:cs typeface="Times New Roman" panose="02020603050405020304" pitchFamily="18" charset="0"/>
            </a:endParaRPr>
          </a:p>
          <a:p>
            <a:endParaRPr lang="en-IN"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859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29499" cy="695210"/>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F</a:t>
            </a:r>
            <a:r>
              <a:rPr lang="en-IN" b="1" dirty="0">
                <a:solidFill>
                  <a:schemeClr val="tx1"/>
                </a:solidFill>
                <a:latin typeface="Times New Roman" panose="02020603050405020304" pitchFamily="18" charset="0"/>
                <a:cs typeface="Times New Roman" panose="02020603050405020304" pitchFamily="18" charset="0"/>
              </a:rPr>
              <a:t>low Diagram</a:t>
            </a:r>
          </a:p>
        </p:txBody>
      </p:sp>
      <p:pic>
        <p:nvPicPr>
          <p:cNvPr id="4" name="Picture 3">
            <a:extLst>
              <a:ext uri="{FF2B5EF4-FFF2-40B4-BE49-F238E27FC236}">
                <a16:creationId xmlns:a16="http://schemas.microsoft.com/office/drawing/2014/main" id="{C4B652A8-D035-2C0B-F922-C817684BB718}"/>
              </a:ext>
            </a:extLst>
          </p:cNvPr>
          <p:cNvPicPr>
            <a:picLocks noChangeAspect="1"/>
          </p:cNvPicPr>
          <p:nvPr/>
        </p:nvPicPr>
        <p:blipFill>
          <a:blip r:embed="rId2"/>
          <a:stretch>
            <a:fillRect/>
          </a:stretch>
        </p:blipFill>
        <p:spPr>
          <a:xfrm>
            <a:off x="1676400" y="1676400"/>
            <a:ext cx="5159518" cy="5008975"/>
          </a:xfrm>
          <a:prstGeom prst="rect">
            <a:avLst/>
          </a:prstGeom>
        </p:spPr>
      </p:pic>
    </p:spTree>
    <p:extLst>
      <p:ext uri="{BB962C8B-B14F-4D97-AF65-F5344CB8AC3E}">
        <p14:creationId xmlns:p14="http://schemas.microsoft.com/office/powerpoint/2010/main" val="263348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446" y="2296713"/>
            <a:ext cx="7429499" cy="1108928"/>
          </a:xfrm>
        </p:spPr>
        <p:txBody>
          <a:bodyPr>
            <a:normAutofit/>
          </a:bodyPr>
          <a:lstStyle/>
          <a:p>
            <a:pPr algn="ctr"/>
            <a:r>
              <a:rPr lang="en-IN" b="1" u="sng" dirty="0">
                <a:solidFill>
                  <a:schemeClr val="tx1"/>
                </a:solidFill>
                <a:latin typeface="Times New Roman" panose="02020603050405020304" pitchFamily="18" charset="0"/>
                <a:cs typeface="Times New Roman" panose="02020603050405020304" pitchFamily="18" charset="0"/>
              </a:rPr>
              <a:t>THANK</a:t>
            </a:r>
            <a:r>
              <a:rPr lang="en-IN" b="1" dirty="0">
                <a:solidFill>
                  <a:schemeClr val="tx1"/>
                </a:solidFill>
                <a:latin typeface="Times New Roman" panose="02020603050405020304" pitchFamily="18" charset="0"/>
                <a:cs typeface="Times New Roman" panose="02020603050405020304" pitchFamily="18" charset="0"/>
              </a:rPr>
              <a:t> </a:t>
            </a:r>
            <a:r>
              <a:rPr lang="en-IN" b="1" u="sng" dirty="0">
                <a:solidFill>
                  <a:schemeClr val="tx1"/>
                </a:solidFill>
                <a:latin typeface="Times New Roman" panose="02020603050405020304" pitchFamily="18" charset="0"/>
                <a:cs typeface="Times New Roman" panose="02020603050405020304" pitchFamily="18" charset="0"/>
              </a:rPr>
              <a:t>YOU</a:t>
            </a:r>
            <a:r>
              <a:rPr lang="en-IN" b="1"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3054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59" y="228600"/>
            <a:ext cx="7429499" cy="935063"/>
          </a:xfrm>
        </p:spPr>
        <p:txBody>
          <a:bodyPr/>
          <a:lstStyle/>
          <a:p>
            <a:r>
              <a:rPr lang="en-US" dirty="0"/>
              <a:t> </a:t>
            </a:r>
            <a:r>
              <a:rPr lang="en-US" b="1" i="1" dirty="0"/>
              <a:t>Objective</a:t>
            </a:r>
            <a:endParaRPr lang="en-IN" b="1" dirty="0">
              <a:solidFill>
                <a:schemeClr val="tx1"/>
              </a:solidFill>
            </a:endParaRPr>
          </a:p>
        </p:txBody>
      </p:sp>
      <p:sp>
        <p:nvSpPr>
          <p:cNvPr id="4" name="Content Placeholder 3"/>
          <p:cNvSpPr>
            <a:spLocks noGrp="1"/>
          </p:cNvSpPr>
          <p:nvPr>
            <p:ph sz="quarter" idx="1"/>
          </p:nvPr>
        </p:nvSpPr>
        <p:spPr/>
        <p:txBody>
          <a:bodyPr>
            <a:normAutofit/>
          </a:bodyPr>
          <a:lstStyle/>
          <a:p>
            <a:r>
              <a:rPr lang="en-US" sz="2400" kern="100" dirty="0">
                <a:effectLst/>
                <a:latin typeface="Calibri" panose="020F0502020204030204" pitchFamily="34" charset="0"/>
                <a:ea typeface="Calibri" panose="020F0502020204030204" pitchFamily="34" charset="0"/>
                <a:cs typeface="Mangal" panose="02040503050203030202" pitchFamily="18" charset="0"/>
              </a:rPr>
              <a:t>To develop an effective Web-based Application designed to manage and maintain the all the Alumni Records. Aims to keep an organized and efficient Application that provides the Facility for maintaining good relationship between college and their former Students as Alumni is the backbone of any Educational Institute so the goal of this Application is to manage the database of alumni, manage Alumni meeting schedule and manage the event, also sending the notification message via Email to alumni as notification.</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12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IN" dirty="0"/>
              <a:t>cope</a:t>
            </a:r>
          </a:p>
        </p:txBody>
      </p:sp>
      <p:sp>
        <p:nvSpPr>
          <p:cNvPr id="5" name="Content Placeholder 4"/>
          <p:cNvSpPr>
            <a:spLocks noGrp="1"/>
          </p:cNvSpPr>
          <p:nvPr>
            <p:ph sz="quarter" idx="1"/>
          </p:nvPr>
        </p:nvSpPr>
        <p:spPr/>
        <p:txBody>
          <a:bodyPr>
            <a:noAutofit/>
          </a:bodyPr>
          <a:lstStyle/>
          <a:p>
            <a:pPr algn="just"/>
            <a:r>
              <a:rPr lang="en-US" sz="2400" kern="100" dirty="0">
                <a:effectLst/>
                <a:latin typeface="Calibri" panose="020F0502020204030204" pitchFamily="34" charset="0"/>
                <a:ea typeface="Calibri" panose="020F0502020204030204" pitchFamily="34" charset="0"/>
                <a:cs typeface="Mangal" panose="02040503050203030202" pitchFamily="18" charset="0"/>
              </a:rPr>
              <a:t>The Alumni Management System will maintain comprehensive alumni records and engagement with those Students through SMS or by any other Platform. So, Educational Institute will have a Strong network with their Alumni.</a:t>
            </a:r>
          </a:p>
          <a:p>
            <a:pPr algn="just"/>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15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Mangal" panose="02040503050203030202" pitchFamily="18" charset="0"/>
              </a:rPr>
              <a:t>Technology used: </a:t>
            </a:r>
            <a:r>
              <a:rPr lang="en-US" sz="2400" kern="100" dirty="0">
                <a:effectLst/>
                <a:latin typeface="Calibri" panose="020F0502020204030204" pitchFamily="34" charset="0"/>
                <a:ea typeface="Calibri" panose="020F0502020204030204" pitchFamily="34" charset="0"/>
                <a:cs typeface="Mangal" panose="02040503050203030202" pitchFamily="18" charset="0"/>
              </a:rPr>
              <a:t>Core Java, SQL/PLSQL, JDBC, JSP, Spring       </a:t>
            </a:r>
          </a:p>
          <a:p>
            <a:pPr marL="0" marR="0" indent="0" algn="just">
              <a:lnSpc>
                <a:spcPct val="115000"/>
              </a:lnSpc>
              <a:spcBef>
                <a:spcPts val="0"/>
              </a:spcBef>
              <a:spcAft>
                <a:spcPts val="800"/>
              </a:spcAft>
              <a:buNone/>
            </a:pPr>
            <a:r>
              <a:rPr lang="en-US" sz="2400" kern="100" dirty="0">
                <a:latin typeface="Calibri" panose="020F0502020204030204" pitchFamily="34" charset="0"/>
                <a:ea typeface="Calibri" panose="020F0502020204030204" pitchFamily="34" charset="0"/>
                <a:cs typeface="Mangal" panose="02040503050203030202" pitchFamily="18" charset="0"/>
              </a:rPr>
              <a:t>     MVC</a:t>
            </a:r>
            <a:r>
              <a:rPr lang="en-US" sz="2400" kern="100" dirty="0">
                <a:effectLst/>
                <a:latin typeface="Calibri" panose="020F0502020204030204" pitchFamily="34" charset="0"/>
                <a:ea typeface="Calibri" panose="020F0502020204030204" pitchFamily="34" charset="0"/>
                <a:cs typeface="Mangal" panose="02040503050203030202" pitchFamily="18" charset="0"/>
              </a:rPr>
              <a:t>         </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15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Mangal" panose="02040503050203030202" pitchFamily="18" charset="0"/>
              </a:rPr>
              <a:t>Front-end Technology Used: </a:t>
            </a:r>
            <a:r>
              <a:rPr lang="en-US" sz="2400" kern="100" dirty="0">
                <a:effectLst/>
                <a:latin typeface="Calibri" panose="020F0502020204030204" pitchFamily="34" charset="0"/>
                <a:ea typeface="Calibri" panose="020F0502020204030204" pitchFamily="34" charset="0"/>
                <a:cs typeface="Mangal" panose="02040503050203030202" pitchFamily="18" charset="0"/>
              </a:rPr>
              <a:t>HTML, CSS and JavaScript etc.</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15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Mangal" panose="02040503050203030202" pitchFamily="18" charset="0"/>
              </a:rPr>
              <a:t>Tools required: </a:t>
            </a:r>
            <a:r>
              <a:rPr lang="en-US" sz="2400" kern="100" dirty="0">
                <a:effectLst/>
                <a:latin typeface="Calibri" panose="020F0502020204030204" pitchFamily="34" charset="0"/>
                <a:ea typeface="Calibri" panose="020F0502020204030204" pitchFamily="34" charset="0"/>
                <a:cs typeface="Mangal" panose="02040503050203030202" pitchFamily="18" charset="0"/>
              </a:rPr>
              <a:t>Eclipse IDE and MYSQL, etc. </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sz="1400" b="1" dirty="0">
              <a:latin typeface="Times New Roman" pitchFamily="18" charset="0"/>
              <a:cs typeface="Times New Roman" pitchFamily="18" charset="0"/>
            </a:endParaRPr>
          </a:p>
        </p:txBody>
      </p:sp>
    </p:spTree>
    <p:extLst>
      <p:ext uri="{BB962C8B-B14F-4D97-AF65-F5344CB8AC3E}">
        <p14:creationId xmlns:p14="http://schemas.microsoft.com/office/powerpoint/2010/main" val="298720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B9F7211-D604-168B-AF54-B28C2A4E5BF0}"/>
              </a:ext>
            </a:extLst>
          </p:cNvPr>
          <p:cNvGraphicFramePr>
            <a:graphicFrameLocks noGrp="1"/>
          </p:cNvGraphicFramePr>
          <p:nvPr>
            <p:ph sz="quarter" idx="1"/>
            <p:extLst>
              <p:ext uri="{D42A27DB-BD31-4B8C-83A1-F6EECF244321}">
                <p14:modId xmlns:p14="http://schemas.microsoft.com/office/powerpoint/2010/main" val="3939375362"/>
              </p:ext>
            </p:extLst>
          </p:nvPr>
        </p:nvGraphicFramePr>
        <p:xfrm>
          <a:off x="612648" y="2368866"/>
          <a:ext cx="5845810" cy="2120268"/>
        </p:xfrm>
        <a:graphic>
          <a:graphicData uri="http://schemas.openxmlformats.org/drawingml/2006/table">
            <a:tbl>
              <a:tblPr firstRow="1" firstCol="1" bandRow="1">
                <a:tableStyleId>{5C22544A-7EE6-4342-B048-85BDC9FD1C3A}</a:tableStyleId>
              </a:tblPr>
              <a:tblGrid>
                <a:gridCol w="1169035">
                  <a:extLst>
                    <a:ext uri="{9D8B030D-6E8A-4147-A177-3AD203B41FA5}">
                      <a16:colId xmlns:a16="http://schemas.microsoft.com/office/drawing/2014/main" val="280343276"/>
                    </a:ext>
                  </a:extLst>
                </a:gridCol>
                <a:gridCol w="1169035">
                  <a:extLst>
                    <a:ext uri="{9D8B030D-6E8A-4147-A177-3AD203B41FA5}">
                      <a16:colId xmlns:a16="http://schemas.microsoft.com/office/drawing/2014/main" val="1909578051"/>
                    </a:ext>
                  </a:extLst>
                </a:gridCol>
                <a:gridCol w="1169035">
                  <a:extLst>
                    <a:ext uri="{9D8B030D-6E8A-4147-A177-3AD203B41FA5}">
                      <a16:colId xmlns:a16="http://schemas.microsoft.com/office/drawing/2014/main" val="4166498002"/>
                    </a:ext>
                  </a:extLst>
                </a:gridCol>
                <a:gridCol w="1169035">
                  <a:extLst>
                    <a:ext uri="{9D8B030D-6E8A-4147-A177-3AD203B41FA5}">
                      <a16:colId xmlns:a16="http://schemas.microsoft.com/office/drawing/2014/main" val="975399081"/>
                    </a:ext>
                  </a:extLst>
                </a:gridCol>
                <a:gridCol w="1169670">
                  <a:extLst>
                    <a:ext uri="{9D8B030D-6E8A-4147-A177-3AD203B41FA5}">
                      <a16:colId xmlns:a16="http://schemas.microsoft.com/office/drawing/2014/main" val="3708903325"/>
                    </a:ext>
                  </a:extLst>
                </a:gridCol>
              </a:tblGrid>
              <a:tr h="0">
                <a:tc>
                  <a:txBody>
                    <a:bodyPr/>
                    <a:lstStyle/>
                    <a:p>
                      <a:pPr marL="0" marR="0" algn="just">
                        <a:lnSpc>
                          <a:spcPct val="115000"/>
                        </a:lnSpc>
                        <a:spcBef>
                          <a:spcPts val="0"/>
                        </a:spcBef>
                        <a:spcAft>
                          <a:spcPts val="0"/>
                        </a:spcAft>
                      </a:pPr>
                      <a:r>
                        <a:rPr lang="en-US" sz="1400" kern="100">
                          <a:effectLst/>
                        </a:rPr>
                        <a:t>Sr. no</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Fields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Data Type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Size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Constraints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15141952"/>
                  </a:ext>
                </a:extLst>
              </a:tr>
              <a:tr h="0">
                <a:tc>
                  <a:txBody>
                    <a:bodyPr/>
                    <a:lstStyle/>
                    <a:p>
                      <a:pPr marL="0" marR="0" algn="just">
                        <a:lnSpc>
                          <a:spcPct val="115000"/>
                        </a:lnSpc>
                        <a:spcBef>
                          <a:spcPts val="0"/>
                        </a:spcBef>
                        <a:spcAft>
                          <a:spcPts val="0"/>
                        </a:spcAft>
                      </a:pPr>
                      <a:r>
                        <a:rPr lang="en-US" sz="1400" kern="100">
                          <a:effectLst/>
                        </a:rPr>
                        <a:t>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Username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Varchar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200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Not Null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76994238"/>
                  </a:ext>
                </a:extLst>
              </a:tr>
              <a:tr h="0">
                <a:tc>
                  <a:txBody>
                    <a:bodyPr/>
                    <a:lstStyle/>
                    <a:p>
                      <a:pPr marL="0" marR="0" algn="just">
                        <a:lnSpc>
                          <a:spcPct val="115000"/>
                        </a:lnSpc>
                        <a:spcBef>
                          <a:spcPts val="0"/>
                        </a:spcBef>
                        <a:spcAft>
                          <a:spcPts val="0"/>
                        </a:spcAft>
                      </a:pPr>
                      <a:r>
                        <a:rPr lang="en-US" sz="1400" kern="100">
                          <a:effectLst/>
                        </a:rPr>
                        <a:t>2.</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Password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Varchar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200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Not null, Unique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59718003"/>
                  </a:ext>
                </a:extLst>
              </a:tr>
              <a:tr h="0">
                <a:tc>
                  <a:txBody>
                    <a:bodyPr/>
                    <a:lstStyle/>
                    <a:p>
                      <a:pPr marL="0" marR="0" algn="just">
                        <a:lnSpc>
                          <a:spcPct val="115000"/>
                        </a:lnSpc>
                        <a:spcBef>
                          <a:spcPts val="0"/>
                        </a:spcBef>
                        <a:spcAft>
                          <a:spcPts val="0"/>
                        </a:spcAft>
                      </a:pPr>
                      <a:r>
                        <a:rPr lang="en-US" sz="1400" kern="100">
                          <a:effectLst/>
                        </a:rPr>
                        <a:t>3.</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rPr>
                        <a:t>Contact</a:t>
                      </a:r>
                      <a:endParaRPr lang="en-IN" sz="1100" kern="100" dirty="0">
                        <a:effectLst/>
                      </a:endParaRPr>
                    </a:p>
                    <a:p>
                      <a:pPr marL="0" marR="0" algn="just">
                        <a:lnSpc>
                          <a:spcPct val="115000"/>
                        </a:lnSpc>
                        <a:spcBef>
                          <a:spcPts val="0"/>
                        </a:spcBef>
                        <a:spcAft>
                          <a:spcPts val="0"/>
                        </a:spcAft>
                      </a:pPr>
                      <a:r>
                        <a:rPr lang="en-US" sz="1400" kern="100" dirty="0">
                          <a:effectLst/>
                        </a:rPr>
                        <a:t> </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Varchar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200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Not null, Unique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50584502"/>
                  </a:ext>
                </a:extLst>
              </a:tr>
              <a:tr h="0">
                <a:tc>
                  <a:txBody>
                    <a:bodyPr/>
                    <a:lstStyle/>
                    <a:p>
                      <a:pPr marL="0" marR="0" algn="just">
                        <a:lnSpc>
                          <a:spcPct val="115000"/>
                        </a:lnSpc>
                        <a:spcBef>
                          <a:spcPts val="0"/>
                        </a:spcBef>
                        <a:spcAft>
                          <a:spcPts val="0"/>
                        </a:spcAft>
                      </a:pPr>
                      <a:r>
                        <a:rPr lang="en-US" sz="1400" kern="100" dirty="0">
                          <a:effectLst/>
                        </a:rPr>
                        <a:t>4.</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Email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Varchar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200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rPr>
                        <a:t>Not null, Unique </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01559892"/>
                  </a:ext>
                </a:extLst>
              </a:tr>
              <a:tr h="0">
                <a:tc>
                  <a:txBody>
                    <a:bodyPr/>
                    <a:lstStyle/>
                    <a:p>
                      <a:pPr marL="0" marR="0" algn="just">
                        <a:lnSpc>
                          <a:spcPct val="115000"/>
                        </a:lnSpc>
                        <a:spcBef>
                          <a:spcPts val="0"/>
                        </a:spcBef>
                        <a:spcAft>
                          <a:spcPts val="0"/>
                        </a:spcAft>
                      </a:pPr>
                      <a:r>
                        <a:rPr lang="en-US" sz="1400" kern="100">
                          <a:effectLst/>
                        </a:rPr>
                        <a:t>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LoginType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Varchar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200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rPr>
                        <a:t>Not Null</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01207512"/>
                  </a:ext>
                </a:extLst>
              </a:tr>
            </a:tbl>
          </a:graphicData>
        </a:graphic>
      </p:graphicFrame>
      <p:sp>
        <p:nvSpPr>
          <p:cNvPr id="2" name="Title 1">
            <a:extLst>
              <a:ext uri="{FF2B5EF4-FFF2-40B4-BE49-F238E27FC236}">
                <a16:creationId xmlns:a16="http://schemas.microsoft.com/office/drawing/2014/main" id="{3D17BBCE-FC0F-CA45-5F65-884233B4EE09}"/>
              </a:ext>
            </a:extLst>
          </p:cNvPr>
          <p:cNvSpPr>
            <a:spLocks noGrp="1"/>
          </p:cNvSpPr>
          <p:nvPr>
            <p:ph type="title"/>
          </p:nvPr>
        </p:nvSpPr>
        <p:spPr>
          <a:xfrm>
            <a:off x="612648" y="228600"/>
            <a:ext cx="8153400" cy="990600"/>
          </a:xfrm>
        </p:spPr>
        <p:txBody>
          <a:bodyPr/>
          <a:lstStyle/>
          <a:p>
            <a:r>
              <a:rPr lang="en-US" dirty="0"/>
              <a:t>Tables Used</a:t>
            </a:r>
            <a:endParaRPr lang="en-IN" dirty="0"/>
          </a:p>
        </p:txBody>
      </p:sp>
      <p:sp>
        <p:nvSpPr>
          <p:cNvPr id="6" name="Rectangle 1">
            <a:extLst>
              <a:ext uri="{FF2B5EF4-FFF2-40B4-BE49-F238E27FC236}">
                <a16:creationId xmlns:a16="http://schemas.microsoft.com/office/drawing/2014/main" id="{ECE65981-B09C-4E24-3ED0-A64EB76F77A9}"/>
              </a:ext>
            </a:extLst>
          </p:cNvPr>
          <p:cNvSpPr>
            <a:spLocks noChangeArrowheads="1"/>
          </p:cNvSpPr>
          <p:nvPr/>
        </p:nvSpPr>
        <p:spPr bwMode="auto">
          <a:xfrm>
            <a:off x="-1153922" y="-111080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Login:</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 name="Content Placeholder 3">
            <a:extLst>
              <a:ext uri="{FF2B5EF4-FFF2-40B4-BE49-F238E27FC236}">
                <a16:creationId xmlns:a16="http://schemas.microsoft.com/office/drawing/2014/main" id="{B8B3B85B-4D80-4920-69F1-81B2D505FF56}"/>
              </a:ext>
            </a:extLst>
          </p:cNvPr>
          <p:cNvGraphicFramePr>
            <a:graphicFrameLocks/>
          </p:cNvGraphicFramePr>
          <p:nvPr>
            <p:extLst>
              <p:ext uri="{D42A27DB-BD31-4B8C-83A1-F6EECF244321}">
                <p14:modId xmlns:p14="http://schemas.microsoft.com/office/powerpoint/2010/main" val="364947315"/>
              </p:ext>
            </p:extLst>
          </p:nvPr>
        </p:nvGraphicFramePr>
        <p:xfrm>
          <a:off x="642500" y="5382468"/>
          <a:ext cx="5845810" cy="1183324"/>
        </p:xfrm>
        <a:graphic>
          <a:graphicData uri="http://schemas.openxmlformats.org/drawingml/2006/table">
            <a:tbl>
              <a:tblPr firstRow="1" firstCol="1" bandRow="1">
                <a:tableStyleId>{5C22544A-7EE6-4342-B048-85BDC9FD1C3A}</a:tableStyleId>
              </a:tblPr>
              <a:tblGrid>
                <a:gridCol w="1169035">
                  <a:extLst>
                    <a:ext uri="{9D8B030D-6E8A-4147-A177-3AD203B41FA5}">
                      <a16:colId xmlns:a16="http://schemas.microsoft.com/office/drawing/2014/main" val="280343276"/>
                    </a:ext>
                  </a:extLst>
                </a:gridCol>
                <a:gridCol w="1169035">
                  <a:extLst>
                    <a:ext uri="{9D8B030D-6E8A-4147-A177-3AD203B41FA5}">
                      <a16:colId xmlns:a16="http://schemas.microsoft.com/office/drawing/2014/main" val="1909578051"/>
                    </a:ext>
                  </a:extLst>
                </a:gridCol>
                <a:gridCol w="1169035">
                  <a:extLst>
                    <a:ext uri="{9D8B030D-6E8A-4147-A177-3AD203B41FA5}">
                      <a16:colId xmlns:a16="http://schemas.microsoft.com/office/drawing/2014/main" val="4166498002"/>
                    </a:ext>
                  </a:extLst>
                </a:gridCol>
                <a:gridCol w="1169035">
                  <a:extLst>
                    <a:ext uri="{9D8B030D-6E8A-4147-A177-3AD203B41FA5}">
                      <a16:colId xmlns:a16="http://schemas.microsoft.com/office/drawing/2014/main" val="975399081"/>
                    </a:ext>
                  </a:extLst>
                </a:gridCol>
                <a:gridCol w="1169670">
                  <a:extLst>
                    <a:ext uri="{9D8B030D-6E8A-4147-A177-3AD203B41FA5}">
                      <a16:colId xmlns:a16="http://schemas.microsoft.com/office/drawing/2014/main" val="3708903325"/>
                    </a:ext>
                  </a:extLst>
                </a:gridCol>
              </a:tblGrid>
              <a:tr h="226177">
                <a:tc>
                  <a:txBody>
                    <a:bodyPr/>
                    <a:lstStyle/>
                    <a:p>
                      <a:pPr marL="0" marR="0" algn="just">
                        <a:lnSpc>
                          <a:spcPct val="115000"/>
                        </a:lnSpc>
                        <a:spcBef>
                          <a:spcPts val="0"/>
                        </a:spcBef>
                        <a:spcAft>
                          <a:spcPts val="0"/>
                        </a:spcAft>
                      </a:pPr>
                      <a:r>
                        <a:rPr lang="en-US" sz="1400" kern="100">
                          <a:effectLst/>
                        </a:rPr>
                        <a:t>Sr. no</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Fields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Data Type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Size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Constraints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15141952"/>
                  </a:ext>
                </a:extLst>
              </a:tr>
              <a:tr h="707542">
                <a:tc>
                  <a:txBody>
                    <a:bodyPr/>
                    <a:lstStyle/>
                    <a:p>
                      <a:pPr marL="0" marR="0" algn="just">
                        <a:lnSpc>
                          <a:spcPct val="115000"/>
                        </a:lnSpc>
                        <a:spcBef>
                          <a:spcPts val="0"/>
                        </a:spcBef>
                        <a:spcAft>
                          <a:spcPts val="0"/>
                        </a:spcAft>
                      </a:pPr>
                      <a:r>
                        <a:rPr lang="en-US" sz="1400" kern="100">
                          <a:effectLst/>
                        </a:rPr>
                        <a:t>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Bid(PK)</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latin typeface="Calibri" panose="020F0502020204030204" pitchFamily="34" charset="0"/>
                          <a:ea typeface="Calibri" panose="020F0502020204030204" pitchFamily="34" charset="0"/>
                          <a:cs typeface="Mangal" panose="02040503050203030202" pitchFamily="18" charset="0"/>
                        </a:rPr>
                        <a:t>int</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latin typeface="Calibri" panose="020F0502020204030204" pitchFamily="34" charset="0"/>
                          <a:ea typeface="Calibri" panose="020F0502020204030204" pitchFamily="34" charset="0"/>
                          <a:cs typeface="Mangal" panose="02040503050203030202" pitchFamily="18" charset="0"/>
                        </a:rPr>
                        <a:t>5</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latin typeface="Calibri" panose="020F0502020204030204" pitchFamily="34" charset="0"/>
                          <a:ea typeface="Calibri" panose="020F0502020204030204" pitchFamily="34" charset="0"/>
                          <a:cs typeface="Mangal" panose="02040503050203030202" pitchFamily="18" charset="0"/>
                        </a:rPr>
                        <a:t>Primary Key, Auto Increment</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76994238"/>
                  </a:ext>
                </a:extLst>
              </a:tr>
              <a:tr h="226426">
                <a:tc>
                  <a:txBody>
                    <a:bodyPr/>
                    <a:lstStyle/>
                    <a:p>
                      <a:pPr marL="0" marR="0" algn="just">
                        <a:lnSpc>
                          <a:spcPct val="115000"/>
                        </a:lnSpc>
                        <a:spcBef>
                          <a:spcPts val="0"/>
                        </a:spcBef>
                        <a:spcAft>
                          <a:spcPts val="0"/>
                        </a:spcAft>
                      </a:pPr>
                      <a:r>
                        <a:rPr lang="en-US" sz="1400" kern="100">
                          <a:effectLst/>
                        </a:rPr>
                        <a:t>2.</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latin typeface="Calibri" panose="020F0502020204030204" pitchFamily="34" charset="0"/>
                          <a:ea typeface="Calibri" panose="020F0502020204030204" pitchFamily="34" charset="0"/>
                          <a:cs typeface="Mangal" panose="02040503050203030202" pitchFamily="18" charset="0"/>
                        </a:rPr>
                        <a:t>Batch_name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latin typeface="Calibri" panose="020F0502020204030204" pitchFamily="34" charset="0"/>
                          <a:ea typeface="Calibri" panose="020F0502020204030204" pitchFamily="34" charset="0"/>
                          <a:cs typeface="Mangal" panose="02040503050203030202" pitchFamily="18" charset="0"/>
                        </a:rPr>
                        <a:t>Year</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latin typeface="Calibri" panose="020F0502020204030204" pitchFamily="34" charset="0"/>
                          <a:ea typeface="Calibri" panose="020F0502020204030204" pitchFamily="34" charset="0"/>
                          <a:cs typeface="Mangal" panose="02040503050203030202" pitchFamily="18" charset="0"/>
                        </a:rPr>
                        <a:t>-</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rPr>
                        <a:t>Not null</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59718003"/>
                  </a:ext>
                </a:extLst>
              </a:tr>
            </a:tbl>
          </a:graphicData>
        </a:graphic>
      </p:graphicFrame>
      <p:sp>
        <p:nvSpPr>
          <p:cNvPr id="16" name="TextBox 15">
            <a:extLst>
              <a:ext uri="{FF2B5EF4-FFF2-40B4-BE49-F238E27FC236}">
                <a16:creationId xmlns:a16="http://schemas.microsoft.com/office/drawing/2014/main" id="{B04DBD5B-840F-E8C0-54CC-29E7831CD6D5}"/>
              </a:ext>
            </a:extLst>
          </p:cNvPr>
          <p:cNvSpPr txBox="1"/>
          <p:nvPr/>
        </p:nvSpPr>
        <p:spPr>
          <a:xfrm>
            <a:off x="547540" y="1979329"/>
            <a:ext cx="5161174" cy="392159"/>
          </a:xfrm>
          <a:prstGeom prst="rect">
            <a:avLst/>
          </a:prstGeom>
          <a:noFill/>
        </p:spPr>
        <p:txBody>
          <a:bodyPr wrap="square">
            <a:spAutoFit/>
          </a:bodyPr>
          <a:lstStyle/>
          <a:p>
            <a:pPr marR="0" lvl="0" algn="just">
              <a:lnSpc>
                <a:spcPct val="115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Mangal" panose="02040503050203030202" pitchFamily="18" charset="0"/>
              </a:rPr>
              <a:t>1.Login:</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8" name="TextBox 17">
            <a:extLst>
              <a:ext uri="{FF2B5EF4-FFF2-40B4-BE49-F238E27FC236}">
                <a16:creationId xmlns:a16="http://schemas.microsoft.com/office/drawing/2014/main" id="{EEB05F39-0CCB-F6C9-9A38-61BD1518F5C2}"/>
              </a:ext>
            </a:extLst>
          </p:cNvPr>
          <p:cNvSpPr txBox="1"/>
          <p:nvPr/>
        </p:nvSpPr>
        <p:spPr>
          <a:xfrm>
            <a:off x="545969" y="4878671"/>
            <a:ext cx="5161174" cy="392159"/>
          </a:xfrm>
          <a:prstGeom prst="rect">
            <a:avLst/>
          </a:prstGeom>
          <a:noFill/>
        </p:spPr>
        <p:txBody>
          <a:bodyPr wrap="square">
            <a:spAutoFit/>
          </a:bodyPr>
          <a:lstStyle/>
          <a:p>
            <a:pPr marR="0" lvl="0" algn="just">
              <a:lnSpc>
                <a:spcPct val="115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Mangal" panose="02040503050203030202" pitchFamily="18" charset="0"/>
              </a:rPr>
              <a:t>2.BatchMaster </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42540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618" y="1887140"/>
            <a:ext cx="7924800" cy="4801314"/>
          </a:xfrm>
          <a:prstGeom prst="rect">
            <a:avLst/>
          </a:prstGeom>
        </p:spPr>
        <p:txBody>
          <a:bodyPr wrap="square">
            <a:sp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8" name="Rectangle 1">
            <a:extLst>
              <a:ext uri="{FF2B5EF4-FFF2-40B4-BE49-F238E27FC236}">
                <a16:creationId xmlns:a16="http://schemas.microsoft.com/office/drawing/2014/main" id="{1E7E6575-8E67-F0B4-2F76-00418B2177BB}"/>
              </a:ext>
            </a:extLst>
          </p:cNvPr>
          <p:cNvSpPr>
            <a:spLocks noChangeArrowheads="1"/>
          </p:cNvSpPr>
          <p:nvPr/>
        </p:nvSpPr>
        <p:spPr bwMode="auto">
          <a:xfrm>
            <a:off x="675160" y="412841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2" name="Table 11">
            <a:extLst>
              <a:ext uri="{FF2B5EF4-FFF2-40B4-BE49-F238E27FC236}">
                <a16:creationId xmlns:a16="http://schemas.microsoft.com/office/drawing/2014/main" id="{219080B2-AF78-8266-E821-3143D047E118}"/>
              </a:ext>
            </a:extLst>
          </p:cNvPr>
          <p:cNvGraphicFramePr>
            <a:graphicFrameLocks noGrp="1"/>
          </p:cNvGraphicFramePr>
          <p:nvPr>
            <p:extLst>
              <p:ext uri="{D42A27DB-BD31-4B8C-83A1-F6EECF244321}">
                <p14:modId xmlns:p14="http://schemas.microsoft.com/office/powerpoint/2010/main" val="767548340"/>
              </p:ext>
            </p:extLst>
          </p:nvPr>
        </p:nvGraphicFramePr>
        <p:xfrm>
          <a:off x="675160" y="4969510"/>
          <a:ext cx="5160010" cy="1888490"/>
        </p:xfrm>
        <a:graphic>
          <a:graphicData uri="http://schemas.openxmlformats.org/drawingml/2006/table">
            <a:tbl>
              <a:tblPr firstRow="1" firstCol="1" bandRow="1">
                <a:tableStyleId>{5C22544A-7EE6-4342-B048-85BDC9FD1C3A}</a:tableStyleId>
              </a:tblPr>
              <a:tblGrid>
                <a:gridCol w="1019175">
                  <a:extLst>
                    <a:ext uri="{9D8B030D-6E8A-4147-A177-3AD203B41FA5}">
                      <a16:colId xmlns:a16="http://schemas.microsoft.com/office/drawing/2014/main" val="3568170760"/>
                    </a:ext>
                  </a:extLst>
                </a:gridCol>
                <a:gridCol w="1063625">
                  <a:extLst>
                    <a:ext uri="{9D8B030D-6E8A-4147-A177-3AD203B41FA5}">
                      <a16:colId xmlns:a16="http://schemas.microsoft.com/office/drawing/2014/main" val="2157263361"/>
                    </a:ext>
                  </a:extLst>
                </a:gridCol>
                <a:gridCol w="1062990">
                  <a:extLst>
                    <a:ext uri="{9D8B030D-6E8A-4147-A177-3AD203B41FA5}">
                      <a16:colId xmlns:a16="http://schemas.microsoft.com/office/drawing/2014/main" val="1511342233"/>
                    </a:ext>
                  </a:extLst>
                </a:gridCol>
                <a:gridCol w="1045210">
                  <a:extLst>
                    <a:ext uri="{9D8B030D-6E8A-4147-A177-3AD203B41FA5}">
                      <a16:colId xmlns:a16="http://schemas.microsoft.com/office/drawing/2014/main" val="3186337694"/>
                    </a:ext>
                  </a:extLst>
                </a:gridCol>
                <a:gridCol w="969010">
                  <a:extLst>
                    <a:ext uri="{9D8B030D-6E8A-4147-A177-3AD203B41FA5}">
                      <a16:colId xmlns:a16="http://schemas.microsoft.com/office/drawing/2014/main" val="60497192"/>
                    </a:ext>
                  </a:extLst>
                </a:gridCol>
              </a:tblGrid>
              <a:tr h="387350">
                <a:tc>
                  <a:txBody>
                    <a:bodyPr/>
                    <a:lstStyle/>
                    <a:p>
                      <a:pPr marL="0" marR="0" algn="just">
                        <a:lnSpc>
                          <a:spcPct val="115000"/>
                        </a:lnSpc>
                        <a:spcBef>
                          <a:spcPts val="0"/>
                        </a:spcBef>
                        <a:spcAft>
                          <a:spcPts val="0"/>
                        </a:spcAft>
                      </a:pPr>
                      <a:r>
                        <a:rPr lang="en-US" sz="1400" kern="100">
                          <a:effectLst/>
                        </a:rPr>
                        <a:t>Sr no</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Field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rPr>
                        <a:t>Data Type </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Size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Constraints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562158789"/>
                  </a:ext>
                </a:extLst>
              </a:tr>
              <a:tr h="375285">
                <a:tc>
                  <a:txBody>
                    <a:bodyPr/>
                    <a:lstStyle/>
                    <a:p>
                      <a:pPr marL="0" marR="0" algn="just">
                        <a:lnSpc>
                          <a:spcPct val="115000"/>
                        </a:lnSpc>
                        <a:spcBef>
                          <a:spcPts val="0"/>
                        </a:spcBef>
                        <a:spcAft>
                          <a:spcPts val="0"/>
                        </a:spcAft>
                      </a:pPr>
                      <a:r>
                        <a:rPr lang="en-US" sz="1400" kern="100">
                          <a:effectLst/>
                        </a:rPr>
                        <a:t>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aid(PK)</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int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Foreign key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77477658"/>
                  </a:ext>
                </a:extLst>
              </a:tr>
              <a:tr h="375285">
                <a:tc>
                  <a:txBody>
                    <a:bodyPr/>
                    <a:lstStyle/>
                    <a:p>
                      <a:pPr marL="0" marR="0" algn="just">
                        <a:lnSpc>
                          <a:spcPct val="115000"/>
                        </a:lnSpc>
                        <a:spcBef>
                          <a:spcPts val="0"/>
                        </a:spcBef>
                        <a:spcAft>
                          <a:spcPts val="0"/>
                        </a:spcAft>
                      </a:pPr>
                      <a:r>
                        <a:rPr lang="en-US" sz="1400" kern="100">
                          <a:effectLst/>
                        </a:rPr>
                        <a:t>2.</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eid(PK)</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int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Foreign key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39868012"/>
                  </a:ext>
                </a:extLst>
              </a:tr>
              <a:tr h="375285">
                <a:tc>
                  <a:txBody>
                    <a:bodyPr/>
                    <a:lstStyle/>
                    <a:p>
                      <a:pPr marL="0" marR="0" algn="just">
                        <a:lnSpc>
                          <a:spcPct val="115000"/>
                        </a:lnSpc>
                        <a:spcBef>
                          <a:spcPts val="0"/>
                        </a:spcBef>
                        <a:spcAft>
                          <a:spcPts val="0"/>
                        </a:spcAft>
                      </a:pPr>
                      <a:r>
                        <a:rPr lang="en-US" sz="1400" kern="100">
                          <a:effectLst/>
                        </a:rPr>
                        <a:t>3.</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date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date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Not null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91998322"/>
                  </a:ext>
                </a:extLst>
              </a:tr>
              <a:tr h="375285">
                <a:tc>
                  <a:txBody>
                    <a:bodyPr/>
                    <a:lstStyle/>
                    <a:p>
                      <a:pPr marL="0" marR="0" algn="just">
                        <a:lnSpc>
                          <a:spcPct val="115000"/>
                        </a:lnSpc>
                        <a:spcBef>
                          <a:spcPts val="0"/>
                        </a:spcBef>
                        <a:spcAft>
                          <a:spcPts val="0"/>
                        </a:spcAft>
                      </a:pPr>
                      <a:r>
                        <a:rPr lang="en-US" sz="1400" kern="100">
                          <a:effectLst/>
                        </a:rPr>
                        <a:t>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status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varchar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20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rPr>
                        <a:t>Not null</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662964623"/>
                  </a:ext>
                </a:extLst>
              </a:tr>
            </a:tbl>
          </a:graphicData>
        </a:graphic>
      </p:graphicFrame>
      <p:sp>
        <p:nvSpPr>
          <p:cNvPr id="15" name="TextBox 14">
            <a:extLst>
              <a:ext uri="{FF2B5EF4-FFF2-40B4-BE49-F238E27FC236}">
                <a16:creationId xmlns:a16="http://schemas.microsoft.com/office/drawing/2014/main" id="{D18F9463-23B0-50CC-BA01-B0B064E47B44}"/>
              </a:ext>
            </a:extLst>
          </p:cNvPr>
          <p:cNvSpPr txBox="1"/>
          <p:nvPr/>
        </p:nvSpPr>
        <p:spPr>
          <a:xfrm>
            <a:off x="519251" y="1494981"/>
            <a:ext cx="4911364" cy="392159"/>
          </a:xfrm>
          <a:prstGeom prst="rect">
            <a:avLst/>
          </a:prstGeom>
          <a:noFill/>
        </p:spPr>
        <p:txBody>
          <a:bodyPr wrap="square">
            <a:spAutoFit/>
          </a:bodyPr>
          <a:lstStyle/>
          <a:p>
            <a:pPr marR="0" lvl="0" algn="just">
              <a:lnSpc>
                <a:spcPct val="115000"/>
              </a:lnSpc>
              <a:spcBef>
                <a:spcPts val="0"/>
              </a:spcBef>
              <a:spcAft>
                <a:spcPts val="800"/>
              </a:spcAft>
            </a:pPr>
            <a:r>
              <a:rPr lang="en-US" b="1" kern="100" dirty="0">
                <a:latin typeface="Calibri" panose="020F0502020204030204" pitchFamily="34" charset="0"/>
                <a:ea typeface="Calibri" panose="020F0502020204030204" pitchFamily="34" charset="0"/>
                <a:cs typeface="Mangal" panose="02040503050203030202" pitchFamily="18" charset="0"/>
              </a:rPr>
              <a:t>3. </a:t>
            </a:r>
            <a:r>
              <a:rPr lang="en-US" sz="1800" b="1" kern="100" dirty="0" err="1">
                <a:effectLst/>
                <a:latin typeface="Calibri" panose="020F0502020204030204" pitchFamily="34" charset="0"/>
                <a:ea typeface="Calibri" panose="020F0502020204030204" pitchFamily="34" charset="0"/>
                <a:cs typeface="Mangal" panose="02040503050203030202" pitchFamily="18" charset="0"/>
              </a:rPr>
              <a:t>AlumniMaster</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7" name="TextBox 16">
            <a:extLst>
              <a:ext uri="{FF2B5EF4-FFF2-40B4-BE49-F238E27FC236}">
                <a16:creationId xmlns:a16="http://schemas.microsoft.com/office/drawing/2014/main" id="{F60CEC2B-DBEF-4A32-1BCF-940BF16B6D37}"/>
              </a:ext>
            </a:extLst>
          </p:cNvPr>
          <p:cNvSpPr txBox="1"/>
          <p:nvPr/>
        </p:nvSpPr>
        <p:spPr>
          <a:xfrm>
            <a:off x="517331" y="4602360"/>
            <a:ext cx="4911364" cy="392159"/>
          </a:xfrm>
          <a:prstGeom prst="rect">
            <a:avLst/>
          </a:prstGeom>
          <a:noFill/>
        </p:spPr>
        <p:txBody>
          <a:bodyPr wrap="square">
            <a:spAutoFit/>
          </a:bodyPr>
          <a:lstStyle/>
          <a:p>
            <a:pPr marL="0" marR="0" algn="just">
              <a:lnSpc>
                <a:spcPct val="115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Mangal" panose="02040503050203030202" pitchFamily="18" charset="0"/>
              </a:rPr>
              <a:t> 5.AttendanceMaster</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3" name="Table 2">
            <a:extLst>
              <a:ext uri="{FF2B5EF4-FFF2-40B4-BE49-F238E27FC236}">
                <a16:creationId xmlns:a16="http://schemas.microsoft.com/office/drawing/2014/main" id="{65EA60D3-4771-6777-A696-E5F49ECCBFDE}"/>
              </a:ext>
            </a:extLst>
          </p:cNvPr>
          <p:cNvGraphicFramePr>
            <a:graphicFrameLocks noGrp="1"/>
          </p:cNvGraphicFramePr>
          <p:nvPr>
            <p:extLst>
              <p:ext uri="{D42A27DB-BD31-4B8C-83A1-F6EECF244321}">
                <p14:modId xmlns:p14="http://schemas.microsoft.com/office/powerpoint/2010/main" val="1197597883"/>
              </p:ext>
            </p:extLst>
          </p:nvPr>
        </p:nvGraphicFramePr>
        <p:xfrm>
          <a:off x="381000" y="1905000"/>
          <a:ext cx="6887845" cy="2722880"/>
        </p:xfrm>
        <a:graphic>
          <a:graphicData uri="http://schemas.openxmlformats.org/drawingml/2006/table">
            <a:tbl>
              <a:tblPr firstRow="1" firstCol="1" bandRow="1">
                <a:tableStyleId>{5C22544A-7EE6-4342-B048-85BDC9FD1C3A}</a:tableStyleId>
              </a:tblPr>
              <a:tblGrid>
                <a:gridCol w="1203960">
                  <a:extLst>
                    <a:ext uri="{9D8B030D-6E8A-4147-A177-3AD203B41FA5}">
                      <a16:colId xmlns:a16="http://schemas.microsoft.com/office/drawing/2014/main" val="3397132132"/>
                    </a:ext>
                  </a:extLst>
                </a:gridCol>
                <a:gridCol w="1203960">
                  <a:extLst>
                    <a:ext uri="{9D8B030D-6E8A-4147-A177-3AD203B41FA5}">
                      <a16:colId xmlns:a16="http://schemas.microsoft.com/office/drawing/2014/main" val="449319180"/>
                    </a:ext>
                  </a:extLst>
                </a:gridCol>
                <a:gridCol w="1203960">
                  <a:extLst>
                    <a:ext uri="{9D8B030D-6E8A-4147-A177-3AD203B41FA5}">
                      <a16:colId xmlns:a16="http://schemas.microsoft.com/office/drawing/2014/main" val="1425289898"/>
                    </a:ext>
                  </a:extLst>
                </a:gridCol>
                <a:gridCol w="1203960">
                  <a:extLst>
                    <a:ext uri="{9D8B030D-6E8A-4147-A177-3AD203B41FA5}">
                      <a16:colId xmlns:a16="http://schemas.microsoft.com/office/drawing/2014/main" val="3337737285"/>
                    </a:ext>
                  </a:extLst>
                </a:gridCol>
                <a:gridCol w="2072005">
                  <a:extLst>
                    <a:ext uri="{9D8B030D-6E8A-4147-A177-3AD203B41FA5}">
                      <a16:colId xmlns:a16="http://schemas.microsoft.com/office/drawing/2014/main" val="1457707721"/>
                    </a:ext>
                  </a:extLst>
                </a:gridCol>
              </a:tblGrid>
              <a:tr h="251460">
                <a:tc>
                  <a:txBody>
                    <a:bodyPr/>
                    <a:lstStyle/>
                    <a:p>
                      <a:pPr marL="0" marR="0" algn="just">
                        <a:lnSpc>
                          <a:spcPct val="115000"/>
                        </a:lnSpc>
                        <a:spcBef>
                          <a:spcPts val="0"/>
                        </a:spcBef>
                        <a:spcAft>
                          <a:spcPts val="0"/>
                        </a:spcAft>
                      </a:pPr>
                      <a:r>
                        <a:rPr lang="en-US" sz="1400" kern="100">
                          <a:effectLst/>
                        </a:rPr>
                        <a:t>Sr no.</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Fields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Data Type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Size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Constraints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28770865"/>
                  </a:ext>
                </a:extLst>
              </a:tr>
              <a:tr h="482600">
                <a:tc>
                  <a:txBody>
                    <a:bodyPr/>
                    <a:lstStyle/>
                    <a:p>
                      <a:pPr marL="0" marR="0" algn="just">
                        <a:lnSpc>
                          <a:spcPct val="115000"/>
                        </a:lnSpc>
                        <a:spcBef>
                          <a:spcPts val="0"/>
                        </a:spcBef>
                        <a:spcAft>
                          <a:spcPts val="0"/>
                        </a:spcAft>
                      </a:pPr>
                      <a:r>
                        <a:rPr lang="en-US" sz="1400" kern="100">
                          <a:effectLst/>
                        </a:rPr>
                        <a:t>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rPr>
                        <a:t>Aid (PK)</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Int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rPr>
                        <a:t>5</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Primary Key Auto Increment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62404510"/>
                  </a:ext>
                </a:extLst>
              </a:tr>
              <a:tr h="251460">
                <a:tc>
                  <a:txBody>
                    <a:bodyPr/>
                    <a:lstStyle/>
                    <a:p>
                      <a:pPr marL="0" marR="0" algn="just">
                        <a:lnSpc>
                          <a:spcPct val="115000"/>
                        </a:lnSpc>
                        <a:spcBef>
                          <a:spcPts val="0"/>
                        </a:spcBef>
                        <a:spcAft>
                          <a:spcPts val="0"/>
                        </a:spcAft>
                      </a:pPr>
                      <a:r>
                        <a:rPr lang="en-US" sz="1400" kern="100">
                          <a:effectLst/>
                        </a:rPr>
                        <a:t>2.</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Name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Varchar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20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Not Null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581494114"/>
                  </a:ext>
                </a:extLst>
              </a:tr>
              <a:tr h="243840">
                <a:tc>
                  <a:txBody>
                    <a:bodyPr/>
                    <a:lstStyle/>
                    <a:p>
                      <a:pPr marL="0" marR="0" algn="just">
                        <a:lnSpc>
                          <a:spcPct val="115000"/>
                        </a:lnSpc>
                        <a:spcBef>
                          <a:spcPts val="0"/>
                        </a:spcBef>
                        <a:spcAft>
                          <a:spcPts val="0"/>
                        </a:spcAft>
                      </a:pPr>
                      <a:r>
                        <a:rPr lang="en-US" sz="1400" kern="100">
                          <a:effectLst/>
                        </a:rPr>
                        <a:t>3.</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Email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rPr>
                        <a:t>Varchar</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20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Unique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90692391"/>
                  </a:ext>
                </a:extLst>
              </a:tr>
              <a:tr h="251460">
                <a:tc>
                  <a:txBody>
                    <a:bodyPr/>
                    <a:lstStyle/>
                    <a:p>
                      <a:pPr marL="0" marR="0" algn="just">
                        <a:lnSpc>
                          <a:spcPct val="115000"/>
                        </a:lnSpc>
                        <a:spcBef>
                          <a:spcPts val="0"/>
                        </a:spcBef>
                        <a:spcAft>
                          <a:spcPts val="0"/>
                        </a:spcAft>
                      </a:pPr>
                      <a:r>
                        <a:rPr lang="en-US" sz="1400" kern="100">
                          <a:effectLst/>
                        </a:rPr>
                        <a:t>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Contact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Varchar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20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Unique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35697321"/>
                  </a:ext>
                </a:extLst>
              </a:tr>
              <a:tr h="243840">
                <a:tc>
                  <a:txBody>
                    <a:bodyPr/>
                    <a:lstStyle/>
                    <a:p>
                      <a:pPr marL="0" marR="0" algn="just">
                        <a:lnSpc>
                          <a:spcPct val="115000"/>
                        </a:lnSpc>
                        <a:spcBef>
                          <a:spcPts val="0"/>
                        </a:spcBef>
                        <a:spcAft>
                          <a:spcPts val="0"/>
                        </a:spcAft>
                      </a:pPr>
                      <a:r>
                        <a:rPr lang="en-US" sz="1400" kern="100">
                          <a:effectLst/>
                        </a:rPr>
                        <a:t>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Age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Int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Not Null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70569041"/>
                  </a:ext>
                </a:extLst>
              </a:tr>
              <a:tr h="251460">
                <a:tc>
                  <a:txBody>
                    <a:bodyPr/>
                    <a:lstStyle/>
                    <a:p>
                      <a:pPr marL="0" marR="0" algn="just">
                        <a:lnSpc>
                          <a:spcPct val="115000"/>
                        </a:lnSpc>
                        <a:spcBef>
                          <a:spcPts val="0"/>
                        </a:spcBef>
                        <a:spcAft>
                          <a:spcPts val="0"/>
                        </a:spcAft>
                      </a:pPr>
                      <a:r>
                        <a:rPr lang="en-US" sz="1400" kern="100">
                          <a:effectLst/>
                        </a:rPr>
                        <a:t>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Company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varchar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20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Not Null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37558853"/>
                  </a:ext>
                </a:extLst>
              </a:tr>
              <a:tr h="746760">
                <a:tc>
                  <a:txBody>
                    <a:bodyPr/>
                    <a:lstStyle/>
                    <a:p>
                      <a:pPr marL="0" marR="0" algn="just">
                        <a:lnSpc>
                          <a:spcPct val="115000"/>
                        </a:lnSpc>
                        <a:spcBef>
                          <a:spcPts val="0"/>
                        </a:spcBef>
                        <a:spcAft>
                          <a:spcPts val="0"/>
                        </a:spcAft>
                      </a:pPr>
                      <a:r>
                        <a:rPr lang="en-US" sz="1400" kern="100">
                          <a:effectLst/>
                        </a:rPr>
                        <a:t>7.</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Bid (FK)</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Int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rPr>
                        <a:t>Foreign key on delete cascade on update cascade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495423868"/>
                  </a:ext>
                </a:extLst>
              </a:tr>
            </a:tbl>
          </a:graphicData>
        </a:graphic>
      </p:graphicFrame>
    </p:spTree>
    <p:extLst>
      <p:ext uri="{BB962C8B-B14F-4D97-AF65-F5344CB8AC3E}">
        <p14:creationId xmlns:p14="http://schemas.microsoft.com/office/powerpoint/2010/main" val="41758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2057400"/>
            <a:ext cx="7247972" cy="4524315"/>
          </a:xfrm>
          <a:prstGeom prst="rect">
            <a:avLst/>
          </a:prstGeom>
          <a:noFill/>
        </p:spPr>
        <p:txBody>
          <a:bodyPr wrap="square" rtlCol="0">
            <a:spAutoFit/>
          </a:bodyPr>
          <a:lstStyle/>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DB40C72-27DA-8907-0A35-07B8190E5C20}"/>
              </a:ext>
            </a:extLst>
          </p:cNvPr>
          <p:cNvSpPr txBox="1"/>
          <p:nvPr/>
        </p:nvSpPr>
        <p:spPr>
          <a:xfrm>
            <a:off x="1066800" y="2014695"/>
            <a:ext cx="4572000" cy="392159"/>
          </a:xfrm>
          <a:prstGeom prst="rect">
            <a:avLst/>
          </a:prstGeom>
          <a:noFill/>
        </p:spPr>
        <p:txBody>
          <a:bodyPr wrap="square">
            <a:spAutoFit/>
          </a:bodyPr>
          <a:lstStyle/>
          <a:p>
            <a:pPr marR="0" lvl="0" algn="just">
              <a:lnSpc>
                <a:spcPct val="115000"/>
              </a:lnSpc>
              <a:spcBef>
                <a:spcPts val="0"/>
              </a:spcBef>
              <a:spcAft>
                <a:spcPts val="800"/>
              </a:spcAft>
            </a:pPr>
            <a:r>
              <a:rPr lang="en-US" b="1" kern="100" dirty="0">
                <a:latin typeface="Calibri" panose="020F0502020204030204" pitchFamily="34" charset="0"/>
                <a:ea typeface="Calibri" panose="020F0502020204030204" pitchFamily="34" charset="0"/>
                <a:cs typeface="Mangal" panose="02040503050203030202" pitchFamily="18" charset="0"/>
              </a:rPr>
              <a:t>6</a:t>
            </a:r>
            <a:r>
              <a:rPr lang="en-US" b="1" kern="100" dirty="0">
                <a:effectLst/>
                <a:latin typeface="Calibri" panose="020F0502020204030204" pitchFamily="34" charset="0"/>
                <a:ea typeface="Calibri" panose="020F0502020204030204" pitchFamily="34" charset="0"/>
                <a:cs typeface="Mangal" panose="02040503050203030202" pitchFamily="18" charset="0"/>
              </a:rPr>
              <a:t>. EventMaster</a:t>
            </a:r>
            <a:endParaRPr lang="en-IN" sz="1400" b="1" kern="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2" name="Table 1">
            <a:extLst>
              <a:ext uri="{FF2B5EF4-FFF2-40B4-BE49-F238E27FC236}">
                <a16:creationId xmlns:a16="http://schemas.microsoft.com/office/drawing/2014/main" id="{497B184E-7B0E-CF6C-6DFB-3C43B6A7C63E}"/>
              </a:ext>
            </a:extLst>
          </p:cNvPr>
          <p:cNvGraphicFramePr>
            <a:graphicFrameLocks noGrp="1"/>
          </p:cNvGraphicFramePr>
          <p:nvPr>
            <p:extLst>
              <p:ext uri="{D42A27DB-BD31-4B8C-83A1-F6EECF244321}">
                <p14:modId xmlns:p14="http://schemas.microsoft.com/office/powerpoint/2010/main" val="3400644806"/>
              </p:ext>
            </p:extLst>
          </p:nvPr>
        </p:nvGraphicFramePr>
        <p:xfrm>
          <a:off x="865863" y="2819400"/>
          <a:ext cx="6887845" cy="2718344"/>
        </p:xfrm>
        <a:graphic>
          <a:graphicData uri="http://schemas.openxmlformats.org/drawingml/2006/table">
            <a:tbl>
              <a:tblPr firstRow="1" firstCol="1" bandRow="1">
                <a:tableStyleId>{5C22544A-7EE6-4342-B048-85BDC9FD1C3A}</a:tableStyleId>
              </a:tblPr>
              <a:tblGrid>
                <a:gridCol w="1203960">
                  <a:extLst>
                    <a:ext uri="{9D8B030D-6E8A-4147-A177-3AD203B41FA5}">
                      <a16:colId xmlns:a16="http://schemas.microsoft.com/office/drawing/2014/main" val="1173287397"/>
                    </a:ext>
                  </a:extLst>
                </a:gridCol>
                <a:gridCol w="1203960">
                  <a:extLst>
                    <a:ext uri="{9D8B030D-6E8A-4147-A177-3AD203B41FA5}">
                      <a16:colId xmlns:a16="http://schemas.microsoft.com/office/drawing/2014/main" val="2723272708"/>
                    </a:ext>
                  </a:extLst>
                </a:gridCol>
                <a:gridCol w="1203960">
                  <a:extLst>
                    <a:ext uri="{9D8B030D-6E8A-4147-A177-3AD203B41FA5}">
                      <a16:colId xmlns:a16="http://schemas.microsoft.com/office/drawing/2014/main" val="946746716"/>
                    </a:ext>
                  </a:extLst>
                </a:gridCol>
                <a:gridCol w="1203960">
                  <a:extLst>
                    <a:ext uri="{9D8B030D-6E8A-4147-A177-3AD203B41FA5}">
                      <a16:colId xmlns:a16="http://schemas.microsoft.com/office/drawing/2014/main" val="2841067491"/>
                    </a:ext>
                  </a:extLst>
                </a:gridCol>
                <a:gridCol w="2072005">
                  <a:extLst>
                    <a:ext uri="{9D8B030D-6E8A-4147-A177-3AD203B41FA5}">
                      <a16:colId xmlns:a16="http://schemas.microsoft.com/office/drawing/2014/main" val="618213594"/>
                    </a:ext>
                  </a:extLst>
                </a:gridCol>
              </a:tblGrid>
              <a:tr h="152404">
                <a:tc>
                  <a:txBody>
                    <a:bodyPr/>
                    <a:lstStyle/>
                    <a:p>
                      <a:pPr marL="0" marR="0" algn="just">
                        <a:lnSpc>
                          <a:spcPct val="115000"/>
                        </a:lnSpc>
                        <a:spcBef>
                          <a:spcPts val="0"/>
                        </a:spcBef>
                        <a:spcAft>
                          <a:spcPts val="0"/>
                        </a:spcAft>
                      </a:pPr>
                      <a:r>
                        <a:rPr lang="en-US" sz="1400" kern="100">
                          <a:effectLst/>
                        </a:rPr>
                        <a:t>Sr no.</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Fields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Data Type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rPr>
                        <a:t>Size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Constraints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46837484"/>
                  </a:ext>
                </a:extLst>
              </a:tr>
              <a:tr h="314499">
                <a:tc>
                  <a:txBody>
                    <a:bodyPr/>
                    <a:lstStyle/>
                    <a:p>
                      <a:pPr marL="0" marR="0" algn="just">
                        <a:lnSpc>
                          <a:spcPct val="115000"/>
                        </a:lnSpc>
                        <a:spcBef>
                          <a:spcPts val="0"/>
                        </a:spcBef>
                        <a:spcAft>
                          <a:spcPts val="0"/>
                        </a:spcAft>
                      </a:pPr>
                      <a:r>
                        <a:rPr lang="en-US" sz="1400" kern="100">
                          <a:effectLst/>
                        </a:rPr>
                        <a:t>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Eid (PK)</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rPr>
                        <a:t>Int</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Primary Key auto increment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62895634"/>
                  </a:ext>
                </a:extLst>
              </a:tr>
              <a:tr h="152404">
                <a:tc>
                  <a:txBody>
                    <a:bodyPr/>
                    <a:lstStyle/>
                    <a:p>
                      <a:pPr marL="0" marR="0" algn="just">
                        <a:lnSpc>
                          <a:spcPct val="115000"/>
                        </a:lnSpc>
                        <a:spcBef>
                          <a:spcPts val="0"/>
                        </a:spcBef>
                        <a:spcAft>
                          <a:spcPts val="0"/>
                        </a:spcAft>
                      </a:pPr>
                      <a:r>
                        <a:rPr lang="en-US" sz="1400" kern="100">
                          <a:effectLst/>
                        </a:rPr>
                        <a:t>2.</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name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varchar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rPr>
                        <a:t>20</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 Not Null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21431280"/>
                  </a:ext>
                </a:extLst>
              </a:tr>
              <a:tr h="152404">
                <a:tc>
                  <a:txBody>
                    <a:bodyPr/>
                    <a:lstStyle/>
                    <a:p>
                      <a:pPr marL="0" marR="0" algn="just">
                        <a:lnSpc>
                          <a:spcPct val="115000"/>
                        </a:lnSpc>
                        <a:spcBef>
                          <a:spcPts val="0"/>
                        </a:spcBef>
                        <a:spcAft>
                          <a:spcPts val="0"/>
                        </a:spcAft>
                      </a:pPr>
                      <a:r>
                        <a:rPr lang="en-US" sz="1400" kern="100">
                          <a:effectLst/>
                        </a:rPr>
                        <a:t>3.</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date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Date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Not Null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79203970"/>
                  </a:ext>
                </a:extLst>
              </a:tr>
              <a:tr h="152404">
                <a:tc>
                  <a:txBody>
                    <a:bodyPr/>
                    <a:lstStyle/>
                    <a:p>
                      <a:pPr marL="0" marR="0" algn="just">
                        <a:lnSpc>
                          <a:spcPct val="115000"/>
                        </a:lnSpc>
                        <a:spcBef>
                          <a:spcPts val="0"/>
                        </a:spcBef>
                        <a:spcAft>
                          <a:spcPts val="0"/>
                        </a:spcAft>
                      </a:pPr>
                      <a:r>
                        <a:rPr lang="en-US" sz="1400" kern="100">
                          <a:effectLst/>
                        </a:rPr>
                        <a:t>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Time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varchar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20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Not Null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31230067"/>
                  </a:ext>
                </a:extLst>
              </a:tr>
              <a:tr h="152404">
                <a:tc>
                  <a:txBody>
                    <a:bodyPr/>
                    <a:lstStyle/>
                    <a:p>
                      <a:pPr marL="0" marR="0" algn="just">
                        <a:lnSpc>
                          <a:spcPct val="115000"/>
                        </a:lnSpc>
                        <a:spcBef>
                          <a:spcPts val="0"/>
                        </a:spcBef>
                        <a:spcAft>
                          <a:spcPts val="0"/>
                        </a:spcAft>
                      </a:pPr>
                      <a:r>
                        <a:rPr lang="en-US" sz="1400" kern="100">
                          <a:effectLst/>
                        </a:rPr>
                        <a:t>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Venue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Varchar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20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Not Null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57283968"/>
                  </a:ext>
                </a:extLst>
              </a:tr>
              <a:tr h="476593">
                <a:tc>
                  <a:txBody>
                    <a:bodyPr/>
                    <a:lstStyle/>
                    <a:p>
                      <a:pPr marL="0" marR="0" algn="just">
                        <a:lnSpc>
                          <a:spcPct val="115000"/>
                        </a:lnSpc>
                        <a:spcBef>
                          <a:spcPts val="0"/>
                        </a:spcBef>
                        <a:spcAft>
                          <a:spcPts val="0"/>
                        </a:spcAft>
                      </a:pPr>
                      <a:r>
                        <a:rPr lang="en-US" sz="1400" kern="100">
                          <a:effectLst/>
                        </a:rPr>
                        <a:t>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Bid (FK)</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Int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Foreign Key on delete cascade on update cascade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88202946"/>
                  </a:ext>
                </a:extLst>
              </a:tr>
              <a:tr h="367380">
                <a:tc>
                  <a:txBody>
                    <a:bodyPr/>
                    <a:lstStyle/>
                    <a:p>
                      <a:pPr marL="0" marR="0" algn="just">
                        <a:lnSpc>
                          <a:spcPct val="115000"/>
                        </a:lnSpc>
                        <a:spcBef>
                          <a:spcPts val="0"/>
                        </a:spcBef>
                        <a:spcAft>
                          <a:spcPts val="0"/>
                        </a:spcAft>
                      </a:pPr>
                      <a:r>
                        <a:rPr lang="en-US" sz="1400" kern="100">
                          <a:effectLst/>
                        </a:rPr>
                        <a:t>7.</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rPr>
                        <a:t>Subject</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Varchar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a:effectLst/>
                        </a:rPr>
                        <a:t>200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400" kern="100" dirty="0">
                          <a:effectLst/>
                        </a:rPr>
                        <a:t>Not Null</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50544169"/>
                  </a:ext>
                </a:extLst>
              </a:tr>
            </a:tbl>
          </a:graphicData>
        </a:graphic>
      </p:graphicFrame>
      <p:sp>
        <p:nvSpPr>
          <p:cNvPr id="8" name="Rectangle 1">
            <a:extLst>
              <a:ext uri="{FF2B5EF4-FFF2-40B4-BE49-F238E27FC236}">
                <a16:creationId xmlns:a16="http://schemas.microsoft.com/office/drawing/2014/main" id="{939CD19D-D32B-9BF9-1FD5-9F81544C2229}"/>
              </a:ext>
            </a:extLst>
          </p:cNvPr>
          <p:cNvSpPr>
            <a:spLocks noChangeArrowheads="1"/>
          </p:cNvSpPr>
          <p:nvPr/>
        </p:nvSpPr>
        <p:spPr bwMode="auto">
          <a:xfrm>
            <a:off x="304801" y="491773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0688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CAE2-36BF-6FB0-8CEF-ADE2855158F0}"/>
              </a:ext>
            </a:extLst>
          </p:cNvPr>
          <p:cNvSpPr>
            <a:spLocks noGrp="1"/>
          </p:cNvSpPr>
          <p:nvPr>
            <p:ph type="title"/>
          </p:nvPr>
        </p:nvSpPr>
        <p:spPr/>
        <p:txBody>
          <a:bodyPr/>
          <a:lstStyle/>
          <a:p>
            <a:r>
              <a:rPr lang="en-US" dirty="0"/>
              <a:t>Tables</a:t>
            </a:r>
            <a:endParaRPr lang="en-IN" dirty="0"/>
          </a:p>
        </p:txBody>
      </p:sp>
      <p:sp>
        <p:nvSpPr>
          <p:cNvPr id="3" name="Date Placeholder 2">
            <a:extLst>
              <a:ext uri="{FF2B5EF4-FFF2-40B4-BE49-F238E27FC236}">
                <a16:creationId xmlns:a16="http://schemas.microsoft.com/office/drawing/2014/main" id="{57475A3E-6568-8C5E-F7C2-8A617A02B751}"/>
              </a:ext>
            </a:extLst>
          </p:cNvPr>
          <p:cNvSpPr>
            <a:spLocks noGrp="1"/>
          </p:cNvSpPr>
          <p:nvPr>
            <p:ph type="dt" sz="half" idx="10"/>
          </p:nvPr>
        </p:nvSpPr>
        <p:spPr/>
        <p:txBody>
          <a:bodyPr/>
          <a:lstStyle/>
          <a:p>
            <a:fld id="{37AF46CD-B1C3-4862-814F-79563B16895C}" type="datetime1">
              <a:rPr lang="en-US" smtClean="0"/>
              <a:pPr/>
              <a:t>8/3/2024</a:t>
            </a:fld>
            <a:endParaRPr lang="en-US" dirty="0"/>
          </a:p>
        </p:txBody>
      </p:sp>
      <p:sp>
        <p:nvSpPr>
          <p:cNvPr id="4" name="Slide Number Placeholder 3">
            <a:extLst>
              <a:ext uri="{FF2B5EF4-FFF2-40B4-BE49-F238E27FC236}">
                <a16:creationId xmlns:a16="http://schemas.microsoft.com/office/drawing/2014/main" id="{18CC8FEB-43C7-3D63-A686-026BDF0483F7}"/>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dirty="0"/>
          </a:p>
        </p:txBody>
      </p:sp>
      <p:graphicFrame>
        <p:nvGraphicFramePr>
          <p:cNvPr id="5" name="Table 4">
            <a:extLst>
              <a:ext uri="{FF2B5EF4-FFF2-40B4-BE49-F238E27FC236}">
                <a16:creationId xmlns:a16="http://schemas.microsoft.com/office/drawing/2014/main" id="{5861A6E9-F646-8F74-1EB9-130D0AE4A254}"/>
              </a:ext>
            </a:extLst>
          </p:cNvPr>
          <p:cNvGraphicFramePr>
            <a:graphicFrameLocks noGrp="1"/>
          </p:cNvGraphicFramePr>
          <p:nvPr>
            <p:extLst>
              <p:ext uri="{D42A27DB-BD31-4B8C-83A1-F6EECF244321}">
                <p14:modId xmlns:p14="http://schemas.microsoft.com/office/powerpoint/2010/main" val="2788177835"/>
              </p:ext>
            </p:extLst>
          </p:nvPr>
        </p:nvGraphicFramePr>
        <p:xfrm>
          <a:off x="593606" y="2743200"/>
          <a:ext cx="5824610" cy="2819397"/>
        </p:xfrm>
        <a:graphic>
          <a:graphicData uri="http://schemas.openxmlformats.org/drawingml/2006/table">
            <a:tbl>
              <a:tblPr firstRow="1" firstCol="1" bandRow="1">
                <a:tableStyleId>{5C22544A-7EE6-4342-B048-85BDC9FD1C3A}</a:tableStyleId>
              </a:tblPr>
              <a:tblGrid>
                <a:gridCol w="1164922">
                  <a:extLst>
                    <a:ext uri="{9D8B030D-6E8A-4147-A177-3AD203B41FA5}">
                      <a16:colId xmlns:a16="http://schemas.microsoft.com/office/drawing/2014/main" val="1703373883"/>
                    </a:ext>
                  </a:extLst>
                </a:gridCol>
                <a:gridCol w="1164922">
                  <a:extLst>
                    <a:ext uri="{9D8B030D-6E8A-4147-A177-3AD203B41FA5}">
                      <a16:colId xmlns:a16="http://schemas.microsoft.com/office/drawing/2014/main" val="3705774399"/>
                    </a:ext>
                  </a:extLst>
                </a:gridCol>
                <a:gridCol w="1164922">
                  <a:extLst>
                    <a:ext uri="{9D8B030D-6E8A-4147-A177-3AD203B41FA5}">
                      <a16:colId xmlns:a16="http://schemas.microsoft.com/office/drawing/2014/main" val="2463511369"/>
                    </a:ext>
                  </a:extLst>
                </a:gridCol>
                <a:gridCol w="1164922">
                  <a:extLst>
                    <a:ext uri="{9D8B030D-6E8A-4147-A177-3AD203B41FA5}">
                      <a16:colId xmlns:a16="http://schemas.microsoft.com/office/drawing/2014/main" val="23696460"/>
                    </a:ext>
                  </a:extLst>
                </a:gridCol>
                <a:gridCol w="1164922">
                  <a:extLst>
                    <a:ext uri="{9D8B030D-6E8A-4147-A177-3AD203B41FA5}">
                      <a16:colId xmlns:a16="http://schemas.microsoft.com/office/drawing/2014/main" val="96568770"/>
                    </a:ext>
                  </a:extLst>
                </a:gridCol>
              </a:tblGrid>
              <a:tr h="381325">
                <a:tc>
                  <a:txBody>
                    <a:bodyPr/>
                    <a:lstStyle/>
                    <a:p>
                      <a:pPr marL="0" marR="0" algn="just">
                        <a:lnSpc>
                          <a:spcPct val="115000"/>
                        </a:lnSpc>
                        <a:spcBef>
                          <a:spcPts val="0"/>
                        </a:spcBef>
                        <a:spcAft>
                          <a:spcPts val="0"/>
                        </a:spcAft>
                      </a:pPr>
                      <a:r>
                        <a:rPr lang="en-US" sz="900" kern="100">
                          <a:effectLst/>
                        </a:rPr>
                        <a:t>Sr. No</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   Fields</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Data Type</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Size</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                 Constraints</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extLst>
                  <a:ext uri="{0D108BD9-81ED-4DB2-BD59-A6C34878D82A}">
                    <a16:rowId xmlns:a16="http://schemas.microsoft.com/office/drawing/2014/main" val="1867674563"/>
                  </a:ext>
                </a:extLst>
              </a:tr>
              <a:tr h="295336">
                <a:tc>
                  <a:txBody>
                    <a:bodyPr/>
                    <a:lstStyle/>
                    <a:p>
                      <a:pPr marL="0" marR="0" algn="just">
                        <a:lnSpc>
                          <a:spcPct val="115000"/>
                        </a:lnSpc>
                        <a:spcBef>
                          <a:spcPts val="0"/>
                        </a:spcBef>
                        <a:spcAft>
                          <a:spcPts val="0"/>
                        </a:spcAft>
                      </a:pPr>
                      <a:r>
                        <a:rPr lang="en-US" sz="900" kern="100">
                          <a:effectLst/>
                        </a:rPr>
                        <a:t>1.</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details</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Varchar</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20</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Not Null</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extLst>
                  <a:ext uri="{0D108BD9-81ED-4DB2-BD59-A6C34878D82A}">
                    <a16:rowId xmlns:a16="http://schemas.microsoft.com/office/drawing/2014/main" val="1592778631"/>
                  </a:ext>
                </a:extLst>
              </a:tr>
              <a:tr h="295336">
                <a:tc>
                  <a:txBody>
                    <a:bodyPr/>
                    <a:lstStyle/>
                    <a:p>
                      <a:pPr marL="0" marR="0" algn="just">
                        <a:lnSpc>
                          <a:spcPct val="115000"/>
                        </a:lnSpc>
                        <a:spcBef>
                          <a:spcPts val="0"/>
                        </a:spcBef>
                        <a:spcAft>
                          <a:spcPts val="0"/>
                        </a:spcAft>
                      </a:pPr>
                      <a:r>
                        <a:rPr lang="en-US" sz="900" kern="100">
                          <a:effectLst/>
                        </a:rPr>
                        <a:t>2.</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Rating</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Int</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5</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Not Null</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extLst>
                  <a:ext uri="{0D108BD9-81ED-4DB2-BD59-A6C34878D82A}">
                    <a16:rowId xmlns:a16="http://schemas.microsoft.com/office/drawing/2014/main" val="835774854"/>
                  </a:ext>
                </a:extLst>
              </a:tr>
              <a:tr h="923700">
                <a:tc>
                  <a:txBody>
                    <a:bodyPr/>
                    <a:lstStyle/>
                    <a:p>
                      <a:pPr marL="0" marR="0" algn="just">
                        <a:lnSpc>
                          <a:spcPct val="115000"/>
                        </a:lnSpc>
                        <a:spcBef>
                          <a:spcPts val="0"/>
                        </a:spcBef>
                        <a:spcAft>
                          <a:spcPts val="0"/>
                        </a:spcAft>
                      </a:pPr>
                      <a:r>
                        <a:rPr lang="en-US" sz="900" kern="100">
                          <a:effectLst/>
                        </a:rPr>
                        <a:t>3.</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Eid</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dirty="0">
                          <a:effectLst/>
                        </a:rPr>
                        <a:t>Int</a:t>
                      </a:r>
                      <a:endParaRPr lang="en-IN" sz="700" kern="100" dirty="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5</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Foreign Key on delete cascade on update cascade</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extLst>
                  <a:ext uri="{0D108BD9-81ED-4DB2-BD59-A6C34878D82A}">
                    <a16:rowId xmlns:a16="http://schemas.microsoft.com/office/drawing/2014/main" val="4055181025"/>
                  </a:ext>
                </a:extLst>
              </a:tr>
              <a:tr h="923700">
                <a:tc>
                  <a:txBody>
                    <a:bodyPr/>
                    <a:lstStyle/>
                    <a:p>
                      <a:pPr marL="0" marR="0" algn="just">
                        <a:lnSpc>
                          <a:spcPct val="115000"/>
                        </a:lnSpc>
                        <a:spcBef>
                          <a:spcPts val="0"/>
                        </a:spcBef>
                        <a:spcAft>
                          <a:spcPts val="0"/>
                        </a:spcAft>
                      </a:pPr>
                      <a:r>
                        <a:rPr lang="en-US" sz="900" kern="100">
                          <a:effectLst/>
                        </a:rPr>
                        <a:t>4.</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Aid</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Int</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a:effectLst/>
                        </a:rPr>
                        <a:t>5</a:t>
                      </a:r>
                      <a:endParaRPr lang="en-IN" sz="700" kern="10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tc>
                  <a:txBody>
                    <a:bodyPr/>
                    <a:lstStyle/>
                    <a:p>
                      <a:pPr marL="0" marR="0" algn="just">
                        <a:lnSpc>
                          <a:spcPct val="115000"/>
                        </a:lnSpc>
                        <a:spcBef>
                          <a:spcPts val="0"/>
                        </a:spcBef>
                        <a:spcAft>
                          <a:spcPts val="0"/>
                        </a:spcAft>
                      </a:pPr>
                      <a:r>
                        <a:rPr lang="en-US" sz="900" kern="100" dirty="0">
                          <a:effectLst/>
                        </a:rPr>
                        <a:t>Foreign Key on delete cascade on update cascade</a:t>
                      </a:r>
                      <a:endParaRPr lang="en-IN" sz="700" kern="100" dirty="0">
                        <a:effectLst/>
                        <a:latin typeface="Calibri" panose="020F0502020204030204" pitchFamily="34" charset="0"/>
                        <a:ea typeface="Calibri" panose="020F0502020204030204" pitchFamily="34" charset="0"/>
                        <a:cs typeface="Mangal" panose="02040503050203030202" pitchFamily="18" charset="0"/>
                      </a:endParaRPr>
                    </a:p>
                  </a:txBody>
                  <a:tcPr marL="44247" marR="44247" marT="0" marB="0"/>
                </a:tc>
                <a:extLst>
                  <a:ext uri="{0D108BD9-81ED-4DB2-BD59-A6C34878D82A}">
                    <a16:rowId xmlns:a16="http://schemas.microsoft.com/office/drawing/2014/main" val="3678689264"/>
                  </a:ext>
                </a:extLst>
              </a:tr>
            </a:tbl>
          </a:graphicData>
        </a:graphic>
      </p:graphicFrame>
      <p:sp>
        <p:nvSpPr>
          <p:cNvPr id="7" name="TextBox 6">
            <a:extLst>
              <a:ext uri="{FF2B5EF4-FFF2-40B4-BE49-F238E27FC236}">
                <a16:creationId xmlns:a16="http://schemas.microsoft.com/office/drawing/2014/main" id="{9DD33AA7-3546-3ECB-1BEA-19B0B2074113}"/>
              </a:ext>
            </a:extLst>
          </p:cNvPr>
          <p:cNvSpPr txBox="1"/>
          <p:nvPr/>
        </p:nvSpPr>
        <p:spPr>
          <a:xfrm>
            <a:off x="381000" y="1759162"/>
            <a:ext cx="4572000" cy="392159"/>
          </a:xfrm>
          <a:prstGeom prst="rect">
            <a:avLst/>
          </a:prstGeom>
          <a:noFill/>
        </p:spPr>
        <p:txBody>
          <a:bodyPr wrap="square">
            <a:spAutoFit/>
          </a:bodyPr>
          <a:lstStyle/>
          <a:p>
            <a:pPr marR="0" lvl="0" algn="just">
              <a:lnSpc>
                <a:spcPct val="115000"/>
              </a:lnSpc>
              <a:spcBef>
                <a:spcPts val="0"/>
              </a:spcBef>
              <a:spcAft>
                <a:spcPts val="800"/>
              </a:spcAft>
            </a:pPr>
            <a:r>
              <a:rPr lang="en-US" b="1" kern="100" dirty="0">
                <a:latin typeface="Calibri" panose="020F0502020204030204" pitchFamily="34" charset="0"/>
                <a:ea typeface="Calibri" panose="020F0502020204030204" pitchFamily="34" charset="0"/>
                <a:cs typeface="Mangal" panose="02040503050203030202" pitchFamily="18" charset="0"/>
              </a:rPr>
              <a:t>7</a:t>
            </a:r>
            <a:r>
              <a:rPr lang="en-US" sz="1800" b="1" kern="100" dirty="0">
                <a:effectLst/>
                <a:latin typeface="Calibri" panose="020F0502020204030204" pitchFamily="34" charset="0"/>
                <a:ea typeface="Calibri" panose="020F0502020204030204" pitchFamily="34" charset="0"/>
                <a:cs typeface="Mangal" panose="02040503050203030202" pitchFamily="18" charset="0"/>
              </a:rPr>
              <a:t>.FeedbackMaster</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0762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0" name="Rectangle 120"/>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TextBox 7">
            <a:extLst>
              <a:ext uri="{FF2B5EF4-FFF2-40B4-BE49-F238E27FC236}">
                <a16:creationId xmlns:a16="http://schemas.microsoft.com/office/drawing/2014/main" id="{036292AA-63B7-BC2E-229C-AC0526C27067}"/>
              </a:ext>
            </a:extLst>
          </p:cNvPr>
          <p:cNvSpPr txBox="1"/>
          <p:nvPr/>
        </p:nvSpPr>
        <p:spPr>
          <a:xfrm>
            <a:off x="457200" y="1600200"/>
            <a:ext cx="4572000" cy="392159"/>
          </a:xfrm>
          <a:prstGeom prst="rect">
            <a:avLst/>
          </a:prstGeom>
          <a:noFill/>
        </p:spPr>
        <p:txBody>
          <a:bodyPr wrap="square">
            <a:spAutoFit/>
          </a:bodyPr>
          <a:lstStyle/>
          <a:p>
            <a:pPr marR="0" lvl="0" algn="just">
              <a:lnSpc>
                <a:spcPct val="115000"/>
              </a:lnSpc>
              <a:spcBef>
                <a:spcPts val="0"/>
              </a:spcBef>
              <a:spcAft>
                <a:spcPts val="800"/>
              </a:spcAft>
            </a:pPr>
            <a:r>
              <a:rPr lang="en-US" b="1" kern="100" dirty="0">
                <a:latin typeface="Calibri" panose="020F0502020204030204" pitchFamily="34" charset="0"/>
                <a:ea typeface="Calibri" panose="020F0502020204030204" pitchFamily="34" charset="0"/>
                <a:cs typeface="Mangal" panose="02040503050203030202" pitchFamily="18" charset="0"/>
              </a:rPr>
              <a:t>8</a:t>
            </a:r>
            <a:r>
              <a:rPr lang="en-US" sz="1800" b="1" kern="100" dirty="0">
                <a:effectLst/>
                <a:latin typeface="Calibri" panose="020F0502020204030204" pitchFamily="34" charset="0"/>
                <a:ea typeface="Calibri" panose="020F0502020204030204" pitchFamily="34" charset="0"/>
                <a:cs typeface="Mangal" panose="02040503050203030202" pitchFamily="18" charset="0"/>
              </a:rPr>
              <a:t>.Alumni-Batch Join</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3" name="Table 2">
            <a:extLst>
              <a:ext uri="{FF2B5EF4-FFF2-40B4-BE49-F238E27FC236}">
                <a16:creationId xmlns:a16="http://schemas.microsoft.com/office/drawing/2014/main" id="{B43A45FC-FA53-7038-B610-376745F23717}"/>
              </a:ext>
            </a:extLst>
          </p:cNvPr>
          <p:cNvGraphicFramePr>
            <a:graphicFrameLocks noGrp="1"/>
          </p:cNvGraphicFramePr>
          <p:nvPr>
            <p:extLst>
              <p:ext uri="{D42A27DB-BD31-4B8C-83A1-F6EECF244321}">
                <p14:modId xmlns:p14="http://schemas.microsoft.com/office/powerpoint/2010/main" val="500635987"/>
              </p:ext>
            </p:extLst>
          </p:nvPr>
        </p:nvGraphicFramePr>
        <p:xfrm>
          <a:off x="423705" y="2362200"/>
          <a:ext cx="8153400" cy="1862192"/>
        </p:xfrm>
        <a:graphic>
          <a:graphicData uri="http://schemas.openxmlformats.org/drawingml/2006/table">
            <a:tbl>
              <a:tblPr firstRow="1" firstCol="1" bandRow="1">
                <a:tableStyleId>{5C22544A-7EE6-4342-B048-85BDC9FD1C3A}</a:tableStyleId>
              </a:tblPr>
              <a:tblGrid>
                <a:gridCol w="1630680">
                  <a:extLst>
                    <a:ext uri="{9D8B030D-6E8A-4147-A177-3AD203B41FA5}">
                      <a16:colId xmlns:a16="http://schemas.microsoft.com/office/drawing/2014/main" val="4257837941"/>
                    </a:ext>
                  </a:extLst>
                </a:gridCol>
                <a:gridCol w="1630680">
                  <a:extLst>
                    <a:ext uri="{9D8B030D-6E8A-4147-A177-3AD203B41FA5}">
                      <a16:colId xmlns:a16="http://schemas.microsoft.com/office/drawing/2014/main" val="557602082"/>
                    </a:ext>
                  </a:extLst>
                </a:gridCol>
                <a:gridCol w="1630680">
                  <a:extLst>
                    <a:ext uri="{9D8B030D-6E8A-4147-A177-3AD203B41FA5}">
                      <a16:colId xmlns:a16="http://schemas.microsoft.com/office/drawing/2014/main" val="1893063867"/>
                    </a:ext>
                  </a:extLst>
                </a:gridCol>
                <a:gridCol w="1630680">
                  <a:extLst>
                    <a:ext uri="{9D8B030D-6E8A-4147-A177-3AD203B41FA5}">
                      <a16:colId xmlns:a16="http://schemas.microsoft.com/office/drawing/2014/main" val="1149412717"/>
                    </a:ext>
                  </a:extLst>
                </a:gridCol>
                <a:gridCol w="1630680">
                  <a:extLst>
                    <a:ext uri="{9D8B030D-6E8A-4147-A177-3AD203B41FA5}">
                      <a16:colId xmlns:a16="http://schemas.microsoft.com/office/drawing/2014/main" val="4146813627"/>
                    </a:ext>
                  </a:extLst>
                </a:gridCol>
              </a:tblGrid>
              <a:tr h="363368">
                <a:tc>
                  <a:txBody>
                    <a:bodyPr/>
                    <a:lstStyle/>
                    <a:p>
                      <a:pPr marL="0" marR="0" algn="just">
                        <a:lnSpc>
                          <a:spcPct val="115000"/>
                        </a:lnSpc>
                        <a:spcBef>
                          <a:spcPts val="0"/>
                        </a:spcBef>
                        <a:spcAft>
                          <a:spcPts val="0"/>
                        </a:spcAft>
                      </a:pPr>
                      <a:r>
                        <a:rPr lang="en-US" sz="1100" kern="100">
                          <a:effectLst/>
                        </a:rPr>
                        <a:t>Sr no.</a:t>
                      </a:r>
                      <a:endParaRPr lang="en-IN" sz="900" kern="100">
                        <a:effectLst/>
                        <a:latin typeface="Calibri" panose="020F0502020204030204" pitchFamily="34" charset="0"/>
                        <a:ea typeface="Calibri" panose="020F0502020204030204" pitchFamily="34" charset="0"/>
                        <a:cs typeface="Mangal" panose="02040503050203030202" pitchFamily="18" charset="0"/>
                      </a:endParaRPr>
                    </a:p>
                  </a:txBody>
                  <a:tcPr marL="54185" marR="54185" marT="0" marB="0"/>
                </a:tc>
                <a:tc>
                  <a:txBody>
                    <a:bodyPr/>
                    <a:lstStyle/>
                    <a:p>
                      <a:pPr marL="0" marR="0" algn="just">
                        <a:lnSpc>
                          <a:spcPct val="115000"/>
                        </a:lnSpc>
                        <a:spcBef>
                          <a:spcPts val="0"/>
                        </a:spcBef>
                        <a:spcAft>
                          <a:spcPts val="0"/>
                        </a:spcAft>
                      </a:pPr>
                      <a:r>
                        <a:rPr lang="en-US" sz="1100" kern="100">
                          <a:effectLst/>
                        </a:rPr>
                        <a:t>Fields</a:t>
                      </a:r>
                      <a:endParaRPr lang="en-IN" sz="900" kern="100">
                        <a:effectLst/>
                        <a:latin typeface="Calibri" panose="020F0502020204030204" pitchFamily="34" charset="0"/>
                        <a:ea typeface="Calibri" panose="020F0502020204030204" pitchFamily="34" charset="0"/>
                        <a:cs typeface="Mangal" panose="02040503050203030202" pitchFamily="18" charset="0"/>
                      </a:endParaRPr>
                    </a:p>
                  </a:txBody>
                  <a:tcPr marL="54185" marR="54185" marT="0" marB="0"/>
                </a:tc>
                <a:tc>
                  <a:txBody>
                    <a:bodyPr/>
                    <a:lstStyle/>
                    <a:p>
                      <a:pPr marL="0" marR="0" algn="just">
                        <a:lnSpc>
                          <a:spcPct val="115000"/>
                        </a:lnSpc>
                        <a:spcBef>
                          <a:spcPts val="0"/>
                        </a:spcBef>
                        <a:spcAft>
                          <a:spcPts val="0"/>
                        </a:spcAft>
                      </a:pPr>
                      <a:r>
                        <a:rPr lang="en-US" sz="1100" kern="100">
                          <a:effectLst/>
                        </a:rPr>
                        <a:t>Data Type</a:t>
                      </a:r>
                      <a:endParaRPr lang="en-IN" sz="900" kern="100">
                        <a:effectLst/>
                        <a:latin typeface="Calibri" panose="020F0502020204030204" pitchFamily="34" charset="0"/>
                        <a:ea typeface="Calibri" panose="020F0502020204030204" pitchFamily="34" charset="0"/>
                        <a:cs typeface="Mangal" panose="02040503050203030202" pitchFamily="18" charset="0"/>
                      </a:endParaRPr>
                    </a:p>
                  </a:txBody>
                  <a:tcPr marL="54185" marR="54185" marT="0" marB="0"/>
                </a:tc>
                <a:tc>
                  <a:txBody>
                    <a:bodyPr/>
                    <a:lstStyle/>
                    <a:p>
                      <a:pPr marL="0" marR="0" algn="just">
                        <a:lnSpc>
                          <a:spcPct val="115000"/>
                        </a:lnSpc>
                        <a:spcBef>
                          <a:spcPts val="0"/>
                        </a:spcBef>
                        <a:spcAft>
                          <a:spcPts val="0"/>
                        </a:spcAft>
                      </a:pPr>
                      <a:r>
                        <a:rPr lang="en-US" sz="1100" kern="100">
                          <a:effectLst/>
                        </a:rPr>
                        <a:t>Size</a:t>
                      </a:r>
                      <a:endParaRPr lang="en-IN" sz="900" kern="100">
                        <a:effectLst/>
                        <a:latin typeface="Calibri" panose="020F0502020204030204" pitchFamily="34" charset="0"/>
                        <a:ea typeface="Calibri" panose="020F0502020204030204" pitchFamily="34" charset="0"/>
                        <a:cs typeface="Mangal" panose="02040503050203030202" pitchFamily="18" charset="0"/>
                      </a:endParaRPr>
                    </a:p>
                  </a:txBody>
                  <a:tcPr marL="54185" marR="54185" marT="0" marB="0"/>
                </a:tc>
                <a:tc>
                  <a:txBody>
                    <a:bodyPr/>
                    <a:lstStyle/>
                    <a:p>
                      <a:pPr marL="0" marR="0" algn="just">
                        <a:lnSpc>
                          <a:spcPct val="115000"/>
                        </a:lnSpc>
                        <a:spcBef>
                          <a:spcPts val="0"/>
                        </a:spcBef>
                        <a:spcAft>
                          <a:spcPts val="0"/>
                        </a:spcAft>
                      </a:pPr>
                      <a:r>
                        <a:rPr lang="en-US" sz="1100" kern="100">
                          <a:effectLst/>
                        </a:rPr>
                        <a:t>Constraints</a:t>
                      </a:r>
                      <a:endParaRPr lang="en-IN" sz="900" kern="100">
                        <a:effectLst/>
                        <a:latin typeface="Calibri" panose="020F0502020204030204" pitchFamily="34" charset="0"/>
                        <a:ea typeface="Calibri" panose="020F0502020204030204" pitchFamily="34" charset="0"/>
                        <a:cs typeface="Mangal" panose="02040503050203030202" pitchFamily="18" charset="0"/>
                      </a:endParaRPr>
                    </a:p>
                  </a:txBody>
                  <a:tcPr marL="54185" marR="54185" marT="0" marB="0"/>
                </a:tc>
                <a:extLst>
                  <a:ext uri="{0D108BD9-81ED-4DB2-BD59-A6C34878D82A}">
                    <a16:rowId xmlns:a16="http://schemas.microsoft.com/office/drawing/2014/main" val="718580597"/>
                  </a:ext>
                </a:extLst>
              </a:tr>
              <a:tr h="749412">
                <a:tc>
                  <a:txBody>
                    <a:bodyPr/>
                    <a:lstStyle/>
                    <a:p>
                      <a:pPr marL="0" marR="0" algn="just">
                        <a:lnSpc>
                          <a:spcPct val="115000"/>
                        </a:lnSpc>
                        <a:spcBef>
                          <a:spcPts val="0"/>
                        </a:spcBef>
                        <a:spcAft>
                          <a:spcPts val="0"/>
                        </a:spcAft>
                      </a:pPr>
                      <a:r>
                        <a:rPr lang="en-US" sz="1100" kern="100">
                          <a:effectLst/>
                        </a:rPr>
                        <a:t>1.</a:t>
                      </a:r>
                      <a:endParaRPr lang="en-IN" sz="900" kern="100">
                        <a:effectLst/>
                        <a:latin typeface="Calibri" panose="020F0502020204030204" pitchFamily="34" charset="0"/>
                        <a:ea typeface="Calibri" panose="020F0502020204030204" pitchFamily="34" charset="0"/>
                        <a:cs typeface="Mangal" panose="02040503050203030202" pitchFamily="18" charset="0"/>
                      </a:endParaRPr>
                    </a:p>
                  </a:txBody>
                  <a:tcPr marL="54185" marR="54185" marT="0" marB="0"/>
                </a:tc>
                <a:tc>
                  <a:txBody>
                    <a:bodyPr/>
                    <a:lstStyle/>
                    <a:p>
                      <a:pPr marL="0" marR="0" algn="just">
                        <a:lnSpc>
                          <a:spcPct val="115000"/>
                        </a:lnSpc>
                        <a:spcBef>
                          <a:spcPts val="0"/>
                        </a:spcBef>
                        <a:spcAft>
                          <a:spcPts val="0"/>
                        </a:spcAft>
                      </a:pPr>
                      <a:r>
                        <a:rPr lang="en-US" sz="1100" kern="100">
                          <a:effectLst/>
                        </a:rPr>
                        <a:t>Aid</a:t>
                      </a:r>
                      <a:endParaRPr lang="en-IN" sz="900" kern="100">
                        <a:effectLst/>
                        <a:latin typeface="Calibri" panose="020F0502020204030204" pitchFamily="34" charset="0"/>
                        <a:ea typeface="Calibri" panose="020F0502020204030204" pitchFamily="34" charset="0"/>
                        <a:cs typeface="Mangal" panose="02040503050203030202" pitchFamily="18" charset="0"/>
                      </a:endParaRPr>
                    </a:p>
                  </a:txBody>
                  <a:tcPr marL="54185" marR="54185" marT="0" marB="0"/>
                </a:tc>
                <a:tc>
                  <a:txBody>
                    <a:bodyPr/>
                    <a:lstStyle/>
                    <a:p>
                      <a:pPr marL="0" marR="0" algn="just">
                        <a:lnSpc>
                          <a:spcPct val="115000"/>
                        </a:lnSpc>
                        <a:spcBef>
                          <a:spcPts val="0"/>
                        </a:spcBef>
                        <a:spcAft>
                          <a:spcPts val="0"/>
                        </a:spcAft>
                      </a:pPr>
                      <a:r>
                        <a:rPr lang="en-US" sz="1100" kern="100">
                          <a:effectLst/>
                        </a:rPr>
                        <a:t>Int</a:t>
                      </a:r>
                      <a:endParaRPr lang="en-IN" sz="900" kern="100">
                        <a:effectLst/>
                        <a:latin typeface="Calibri" panose="020F0502020204030204" pitchFamily="34" charset="0"/>
                        <a:ea typeface="Calibri" panose="020F0502020204030204" pitchFamily="34" charset="0"/>
                        <a:cs typeface="Mangal" panose="02040503050203030202" pitchFamily="18" charset="0"/>
                      </a:endParaRPr>
                    </a:p>
                  </a:txBody>
                  <a:tcPr marL="54185" marR="54185" marT="0" marB="0"/>
                </a:tc>
                <a:tc>
                  <a:txBody>
                    <a:bodyPr/>
                    <a:lstStyle/>
                    <a:p>
                      <a:pPr marL="0" marR="0" algn="just">
                        <a:lnSpc>
                          <a:spcPct val="115000"/>
                        </a:lnSpc>
                        <a:spcBef>
                          <a:spcPts val="0"/>
                        </a:spcBef>
                        <a:spcAft>
                          <a:spcPts val="0"/>
                        </a:spcAft>
                      </a:pPr>
                      <a:r>
                        <a:rPr lang="en-US" sz="1100" kern="100">
                          <a:effectLst/>
                        </a:rPr>
                        <a:t>5</a:t>
                      </a:r>
                      <a:endParaRPr lang="en-IN" sz="900" kern="100">
                        <a:effectLst/>
                        <a:latin typeface="Calibri" panose="020F0502020204030204" pitchFamily="34" charset="0"/>
                        <a:ea typeface="Calibri" panose="020F0502020204030204" pitchFamily="34" charset="0"/>
                        <a:cs typeface="Mangal" panose="02040503050203030202" pitchFamily="18" charset="0"/>
                      </a:endParaRPr>
                    </a:p>
                  </a:txBody>
                  <a:tcPr marL="54185" marR="54185" marT="0" marB="0"/>
                </a:tc>
                <a:tc>
                  <a:txBody>
                    <a:bodyPr/>
                    <a:lstStyle/>
                    <a:p>
                      <a:pPr marL="0" marR="0" algn="just">
                        <a:lnSpc>
                          <a:spcPct val="115000"/>
                        </a:lnSpc>
                        <a:spcBef>
                          <a:spcPts val="0"/>
                        </a:spcBef>
                        <a:spcAft>
                          <a:spcPts val="0"/>
                        </a:spcAft>
                      </a:pPr>
                      <a:r>
                        <a:rPr lang="en-US" sz="1100" kern="100">
                          <a:effectLst/>
                        </a:rPr>
                        <a:t>Foreign Key on delete on Update cascade</a:t>
                      </a:r>
                      <a:endParaRPr lang="en-IN" sz="900" kern="100">
                        <a:effectLst/>
                        <a:latin typeface="Calibri" panose="020F0502020204030204" pitchFamily="34" charset="0"/>
                        <a:ea typeface="Calibri" panose="020F0502020204030204" pitchFamily="34" charset="0"/>
                        <a:cs typeface="Mangal" panose="02040503050203030202" pitchFamily="18" charset="0"/>
                      </a:endParaRPr>
                    </a:p>
                  </a:txBody>
                  <a:tcPr marL="54185" marR="54185" marT="0" marB="0"/>
                </a:tc>
                <a:extLst>
                  <a:ext uri="{0D108BD9-81ED-4DB2-BD59-A6C34878D82A}">
                    <a16:rowId xmlns:a16="http://schemas.microsoft.com/office/drawing/2014/main" val="3224398183"/>
                  </a:ext>
                </a:extLst>
              </a:tr>
              <a:tr h="749412">
                <a:tc>
                  <a:txBody>
                    <a:bodyPr/>
                    <a:lstStyle/>
                    <a:p>
                      <a:pPr marL="0" marR="0" algn="just">
                        <a:lnSpc>
                          <a:spcPct val="115000"/>
                        </a:lnSpc>
                        <a:spcBef>
                          <a:spcPts val="0"/>
                        </a:spcBef>
                        <a:spcAft>
                          <a:spcPts val="0"/>
                        </a:spcAft>
                      </a:pPr>
                      <a:r>
                        <a:rPr lang="en-US" sz="1100" kern="100">
                          <a:effectLst/>
                        </a:rPr>
                        <a:t>2.</a:t>
                      </a:r>
                      <a:endParaRPr lang="en-IN" sz="900" kern="100">
                        <a:effectLst/>
                        <a:latin typeface="Calibri" panose="020F0502020204030204" pitchFamily="34" charset="0"/>
                        <a:ea typeface="Calibri" panose="020F0502020204030204" pitchFamily="34" charset="0"/>
                        <a:cs typeface="Mangal" panose="02040503050203030202" pitchFamily="18" charset="0"/>
                      </a:endParaRPr>
                    </a:p>
                  </a:txBody>
                  <a:tcPr marL="54185" marR="54185" marT="0" marB="0"/>
                </a:tc>
                <a:tc>
                  <a:txBody>
                    <a:bodyPr/>
                    <a:lstStyle/>
                    <a:p>
                      <a:pPr marL="0" marR="0" algn="just">
                        <a:lnSpc>
                          <a:spcPct val="115000"/>
                        </a:lnSpc>
                        <a:spcBef>
                          <a:spcPts val="0"/>
                        </a:spcBef>
                        <a:spcAft>
                          <a:spcPts val="0"/>
                        </a:spcAft>
                      </a:pPr>
                      <a:r>
                        <a:rPr lang="en-US" sz="1100" kern="100">
                          <a:effectLst/>
                        </a:rPr>
                        <a:t>Bid</a:t>
                      </a:r>
                      <a:endParaRPr lang="en-IN" sz="900" kern="100">
                        <a:effectLst/>
                        <a:latin typeface="Calibri" panose="020F0502020204030204" pitchFamily="34" charset="0"/>
                        <a:ea typeface="Calibri" panose="020F0502020204030204" pitchFamily="34" charset="0"/>
                        <a:cs typeface="Mangal" panose="02040503050203030202" pitchFamily="18" charset="0"/>
                      </a:endParaRPr>
                    </a:p>
                  </a:txBody>
                  <a:tcPr marL="54185" marR="54185" marT="0" marB="0"/>
                </a:tc>
                <a:tc>
                  <a:txBody>
                    <a:bodyPr/>
                    <a:lstStyle/>
                    <a:p>
                      <a:pPr marL="0" marR="0" algn="just">
                        <a:lnSpc>
                          <a:spcPct val="115000"/>
                        </a:lnSpc>
                        <a:spcBef>
                          <a:spcPts val="0"/>
                        </a:spcBef>
                        <a:spcAft>
                          <a:spcPts val="0"/>
                        </a:spcAft>
                      </a:pPr>
                      <a:r>
                        <a:rPr lang="en-US" sz="1100" kern="100">
                          <a:effectLst/>
                        </a:rPr>
                        <a:t>Int</a:t>
                      </a:r>
                      <a:endParaRPr lang="en-IN" sz="900" kern="100">
                        <a:effectLst/>
                        <a:latin typeface="Calibri" panose="020F0502020204030204" pitchFamily="34" charset="0"/>
                        <a:ea typeface="Calibri" panose="020F0502020204030204" pitchFamily="34" charset="0"/>
                        <a:cs typeface="Mangal" panose="02040503050203030202" pitchFamily="18" charset="0"/>
                      </a:endParaRPr>
                    </a:p>
                  </a:txBody>
                  <a:tcPr marL="54185" marR="54185" marT="0" marB="0"/>
                </a:tc>
                <a:tc>
                  <a:txBody>
                    <a:bodyPr/>
                    <a:lstStyle/>
                    <a:p>
                      <a:pPr marL="0" marR="0" algn="just">
                        <a:lnSpc>
                          <a:spcPct val="115000"/>
                        </a:lnSpc>
                        <a:spcBef>
                          <a:spcPts val="0"/>
                        </a:spcBef>
                        <a:spcAft>
                          <a:spcPts val="0"/>
                        </a:spcAft>
                      </a:pPr>
                      <a:r>
                        <a:rPr lang="en-US" sz="1100" kern="100">
                          <a:effectLst/>
                        </a:rPr>
                        <a:t>5</a:t>
                      </a:r>
                      <a:endParaRPr lang="en-IN" sz="900" kern="100">
                        <a:effectLst/>
                        <a:latin typeface="Calibri" panose="020F0502020204030204" pitchFamily="34" charset="0"/>
                        <a:ea typeface="Calibri" panose="020F0502020204030204" pitchFamily="34" charset="0"/>
                        <a:cs typeface="Mangal" panose="02040503050203030202" pitchFamily="18" charset="0"/>
                      </a:endParaRPr>
                    </a:p>
                  </a:txBody>
                  <a:tcPr marL="54185" marR="54185" marT="0" marB="0"/>
                </a:tc>
                <a:tc>
                  <a:txBody>
                    <a:bodyPr/>
                    <a:lstStyle/>
                    <a:p>
                      <a:pPr marL="0" marR="0" algn="just">
                        <a:lnSpc>
                          <a:spcPct val="115000"/>
                        </a:lnSpc>
                        <a:spcBef>
                          <a:spcPts val="0"/>
                        </a:spcBef>
                        <a:spcAft>
                          <a:spcPts val="0"/>
                        </a:spcAft>
                      </a:pPr>
                      <a:r>
                        <a:rPr lang="en-US" sz="1100" kern="100" dirty="0">
                          <a:effectLst/>
                        </a:rPr>
                        <a:t>Foreign Key on delete on Update cascade</a:t>
                      </a:r>
                      <a:endParaRPr lang="en-IN" sz="900" kern="100" dirty="0">
                        <a:effectLst/>
                        <a:latin typeface="Calibri" panose="020F0502020204030204" pitchFamily="34" charset="0"/>
                        <a:ea typeface="Calibri" panose="020F0502020204030204" pitchFamily="34" charset="0"/>
                        <a:cs typeface="Mangal" panose="02040503050203030202" pitchFamily="18" charset="0"/>
                      </a:endParaRPr>
                    </a:p>
                  </a:txBody>
                  <a:tcPr marL="54185" marR="54185" marT="0" marB="0"/>
                </a:tc>
                <a:extLst>
                  <a:ext uri="{0D108BD9-81ED-4DB2-BD59-A6C34878D82A}">
                    <a16:rowId xmlns:a16="http://schemas.microsoft.com/office/drawing/2014/main" val="1632100466"/>
                  </a:ext>
                </a:extLst>
              </a:tr>
            </a:tbl>
          </a:graphicData>
        </a:graphic>
      </p:graphicFrame>
    </p:spTree>
    <p:extLst>
      <p:ext uri="{BB962C8B-B14F-4D97-AF65-F5344CB8AC3E}">
        <p14:creationId xmlns:p14="http://schemas.microsoft.com/office/powerpoint/2010/main" val="3268380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a:t>
            </a:r>
            <a:r>
              <a:rPr lang="en-IN" b="1" dirty="0">
                <a:solidFill>
                  <a:schemeClr val="tx1"/>
                </a:solidFill>
                <a:latin typeface="Times New Roman" panose="02020603050405020304" pitchFamily="18" charset="0"/>
                <a:cs typeface="Times New Roman" panose="02020603050405020304" pitchFamily="18" charset="0"/>
              </a:rPr>
              <a:t>lasses Required</a:t>
            </a:r>
          </a:p>
        </p:txBody>
      </p:sp>
      <p:sp>
        <p:nvSpPr>
          <p:cNvPr id="3" name="TextBox 2"/>
          <p:cNvSpPr txBox="1"/>
          <p:nvPr/>
        </p:nvSpPr>
        <p:spPr>
          <a:xfrm>
            <a:off x="762000" y="2133600"/>
            <a:ext cx="6629400" cy="2674065"/>
          </a:xfrm>
          <a:prstGeom prst="rect">
            <a:avLst/>
          </a:prstGeom>
          <a:noFill/>
        </p:spPr>
        <p:txBody>
          <a:bodyPr wrap="square" rtlCol="0">
            <a:spAutoFit/>
          </a:bodyPr>
          <a:lstStyle/>
          <a:p>
            <a:pPr marL="214313" indent="-214313">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Controller</a:t>
            </a:r>
          </a:p>
          <a:p>
            <a:pPr marL="214313" indent="-214313">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Model</a:t>
            </a:r>
          </a:p>
          <a:p>
            <a:pPr marL="214313" indent="-214313">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Service</a:t>
            </a:r>
          </a:p>
          <a:p>
            <a:pPr marL="214313" indent="-214313">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Repository</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1513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6419</TotalTime>
  <Words>565</Words>
  <Application>Microsoft Office PowerPoint</Application>
  <PresentationFormat>On-screen Show (4:3)</PresentationFormat>
  <Paragraphs>257</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Tw Cen MT</vt:lpstr>
      <vt:lpstr>Wingdings</vt:lpstr>
      <vt:lpstr>Wingdings 2</vt:lpstr>
      <vt:lpstr>Median</vt:lpstr>
      <vt:lpstr>        Alumni Event Management System</vt:lpstr>
      <vt:lpstr> Objective</vt:lpstr>
      <vt:lpstr>Scope</vt:lpstr>
      <vt:lpstr>Tables Used</vt:lpstr>
      <vt:lpstr>PowerPoint Presentation</vt:lpstr>
      <vt:lpstr>PowerPoint Presentation</vt:lpstr>
      <vt:lpstr>Tables</vt:lpstr>
      <vt:lpstr>PowerPoint Presentation</vt:lpstr>
      <vt:lpstr>Classes Required</vt:lpstr>
      <vt:lpstr>Flow Diagram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 Encoder and Decoder</dc:title>
  <dc:creator>Nitin</dc:creator>
  <cp:lastModifiedBy>Shreyash Kawane</cp:lastModifiedBy>
  <cp:revision>938</cp:revision>
  <dcterms:created xsi:type="dcterms:W3CDTF">2006-08-16T00:00:00Z</dcterms:created>
  <dcterms:modified xsi:type="dcterms:W3CDTF">2024-08-04T12:54:45Z</dcterms:modified>
</cp:coreProperties>
</file>