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lein Bold" charset="1" panose="02000503060000020004"/>
      <p:regular r:id="rId17"/>
    </p:embeddedFont>
    <p:embeddedFont>
      <p:font typeface="Helios" charset="1" panose="020B0504020202020204"/>
      <p:regular r:id="rId18"/>
    </p:embeddedFont>
    <p:embeddedFont>
      <p:font typeface="Klein" charset="1" panose="0200050306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81455" y="3277715"/>
            <a:ext cx="15167234" cy="598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9"/>
              </a:lnSpc>
            </a:pPr>
            <a:r>
              <a:rPr lang="en-US" sz="19691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Travel Buddy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03552" y="-936057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158483"/>
            <a:ext cx="18288000" cy="6887959"/>
            <a:chOff x="0" y="0"/>
            <a:chExt cx="4816593" cy="181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814113"/>
            </a:xfrm>
            <a:custGeom>
              <a:avLst/>
              <a:gdLst/>
              <a:ahLst/>
              <a:cxnLst/>
              <a:rect r="r" b="b" t="t" l="l"/>
              <a:pathLst>
                <a:path h="1814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4113"/>
                  </a:lnTo>
                  <a:lnTo>
                    <a:pt x="0" y="181411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88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7530" y="1065461"/>
            <a:ext cx="16852940" cy="258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83"/>
              </a:lnSpc>
            </a:pPr>
            <a:r>
              <a:rPr lang="en-US" sz="791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Functional Flow</a:t>
            </a:r>
          </a:p>
          <a:p>
            <a:pPr algn="ctr">
              <a:lnSpc>
                <a:spcPts val="1028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293976" y="3826777"/>
            <a:ext cx="12679939" cy="115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 Registration/Login: User signs up or logs in to the system.</a:t>
            </a: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293976" y="4869658"/>
            <a:ext cx="15527048" cy="17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Search Trips: User inputs preferences and receives personalized suggestions.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293976" y="5969168"/>
            <a:ext cx="14217794" cy="17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View Trip Suggestions: System displays options based on user criteria.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293976" y="6945362"/>
            <a:ext cx="13251439" cy="231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Build Itinerary: User customizes the trip using the itinerary builder.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293976" y="8063731"/>
            <a:ext cx="13791766" cy="231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Book Trip: User completes bookings for flights, hotels, and activities.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293976" y="9064312"/>
            <a:ext cx="15059457" cy="115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Review &amp; Share: User leaves reviews and shares their trip on social media.</a:t>
            </a:r>
          </a:p>
          <a:p>
            <a:pPr algn="ctr">
              <a:lnSpc>
                <a:spcPts val="461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03552" y="-936057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429690"/>
            <a:ext cx="18288000" cy="6887959"/>
            <a:chOff x="0" y="0"/>
            <a:chExt cx="4816593" cy="181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814113"/>
            </a:xfrm>
            <a:custGeom>
              <a:avLst/>
              <a:gdLst/>
              <a:ahLst/>
              <a:cxnLst/>
              <a:rect r="r" b="b" t="t" l="l"/>
              <a:pathLst>
                <a:path h="1814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4113"/>
                  </a:lnTo>
                  <a:lnTo>
                    <a:pt x="0" y="181411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88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7530" y="1065461"/>
            <a:ext cx="16852940" cy="258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83"/>
              </a:lnSpc>
            </a:pPr>
            <a:r>
              <a:rPr lang="en-US" sz="791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Functional Flow(diagram)</a:t>
            </a:r>
          </a:p>
          <a:p>
            <a:pPr algn="ctr">
              <a:lnSpc>
                <a:spcPts val="1028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803763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499689"/>
            <a:ext cx="18033459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SMART TRIP PLANNER : TRAVEL BUDDY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90254" y="2109055"/>
            <a:ext cx="13126542" cy="1694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1"/>
              </a:lnSpc>
            </a:pPr>
            <a:r>
              <a:rPr lang="en-US" sz="4872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Software Requirements and Conceptual Design</a:t>
            </a:r>
          </a:p>
          <a:p>
            <a:pPr algn="ctr">
              <a:lnSpc>
                <a:spcPts val="6821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569248" y="4631760"/>
            <a:ext cx="4763955" cy="90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  <a:spcBef>
                <a:spcPct val="0"/>
              </a:spcBef>
            </a:pPr>
            <a:r>
              <a:rPr lang="en-US" sz="528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Abhishek Nema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69248" y="5545498"/>
            <a:ext cx="5282449" cy="90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  <a:spcBef>
                <a:spcPct val="0"/>
              </a:spcBef>
            </a:pPr>
            <a:r>
              <a:rPr lang="en-US" sz="528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Priyanshu Bairagi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69248" y="6454677"/>
            <a:ext cx="5406459" cy="90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  <a:spcBef>
                <a:spcPct val="0"/>
              </a:spcBef>
            </a:pPr>
            <a:r>
              <a:rPr lang="en-US" sz="528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Sambhav Kanugo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69248" y="7373382"/>
            <a:ext cx="5023202" cy="85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5"/>
              </a:lnSpc>
              <a:spcBef>
                <a:spcPct val="0"/>
              </a:spcBef>
            </a:pPr>
            <a:r>
              <a:rPr lang="en-US" sz="501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Shreyash Barkiya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30106" y="4761265"/>
            <a:ext cx="4927612" cy="67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21100BTCSFBI09634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0106" y="5675003"/>
            <a:ext cx="4927612" cy="67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21100BTCSFBI09654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0106" y="6647822"/>
            <a:ext cx="4927612" cy="67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21100BTCSFBI09659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30106" y="7472890"/>
            <a:ext cx="4927612" cy="67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21100BTCSFBI09661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18453" y="8717868"/>
            <a:ext cx="4270145" cy="668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3"/>
              </a:lnSpc>
              <a:spcBef>
                <a:spcPct val="0"/>
              </a:spcBef>
            </a:pPr>
            <a:r>
              <a:rPr lang="en-US" sz="38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DATE : 26-09-2024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803763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10976" y="1271482"/>
            <a:ext cx="14266048" cy="165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9"/>
              </a:lnSpc>
            </a:pPr>
            <a:r>
              <a:rPr lang="en-US" b="true" sz="1016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INTRODUCTION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8028415"/>
            <a:ext cx="15630691" cy="149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684" indent="-464342" lvl="1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Technology Stack: MERN (MongoDB, Express.js, React.js, Node.js)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821238"/>
            <a:ext cx="17697183" cy="233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1810" indent="-480905" lvl="1">
              <a:lnSpc>
                <a:spcPts val="6236"/>
              </a:lnSpc>
              <a:buFont typeface="Arial"/>
              <a:buChar char="•"/>
            </a:pPr>
            <a:r>
              <a:rPr lang="en-US" sz="44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Purpose: This presentation covers the software requirements and conceptual design for the TravelBuddy Smart Trip Planner.</a:t>
            </a:r>
          </a:p>
          <a:p>
            <a:pPr algn="ctr">
              <a:lnSpc>
                <a:spcPts val="623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5764669"/>
            <a:ext cx="18278475" cy="221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1890" indent="-455945" lvl="1">
              <a:lnSpc>
                <a:spcPts val="5913"/>
              </a:lnSpc>
              <a:buFont typeface="Arial"/>
              <a:buChar char="•"/>
            </a:pPr>
            <a:r>
              <a:rPr lang="en-US" sz="422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Scope: TravelBuddy is a web-based platform that helps users plan their trips, providing personalized recommendations based on preferences, budget, and real-time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803763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10976" y="434955"/>
            <a:ext cx="14266048" cy="333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9"/>
              </a:lnSpc>
            </a:pPr>
            <a:r>
              <a:rPr lang="en-US" b="true" sz="1016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System Features Overview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25" y="4188072"/>
            <a:ext cx="14622867" cy="56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 Registration/Login: Authentication via email, Google, or social media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982274"/>
            <a:ext cx="16131551" cy="174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Trip Search: Users search for destinations, and the system provides personalized suggestions.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525" y="6114400"/>
            <a:ext cx="15089592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Itinerary Builder: Drag-and-drop interface to create a personalized trip plan.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525" y="7085542"/>
            <a:ext cx="15080067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Budget Management: Display detailed cost breakdowns and trip estimates.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525" y="8116173"/>
            <a:ext cx="13687685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Booking Integration: Direct booking for flights, hotels, and activities.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525" y="9007963"/>
            <a:ext cx="17116685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 Reviews &amp; Sharing: Enable user feedback and itinerary sharing on social media.</a:t>
            </a:r>
          </a:p>
          <a:p>
            <a:pPr algn="ctr">
              <a:lnSpc>
                <a:spcPts val="467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956038"/>
            <a:chOff x="0" y="0"/>
            <a:chExt cx="24384000" cy="394138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31286" r="0" b="44452"/>
            <a:stretch>
              <a:fillRect/>
            </a:stretch>
          </p:blipFill>
          <p:spPr>
            <a:xfrm flipH="false" flipV="false">
              <a:off x="0" y="0"/>
              <a:ext cx="24384000" cy="3941384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1622477"/>
            <a:ext cx="18288000" cy="8483829"/>
            <a:chOff x="0" y="0"/>
            <a:chExt cx="4816593" cy="22344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2234424"/>
            </a:xfrm>
            <a:custGeom>
              <a:avLst/>
              <a:gdLst/>
              <a:ahLst/>
              <a:cxnLst/>
              <a:rect r="r" b="b" t="t" l="l"/>
              <a:pathLst>
                <a:path h="223442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34424"/>
                  </a:lnTo>
                  <a:lnTo>
                    <a:pt x="0" y="223442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301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55003" y="592092"/>
            <a:ext cx="18520995" cy="17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6"/>
              </a:lnSpc>
            </a:pPr>
            <a:r>
              <a:rPr lang="en-US" sz="5235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System Requirements &amp; </a:t>
            </a:r>
            <a:r>
              <a:rPr lang="en-US" sz="5235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Functional Requirements</a:t>
            </a:r>
          </a:p>
          <a:p>
            <a:pPr algn="ctr">
              <a:lnSpc>
                <a:spcPts val="6806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9583" y="2360977"/>
            <a:ext cx="10449270" cy="91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7285" indent="-283643" lvl="1">
              <a:lnSpc>
                <a:spcPts val="3678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Sign up/login system with user authentication (email/social media).</a:t>
            </a:r>
          </a:p>
          <a:p>
            <a:pPr algn="ctr">
              <a:lnSpc>
                <a:spcPts val="367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69583" y="2898888"/>
            <a:ext cx="11243406" cy="44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6188" indent="-273094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Profile management: store user preferences, history, and saved itineraries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1893710"/>
            <a:ext cx="3209330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39" indent="-280669" lvl="1">
              <a:lnSpc>
                <a:spcPts val="3639"/>
              </a:lnSpc>
              <a:spcBef>
                <a:spcPct val="0"/>
              </a:spcBef>
              <a:buAutoNum type="arabicPeriod" startAt="1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</a:t>
            </a: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 Registration: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55003" y="3920150"/>
            <a:ext cx="12613367" cy="93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725" indent="-285363" lvl="1">
              <a:lnSpc>
                <a:spcPts val="3700"/>
              </a:lnSpc>
              <a:buFont typeface="Arial"/>
              <a:buChar char="•"/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Search for trips by destination, preferences (adventure, relaxation), and budget.</a:t>
            </a:r>
          </a:p>
          <a:p>
            <a:pPr algn="ctr">
              <a:lnSpc>
                <a:spcPts val="370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55003" y="4410168"/>
            <a:ext cx="11717403" cy="145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7182" indent="-298591" lvl="1">
              <a:lnSpc>
                <a:spcPts val="3872"/>
              </a:lnSpc>
              <a:buFont typeface="Arial"/>
              <a:buChar char="•"/>
            </a:pPr>
            <a:r>
              <a:rPr lang="en-US" sz="2766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Offer recommendations based on previous trips or saved preferences.</a:t>
            </a:r>
          </a:p>
          <a:p>
            <a:pPr algn="ctr">
              <a:lnSpc>
                <a:spcPts val="3872"/>
              </a:lnSpc>
            </a:pPr>
          </a:p>
          <a:p>
            <a:pPr algn="ctr">
              <a:lnSpc>
                <a:spcPts val="387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3386750"/>
            <a:ext cx="569421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2.Trip Search &amp; Recommendation: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4892664"/>
            <a:ext cx="3969327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3.Booking &amp; Integration: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55003" y="5341912"/>
            <a:ext cx="9994858" cy="140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725" indent="-285363" lvl="1">
              <a:lnSpc>
                <a:spcPts val="3700"/>
              </a:lnSpc>
              <a:buFont typeface="Arial"/>
              <a:buChar char="•"/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Integrate third-party APIs for hotel, flight, and event bookings.</a:t>
            </a:r>
          </a:p>
          <a:p>
            <a:pPr algn="ctr">
              <a:lnSpc>
                <a:spcPts val="3700"/>
              </a:lnSpc>
            </a:pPr>
          </a:p>
          <a:p>
            <a:pPr algn="ctr">
              <a:lnSpc>
                <a:spcPts val="37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55003" y="5797717"/>
            <a:ext cx="9745476" cy="186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725" indent="-285363" lvl="1">
              <a:lnSpc>
                <a:spcPts val="3700"/>
              </a:lnSpc>
              <a:buFont typeface="Arial"/>
              <a:buChar char="•"/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Users can book travel services directly through the platform.</a:t>
            </a:r>
          </a:p>
          <a:p>
            <a:pPr algn="ctr">
              <a:lnSpc>
                <a:spcPts val="3700"/>
              </a:lnSpc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  <a:p>
            <a:pPr algn="ctr">
              <a:lnSpc>
                <a:spcPts val="3700"/>
              </a:lnSpc>
            </a:pPr>
          </a:p>
          <a:p>
            <a:pPr algn="ctr">
              <a:lnSpc>
                <a:spcPts val="37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-379999" y="6309432"/>
            <a:ext cx="3969327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4.Itinerary Builder: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69583" y="6699027"/>
            <a:ext cx="9101239" cy="93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725" indent="-285363" lvl="1">
              <a:lnSpc>
                <a:spcPts val="3700"/>
              </a:lnSpc>
              <a:buFont typeface="Arial"/>
              <a:buChar char="•"/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Drag-and-drop functionality for customizing travel plans.</a:t>
            </a:r>
          </a:p>
          <a:p>
            <a:pPr algn="ctr">
              <a:lnSpc>
                <a:spcPts val="37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469583" y="7229541"/>
            <a:ext cx="7459476" cy="2336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725" indent="-285363" lvl="1">
              <a:lnSpc>
                <a:spcPts val="3700"/>
              </a:lnSpc>
              <a:buFont typeface="Arial"/>
              <a:buChar char="•"/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Add/remove places, activities, and bookings.</a:t>
            </a:r>
          </a:p>
          <a:p>
            <a:pPr algn="ctr">
              <a:lnSpc>
                <a:spcPts val="3700"/>
              </a:lnSpc>
            </a:pPr>
          </a:p>
          <a:p>
            <a:pPr algn="ctr">
              <a:lnSpc>
                <a:spcPts val="3700"/>
              </a:lnSpc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  <a:p>
            <a:pPr algn="ctr">
              <a:lnSpc>
                <a:spcPts val="3700"/>
              </a:lnSpc>
            </a:pPr>
          </a:p>
          <a:p>
            <a:pPr algn="ctr">
              <a:lnSpc>
                <a:spcPts val="37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-379999" y="7700717"/>
            <a:ext cx="3969327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5.Budget Tracking: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55003" y="8186492"/>
            <a:ext cx="9994858" cy="140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725" indent="-285363" lvl="1">
              <a:lnSpc>
                <a:spcPts val="3700"/>
              </a:lnSpc>
              <a:buFont typeface="Arial"/>
              <a:buChar char="•"/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Provide cost estimates for trips and real-time budget tracking.</a:t>
            </a:r>
          </a:p>
          <a:p>
            <a:pPr algn="ctr">
              <a:lnSpc>
                <a:spcPts val="3700"/>
              </a:lnSpc>
            </a:pPr>
          </a:p>
          <a:p>
            <a:pPr algn="ctr">
              <a:lnSpc>
                <a:spcPts val="370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-243180" y="8686823"/>
            <a:ext cx="5263383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6.User Reviews &amp; Feedback: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455003" y="9134498"/>
            <a:ext cx="9994858" cy="140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725" indent="-285363" lvl="1">
              <a:lnSpc>
                <a:spcPts val="3700"/>
              </a:lnSpc>
              <a:buFont typeface="Arial"/>
              <a:buChar char="•"/>
            </a:pPr>
            <a:r>
              <a:rPr lang="en-US" sz="26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Users can leave reviews for trips, destinations, and services.</a:t>
            </a:r>
          </a:p>
          <a:p>
            <a:pPr algn="ctr">
              <a:lnSpc>
                <a:spcPts val="3700"/>
              </a:lnSpc>
            </a:pPr>
          </a:p>
          <a:p>
            <a:pPr algn="ctr">
              <a:lnSpc>
                <a:spcPts val="37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855" y="-499595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429690"/>
            <a:ext cx="18288000" cy="6887959"/>
            <a:chOff x="0" y="0"/>
            <a:chExt cx="4816593" cy="181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814113"/>
            </a:xfrm>
            <a:custGeom>
              <a:avLst/>
              <a:gdLst/>
              <a:ahLst/>
              <a:cxnLst/>
              <a:rect r="r" b="b" t="t" l="l"/>
              <a:pathLst>
                <a:path h="1814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4113"/>
                  </a:lnTo>
                  <a:lnTo>
                    <a:pt x="0" y="181411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88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95138" y="1055967"/>
            <a:ext cx="15525969" cy="356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2"/>
              </a:lnSpc>
            </a:pPr>
            <a:r>
              <a:rPr lang="en-US" sz="7248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Non-Functional Requirements</a:t>
            </a:r>
          </a:p>
          <a:p>
            <a:pPr algn="ctr">
              <a:lnSpc>
                <a:spcPts val="9422"/>
              </a:lnSpc>
            </a:pPr>
          </a:p>
          <a:p>
            <a:pPr algn="ctr">
              <a:lnSpc>
                <a:spcPts val="942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4982274"/>
            <a:ext cx="16131551" cy="174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Trip Search: Users search for destinations, and the system provides personalized suggestions.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525" y="6114400"/>
            <a:ext cx="15089592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Itinerary Builder: Drag-and-drop interface to create a personalized trip plan.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525" y="7085542"/>
            <a:ext cx="15080067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Budget Management: Display detailed cost breakdowns and trip estimates.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525" y="8116173"/>
            <a:ext cx="13687685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Booking Integration: Direct booking for flights, hotels, and activities.</a:t>
            </a:r>
          </a:p>
          <a:p>
            <a:pPr algn="ctr">
              <a:lnSpc>
                <a:spcPts val="467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525" y="9007963"/>
            <a:ext cx="17116685" cy="115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036" indent="-360518" lvl="1">
              <a:lnSpc>
                <a:spcPts val="4675"/>
              </a:lnSpc>
              <a:buFont typeface="Arial"/>
              <a:buChar char="•"/>
            </a:pPr>
            <a:r>
              <a:rPr lang="en-US" sz="333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 Reviews &amp; Sharing: Enable user feedback and itinerary sharing on social media.</a:t>
            </a:r>
          </a:p>
          <a:p>
            <a:pPr algn="ctr">
              <a:lnSpc>
                <a:spcPts val="4675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-194855" y="3399041"/>
            <a:ext cx="18288000" cy="6887959"/>
            <a:chOff x="0" y="0"/>
            <a:chExt cx="4816593" cy="18141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1814113"/>
            </a:xfrm>
            <a:custGeom>
              <a:avLst/>
              <a:gdLst/>
              <a:ahLst/>
              <a:cxnLst/>
              <a:rect r="r" b="b" t="t" l="l"/>
              <a:pathLst>
                <a:path h="1814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4113"/>
                  </a:lnTo>
                  <a:lnTo>
                    <a:pt x="0" y="181411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4816593" cy="188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75843" y="3918156"/>
            <a:ext cx="10403825" cy="113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4101" indent="-352050" lvl="1">
              <a:lnSpc>
                <a:spcPts val="4565"/>
              </a:lnSpc>
              <a:spcBef>
                <a:spcPct val="0"/>
              </a:spcBef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Performance: Handle up to 10,000 concurrent users.</a:t>
            </a:r>
          </a:p>
          <a:p>
            <a:pPr algn="ctr">
              <a:lnSpc>
                <a:spcPts val="4565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75843" y="4982274"/>
            <a:ext cx="12389457" cy="170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4101" indent="-352050" lvl="1">
              <a:lnSpc>
                <a:spcPts val="4565"/>
              </a:lnSpc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Scalability: System must scale horizontally as user base grows.</a:t>
            </a:r>
          </a:p>
          <a:p>
            <a:pPr algn="ctr">
              <a:lnSpc>
                <a:spcPts val="4565"/>
              </a:lnSpc>
              <a:spcBef>
                <a:spcPct val="0"/>
              </a:spcBef>
            </a:pPr>
            <a:r>
              <a:rPr lang="en-US" sz="326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  <a:p>
            <a:pPr algn="ctr">
              <a:lnSpc>
                <a:spcPts val="456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75843" y="5495526"/>
            <a:ext cx="15485948" cy="227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5"/>
              </a:lnSpc>
            </a:pPr>
          </a:p>
          <a:p>
            <a:pPr algn="ctr" marL="704101" indent="-352050" lvl="1">
              <a:lnSpc>
                <a:spcPts val="4565"/>
              </a:lnSpc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Security: Secure data transmission (SSL/TLS) and encrypted user data storage.</a:t>
            </a:r>
          </a:p>
          <a:p>
            <a:pPr algn="ctr">
              <a:lnSpc>
                <a:spcPts val="4565"/>
              </a:lnSpc>
              <a:spcBef>
                <a:spcPct val="0"/>
              </a:spcBef>
            </a:pPr>
          </a:p>
          <a:p>
            <a:pPr algn="ctr">
              <a:lnSpc>
                <a:spcPts val="4565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75843" y="7052055"/>
            <a:ext cx="7069311" cy="113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4101" indent="-352050" lvl="1">
              <a:lnSpc>
                <a:spcPts val="4565"/>
              </a:lnSpc>
              <a:spcBef>
                <a:spcPct val="0"/>
              </a:spcBef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Availabil</a:t>
            </a:r>
            <a:r>
              <a:rPr lang="en-US" sz="326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ity: Ensure 99.9% uptime.</a:t>
            </a:r>
          </a:p>
          <a:p>
            <a:pPr algn="ctr">
              <a:lnSpc>
                <a:spcPts val="4565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75843" y="8116173"/>
            <a:ext cx="11745220" cy="113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4101" indent="-352050" lvl="1">
              <a:lnSpc>
                <a:spcPts val="4565"/>
              </a:lnSpc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Responsiveness: Optimize for desktop and mobile devices.</a:t>
            </a:r>
          </a:p>
          <a:p>
            <a:pPr algn="ctr">
              <a:lnSpc>
                <a:spcPts val="45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03552" y="-936057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429690"/>
            <a:ext cx="18288000" cy="6887959"/>
            <a:chOff x="0" y="0"/>
            <a:chExt cx="4816593" cy="181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814113"/>
            </a:xfrm>
            <a:custGeom>
              <a:avLst/>
              <a:gdLst/>
              <a:ahLst/>
              <a:cxnLst/>
              <a:rect r="r" b="b" t="t" l="l"/>
              <a:pathLst>
                <a:path h="1814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4113"/>
                  </a:lnTo>
                  <a:lnTo>
                    <a:pt x="0" y="181411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88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7530" y="952500"/>
            <a:ext cx="16852940" cy="388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83"/>
              </a:lnSpc>
            </a:pPr>
            <a:r>
              <a:rPr lang="en-US" sz="791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 Conceptual Design Overview</a:t>
            </a:r>
          </a:p>
          <a:p>
            <a:pPr algn="ctr">
              <a:lnSpc>
                <a:spcPts val="10283"/>
              </a:lnSpc>
            </a:pPr>
          </a:p>
          <a:p>
            <a:pPr algn="ctr">
              <a:lnSpc>
                <a:spcPts val="1028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293976" y="4404878"/>
            <a:ext cx="17709139" cy="115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Frontend (React): A responsive, user-friendly interface where users can search trips, build itineraries, and make bookings.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93976" y="5975171"/>
            <a:ext cx="18581976" cy="115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Backend (Node.js + Express): Handles API calls, processes requests, and manages user data.</a:t>
            </a: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293976" y="7125370"/>
            <a:ext cx="15256885" cy="17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Database (MongoDB): Stores user profiles, trip data, bookings, and reviews.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293976" y="8267624"/>
            <a:ext cx="17553276" cy="231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APIs: Integration with third-party services for bookings and real-time data (Google Maps, Skyscanner).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03552" y="-936057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429690"/>
            <a:ext cx="18288000" cy="6887959"/>
            <a:chOff x="0" y="0"/>
            <a:chExt cx="4816593" cy="181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814113"/>
            </a:xfrm>
            <a:custGeom>
              <a:avLst/>
              <a:gdLst/>
              <a:ahLst/>
              <a:cxnLst/>
              <a:rect r="r" b="b" t="t" l="l"/>
              <a:pathLst>
                <a:path h="1814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4113"/>
                  </a:lnTo>
                  <a:lnTo>
                    <a:pt x="0" y="181411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88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88251" y="1066669"/>
            <a:ext cx="16852940" cy="258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83"/>
              </a:lnSpc>
            </a:pPr>
            <a:r>
              <a:rPr lang="en-US" sz="791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System Architecture</a:t>
            </a:r>
          </a:p>
          <a:p>
            <a:pPr algn="ctr">
              <a:lnSpc>
                <a:spcPts val="1028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293976" y="4426320"/>
            <a:ext cx="18581976" cy="115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Frontend : Built with React.js, providing users with interactive trip planning, search, and booking features.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93976" y="5904746"/>
            <a:ext cx="15693303" cy="115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Backend : Node.js and Express handle server-side logic, API calls, and security.</a:t>
            </a: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293976" y="7168253"/>
            <a:ext cx="15880339" cy="17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Database : MongoDB for storing data like user profiles, trip details, and bookings.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293976" y="8484178"/>
            <a:ext cx="18135166" cy="231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274" indent="-356137" lvl="1">
              <a:lnSpc>
                <a:spcPts val="4618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External APIs: Integrate Google Maps, Skyscanner, and Booking.com APIs for real-time data and bookings.</a:t>
            </a:r>
          </a:p>
          <a:p>
            <a:pPr algn="ctr">
              <a:lnSpc>
                <a:spcPts val="4618"/>
              </a:lnSpc>
            </a:pPr>
          </a:p>
          <a:p>
            <a:pPr algn="ctr">
              <a:lnSpc>
                <a:spcPts val="461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03552" y="-936057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429690"/>
            <a:ext cx="18288000" cy="6887959"/>
            <a:chOff x="0" y="0"/>
            <a:chExt cx="4816593" cy="181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814113"/>
            </a:xfrm>
            <a:custGeom>
              <a:avLst/>
              <a:gdLst/>
              <a:ahLst/>
              <a:cxnLst/>
              <a:rect r="r" b="b" t="t" l="l"/>
              <a:pathLst>
                <a:path h="1814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4113"/>
                  </a:lnTo>
                  <a:lnTo>
                    <a:pt x="0" y="181411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88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7530" y="1065461"/>
            <a:ext cx="16852940" cy="258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83"/>
              </a:lnSpc>
            </a:pPr>
            <a:r>
              <a:rPr lang="en-US" sz="791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System Architecture(diagram)</a:t>
            </a:r>
          </a:p>
          <a:p>
            <a:pPr algn="ctr">
              <a:lnSpc>
                <a:spcPts val="1028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DAGRxAyTOXg</dc:identifier>
  <dcterms:modified xsi:type="dcterms:W3CDTF">2011-08-01T06:04:30Z</dcterms:modified>
  <cp:revision>1</cp:revision>
  <dc:title>Write company name here</dc:title>
</cp:coreProperties>
</file>