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7" r:id="rId2"/>
    <p:sldId id="268" r:id="rId3"/>
    <p:sldId id="270" r:id="rId4"/>
    <p:sldId id="271" r:id="rId5"/>
    <p:sldId id="273" r:id="rId6"/>
    <p:sldId id="274" r:id="rId7"/>
    <p:sldId id="276" r:id="rId8"/>
    <p:sldId id="279" r:id="rId9"/>
    <p:sldId id="281" r:id="rId10"/>
    <p:sldId id="283" r:id="rId11"/>
    <p:sldId id="275"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4" autoAdjust="0"/>
  </p:normalViewPr>
  <p:slideViewPr>
    <p:cSldViewPr snapToGrid="0">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5/13/2024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5/13/2024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06040"/>
            <a:ext cx="10058400" cy="2743200"/>
          </a:xfrm>
        </p:spPr>
        <p:txBody>
          <a:bodyPr anchor="b">
            <a:normAutofit/>
          </a:bodyPr>
          <a:lstStyle>
            <a:lvl1pPr algn="l">
              <a:lnSpc>
                <a:spcPct val="80000"/>
              </a:lnSpc>
              <a:defRPr sz="6800">
                <a:solidFill>
                  <a:schemeClr val="tx1"/>
                </a:solidFill>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066800" y="5360437"/>
            <a:ext cx="10058400" cy="365760"/>
          </a:xfrm>
        </p:spPr>
        <p:txBody>
          <a:bodyPr>
            <a:normAutofit/>
          </a:bodyPr>
          <a:lstStyle>
            <a:lvl1pPr marL="0" indent="0" algn="l">
              <a:spcBef>
                <a:spcPts val="0"/>
              </a:spcBef>
              <a:buNone/>
              <a:defRPr sz="2000" b="1" cap="all" baseline="0">
                <a:solidFill>
                  <a:schemeClr val="accent1">
                    <a:lumMod val="75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Shreyash Bhardwaj</a:t>
            </a:r>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5000" y="382230"/>
            <a:ext cx="1371600" cy="55613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400" y="382230"/>
            <a:ext cx="7863840" cy="55613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Shreyash Bhardwaj</a:t>
            </a:r>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Shreyash Bhardwaj</a:t>
            </a:r>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1565829"/>
            <a:ext cx="5943600" cy="4114800"/>
          </a:xfrm>
        </p:spPr>
        <p:txBody>
          <a:bodyPr anchor="b">
            <a:normAutofit/>
          </a:bodyPr>
          <a:lstStyle>
            <a:lvl1pPr>
              <a:lnSpc>
                <a:spcPct val="80000"/>
              </a:lnSpc>
              <a:defRPr sz="5400">
                <a:effectLst>
                  <a:outerShdw blurRad="38100" dist="25400" dir="18900000" algn="bl" rotWithShape="0">
                    <a:schemeClr val="bg1">
                      <a:alpha val="80000"/>
                    </a:scheme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1066801" y="5682343"/>
            <a:ext cx="5943600" cy="410547"/>
          </a:xfrm>
        </p:spPr>
        <p:txBody>
          <a:bodyPr>
            <a:normAutofit/>
          </a:bodyPr>
          <a:lstStyle>
            <a:lvl1pPr marL="0" indent="0">
              <a:spcBef>
                <a:spcPts val="0"/>
              </a:spcBef>
              <a:buNone/>
              <a:defRPr sz="2200" b="1" cap="all" baseline="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9" name="Rectangle 8"/>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5400"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825625"/>
            <a:ext cx="4724400" cy="411797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Shreyash Bhardwaj</a:t>
            </a:r>
            <a:endParaRPr lang="en-US" dirty="0"/>
          </a:p>
        </p:txBody>
      </p:sp>
      <p:sp>
        <p:nvSpPr>
          <p:cNvPr id="5" name="Date Placeholder 4"/>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67628" y="1828800"/>
            <a:ext cx="4727448" cy="641350"/>
          </a:xfrm>
        </p:spPr>
        <p:txBody>
          <a:bodyPr anchor="ctr">
            <a:normAutofit/>
          </a:bodyPr>
          <a:lstStyle>
            <a:lvl1pPr marL="0" indent="0">
              <a:spcBef>
                <a:spcPts val="0"/>
              </a:spcBef>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9152" y="2470151"/>
            <a:ext cx="4727448" cy="3473450"/>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Shreyash Bhardwaj</a:t>
            </a:r>
            <a:endParaRPr lang="en-US" dirty="0"/>
          </a:p>
        </p:txBody>
      </p:sp>
      <p:sp>
        <p:nvSpPr>
          <p:cNvPr id="7" name="Date Placeholder 6"/>
          <p:cNvSpPr>
            <a:spLocks noGrp="1"/>
          </p:cNvSpPr>
          <p:nvPr>
            <p:ph type="dt" sz="half" idx="10"/>
          </p:nvPr>
        </p:nvSpPr>
        <p:spPr/>
        <p:txBody>
          <a:bodyPr/>
          <a:lstStyle/>
          <a:p>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Shreyash Bhardwaj</a:t>
            </a:r>
            <a:endParaRPr lang="en-US" dirty="0"/>
          </a:p>
        </p:txBody>
      </p:sp>
      <p:sp>
        <p:nvSpPr>
          <p:cNvPr id="3" name="Date Placeholder 2"/>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Shreyash Bhardwaj</a:t>
            </a:r>
            <a:endParaRPr lang="en-US" dirty="0"/>
          </a:p>
        </p:txBody>
      </p:sp>
      <p:sp>
        <p:nvSpPr>
          <p:cNvPr id="2" name="Date Placeholder 1"/>
          <p:cNvSpPr>
            <a:spLocks noGrp="1"/>
          </p:cNvSpPr>
          <p:nvPr>
            <p:ph type="dt" sz="half" idx="10"/>
          </p:nvPr>
        </p:nvSpPr>
        <p:spPr/>
        <p:txBody>
          <a:bodyPr/>
          <a:lstStyle/>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1"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790302" y="685800"/>
            <a:ext cx="6126480" cy="54864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Rectangle 9"/>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a:t>Shreyash Bhardwaj</a:t>
            </a:r>
            <a:endParaRPr lang="en-US" dirty="0"/>
          </a:p>
        </p:txBody>
      </p:sp>
      <p:sp>
        <p:nvSpPr>
          <p:cNvPr id="5" name="Date Placeholder 4"/>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2" name="Title 1"/>
          <p:cNvSpPr>
            <a:spLocks noGrp="1"/>
          </p:cNvSpPr>
          <p:nvPr>
            <p:ph type="title"/>
          </p:nvPr>
        </p:nvSpPr>
        <p:spPr>
          <a:xfrm>
            <a:off x="8229600" y="2514600"/>
            <a:ext cx="3474720" cy="1600200"/>
          </a:xfrm>
        </p:spPr>
        <p:txBody>
          <a:bodyPr anchor="b"/>
          <a:lstStyle>
            <a:lvl1pPr>
              <a:defRPr sz="3200">
                <a:solidFill>
                  <a:schemeClr val="accent1">
                    <a:lumMod val="75000"/>
                  </a:schemeClr>
                </a:solidFill>
              </a:defRPr>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0" y="1325880"/>
            <a:ext cx="6858000" cy="4206240"/>
          </a:xfrm>
          <a:solidFill>
            <a:schemeClr val="bg2"/>
          </a:solidFill>
          <a:effectLst>
            <a:outerShdw blurRad="63500" sx="101000" sy="101000" algn="ctr" rotWithShape="0">
              <a:prstClr val="black">
                <a:alpha val="1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600" y="4343400"/>
            <a:ext cx="3474720" cy="1188720"/>
          </a:xfrm>
        </p:spPr>
        <p:txBody>
          <a:bodyPr>
            <a:normAutofit/>
          </a:bodyPr>
          <a:lstStyle>
            <a:lvl1pPr marL="0" indent="0">
              <a:spcBef>
                <a:spcPts val="8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Shreyash Bhardwaj</a:t>
            </a:r>
            <a:endParaRPr lang="en-US" dirty="0"/>
          </a:p>
        </p:txBody>
      </p:sp>
      <p:sp>
        <p:nvSpPr>
          <p:cNvPr id="5" name="Date Placeholder 4"/>
          <p:cNvSpPr>
            <a:spLocks noGrp="1"/>
          </p:cNvSpPr>
          <p:nvPr>
            <p:ph type="dt" sz="half" idx="10"/>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1" name="Rectangle 10"/>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381000"/>
            <a:ext cx="96012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400" y="6419462"/>
            <a:ext cx="5181600" cy="238902"/>
          </a:xfrm>
          <a:prstGeom prst="rect">
            <a:avLst/>
          </a:prstGeom>
        </p:spPr>
        <p:txBody>
          <a:bodyPr vert="horz" lIns="91440" tIns="45720" rIns="91440" bIns="45720" rtlCol="0" anchor="ctr"/>
          <a:lstStyle>
            <a:lvl1pPr algn="l">
              <a:defRPr sz="1100">
                <a:solidFill>
                  <a:schemeClr val="tx1"/>
                </a:solidFill>
              </a:defRPr>
            </a:lvl1pPr>
          </a:lstStyle>
          <a:p>
            <a:r>
              <a:rPr lang="en-US"/>
              <a:t>Shreyash Bhardwaj</a:t>
            </a:r>
            <a:endParaRPr lang="en-US" dirty="0"/>
          </a:p>
        </p:txBody>
      </p:sp>
      <p:sp>
        <p:nvSpPr>
          <p:cNvPr id="4" name="Date Placeholder 3"/>
          <p:cNvSpPr>
            <a:spLocks noGrp="1"/>
          </p:cNvSpPr>
          <p:nvPr>
            <p:ph type="dt" sz="half" idx="2"/>
          </p:nvPr>
        </p:nvSpPr>
        <p:spPr>
          <a:xfrm>
            <a:off x="8556170" y="6419462"/>
            <a:ext cx="1351383" cy="238902"/>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p:cNvSpPr>
            <a:spLocks noGrp="1"/>
          </p:cNvSpPr>
          <p:nvPr>
            <p:ph type="sldNum" sz="quarter" idx="4"/>
          </p:nvPr>
        </p:nvSpPr>
        <p:spPr>
          <a:xfrm>
            <a:off x="10198358" y="6419462"/>
            <a:ext cx="698241" cy="238902"/>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
        <p:nvSpPr>
          <p:cNvPr id="8" name="Rectangle 7"/>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3200" b="1" kern="1200" cap="all" baseline="0">
          <a:solidFill>
            <a:schemeClr val="accent1"/>
          </a:solidFill>
          <a:effectLst>
            <a:outerShdw blurRad="38100" dist="25400" dir="18900000" algn="bl" rotWithShape="0">
              <a:schemeClr val="bg1">
                <a:alpha val="80000"/>
              </a:schemeClr>
            </a:outerShdw>
          </a:effectLst>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10"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7812" y="1274068"/>
            <a:ext cx="10058400" cy="2743200"/>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Analysis of Use Cases: Asynchronous vs Parallel Programming</a:t>
            </a:r>
            <a:endParaRPr lang="en-US"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873729" y="4458780"/>
            <a:ext cx="8735325" cy="776608"/>
          </a:xfrm>
        </p:spPr>
        <p:txBody>
          <a:bodyPr/>
          <a:lstStyle/>
          <a:p>
            <a:r>
              <a:rPr lang="en-IN" dirty="0">
                <a:latin typeface="Times New Roman" panose="02020603050405020304" pitchFamily="18" charset="0"/>
                <a:cs typeface="Times New Roman" panose="02020603050405020304" pitchFamily="18" charset="0"/>
              </a:rPr>
              <a:t>Shreyash Bhardwaj (MSRCASC)</a:t>
            </a:r>
          </a:p>
          <a:p>
            <a:r>
              <a:rPr lang="en-IN" dirty="0">
                <a:latin typeface="Times New Roman" panose="02020603050405020304" pitchFamily="18" charset="0"/>
                <a:cs typeface="Times New Roman" panose="02020603050405020304" pitchFamily="18" charset="0"/>
              </a:rPr>
              <a:t>Shilpa Nayak , Professor, (MSRCASC)</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ED6D1E-1463-094F-3418-505A465E32A2}"/>
              </a:ext>
            </a:extLst>
          </p:cNvPr>
          <p:cNvSpPr>
            <a:spLocks noGrp="1"/>
          </p:cNvSpPr>
          <p:nvPr>
            <p:ph idx="1"/>
          </p:nvPr>
        </p:nvSpPr>
        <p:spPr>
          <a:xfrm>
            <a:off x="228310" y="278630"/>
            <a:ext cx="11591364" cy="1583323"/>
          </a:xfrm>
        </p:spPr>
        <p:txBody>
          <a:bodyPr/>
          <a:lstStyle/>
          <a:p>
            <a:pPr algn="just"/>
            <a:r>
              <a:rPr lang="en-IN" sz="2600" b="1" dirty="0">
                <a:latin typeface="Times New Roman" panose="02020603050405020304" pitchFamily="18" charset="0"/>
                <a:cs typeface="Times New Roman" panose="02020603050405020304" pitchFamily="18" charset="0"/>
              </a:rPr>
              <a:t>Concurrency</a:t>
            </a:r>
            <a:endParaRPr lang="en-US" sz="2600" b="1" dirty="0">
              <a:latin typeface="Times New Roman" panose="02020603050405020304" pitchFamily="18" charset="0"/>
              <a:cs typeface="Times New Roman" panose="02020603050405020304" pitchFamily="18" charset="0"/>
            </a:endParaRPr>
          </a:p>
          <a:p>
            <a:pPr lvl="1" algn="just"/>
            <a:r>
              <a:rPr lang="en-US" sz="1700" dirty="0">
                <a:latin typeface="Times New Roman" panose="02020603050405020304" pitchFamily="18" charset="0"/>
                <a:cs typeface="Times New Roman" panose="02020603050405020304" pitchFamily="18" charset="0"/>
              </a:rPr>
              <a:t>Concurrency involves a system's ability to handle multiple tasks or processes simultaneously, optimizing resource utilization and improving performance. While both asynchronous and parallel programming paradigms support concurrency, the aim was to assess their suitability. Two programs were created to compare their effectiveness in managing concurrency.</a:t>
            </a:r>
          </a:p>
          <a:p>
            <a:pPr marL="377886" lvl="1" indent="0" algn="just">
              <a:buNone/>
            </a:pPr>
            <a:endParaRPr lang="en-IN" sz="1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67669D2-2D5C-929C-EB67-9F8BC30AF4AE}"/>
              </a:ext>
            </a:extLst>
          </p:cNvPr>
          <p:cNvPicPr>
            <a:picLocks noChangeAspect="1"/>
          </p:cNvPicPr>
          <p:nvPr/>
        </p:nvPicPr>
        <p:blipFill>
          <a:blip r:embed="rId2"/>
          <a:stretch>
            <a:fillRect/>
          </a:stretch>
        </p:blipFill>
        <p:spPr>
          <a:xfrm>
            <a:off x="372326" y="1572347"/>
            <a:ext cx="5238741" cy="4021630"/>
          </a:xfrm>
          <a:prstGeom prst="rect">
            <a:avLst/>
          </a:prstGeom>
        </p:spPr>
      </p:pic>
      <p:pic>
        <p:nvPicPr>
          <p:cNvPr id="9" name="Picture 8">
            <a:extLst>
              <a:ext uri="{FF2B5EF4-FFF2-40B4-BE49-F238E27FC236}">
                <a16:creationId xmlns:a16="http://schemas.microsoft.com/office/drawing/2014/main" id="{DD057A95-3D33-4AC8-C19D-4EF86F673374}"/>
              </a:ext>
            </a:extLst>
          </p:cNvPr>
          <p:cNvPicPr>
            <a:picLocks noChangeAspect="1"/>
          </p:cNvPicPr>
          <p:nvPr/>
        </p:nvPicPr>
        <p:blipFill>
          <a:blip r:embed="rId3"/>
          <a:stretch>
            <a:fillRect/>
          </a:stretch>
        </p:blipFill>
        <p:spPr>
          <a:xfrm>
            <a:off x="6023992" y="1587315"/>
            <a:ext cx="5788150" cy="4006661"/>
          </a:xfrm>
          <a:prstGeom prst="rect">
            <a:avLst/>
          </a:prstGeom>
        </p:spPr>
      </p:pic>
      <p:sp>
        <p:nvSpPr>
          <p:cNvPr id="2" name="Content Placeholder 2">
            <a:extLst>
              <a:ext uri="{FF2B5EF4-FFF2-40B4-BE49-F238E27FC236}">
                <a16:creationId xmlns:a16="http://schemas.microsoft.com/office/drawing/2014/main" id="{825D7372-DBCD-F189-3663-30764C0A15FE}"/>
              </a:ext>
            </a:extLst>
          </p:cNvPr>
          <p:cNvSpPr txBox="1">
            <a:spLocks/>
          </p:cNvSpPr>
          <p:nvPr/>
        </p:nvSpPr>
        <p:spPr>
          <a:xfrm>
            <a:off x="372327" y="5714784"/>
            <a:ext cx="5238740" cy="437137"/>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a:lstStyle>
          <a:p>
            <a:pPr marL="45720" indent="0" algn="ctr">
              <a:buNone/>
            </a:pPr>
            <a:r>
              <a:rPr lang="en-IN" sz="2400" b="1" dirty="0">
                <a:latin typeface="Times New Roman" panose="02020603050405020304" pitchFamily="18" charset="0"/>
                <a:cs typeface="Times New Roman" panose="02020603050405020304" pitchFamily="18" charset="0"/>
              </a:rPr>
              <a:t>Program 1:Squaring Values of Dataset</a:t>
            </a:r>
            <a:endParaRPr lang="en-US" sz="2400" b="1" dirty="0">
              <a:latin typeface="Times New Roman" panose="02020603050405020304" pitchFamily="18" charset="0"/>
              <a:ea typeface="Calibri" panose="020F0502020204030204" pitchFamily="34" charset="0"/>
            </a:endParaRPr>
          </a:p>
        </p:txBody>
      </p:sp>
      <p:sp>
        <p:nvSpPr>
          <p:cNvPr id="6" name="TextBox 5">
            <a:extLst>
              <a:ext uri="{FF2B5EF4-FFF2-40B4-BE49-F238E27FC236}">
                <a16:creationId xmlns:a16="http://schemas.microsoft.com/office/drawing/2014/main" id="{FF7B0F6D-078D-15F2-36F5-8BF13DB472FE}"/>
              </a:ext>
            </a:extLst>
          </p:cNvPr>
          <p:cNvSpPr txBox="1"/>
          <p:nvPr/>
        </p:nvSpPr>
        <p:spPr>
          <a:xfrm>
            <a:off x="6511043" y="5702519"/>
            <a:ext cx="4814047" cy="461665"/>
          </a:xfrm>
          <a:prstGeom prst="rect">
            <a:avLst/>
          </a:prstGeom>
          <a:noFill/>
        </p:spPr>
        <p:txBody>
          <a:bodyPr wrap="square">
            <a:spAutoFit/>
          </a:bodyPr>
          <a:lstStyle/>
          <a:p>
            <a:pPr marL="45720" indent="0" algn="ctr">
              <a:buNone/>
            </a:pPr>
            <a:r>
              <a:rPr lang="en-IN" sz="2400" b="1" dirty="0">
                <a:latin typeface="Times New Roman" panose="02020603050405020304" pitchFamily="18" charset="0"/>
                <a:cs typeface="Times New Roman" panose="02020603050405020304" pitchFamily="18" charset="0"/>
              </a:rPr>
              <a:t>Program 2: Fetch Data From URL</a:t>
            </a:r>
            <a:endParaRPr lang="en-US" sz="2400" b="1" dirty="0">
              <a:latin typeface="Times New Roman" panose="02020603050405020304" pitchFamily="18" charset="0"/>
              <a:ea typeface="Calibri" panose="020F0502020204030204" pitchFamily="34" charset="0"/>
            </a:endParaRPr>
          </a:p>
        </p:txBody>
      </p:sp>
      <p:sp>
        <p:nvSpPr>
          <p:cNvPr id="5" name="Footer Placeholder 4">
            <a:extLst>
              <a:ext uri="{FF2B5EF4-FFF2-40B4-BE49-F238E27FC236}">
                <a16:creationId xmlns:a16="http://schemas.microsoft.com/office/drawing/2014/main" id="{4297FD02-2319-02C7-BECD-BD37C4DABD9D}"/>
              </a:ext>
            </a:extLst>
          </p:cNvPr>
          <p:cNvSpPr>
            <a:spLocks noGrp="1"/>
          </p:cNvSpPr>
          <p:nvPr>
            <p:ph type="ftr" sz="quarter" idx="11"/>
          </p:nvPr>
        </p:nvSpPr>
        <p:spPr/>
        <p:txBody>
          <a:bodyPr/>
          <a:lstStyle/>
          <a:p>
            <a:r>
              <a:rPr lang="en-US"/>
              <a:t>Shreyash Bhardwaj</a:t>
            </a:r>
            <a:endParaRPr lang="en-US" dirty="0"/>
          </a:p>
        </p:txBody>
      </p:sp>
    </p:spTree>
    <p:extLst>
      <p:ext uri="{BB962C8B-B14F-4D97-AF65-F5344CB8AC3E}">
        <p14:creationId xmlns:p14="http://schemas.microsoft.com/office/powerpoint/2010/main" val="131853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3368-FE05-D5DB-862B-C25FC5CD9F38}"/>
              </a:ext>
            </a:extLst>
          </p:cNvPr>
          <p:cNvSpPr>
            <a:spLocks noGrp="1"/>
          </p:cNvSpPr>
          <p:nvPr>
            <p:ph type="title"/>
          </p:nvPr>
        </p:nvSpPr>
        <p:spPr>
          <a:xfrm>
            <a:off x="1295399" y="625134"/>
            <a:ext cx="9601200" cy="534598"/>
          </a:xfrm>
        </p:spPr>
        <p:txBody>
          <a:bodyPr/>
          <a:lstStyle/>
          <a:p>
            <a:pPr algn="ctr"/>
            <a:r>
              <a:rPr lang="en-IN" dirty="0">
                <a:latin typeface="Times New Roman" panose="02020603050405020304" pitchFamily="18" charset="0"/>
                <a:cs typeface="Times New Roman" panose="02020603050405020304" pitchFamily="18" charset="0"/>
              </a:rPr>
              <a:t>CONCLUSION</a:t>
            </a:r>
          </a:p>
        </p:txBody>
      </p:sp>
      <p:sp>
        <p:nvSpPr>
          <p:cNvPr id="5" name="Content Placeholder 4">
            <a:extLst>
              <a:ext uri="{FF2B5EF4-FFF2-40B4-BE49-F238E27FC236}">
                <a16:creationId xmlns:a16="http://schemas.microsoft.com/office/drawing/2014/main" id="{293AF054-0AE3-9E85-3C46-54A76548DD0F}"/>
              </a:ext>
            </a:extLst>
          </p:cNvPr>
          <p:cNvSpPr>
            <a:spLocks noGrp="1"/>
          </p:cNvSpPr>
          <p:nvPr>
            <p:ph idx="1"/>
          </p:nvPr>
        </p:nvSpPr>
        <p:spPr>
          <a:xfrm>
            <a:off x="915749" y="1556792"/>
            <a:ext cx="10360501" cy="3744416"/>
          </a:xfrm>
        </p:spPr>
        <p:txBody>
          <a:bodyPr/>
          <a:lstStyle/>
          <a:p>
            <a:pPr marL="0" indent="0" algn="just">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The research conducted a thorough analysis of asynchronous and parallel programming paradigms in diverse use cases, highlighting their strengths and tradeoffs in optimizing performance and managing complexities in modern software systems.</a:t>
            </a:r>
          </a:p>
          <a:p>
            <a:pPr marL="0" indent="0" algn="just">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Insights from real-world scenarios and empirical experimentation were synthesized to provide practical guidance for developers in selecting the appropriate programming paradigm.</a:t>
            </a:r>
          </a:p>
          <a:p>
            <a:pPr marL="0" indent="0" algn="just">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Factors such as concurrency control, resource utilization, and code maintainability were considered when determining the suitability of each paradigm.</a:t>
            </a:r>
          </a:p>
          <a:p>
            <a:pPr marL="0" indent="0" algn="just">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The research emphasizes the importance of continued exploration of emerging technologies and methodologies to refine performance optimization strategies.</a:t>
            </a:r>
          </a:p>
          <a:p>
            <a:pPr marL="0" indent="0" algn="just">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Ultimately, the goal is to empower developers to design more efficient and scalable software systems, thereby driving innovation and progress in the field of software engineering.</a:t>
            </a:r>
            <a:endParaRPr lang="en-IN" dirty="0"/>
          </a:p>
        </p:txBody>
      </p:sp>
      <p:sp>
        <p:nvSpPr>
          <p:cNvPr id="3" name="Footer Placeholder 2">
            <a:extLst>
              <a:ext uri="{FF2B5EF4-FFF2-40B4-BE49-F238E27FC236}">
                <a16:creationId xmlns:a16="http://schemas.microsoft.com/office/drawing/2014/main" id="{8C75F83C-A99D-4D1D-A041-B12FF45B75D3}"/>
              </a:ext>
            </a:extLst>
          </p:cNvPr>
          <p:cNvSpPr>
            <a:spLocks noGrp="1"/>
          </p:cNvSpPr>
          <p:nvPr>
            <p:ph type="ftr" sz="quarter" idx="11"/>
          </p:nvPr>
        </p:nvSpPr>
        <p:spPr/>
        <p:txBody>
          <a:bodyPr/>
          <a:lstStyle/>
          <a:p>
            <a:r>
              <a:rPr lang="en-US"/>
              <a:t>Shreyash Bhardwaj</a:t>
            </a:r>
            <a:endParaRPr lang="en-US" dirty="0"/>
          </a:p>
        </p:txBody>
      </p:sp>
    </p:spTree>
    <p:extLst>
      <p:ext uri="{BB962C8B-B14F-4D97-AF65-F5344CB8AC3E}">
        <p14:creationId xmlns:p14="http://schemas.microsoft.com/office/powerpoint/2010/main" val="347715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F6991-9FA3-F43E-253C-27DB930C90BE}"/>
              </a:ext>
            </a:extLst>
          </p:cNvPr>
          <p:cNvSpPr>
            <a:spLocks noGrp="1"/>
          </p:cNvSpPr>
          <p:nvPr>
            <p:ph type="title"/>
          </p:nvPr>
        </p:nvSpPr>
        <p:spPr>
          <a:xfrm>
            <a:off x="915750" y="2564905"/>
            <a:ext cx="10360501" cy="1223963"/>
          </a:xfrm>
        </p:spPr>
        <p:txBody>
          <a:bodyPr>
            <a:normAutofit/>
          </a:bodyPr>
          <a:lstStyle/>
          <a:p>
            <a:pPr algn="ctr"/>
            <a:r>
              <a:rPr lang="en-IN" sz="6600" dirty="0">
                <a:latin typeface="Times New Roman" panose="02020603050405020304" pitchFamily="18" charset="0"/>
                <a:cs typeface="Times New Roman" panose="02020603050405020304" pitchFamily="18" charset="0"/>
              </a:rPr>
              <a:t>THANK YOU </a:t>
            </a:r>
          </a:p>
        </p:txBody>
      </p:sp>
      <p:sp>
        <p:nvSpPr>
          <p:cNvPr id="3" name="Footer Placeholder 2">
            <a:extLst>
              <a:ext uri="{FF2B5EF4-FFF2-40B4-BE49-F238E27FC236}">
                <a16:creationId xmlns:a16="http://schemas.microsoft.com/office/drawing/2014/main" id="{633E49F5-7781-DDC5-40C5-63A0D5EFD57C}"/>
              </a:ext>
            </a:extLst>
          </p:cNvPr>
          <p:cNvSpPr>
            <a:spLocks noGrp="1"/>
          </p:cNvSpPr>
          <p:nvPr>
            <p:ph type="ftr" sz="quarter" idx="11"/>
          </p:nvPr>
        </p:nvSpPr>
        <p:spPr/>
        <p:txBody>
          <a:bodyPr/>
          <a:lstStyle/>
          <a:p>
            <a:r>
              <a:rPr lang="en-US"/>
              <a:t>Shreyash Bhardwaj</a:t>
            </a:r>
            <a:endParaRPr lang="en-US" dirty="0"/>
          </a:p>
        </p:txBody>
      </p:sp>
    </p:spTree>
    <p:extLst>
      <p:ext uri="{BB962C8B-B14F-4D97-AF65-F5344CB8AC3E}">
        <p14:creationId xmlns:p14="http://schemas.microsoft.com/office/powerpoint/2010/main" val="388682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5400" y="528918"/>
            <a:ext cx="9601200" cy="770964"/>
          </a:xfrm>
        </p:spPr>
        <p:txBody>
          <a:bodyPr>
            <a:normAutofit/>
          </a:bodyPr>
          <a:lstStyle/>
          <a:p>
            <a:pPr algn="ctr"/>
            <a:r>
              <a:rPr lang="en-US" sz="4400" dirty="0">
                <a:latin typeface="Times New Roman" panose="02020603050405020304" pitchFamily="18" charset="0"/>
                <a:cs typeface="Times New Roman" panose="02020603050405020304" pitchFamily="18" charset="0"/>
              </a:rPr>
              <a:t>INDEX</a:t>
            </a:r>
          </a:p>
        </p:txBody>
      </p:sp>
      <p:sp>
        <p:nvSpPr>
          <p:cNvPr id="14" name="Content Placeholder 13"/>
          <p:cNvSpPr>
            <a:spLocks noGrp="1"/>
          </p:cNvSpPr>
          <p:nvPr>
            <p:ph idx="1"/>
          </p:nvPr>
        </p:nvSpPr>
        <p:spPr>
          <a:xfrm>
            <a:off x="1295400" y="1828800"/>
            <a:ext cx="9601200" cy="2949388"/>
          </a:xfrm>
        </p:spPr>
        <p:txBody>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Key Differences</a:t>
            </a:r>
          </a:p>
          <a:p>
            <a:r>
              <a:rPr lang="en-US"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Results &amp; Analysis</a:t>
            </a:r>
          </a:p>
          <a:p>
            <a:r>
              <a:rPr lang="en-US" dirty="0">
                <a:latin typeface="Times New Roman" panose="02020603050405020304" pitchFamily="18" charset="0"/>
                <a:cs typeface="Times New Roman" panose="02020603050405020304" pitchFamily="18" charset="0"/>
              </a:rPr>
              <a:t>Conclusion</a:t>
            </a:r>
          </a:p>
          <a:p>
            <a:endParaRPr lang="en-US"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A6A8C70B-5575-4CAC-34F3-CE032A1E1339}"/>
              </a:ext>
            </a:extLst>
          </p:cNvPr>
          <p:cNvSpPr>
            <a:spLocks noGrp="1"/>
          </p:cNvSpPr>
          <p:nvPr>
            <p:ph type="ftr" sz="quarter" idx="11"/>
          </p:nvPr>
        </p:nvSpPr>
        <p:spPr/>
        <p:txBody>
          <a:bodyPr/>
          <a:lstStyle/>
          <a:p>
            <a:r>
              <a:rPr lang="en-US" dirty="0"/>
              <a:t>Shreyash Bhardwaj</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0A36-E738-41CD-9E20-E374FBE22049}"/>
              </a:ext>
            </a:extLst>
          </p:cNvPr>
          <p:cNvSpPr>
            <a:spLocks noGrp="1"/>
          </p:cNvSpPr>
          <p:nvPr>
            <p:ph type="title"/>
          </p:nvPr>
        </p:nvSpPr>
        <p:spPr>
          <a:xfrm>
            <a:off x="1024431" y="304801"/>
            <a:ext cx="10143137" cy="587470"/>
          </a:xfrm>
        </p:spPr>
        <p:txBody>
          <a:bodyPr>
            <a:normAutofit/>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4D375912-60A1-5C9D-0150-B0561073C73F}"/>
              </a:ext>
            </a:extLst>
          </p:cNvPr>
          <p:cNvSpPr>
            <a:spLocks noGrp="1"/>
          </p:cNvSpPr>
          <p:nvPr>
            <p:ph sz="half" idx="1"/>
          </p:nvPr>
        </p:nvSpPr>
        <p:spPr>
          <a:xfrm>
            <a:off x="706723" y="1243317"/>
            <a:ext cx="10778552" cy="4752528"/>
          </a:xfrm>
        </p:spPr>
        <p:txBody>
          <a:bodyPr>
            <a:normAutofit fontScale="92500" lnSpcReduction="10000"/>
          </a:bodyPr>
          <a:lstStyle/>
          <a:p>
            <a:pPr marL="0" indent="0" algn="just">
              <a:lnSpc>
                <a:spcPct val="110000"/>
              </a:lnSpc>
              <a:buNone/>
            </a:pPr>
            <a:r>
              <a:rPr lang="en-US" dirty="0">
                <a:solidFill>
                  <a:schemeClr val="tx2">
                    <a:lumMod val="95000"/>
                    <a:lumOff val="5000"/>
                  </a:schemeClr>
                </a:solidFill>
                <a:latin typeface="Times New Roman" panose="02020603050405020304" pitchFamily="18" charset="0"/>
                <a:cs typeface="Times New Roman" panose="02020603050405020304" pitchFamily="18" charset="0"/>
              </a:rPr>
              <a:t>Software systems evolution poses the challenge of balancing performance optimization with responsiveness and scalability, prompting the exploration of asynchronous and parallel programming paradigms.</a:t>
            </a:r>
          </a:p>
          <a:p>
            <a:pPr marL="0" indent="0" algn="just">
              <a:lnSpc>
                <a:spcPct val="110000"/>
              </a:lnSpc>
              <a:buNone/>
            </a:pPr>
            <a:r>
              <a:rPr lang="en-US" dirty="0">
                <a:solidFill>
                  <a:schemeClr val="tx2">
                    <a:lumMod val="95000"/>
                    <a:lumOff val="5000"/>
                  </a:schemeClr>
                </a:solidFill>
                <a:latin typeface="Times New Roman" panose="02020603050405020304" pitchFamily="18" charset="0"/>
                <a:cs typeface="Times New Roman" panose="02020603050405020304" pitchFamily="18" charset="0"/>
              </a:rPr>
              <a:t>The paper conducts a thorough analysis of these paradigms across various use cases, assessing their effectiveness in meeting performance objectives and navigating the complexities of modern software systems.</a:t>
            </a:r>
          </a:p>
          <a:p>
            <a:pPr marL="0" indent="0" algn="just">
              <a:lnSpc>
                <a:spcPct val="110000"/>
              </a:lnSpc>
              <a:buNone/>
            </a:pPr>
            <a:r>
              <a:rPr lang="en-US" dirty="0">
                <a:solidFill>
                  <a:schemeClr val="tx2">
                    <a:lumMod val="95000"/>
                    <a:lumOff val="5000"/>
                  </a:schemeClr>
                </a:solidFill>
                <a:latin typeface="Times New Roman" panose="02020603050405020304" pitchFamily="18" charset="0"/>
                <a:cs typeface="Times New Roman" panose="02020603050405020304" pitchFamily="18" charset="0"/>
              </a:rPr>
              <a:t>It begins by defining asynchronous and parallel programming paradigms, highlighting their key differences and typical application scenarios.</a:t>
            </a:r>
          </a:p>
          <a:p>
            <a:pPr marL="0" indent="0" algn="just">
              <a:lnSpc>
                <a:spcPct val="110000"/>
              </a:lnSpc>
              <a:buNone/>
            </a:pPr>
            <a:r>
              <a:rPr lang="en-US" dirty="0">
                <a:solidFill>
                  <a:schemeClr val="tx2">
                    <a:lumMod val="95000"/>
                    <a:lumOff val="5000"/>
                  </a:schemeClr>
                </a:solidFill>
                <a:latin typeface="Times New Roman" panose="02020603050405020304" pitchFamily="18" charset="0"/>
                <a:cs typeface="Times New Roman" panose="02020603050405020304" pitchFamily="18" charset="0"/>
              </a:rPr>
              <a:t>The analysis delves into specific use cases where each paradigm demonstrates proficiency, including web server applications, real-time systems, and data processing pipelines.</a:t>
            </a:r>
          </a:p>
          <a:p>
            <a:pPr marL="0" indent="0" algn="just">
              <a:lnSpc>
                <a:spcPct val="110000"/>
              </a:lnSpc>
              <a:buNone/>
            </a:pPr>
            <a:r>
              <a:rPr lang="en-US" dirty="0">
                <a:solidFill>
                  <a:schemeClr val="tx2">
                    <a:lumMod val="95000"/>
                    <a:lumOff val="5000"/>
                  </a:schemeClr>
                </a:solidFill>
                <a:latin typeface="Times New Roman" panose="02020603050405020304" pitchFamily="18" charset="0"/>
                <a:cs typeface="Times New Roman" panose="02020603050405020304" pitchFamily="18" charset="0"/>
              </a:rPr>
              <a:t>Through a comparative study, the paper elucidates the tradeoffs associated with each approach, focusing on factors like concurrency control, resource utilization, and code maintainability, aiming to offer practical guidance for programmers in selecting the most suitable paradigm for their scenarios.</a:t>
            </a:r>
            <a:endParaRPr lang="en-IN" dirty="0">
              <a:solidFill>
                <a:schemeClr val="tx2">
                  <a:lumMod val="95000"/>
                  <a:lumOff val="5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D10AE3C-DDF9-9412-820E-69FE8C772146}"/>
              </a:ext>
            </a:extLst>
          </p:cNvPr>
          <p:cNvSpPr>
            <a:spLocks noGrp="1"/>
          </p:cNvSpPr>
          <p:nvPr>
            <p:ph type="ftr" sz="quarter" idx="11"/>
          </p:nvPr>
        </p:nvSpPr>
        <p:spPr/>
        <p:txBody>
          <a:bodyPr/>
          <a:lstStyle/>
          <a:p>
            <a:r>
              <a:rPr lang="en-US"/>
              <a:t>Shreyash Bhardwaj</a:t>
            </a:r>
            <a:endParaRPr lang="en-US" dirty="0"/>
          </a:p>
        </p:txBody>
      </p:sp>
    </p:spTree>
    <p:extLst>
      <p:ext uri="{BB962C8B-B14F-4D97-AF65-F5344CB8AC3E}">
        <p14:creationId xmlns:p14="http://schemas.microsoft.com/office/powerpoint/2010/main" val="2688908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4036-CE77-4131-B5AC-73187AD4F03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AA620BF-1ABE-21B8-684D-057FEDD6618E}"/>
              </a:ext>
            </a:extLst>
          </p:cNvPr>
          <p:cNvSpPr>
            <a:spLocks noGrp="1"/>
          </p:cNvSpPr>
          <p:nvPr>
            <p:ph idx="1"/>
          </p:nvPr>
        </p:nvSpPr>
        <p:spPr>
          <a:xfrm>
            <a:off x="840441" y="1846730"/>
            <a:ext cx="10511118" cy="4114800"/>
          </a:xfrm>
        </p:spPr>
        <p:txBody>
          <a:bodyPr>
            <a:noAutofit/>
          </a:bodyPr>
          <a:lstStyle/>
          <a:p>
            <a:pPr algn="just">
              <a:lnSpc>
                <a:spcPct val="100000"/>
              </a:lnSpc>
            </a:pPr>
            <a:r>
              <a:rPr lang="en-US" sz="1900" dirty="0">
                <a:latin typeface="Times New Roman" panose="02020603050405020304" pitchFamily="18" charset="0"/>
                <a:cs typeface="Times New Roman" panose="02020603050405020304" pitchFamily="18" charset="0"/>
              </a:rPr>
              <a:t>Optimization of performance, responsiveness, and scalability is crucial in software development.</a:t>
            </a:r>
          </a:p>
          <a:p>
            <a:pPr algn="just">
              <a:lnSpc>
                <a:spcPct val="100000"/>
              </a:lnSpc>
            </a:pPr>
            <a:r>
              <a:rPr lang="en-US" sz="1900" dirty="0">
                <a:latin typeface="Times New Roman" panose="02020603050405020304" pitchFamily="18" charset="0"/>
                <a:cs typeface="Times New Roman" panose="02020603050405020304" pitchFamily="18" charset="0"/>
              </a:rPr>
              <a:t>Asynchronous and parallel programming paradigms offer effective strategies to address this challenge.</a:t>
            </a:r>
          </a:p>
          <a:p>
            <a:pPr algn="just">
              <a:lnSpc>
                <a:spcPct val="100000"/>
              </a:lnSpc>
            </a:pPr>
            <a:r>
              <a:rPr lang="en-US" sz="1900" dirty="0">
                <a:latin typeface="Times New Roman" panose="02020603050405020304" pitchFamily="18" charset="0"/>
                <a:cs typeface="Times New Roman" panose="02020603050405020304" pitchFamily="18" charset="0"/>
              </a:rPr>
              <a:t>It explores their fundamental principles, application scenarios, and comparative advantages across various use cases.</a:t>
            </a:r>
          </a:p>
          <a:p>
            <a:pPr algn="just">
              <a:lnSpc>
                <a:spcPct val="100000"/>
              </a:lnSpc>
            </a:pPr>
            <a:r>
              <a:rPr lang="en-US" sz="1900" dirty="0">
                <a:latin typeface="Times New Roman" panose="02020603050405020304" pitchFamily="18" charset="0"/>
                <a:cs typeface="Times New Roman" panose="02020603050405020304" pitchFamily="18" charset="0"/>
              </a:rPr>
              <a:t>By highlighting tradeoffs in concurrency control, resource utilization, and code maintainability, the research aims to guide developers in selecting the appropriate programming paradigm for their projects.</a:t>
            </a:r>
          </a:p>
          <a:p>
            <a:pPr algn="just">
              <a:lnSpc>
                <a:spcPct val="100000"/>
              </a:lnSpc>
            </a:pPr>
            <a:r>
              <a:rPr lang="en-US" sz="1900" dirty="0">
                <a:latin typeface="Times New Roman" panose="02020603050405020304" pitchFamily="18" charset="0"/>
                <a:cs typeface="Times New Roman" panose="02020603050405020304" pitchFamily="18" charset="0"/>
              </a:rPr>
              <a:t>Real-world scenarios, including web server applications, real-time systems, and data processing pipelines, are systematically examined to provide practical guidance for optimizing performance in modern software systems.</a:t>
            </a:r>
            <a:endParaRPr lang="en-IN" sz="19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C268CF2-B74C-9037-A2E2-A4861236F434}"/>
              </a:ext>
            </a:extLst>
          </p:cNvPr>
          <p:cNvSpPr>
            <a:spLocks noGrp="1"/>
          </p:cNvSpPr>
          <p:nvPr>
            <p:ph type="ftr" sz="quarter" idx="11"/>
          </p:nvPr>
        </p:nvSpPr>
        <p:spPr/>
        <p:txBody>
          <a:bodyPr/>
          <a:lstStyle/>
          <a:p>
            <a:r>
              <a:rPr lang="en-US"/>
              <a:t>Shreyash Bhardwaj</a:t>
            </a:r>
            <a:endParaRPr lang="en-US" dirty="0"/>
          </a:p>
        </p:txBody>
      </p:sp>
    </p:spTree>
    <p:extLst>
      <p:ext uri="{BB962C8B-B14F-4D97-AF65-F5344CB8AC3E}">
        <p14:creationId xmlns:p14="http://schemas.microsoft.com/office/powerpoint/2010/main" val="82229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B851-2154-EE9E-7DDA-F671897E9855}"/>
              </a:ext>
            </a:extLst>
          </p:cNvPr>
          <p:cNvSpPr>
            <a:spLocks noGrp="1"/>
          </p:cNvSpPr>
          <p:nvPr>
            <p:ph type="title"/>
          </p:nvPr>
        </p:nvSpPr>
        <p:spPr>
          <a:xfrm>
            <a:off x="1295400" y="502022"/>
            <a:ext cx="9601200" cy="672353"/>
          </a:xfrm>
        </p:spPr>
        <p:txBody>
          <a:bodyPr/>
          <a:lstStyle/>
          <a:p>
            <a:pPr algn="ctr"/>
            <a:r>
              <a:rPr lang="en-IN" dirty="0">
                <a:latin typeface="Times New Roman" panose="02020603050405020304" pitchFamily="18" charset="0"/>
                <a:cs typeface="Times New Roman" panose="02020603050405020304" pitchFamily="18" charset="0"/>
              </a:rPr>
              <a:t>METHODOLOGY</a:t>
            </a:r>
          </a:p>
        </p:txBody>
      </p:sp>
      <p:sp>
        <p:nvSpPr>
          <p:cNvPr id="5" name="Content Placeholder 4">
            <a:extLst>
              <a:ext uri="{FF2B5EF4-FFF2-40B4-BE49-F238E27FC236}">
                <a16:creationId xmlns:a16="http://schemas.microsoft.com/office/drawing/2014/main" id="{E3A7C03F-94C4-1DA0-2764-D22F92BEB59E}"/>
              </a:ext>
            </a:extLst>
          </p:cNvPr>
          <p:cNvSpPr>
            <a:spLocks noGrp="1"/>
          </p:cNvSpPr>
          <p:nvPr>
            <p:ph idx="1"/>
          </p:nvPr>
        </p:nvSpPr>
        <p:spPr>
          <a:xfrm>
            <a:off x="407894" y="1524000"/>
            <a:ext cx="11376212" cy="4953001"/>
          </a:xfrm>
        </p:spPr>
        <p:txBody>
          <a:bodyPr>
            <a:noAutofit/>
          </a:bodyPr>
          <a:lstStyle/>
          <a:p>
            <a:pPr marL="0" indent="0" algn="just">
              <a:lnSpc>
                <a:spcPct val="100000"/>
              </a:lnSpc>
              <a:buNone/>
            </a:pPr>
            <a:r>
              <a:rPr lang="en-US" sz="1900" dirty="0">
                <a:latin typeface="Times New Roman" panose="02020603050405020304" pitchFamily="18" charset="0"/>
                <a:cs typeface="Times New Roman" panose="02020603050405020304" pitchFamily="18" charset="0"/>
              </a:rPr>
              <a:t>Methodology Overview for Evaluating Asynchronous and Parallel Programming Paradigms:</a:t>
            </a:r>
          </a:p>
          <a:p>
            <a:pPr algn="just">
              <a:lnSpc>
                <a:spcPct val="100000"/>
              </a:lnSpc>
            </a:pPr>
            <a:r>
              <a:rPr lang="en-US" sz="1900" dirty="0">
                <a:latin typeface="Times New Roman" panose="02020603050405020304" pitchFamily="18" charset="0"/>
                <a:cs typeface="Times New Roman" panose="02020603050405020304" pitchFamily="18" charset="0"/>
              </a:rPr>
              <a:t> </a:t>
            </a:r>
            <a:r>
              <a:rPr lang="en-US" sz="1900" b="1" u="sng" dirty="0">
                <a:latin typeface="Times New Roman" panose="02020603050405020304" pitchFamily="18" charset="0"/>
                <a:cs typeface="Times New Roman" panose="02020603050405020304" pitchFamily="18" charset="0"/>
              </a:rPr>
              <a:t>Literature Review</a:t>
            </a:r>
            <a:r>
              <a:rPr lang="en-US" sz="1900" dirty="0">
                <a:latin typeface="Times New Roman" panose="02020603050405020304" pitchFamily="18" charset="0"/>
                <a:cs typeface="Times New Roman" panose="02020603050405020304" pitchFamily="18" charset="0"/>
              </a:rPr>
              <a:t>: Comprehensive review of academic papers, books, and technical documentation to understand foundational concepts and best practices.</a:t>
            </a:r>
          </a:p>
          <a:p>
            <a:pPr algn="just">
              <a:lnSpc>
                <a:spcPct val="100000"/>
              </a:lnSpc>
            </a:pPr>
            <a:r>
              <a:rPr lang="en-US" sz="1900" b="1" dirty="0">
                <a:latin typeface="Times New Roman" panose="02020603050405020304" pitchFamily="18" charset="0"/>
                <a:cs typeface="Times New Roman" panose="02020603050405020304" pitchFamily="18" charset="0"/>
              </a:rPr>
              <a:t> </a:t>
            </a:r>
            <a:r>
              <a:rPr lang="en-US" sz="1900" b="1" u="sng" dirty="0">
                <a:latin typeface="Times New Roman" panose="02020603050405020304" pitchFamily="18" charset="0"/>
                <a:cs typeface="Times New Roman" panose="02020603050405020304" pitchFamily="18" charset="0"/>
              </a:rPr>
              <a:t>Use Case Selection</a:t>
            </a:r>
            <a:r>
              <a:rPr lang="en-US" sz="1900" dirty="0">
                <a:latin typeface="Times New Roman" panose="02020603050405020304" pitchFamily="18" charset="0"/>
                <a:cs typeface="Times New Roman" panose="02020603050405020304" pitchFamily="18" charset="0"/>
              </a:rPr>
              <a:t>: Identify diverse use cases representing different domains and scenarios where these paradigms are commonly used, considering system requirements and performance goals.</a:t>
            </a:r>
          </a:p>
          <a:p>
            <a:pPr algn="just">
              <a:lnSpc>
                <a:spcPct val="100000"/>
              </a:lnSpc>
            </a:pPr>
            <a:r>
              <a:rPr lang="en-US" sz="1900" dirty="0">
                <a:latin typeface="Times New Roman" panose="02020603050405020304" pitchFamily="18" charset="0"/>
                <a:cs typeface="Times New Roman" panose="02020603050405020304" pitchFamily="18" charset="0"/>
              </a:rPr>
              <a:t> </a:t>
            </a:r>
            <a:r>
              <a:rPr lang="en-US" sz="1900" b="1" u="sng" dirty="0">
                <a:latin typeface="Times New Roman" panose="02020603050405020304" pitchFamily="18" charset="0"/>
                <a:cs typeface="Times New Roman" panose="02020603050405020304" pitchFamily="18" charset="0"/>
              </a:rPr>
              <a:t>Data Collection</a:t>
            </a:r>
            <a:r>
              <a:rPr lang="en-US" sz="1900" dirty="0">
                <a:latin typeface="Times New Roman" panose="02020603050405020304" pitchFamily="18" charset="0"/>
                <a:cs typeface="Times New Roman" panose="02020603050405020304" pitchFamily="18" charset="0"/>
              </a:rPr>
              <a:t>: Gather relevant data for selected use cases, including system specifications and performance metrics, through studying existing systems or conducting experiments.</a:t>
            </a:r>
          </a:p>
          <a:p>
            <a:pPr algn="just">
              <a:lnSpc>
                <a:spcPct val="100000"/>
              </a:lnSpc>
            </a:pPr>
            <a:r>
              <a:rPr lang="en-US" sz="1900" b="1" u="sng" dirty="0">
                <a:latin typeface="Times New Roman" panose="02020603050405020304" pitchFamily="18" charset="0"/>
                <a:cs typeface="Times New Roman" panose="02020603050405020304" pitchFamily="18" charset="0"/>
              </a:rPr>
              <a:t>Implementation and Experimentation </a:t>
            </a:r>
            <a:r>
              <a:rPr lang="en-US" sz="1900" dirty="0">
                <a:latin typeface="Times New Roman" panose="02020603050405020304" pitchFamily="18" charset="0"/>
                <a:cs typeface="Times New Roman" panose="02020603050405020304" pitchFamily="18" charset="0"/>
              </a:rPr>
              <a:t>: Implement asynchronous and parallel versions of selected use cases, design experiments to evaluate performance under various conditions, and measure key metrics such as execution time and resource utilization.</a:t>
            </a:r>
          </a:p>
          <a:p>
            <a:pPr algn="just">
              <a:lnSpc>
                <a:spcPct val="100000"/>
              </a:lnSpc>
            </a:pPr>
            <a:r>
              <a:rPr lang="en-US" sz="1900" dirty="0">
                <a:latin typeface="Times New Roman" panose="02020603050405020304" pitchFamily="18" charset="0"/>
                <a:cs typeface="Times New Roman" panose="02020603050405020304" pitchFamily="18" charset="0"/>
              </a:rPr>
              <a:t> </a:t>
            </a:r>
            <a:r>
              <a:rPr lang="en-US" sz="1900" b="1" u="sng" dirty="0">
                <a:latin typeface="Times New Roman" panose="02020603050405020304" pitchFamily="18" charset="0"/>
                <a:cs typeface="Times New Roman" panose="02020603050405020304" pitchFamily="18" charset="0"/>
              </a:rPr>
              <a:t>Analysis and Comparison</a:t>
            </a:r>
            <a:r>
              <a:rPr lang="en-US" sz="1900" dirty="0">
                <a:latin typeface="Times New Roman" panose="02020603050405020304" pitchFamily="18" charset="0"/>
                <a:cs typeface="Times New Roman" panose="02020603050405020304" pitchFamily="18" charset="0"/>
              </a:rPr>
              <a:t>: Analyze experimental results to identify trends and tradeoffs, compare performance across different use cases, and draw conclusions on the suitability of each paradigm for specific scenarios.</a:t>
            </a:r>
            <a:endParaRPr lang="en-IN" sz="19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4C9B1173-DE50-916D-CD95-0173B7882EFE}"/>
              </a:ext>
            </a:extLst>
          </p:cNvPr>
          <p:cNvSpPr>
            <a:spLocks noGrp="1"/>
          </p:cNvSpPr>
          <p:nvPr>
            <p:ph type="ftr" sz="quarter" idx="11"/>
          </p:nvPr>
        </p:nvSpPr>
        <p:spPr/>
        <p:txBody>
          <a:bodyPr/>
          <a:lstStyle/>
          <a:p>
            <a:r>
              <a:rPr lang="en-US"/>
              <a:t>Shreyash Bhardwaj</a:t>
            </a:r>
            <a:endParaRPr lang="en-US" dirty="0"/>
          </a:p>
        </p:txBody>
      </p:sp>
    </p:spTree>
    <p:extLst>
      <p:ext uri="{BB962C8B-B14F-4D97-AF65-F5344CB8AC3E}">
        <p14:creationId xmlns:p14="http://schemas.microsoft.com/office/powerpoint/2010/main" val="328943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3EAE-5EC5-8730-9A47-0B9B04B63973}"/>
              </a:ext>
            </a:extLst>
          </p:cNvPr>
          <p:cNvSpPr>
            <a:spLocks noGrp="1"/>
          </p:cNvSpPr>
          <p:nvPr>
            <p:ph type="title"/>
          </p:nvPr>
        </p:nvSpPr>
        <p:spPr>
          <a:xfrm>
            <a:off x="1295400" y="690283"/>
            <a:ext cx="9601200" cy="564776"/>
          </a:xfrm>
        </p:spPr>
        <p:txBody>
          <a:bodyPr/>
          <a:lstStyle/>
          <a:p>
            <a:pPr algn="ctr"/>
            <a:r>
              <a:rPr lang="en-IN" dirty="0">
                <a:latin typeface="Times New Roman" panose="02020603050405020304" pitchFamily="18" charset="0"/>
                <a:cs typeface="Times New Roman" panose="02020603050405020304" pitchFamily="18" charset="0"/>
              </a:rPr>
              <a:t>RESULTS AND ANALYSIS</a:t>
            </a:r>
          </a:p>
        </p:txBody>
      </p:sp>
      <p:sp>
        <p:nvSpPr>
          <p:cNvPr id="5" name="Content Placeholder 4">
            <a:extLst>
              <a:ext uri="{FF2B5EF4-FFF2-40B4-BE49-F238E27FC236}">
                <a16:creationId xmlns:a16="http://schemas.microsoft.com/office/drawing/2014/main" id="{BF2F79A0-C25D-9617-C45D-6BA1223AA3EA}"/>
              </a:ext>
            </a:extLst>
          </p:cNvPr>
          <p:cNvSpPr>
            <a:spLocks noGrp="1"/>
          </p:cNvSpPr>
          <p:nvPr>
            <p:ph idx="1"/>
          </p:nvPr>
        </p:nvSpPr>
        <p:spPr>
          <a:xfrm>
            <a:off x="1295400" y="1819836"/>
            <a:ext cx="9601200" cy="3666564"/>
          </a:xfrm>
        </p:spPr>
        <p:txBody>
          <a:bodyPr>
            <a:normAutofit/>
          </a:bodyPr>
          <a:lstStyle/>
          <a:p>
            <a:pPr marL="0" indent="0" algn="just">
              <a:buNone/>
            </a:pPr>
            <a:r>
              <a:rPr lang="en-US" sz="1900" dirty="0">
                <a:latin typeface="Times New Roman" panose="02020603050405020304" pitchFamily="18" charset="0"/>
                <a:cs typeface="Times New Roman" panose="02020603050405020304" pitchFamily="18" charset="0"/>
              </a:rPr>
              <a:t>Key Findings:</a:t>
            </a:r>
          </a:p>
          <a:p>
            <a:pPr algn="just"/>
            <a:r>
              <a:rPr lang="en-US" sz="1900" dirty="0">
                <a:latin typeface="Times New Roman" panose="02020603050405020304" pitchFamily="18" charset="0"/>
                <a:cs typeface="Times New Roman" panose="02020603050405020304" pitchFamily="18" charset="0"/>
              </a:rPr>
              <a:t>Each paradigm (Parallel or Asynchronous) excels in distinct scenarios.</a:t>
            </a:r>
          </a:p>
          <a:p>
            <a:pPr algn="just"/>
            <a:r>
              <a:rPr lang="en-US" sz="1900" dirty="0">
                <a:latin typeface="Times New Roman" panose="02020603050405020304" pitchFamily="18" charset="0"/>
                <a:cs typeface="Times New Roman" panose="02020603050405020304" pitchFamily="18" charset="0"/>
              </a:rPr>
              <a:t>For CPU-bound operations, Parallel Programming consistently demonstrates minimal execution times compared to Asynchronous Programming.</a:t>
            </a:r>
          </a:p>
          <a:p>
            <a:pPr algn="just"/>
            <a:r>
              <a:rPr lang="en-US" sz="1900" dirty="0">
                <a:latin typeface="Times New Roman" panose="02020603050405020304" pitchFamily="18" charset="0"/>
                <a:cs typeface="Times New Roman" panose="02020603050405020304" pitchFamily="18" charset="0"/>
              </a:rPr>
              <a:t>The efficiency of parallel processing in tasks with high CPU utilization is highlighted.</a:t>
            </a:r>
          </a:p>
          <a:p>
            <a:pPr algn="just"/>
            <a:r>
              <a:rPr lang="en-US" sz="1900" dirty="0">
                <a:latin typeface="Times New Roman" panose="02020603050405020304" pitchFamily="18" charset="0"/>
                <a:cs typeface="Times New Roman" panose="02020603050405020304" pitchFamily="18" charset="0"/>
              </a:rPr>
              <a:t>Programs were meticulously crafted to assess the utility of each paradigm across various scenarios.</a:t>
            </a:r>
          </a:p>
          <a:p>
            <a:pPr algn="just"/>
            <a:r>
              <a:rPr lang="en-US" sz="1900" dirty="0">
                <a:latin typeface="Times New Roman" panose="02020603050405020304" pitchFamily="18" charset="0"/>
                <a:cs typeface="Times New Roman" panose="02020603050405020304" pitchFamily="18" charset="0"/>
              </a:rPr>
              <a:t>Through systematic experimentation and analysis, the optimal choice of paradigm based on specific scenario characteristics and requirements was elucidated.</a:t>
            </a:r>
            <a:endParaRPr lang="en-IN" sz="19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4FBD437-D872-D532-CC0F-6FA439726E65}"/>
              </a:ext>
            </a:extLst>
          </p:cNvPr>
          <p:cNvSpPr>
            <a:spLocks noGrp="1"/>
          </p:cNvSpPr>
          <p:nvPr>
            <p:ph type="ftr" sz="quarter" idx="11"/>
          </p:nvPr>
        </p:nvSpPr>
        <p:spPr/>
        <p:txBody>
          <a:bodyPr/>
          <a:lstStyle/>
          <a:p>
            <a:r>
              <a:rPr lang="en-US"/>
              <a:t>Shreyash Bhardwaj</a:t>
            </a:r>
            <a:endParaRPr lang="en-US" dirty="0"/>
          </a:p>
        </p:txBody>
      </p:sp>
    </p:spTree>
    <p:extLst>
      <p:ext uri="{BB962C8B-B14F-4D97-AF65-F5344CB8AC3E}">
        <p14:creationId xmlns:p14="http://schemas.microsoft.com/office/powerpoint/2010/main" val="191933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7BB7BB-8CD9-F03E-55D5-D27DF0BA5585}"/>
              </a:ext>
            </a:extLst>
          </p:cNvPr>
          <p:cNvSpPr>
            <a:spLocks noGrp="1"/>
          </p:cNvSpPr>
          <p:nvPr>
            <p:ph idx="1"/>
          </p:nvPr>
        </p:nvSpPr>
        <p:spPr>
          <a:xfrm>
            <a:off x="358588" y="227550"/>
            <a:ext cx="11534670" cy="1664004"/>
          </a:xfrm>
        </p:spPr>
        <p:txBody>
          <a:bodyPr>
            <a:noAutofit/>
          </a:bodyPr>
          <a:lstStyle/>
          <a:p>
            <a:pPr algn="just"/>
            <a:r>
              <a:rPr lang="en-IN" sz="2600" b="1" dirty="0">
                <a:latin typeface="Times New Roman" panose="02020603050405020304" pitchFamily="18" charset="0"/>
                <a:cs typeface="Times New Roman" panose="02020603050405020304" pitchFamily="18" charset="0"/>
              </a:rPr>
              <a:t>CPU Bound Operation</a:t>
            </a:r>
            <a:endParaRPr lang="en-US" sz="2600" b="1" dirty="0">
              <a:latin typeface="Times New Roman" panose="02020603050405020304" pitchFamily="18" charset="0"/>
              <a:ea typeface="Calibri" panose="020F0502020204030204" pitchFamily="34" charset="0"/>
            </a:endParaRPr>
          </a:p>
          <a:p>
            <a:pPr lvl="1" algn="just"/>
            <a:r>
              <a:rPr lang="en-US" sz="1700" dirty="0">
                <a:latin typeface="Times New Roman" panose="02020603050405020304" pitchFamily="18" charset="0"/>
                <a:ea typeface="Calibri" panose="020F0502020204030204" pitchFamily="34" charset="0"/>
              </a:rPr>
              <a:t>A CPU-bound operation relies heavily on the processing power of the CPU for execution. Its performance is primarily limited by the speed and capabilities of the CPU, rather than other system resources like memory, disk I/O, or network bandwidth. Examples : Mathematical Calculation, Image and Video Processing, Compilation etc.</a:t>
            </a:r>
          </a:p>
          <a:p>
            <a:pPr marL="377886" lvl="1" indent="0" algn="just">
              <a:buNone/>
            </a:pPr>
            <a:endParaRPr lang="en-IN" sz="1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FCD6C2-0540-B5BD-CE20-E98FDEF580A8}"/>
              </a:ext>
            </a:extLst>
          </p:cNvPr>
          <p:cNvPicPr>
            <a:picLocks noChangeAspect="1"/>
          </p:cNvPicPr>
          <p:nvPr/>
        </p:nvPicPr>
        <p:blipFill>
          <a:blip r:embed="rId2"/>
          <a:stretch>
            <a:fillRect/>
          </a:stretch>
        </p:blipFill>
        <p:spPr>
          <a:xfrm>
            <a:off x="536249" y="1685365"/>
            <a:ext cx="5244676" cy="3991428"/>
          </a:xfrm>
          <a:prstGeom prst="rect">
            <a:avLst/>
          </a:prstGeom>
        </p:spPr>
      </p:pic>
      <p:pic>
        <p:nvPicPr>
          <p:cNvPr id="2" name="Picture 1">
            <a:extLst>
              <a:ext uri="{FF2B5EF4-FFF2-40B4-BE49-F238E27FC236}">
                <a16:creationId xmlns:a16="http://schemas.microsoft.com/office/drawing/2014/main" id="{2C7876C4-95F0-5339-893C-8CD894CA97B5}"/>
              </a:ext>
            </a:extLst>
          </p:cNvPr>
          <p:cNvPicPr>
            <a:picLocks noChangeAspect="1"/>
          </p:cNvPicPr>
          <p:nvPr/>
        </p:nvPicPr>
        <p:blipFill>
          <a:blip r:embed="rId3"/>
          <a:stretch>
            <a:fillRect/>
          </a:stretch>
        </p:blipFill>
        <p:spPr>
          <a:xfrm>
            <a:off x="6648582" y="1685365"/>
            <a:ext cx="5244676" cy="3991427"/>
          </a:xfrm>
          <a:prstGeom prst="rect">
            <a:avLst/>
          </a:prstGeom>
        </p:spPr>
      </p:pic>
      <p:sp>
        <p:nvSpPr>
          <p:cNvPr id="6" name="Content Placeholder 2">
            <a:extLst>
              <a:ext uri="{FF2B5EF4-FFF2-40B4-BE49-F238E27FC236}">
                <a16:creationId xmlns:a16="http://schemas.microsoft.com/office/drawing/2014/main" id="{2F9165D8-FA3A-BEC0-D81F-21159898B929}"/>
              </a:ext>
            </a:extLst>
          </p:cNvPr>
          <p:cNvSpPr txBox="1">
            <a:spLocks/>
          </p:cNvSpPr>
          <p:nvPr/>
        </p:nvSpPr>
        <p:spPr>
          <a:xfrm>
            <a:off x="885525" y="5714784"/>
            <a:ext cx="4546123" cy="437137"/>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a:lstStyle>
          <a:p>
            <a:pPr marL="45720" indent="0" algn="ctr">
              <a:buNone/>
            </a:pPr>
            <a:r>
              <a:rPr lang="en-IN" sz="2400" b="1" dirty="0">
                <a:latin typeface="Times New Roman" panose="02020603050405020304" pitchFamily="18" charset="0"/>
                <a:cs typeface="Times New Roman" panose="02020603050405020304" pitchFamily="18" charset="0"/>
              </a:rPr>
              <a:t>Program 1: One Second Delay</a:t>
            </a:r>
            <a:endParaRPr lang="en-US" sz="2400" b="1" dirty="0">
              <a:latin typeface="Times New Roman" panose="02020603050405020304" pitchFamily="18" charset="0"/>
              <a:ea typeface="Calibri" panose="020F0502020204030204" pitchFamily="34" charset="0"/>
            </a:endParaRPr>
          </a:p>
        </p:txBody>
      </p:sp>
      <p:sp>
        <p:nvSpPr>
          <p:cNvPr id="7" name="Content Placeholder 2">
            <a:extLst>
              <a:ext uri="{FF2B5EF4-FFF2-40B4-BE49-F238E27FC236}">
                <a16:creationId xmlns:a16="http://schemas.microsoft.com/office/drawing/2014/main" id="{617BBD76-2E3D-250B-7F55-CCC175E3557B}"/>
              </a:ext>
            </a:extLst>
          </p:cNvPr>
          <p:cNvSpPr txBox="1">
            <a:spLocks/>
          </p:cNvSpPr>
          <p:nvPr/>
        </p:nvSpPr>
        <p:spPr>
          <a:xfrm>
            <a:off x="6997858" y="5714783"/>
            <a:ext cx="4546123" cy="437137"/>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a:lstStyle>
          <a:p>
            <a:pPr marL="45720" indent="0" algn="ctr">
              <a:buNone/>
            </a:pPr>
            <a:r>
              <a:rPr lang="en-IN" sz="2400" b="1" dirty="0">
                <a:latin typeface="Times New Roman" panose="02020603050405020304" pitchFamily="18" charset="0"/>
                <a:cs typeface="Times New Roman" panose="02020603050405020304" pitchFamily="18" charset="0"/>
              </a:rPr>
              <a:t>Program 2: Fibonacci Sequence</a:t>
            </a:r>
            <a:endParaRPr lang="en-US" sz="2400" b="1" dirty="0">
              <a:latin typeface="Times New Roman" panose="02020603050405020304" pitchFamily="18" charset="0"/>
              <a:ea typeface="Calibri" panose="020F0502020204030204" pitchFamily="34" charset="0"/>
            </a:endParaRPr>
          </a:p>
        </p:txBody>
      </p:sp>
      <p:sp>
        <p:nvSpPr>
          <p:cNvPr id="5" name="Footer Placeholder 4">
            <a:extLst>
              <a:ext uri="{FF2B5EF4-FFF2-40B4-BE49-F238E27FC236}">
                <a16:creationId xmlns:a16="http://schemas.microsoft.com/office/drawing/2014/main" id="{EC2BF862-63AD-8780-A8E8-C3A136DF2587}"/>
              </a:ext>
            </a:extLst>
          </p:cNvPr>
          <p:cNvSpPr>
            <a:spLocks noGrp="1"/>
          </p:cNvSpPr>
          <p:nvPr>
            <p:ph type="ftr" sz="quarter" idx="11"/>
          </p:nvPr>
        </p:nvSpPr>
        <p:spPr/>
        <p:txBody>
          <a:bodyPr/>
          <a:lstStyle/>
          <a:p>
            <a:r>
              <a:rPr lang="en-US"/>
              <a:t>Shreyash Bhardwaj</a:t>
            </a:r>
            <a:endParaRPr lang="en-US" dirty="0"/>
          </a:p>
        </p:txBody>
      </p:sp>
    </p:spTree>
    <p:extLst>
      <p:ext uri="{BB962C8B-B14F-4D97-AF65-F5344CB8AC3E}">
        <p14:creationId xmlns:p14="http://schemas.microsoft.com/office/powerpoint/2010/main" val="320450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60CAFB-C919-C6E0-114F-E3C7208F2129}"/>
              </a:ext>
            </a:extLst>
          </p:cNvPr>
          <p:cNvSpPr>
            <a:spLocks noGrp="1"/>
          </p:cNvSpPr>
          <p:nvPr>
            <p:ph idx="1"/>
          </p:nvPr>
        </p:nvSpPr>
        <p:spPr>
          <a:xfrm>
            <a:off x="201706" y="342785"/>
            <a:ext cx="11788588" cy="1324650"/>
          </a:xfrm>
        </p:spPr>
        <p:txBody>
          <a:bodyPr>
            <a:normAutofit/>
          </a:bodyPr>
          <a:lstStyle/>
          <a:p>
            <a:pPr algn="just"/>
            <a:r>
              <a:rPr lang="en-IN" sz="2600" b="1" kern="100" dirty="0">
                <a:latin typeface="Times New Roman" panose="02020603050405020304" pitchFamily="18" charset="0"/>
                <a:ea typeface="Calibri" panose="020F0502020204030204" pitchFamily="34" charset="0"/>
                <a:cs typeface="Times New Roman" panose="02020603050405020304" pitchFamily="18" charset="0"/>
              </a:rPr>
              <a:t>Data Processing</a:t>
            </a:r>
          </a:p>
          <a:p>
            <a:pPr lvl="1" algn="just"/>
            <a:r>
              <a:rPr lang="en-US" sz="1700" kern="100" dirty="0">
                <a:latin typeface="Times New Roman" panose="02020603050405020304" pitchFamily="18" charset="0"/>
                <a:ea typeface="Calibri" panose="020F0502020204030204" pitchFamily="34" charset="0"/>
                <a:cs typeface="Times New Roman" panose="02020603050405020304" pitchFamily="18" charset="0"/>
              </a:rPr>
              <a:t>Data processing involves transforming raw data into actionable insights through operations such as organization, sorting, filtering, aggregation, analysis, and summarization. To determine the most appropriate paradigm for these tasks, two separate code implementations were developed for comparison.</a:t>
            </a:r>
          </a:p>
          <a:p>
            <a:pPr marL="377886" lvl="1" indent="0" algn="just">
              <a:buNone/>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C61F545-646A-1105-6517-24F19205C9C9}"/>
              </a:ext>
            </a:extLst>
          </p:cNvPr>
          <p:cNvPicPr>
            <a:picLocks noChangeAspect="1"/>
          </p:cNvPicPr>
          <p:nvPr/>
        </p:nvPicPr>
        <p:blipFill>
          <a:blip r:embed="rId2"/>
          <a:stretch>
            <a:fillRect/>
          </a:stretch>
        </p:blipFill>
        <p:spPr>
          <a:xfrm>
            <a:off x="201706" y="1699971"/>
            <a:ext cx="5243415" cy="3977007"/>
          </a:xfrm>
          <a:prstGeom prst="rect">
            <a:avLst/>
          </a:prstGeom>
        </p:spPr>
      </p:pic>
      <p:pic>
        <p:nvPicPr>
          <p:cNvPr id="2" name="Picture 1">
            <a:extLst>
              <a:ext uri="{FF2B5EF4-FFF2-40B4-BE49-F238E27FC236}">
                <a16:creationId xmlns:a16="http://schemas.microsoft.com/office/drawing/2014/main" id="{8B3A7010-775C-112C-2BA2-E42820D8A5DC}"/>
              </a:ext>
            </a:extLst>
          </p:cNvPr>
          <p:cNvPicPr>
            <a:picLocks noChangeAspect="1"/>
          </p:cNvPicPr>
          <p:nvPr/>
        </p:nvPicPr>
        <p:blipFill>
          <a:blip r:embed="rId3"/>
          <a:stretch>
            <a:fillRect/>
          </a:stretch>
        </p:blipFill>
        <p:spPr>
          <a:xfrm>
            <a:off x="6523497" y="1699971"/>
            <a:ext cx="5270920" cy="4009543"/>
          </a:xfrm>
          <a:prstGeom prst="rect">
            <a:avLst/>
          </a:prstGeom>
        </p:spPr>
      </p:pic>
      <p:sp>
        <p:nvSpPr>
          <p:cNvPr id="5" name="Content Placeholder 2">
            <a:extLst>
              <a:ext uri="{FF2B5EF4-FFF2-40B4-BE49-F238E27FC236}">
                <a16:creationId xmlns:a16="http://schemas.microsoft.com/office/drawing/2014/main" id="{153132D2-BF49-FF03-5121-7D04708066CF}"/>
              </a:ext>
            </a:extLst>
          </p:cNvPr>
          <p:cNvSpPr txBox="1">
            <a:spLocks/>
          </p:cNvSpPr>
          <p:nvPr/>
        </p:nvSpPr>
        <p:spPr>
          <a:xfrm>
            <a:off x="201706" y="5804431"/>
            <a:ext cx="5243415" cy="437137"/>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a:lstStyle>
          <a:p>
            <a:pPr marL="45720" indent="0" algn="just">
              <a:buNone/>
            </a:pPr>
            <a:r>
              <a:rPr lang="en-IN" sz="2400" b="1" dirty="0">
                <a:latin typeface="Times New Roman" panose="02020603050405020304" pitchFamily="18" charset="0"/>
                <a:cs typeface="Times New Roman" panose="02020603050405020304" pitchFamily="18" charset="0"/>
              </a:rPr>
              <a:t>Program 1: Multiplication Operation </a:t>
            </a:r>
            <a:endParaRPr lang="en-US" sz="2400" b="1" dirty="0">
              <a:latin typeface="Times New Roman" panose="02020603050405020304" pitchFamily="18" charset="0"/>
              <a:ea typeface="Calibri" panose="020F0502020204030204" pitchFamily="34" charset="0"/>
            </a:endParaRPr>
          </a:p>
        </p:txBody>
      </p:sp>
      <p:sp>
        <p:nvSpPr>
          <p:cNvPr id="6" name="Content Placeholder 2">
            <a:extLst>
              <a:ext uri="{FF2B5EF4-FFF2-40B4-BE49-F238E27FC236}">
                <a16:creationId xmlns:a16="http://schemas.microsoft.com/office/drawing/2014/main" id="{03597991-5305-7C5B-12AE-7A689D636274}"/>
              </a:ext>
            </a:extLst>
          </p:cNvPr>
          <p:cNvSpPr txBox="1">
            <a:spLocks/>
          </p:cNvSpPr>
          <p:nvPr/>
        </p:nvSpPr>
        <p:spPr>
          <a:xfrm>
            <a:off x="6523497" y="5804431"/>
            <a:ext cx="5270920" cy="437137"/>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a:lstStyle>
          <a:p>
            <a:pPr marL="45720" indent="0" algn="ctr">
              <a:buNone/>
            </a:pPr>
            <a:r>
              <a:rPr lang="en-IN" sz="2400" b="1" dirty="0">
                <a:latin typeface="Times New Roman" panose="02020603050405020304" pitchFamily="18" charset="0"/>
                <a:cs typeface="Times New Roman" panose="02020603050405020304" pitchFamily="18" charset="0"/>
              </a:rPr>
              <a:t>Program 2: Square Root from Dataset</a:t>
            </a:r>
            <a:endParaRPr lang="en-US" sz="2400" b="1" dirty="0">
              <a:latin typeface="Times New Roman" panose="02020603050405020304" pitchFamily="18" charset="0"/>
              <a:ea typeface="Calibri" panose="020F0502020204030204" pitchFamily="34" charset="0"/>
            </a:endParaRPr>
          </a:p>
        </p:txBody>
      </p:sp>
      <p:sp>
        <p:nvSpPr>
          <p:cNvPr id="7" name="Footer Placeholder 6">
            <a:extLst>
              <a:ext uri="{FF2B5EF4-FFF2-40B4-BE49-F238E27FC236}">
                <a16:creationId xmlns:a16="http://schemas.microsoft.com/office/drawing/2014/main" id="{EF579CC9-C304-AC18-3D2A-36E06D187933}"/>
              </a:ext>
            </a:extLst>
          </p:cNvPr>
          <p:cNvSpPr>
            <a:spLocks noGrp="1"/>
          </p:cNvSpPr>
          <p:nvPr>
            <p:ph type="ftr" sz="quarter" idx="11"/>
          </p:nvPr>
        </p:nvSpPr>
        <p:spPr/>
        <p:txBody>
          <a:bodyPr/>
          <a:lstStyle/>
          <a:p>
            <a:r>
              <a:rPr lang="en-US"/>
              <a:t>Shreyash Bhardwaj</a:t>
            </a:r>
            <a:endParaRPr lang="en-US" dirty="0"/>
          </a:p>
        </p:txBody>
      </p:sp>
    </p:spTree>
    <p:extLst>
      <p:ext uri="{BB962C8B-B14F-4D97-AF65-F5344CB8AC3E}">
        <p14:creationId xmlns:p14="http://schemas.microsoft.com/office/powerpoint/2010/main" val="253829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E9647-0874-50EA-E75E-1EAEE75384BE}"/>
              </a:ext>
            </a:extLst>
          </p:cNvPr>
          <p:cNvSpPr>
            <a:spLocks noGrp="1"/>
          </p:cNvSpPr>
          <p:nvPr>
            <p:ph idx="1"/>
          </p:nvPr>
        </p:nvSpPr>
        <p:spPr>
          <a:xfrm>
            <a:off x="187004" y="424664"/>
            <a:ext cx="11465859" cy="1475854"/>
          </a:xfrm>
        </p:spPr>
        <p:txBody>
          <a:bodyPr>
            <a:normAutofit lnSpcReduction="10000"/>
          </a:bodyPr>
          <a:lstStyle/>
          <a:p>
            <a:pPr algn="just"/>
            <a:r>
              <a:rPr lang="en-IN" sz="2600" b="1" kern="100" dirty="0">
                <a:latin typeface="Times New Roman" panose="02020603050405020304" pitchFamily="18" charset="0"/>
                <a:ea typeface="Calibri" panose="020F0502020204030204" pitchFamily="34" charset="0"/>
                <a:cs typeface="Times New Roman" panose="02020603050405020304" pitchFamily="18" charset="0"/>
              </a:rPr>
              <a:t>IO-Bound Operation</a:t>
            </a:r>
            <a:endParaRPr lang="en-US" sz="2200" kern="100" dirty="0">
              <a:latin typeface="Times New Roman" panose="02020603050405020304" pitchFamily="18" charset="0"/>
              <a:ea typeface="Calibri" panose="020F0502020204030204" pitchFamily="34" charset="0"/>
              <a:cs typeface="Times New Roman" panose="02020603050405020304" pitchFamily="18" charset="0"/>
            </a:endParaRPr>
          </a:p>
          <a:p>
            <a:pPr lvl="1" algn="just"/>
            <a:r>
              <a:rPr lang="en-US" sz="1700" kern="100" dirty="0">
                <a:latin typeface="Times New Roman" panose="02020603050405020304" pitchFamily="18" charset="0"/>
                <a:ea typeface="Calibri" panose="020F0502020204030204" pitchFamily="34" charset="0"/>
                <a:cs typeface="Times New Roman" panose="02020603050405020304" pitchFamily="18" charset="0"/>
              </a:rPr>
              <a:t>An I/O-bound operation primarily waits for input/output operations to complete, rather than actively using the CPU for computation. This limitation is determined by the speed of input/output devices like disk drives, network connections, or user input/output interfaces. To identify the most suitable paradigm for handling such operations, two separate code implementations were created for comparison.</a:t>
            </a:r>
          </a:p>
          <a:p>
            <a:pPr marL="365760" lvl="1" indent="0" algn="just">
              <a:buNone/>
            </a:pPr>
            <a:endParaRPr lang="en-IN" sz="2200" kern="1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A7510D3-74C9-3425-3D1A-70B9643316B5}"/>
              </a:ext>
            </a:extLst>
          </p:cNvPr>
          <p:cNvPicPr>
            <a:picLocks noChangeAspect="1"/>
          </p:cNvPicPr>
          <p:nvPr/>
        </p:nvPicPr>
        <p:blipFill>
          <a:blip r:embed="rId2"/>
          <a:stretch>
            <a:fillRect/>
          </a:stretch>
        </p:blipFill>
        <p:spPr>
          <a:xfrm>
            <a:off x="539137" y="1766048"/>
            <a:ext cx="4809333" cy="3953435"/>
          </a:xfrm>
          <a:prstGeom prst="rect">
            <a:avLst/>
          </a:prstGeom>
        </p:spPr>
      </p:pic>
      <p:pic>
        <p:nvPicPr>
          <p:cNvPr id="2" name="Picture 1">
            <a:extLst>
              <a:ext uri="{FF2B5EF4-FFF2-40B4-BE49-F238E27FC236}">
                <a16:creationId xmlns:a16="http://schemas.microsoft.com/office/drawing/2014/main" id="{48E80B71-B517-7A56-4200-3C1C5436A1BF}"/>
              </a:ext>
            </a:extLst>
          </p:cNvPr>
          <p:cNvPicPr>
            <a:picLocks noChangeAspect="1"/>
          </p:cNvPicPr>
          <p:nvPr/>
        </p:nvPicPr>
        <p:blipFill>
          <a:blip r:embed="rId3"/>
          <a:stretch>
            <a:fillRect/>
          </a:stretch>
        </p:blipFill>
        <p:spPr>
          <a:xfrm>
            <a:off x="6442552" y="1766048"/>
            <a:ext cx="5417751" cy="3953434"/>
          </a:xfrm>
          <a:prstGeom prst="rect">
            <a:avLst/>
          </a:prstGeom>
        </p:spPr>
      </p:pic>
      <p:sp>
        <p:nvSpPr>
          <p:cNvPr id="5" name="Content Placeholder 2">
            <a:extLst>
              <a:ext uri="{FF2B5EF4-FFF2-40B4-BE49-F238E27FC236}">
                <a16:creationId xmlns:a16="http://schemas.microsoft.com/office/drawing/2014/main" id="{DCAC998A-07FE-2A2B-3473-91183A399A79}"/>
              </a:ext>
            </a:extLst>
          </p:cNvPr>
          <p:cNvSpPr txBox="1">
            <a:spLocks/>
          </p:cNvSpPr>
          <p:nvPr/>
        </p:nvSpPr>
        <p:spPr>
          <a:xfrm>
            <a:off x="670741" y="5714783"/>
            <a:ext cx="4546123" cy="437137"/>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a:lstStyle>
          <a:p>
            <a:pPr marL="45720" indent="0" algn="ctr">
              <a:buNone/>
            </a:pPr>
            <a:r>
              <a:rPr lang="en-IN" sz="2400" b="1" dirty="0">
                <a:latin typeface="Times New Roman" panose="02020603050405020304" pitchFamily="18" charset="0"/>
                <a:cs typeface="Times New Roman" panose="02020603050405020304" pitchFamily="18" charset="0"/>
              </a:rPr>
              <a:t>Program 1: File Transformation</a:t>
            </a:r>
            <a:endParaRPr lang="en-US" sz="2400" b="1" dirty="0">
              <a:latin typeface="Times New Roman" panose="02020603050405020304" pitchFamily="18" charset="0"/>
              <a:ea typeface="Calibri" panose="020F0502020204030204" pitchFamily="34" charset="0"/>
            </a:endParaRPr>
          </a:p>
        </p:txBody>
      </p:sp>
      <p:sp>
        <p:nvSpPr>
          <p:cNvPr id="6" name="Content Placeholder 2">
            <a:extLst>
              <a:ext uri="{FF2B5EF4-FFF2-40B4-BE49-F238E27FC236}">
                <a16:creationId xmlns:a16="http://schemas.microsoft.com/office/drawing/2014/main" id="{2B8837E8-A9B9-42B8-10A1-6ADEE84E0E77}"/>
              </a:ext>
            </a:extLst>
          </p:cNvPr>
          <p:cNvSpPr txBox="1">
            <a:spLocks/>
          </p:cNvSpPr>
          <p:nvPr/>
        </p:nvSpPr>
        <p:spPr>
          <a:xfrm>
            <a:off x="7181947" y="5714783"/>
            <a:ext cx="3938959" cy="437137"/>
          </a:xfrm>
          <a:prstGeom prst="rect">
            <a:avLst/>
          </a:prstGeom>
        </p:spPr>
        <p:txBody>
          <a:bodyPr vert="horz" lIns="91440" tIns="45720" rIns="91440" bIns="45720" rtlCol="0">
            <a:noAutofit/>
          </a:bodyPr>
          <a:lstStyle>
            <a:lvl1pPr marL="27432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5pPr>
            <a:lvl6pPr marL="18288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1031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77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423160" indent="0" algn="l" defTabSz="914400" rtl="0" eaLnBrk="1" latinLnBrk="0" hangingPunct="1">
              <a:lnSpc>
                <a:spcPct val="90000"/>
              </a:lnSpc>
              <a:spcBef>
                <a:spcPts val="800"/>
              </a:spcBef>
              <a:buClr>
                <a:schemeClr val="accent1"/>
              </a:buClr>
              <a:buFont typeface="Arial" pitchFamily="34" charset="0"/>
              <a:buNone/>
              <a:defRPr sz="1400" kern="1200">
                <a:solidFill>
                  <a:schemeClr val="tx1"/>
                </a:solidFill>
                <a:latin typeface="+mn-lt"/>
                <a:ea typeface="+mn-ea"/>
                <a:cs typeface="+mn-cs"/>
              </a:defRPr>
            </a:lvl9pPr>
          </a:lstStyle>
          <a:p>
            <a:pPr marL="45720" indent="0" algn="ctr">
              <a:buNone/>
            </a:pPr>
            <a:r>
              <a:rPr lang="en-IN" sz="2400" b="1" dirty="0">
                <a:latin typeface="Times New Roman" panose="02020603050405020304" pitchFamily="18" charset="0"/>
                <a:cs typeface="Times New Roman" panose="02020603050405020304" pitchFamily="18" charset="0"/>
              </a:rPr>
              <a:t>Program 2: Image Retrieval</a:t>
            </a:r>
            <a:endParaRPr lang="en-US" sz="2400" b="1" dirty="0">
              <a:latin typeface="Times New Roman" panose="02020603050405020304" pitchFamily="18" charset="0"/>
              <a:ea typeface="Calibri" panose="020F0502020204030204" pitchFamily="34" charset="0"/>
            </a:endParaRPr>
          </a:p>
        </p:txBody>
      </p:sp>
      <p:sp>
        <p:nvSpPr>
          <p:cNvPr id="7" name="Footer Placeholder 6">
            <a:extLst>
              <a:ext uri="{FF2B5EF4-FFF2-40B4-BE49-F238E27FC236}">
                <a16:creationId xmlns:a16="http://schemas.microsoft.com/office/drawing/2014/main" id="{BEF84824-4697-8BD1-597A-11DED7D122CF}"/>
              </a:ext>
            </a:extLst>
          </p:cNvPr>
          <p:cNvSpPr>
            <a:spLocks noGrp="1"/>
          </p:cNvSpPr>
          <p:nvPr>
            <p:ph type="ftr" sz="quarter" idx="11"/>
          </p:nvPr>
        </p:nvSpPr>
        <p:spPr/>
        <p:txBody>
          <a:bodyPr/>
          <a:lstStyle/>
          <a:p>
            <a:r>
              <a:rPr lang="en-US"/>
              <a:t>Shreyash Bhardwaj</a:t>
            </a:r>
            <a:endParaRPr lang="en-US" dirty="0"/>
          </a:p>
        </p:txBody>
      </p:sp>
    </p:spTree>
    <p:extLst>
      <p:ext uri="{BB962C8B-B14F-4D97-AF65-F5344CB8AC3E}">
        <p14:creationId xmlns:p14="http://schemas.microsoft.com/office/powerpoint/2010/main" val="227854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d Line Business 16x9">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red line presentation (widescreen).potx" id="{8018D45A-0B59-4186-B046-1FF8092889B6}" vid="{86C2525B-C90B-4FD6-8D61-5E85FA833A06}"/>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red line presentation (widescreen)</Template>
  <TotalTime>72</TotalTime>
  <Words>956</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Cambria</vt:lpstr>
      <vt:lpstr>Times New Roman</vt:lpstr>
      <vt:lpstr>Red Line Business 16x9</vt:lpstr>
      <vt:lpstr>Analysis of Use Cases: Asynchronous vs Parallel Programming</vt:lpstr>
      <vt:lpstr>INDEX</vt:lpstr>
      <vt:lpstr>ABSTRACT</vt:lpstr>
      <vt:lpstr>INTRODUCTION</vt:lpstr>
      <vt:lpstr>METHODOLOGY</vt:lpstr>
      <vt:lpstr>RESULTS AND ANALYSIS</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Use Cases: Asynchronous vs Parallel Programming</dc:title>
  <dc:creator>Shreyash Bhardwaj</dc:creator>
  <cp:lastModifiedBy>Shreyash Bhardwaj</cp:lastModifiedBy>
  <cp:revision>2</cp:revision>
  <dcterms:created xsi:type="dcterms:W3CDTF">2024-05-13T11:11:00Z</dcterms:created>
  <dcterms:modified xsi:type="dcterms:W3CDTF">2024-05-13T12:24:41Z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