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70" r:id="rId7"/>
    <p:sldId id="271" r:id="rId8"/>
    <p:sldId id="272" r:id="rId9"/>
    <p:sldId id="273" r:id="rId10"/>
    <p:sldId id="274" r:id="rId11"/>
    <p:sldId id="275" r:id="rId12"/>
    <p:sldId id="26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5/11/2024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5/11/2024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a:t>Analysis of Use Cases: Asynchronous vs Parallel Programming</a:t>
            </a:r>
            <a:endParaRPr lang="en-US" dirty="0"/>
          </a:p>
        </p:txBody>
      </p:sp>
      <p:sp>
        <p:nvSpPr>
          <p:cNvPr id="5" name="Subtitle 4"/>
          <p:cNvSpPr>
            <a:spLocks noGrp="1"/>
          </p:cNvSpPr>
          <p:nvPr>
            <p:ph type="subTitle" idx="1"/>
          </p:nvPr>
        </p:nvSpPr>
        <p:spPr>
          <a:xfrm>
            <a:off x="1625176" y="3140968"/>
            <a:ext cx="8735325" cy="1752600"/>
          </a:xfrm>
        </p:spPr>
        <p:txBody>
          <a:bodyPr/>
          <a:lstStyle/>
          <a:p>
            <a:r>
              <a:rPr lang="en-IN" dirty="0"/>
              <a:t>Shreyash Bhardwaj (MSRCASC)</a:t>
            </a:r>
          </a:p>
          <a:p>
            <a:r>
              <a:rPr lang="en-IN" dirty="0"/>
              <a:t>Shilpa Nayak (MSRCASC)</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400" dirty="0"/>
              <a:t>INDEX</a:t>
            </a:r>
          </a:p>
        </p:txBody>
      </p:sp>
      <p:sp>
        <p:nvSpPr>
          <p:cNvPr id="14" name="Content Placeholder 13"/>
          <p:cNvSpPr>
            <a:spLocks noGrp="1"/>
          </p:cNvSpPr>
          <p:nvPr>
            <p:ph idx="1"/>
          </p:nvPr>
        </p:nvSpPr>
        <p:spPr/>
        <p:txBody>
          <a:bodyPr/>
          <a:lstStyle/>
          <a:p>
            <a:r>
              <a:rPr lang="en-US" dirty="0"/>
              <a:t>Abstract</a:t>
            </a:r>
          </a:p>
          <a:p>
            <a:r>
              <a:rPr lang="en-US" dirty="0"/>
              <a:t>Introduction</a:t>
            </a:r>
          </a:p>
          <a:p>
            <a:r>
              <a:rPr lang="en-US" dirty="0"/>
              <a:t>Key Differences</a:t>
            </a:r>
          </a:p>
          <a:p>
            <a:r>
              <a:rPr lang="en-US" dirty="0"/>
              <a:t>Methodology</a:t>
            </a:r>
          </a:p>
          <a:p>
            <a:r>
              <a:rPr lang="en-US" dirty="0"/>
              <a:t>Results &amp; Analysis</a:t>
            </a:r>
          </a:p>
          <a:p>
            <a:r>
              <a:rPr lang="en-US" dirty="0"/>
              <a:t>Conclusion</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0A36-E738-41CD-9E20-E374FBE22049}"/>
              </a:ext>
            </a:extLst>
          </p:cNvPr>
          <p:cNvSpPr>
            <a:spLocks noGrp="1"/>
          </p:cNvSpPr>
          <p:nvPr>
            <p:ph type="title"/>
          </p:nvPr>
        </p:nvSpPr>
        <p:spPr>
          <a:xfrm>
            <a:off x="1195627" y="0"/>
            <a:ext cx="10360501" cy="1223963"/>
          </a:xfrm>
        </p:spPr>
        <p:txBody>
          <a:bodyPr>
            <a:normAutofit/>
          </a:bodyPr>
          <a:lstStyle/>
          <a:p>
            <a:pPr algn="ctr"/>
            <a:r>
              <a:rPr lang="en-IN" sz="4400" dirty="0"/>
              <a:t>ABSTRACT</a:t>
            </a:r>
          </a:p>
        </p:txBody>
      </p:sp>
      <p:sp>
        <p:nvSpPr>
          <p:cNvPr id="3" name="Content Placeholder 2">
            <a:extLst>
              <a:ext uri="{FF2B5EF4-FFF2-40B4-BE49-F238E27FC236}">
                <a16:creationId xmlns:a16="http://schemas.microsoft.com/office/drawing/2014/main" id="{4D375912-60A1-5C9D-0150-B0561073C73F}"/>
              </a:ext>
            </a:extLst>
          </p:cNvPr>
          <p:cNvSpPr>
            <a:spLocks noGrp="1"/>
          </p:cNvSpPr>
          <p:nvPr>
            <p:ph sz="half" idx="1"/>
          </p:nvPr>
        </p:nvSpPr>
        <p:spPr>
          <a:xfrm>
            <a:off x="909836" y="1628800"/>
            <a:ext cx="5387725" cy="4752528"/>
          </a:xfrm>
        </p:spPr>
        <p:txBody>
          <a:bodyPr>
            <a:normAutofit fontScale="92500"/>
          </a:bodyPr>
          <a:lstStyle/>
          <a:p>
            <a:pPr marL="0" indent="0">
              <a:lnSpc>
                <a:spcPct val="120000"/>
              </a:lnSpc>
              <a:buNone/>
            </a:pPr>
            <a:r>
              <a:rPr lang="en-US" sz="1400" dirty="0">
                <a:latin typeface="Times New Roman" panose="02020603050405020304" pitchFamily="18" charset="0"/>
                <a:cs typeface="Times New Roman" panose="02020603050405020304" pitchFamily="18" charset="0"/>
              </a:rPr>
              <a:t>- Software systems evolution poses the challenge of balancing performance optimization with responsiveness and scalability, prompting the exploration of asynchronous and parallel programming paradigms.</a:t>
            </a:r>
          </a:p>
          <a:p>
            <a:pPr marL="0" indent="0">
              <a:lnSpc>
                <a:spcPct val="120000"/>
              </a:lnSpc>
              <a:buNone/>
            </a:pPr>
            <a:r>
              <a:rPr lang="en-US" sz="1400" dirty="0">
                <a:latin typeface="Times New Roman" panose="02020603050405020304" pitchFamily="18" charset="0"/>
                <a:cs typeface="Times New Roman" panose="02020603050405020304" pitchFamily="18" charset="0"/>
              </a:rPr>
              <a:t>- The paper conducts a thorough analysis of these paradigms across various use cases, assessing their effectiveness in meeting performance objectives and navigating the complexities of modern software systems.</a:t>
            </a:r>
          </a:p>
          <a:p>
            <a:pPr marL="0" indent="0">
              <a:lnSpc>
                <a:spcPct val="120000"/>
              </a:lnSpc>
              <a:buNone/>
            </a:pPr>
            <a:r>
              <a:rPr lang="en-US" sz="1400" dirty="0">
                <a:latin typeface="Times New Roman" panose="02020603050405020304" pitchFamily="18" charset="0"/>
                <a:cs typeface="Times New Roman" panose="02020603050405020304" pitchFamily="18" charset="0"/>
              </a:rPr>
              <a:t>- It begins by defining asynchronous and parallel programming paradigms, highlighting their key differences and typical application scenarios.</a:t>
            </a:r>
          </a:p>
          <a:p>
            <a:pPr marL="0" indent="0">
              <a:lnSpc>
                <a:spcPct val="120000"/>
              </a:lnSpc>
              <a:buNone/>
            </a:pPr>
            <a:r>
              <a:rPr lang="en-US" sz="1400" dirty="0">
                <a:latin typeface="Times New Roman" panose="02020603050405020304" pitchFamily="18" charset="0"/>
                <a:cs typeface="Times New Roman" panose="02020603050405020304" pitchFamily="18" charset="0"/>
              </a:rPr>
              <a:t>- The analysis delves into specific use cases where each paradigm demonstrates proficiency, including web server applications, real-time systems, and data processing pipelines.</a:t>
            </a:r>
          </a:p>
          <a:p>
            <a:pPr marL="0" indent="0">
              <a:lnSpc>
                <a:spcPct val="120000"/>
              </a:lnSpc>
              <a:buNone/>
            </a:pPr>
            <a:r>
              <a:rPr lang="en-US" sz="1400" dirty="0">
                <a:latin typeface="Times New Roman" panose="02020603050405020304" pitchFamily="18" charset="0"/>
                <a:cs typeface="Times New Roman" panose="02020603050405020304" pitchFamily="18" charset="0"/>
              </a:rPr>
              <a:t>- Through a comparative study, the paper elucidates the trade-offs associated with each approach, focusing on factors like concurrency control, resource utilization, and code maintainability, aiming to offer practical guidance for programmers in selecting the most suitable paradigm for their scenarios.</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7E851C6-BD81-1646-2CDA-CC2401FA5513}"/>
              </a:ext>
            </a:extLst>
          </p:cNvPr>
          <p:cNvSpPr>
            <a:spLocks noGrp="1"/>
          </p:cNvSpPr>
          <p:nvPr>
            <p:ph sz="half" idx="2"/>
          </p:nvPr>
        </p:nvSpPr>
        <p:spPr/>
        <p:txBody>
          <a:bodyPr>
            <a:normAutofit fontScale="92500"/>
          </a:bodyPr>
          <a:lstStyle/>
          <a:p>
            <a:endParaRPr lang="en-IN" dirty="0"/>
          </a:p>
        </p:txBody>
      </p:sp>
    </p:spTree>
    <p:extLst>
      <p:ext uri="{BB962C8B-B14F-4D97-AF65-F5344CB8AC3E}">
        <p14:creationId xmlns:p14="http://schemas.microsoft.com/office/powerpoint/2010/main" val="268890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4036-CE77-4131-B5AC-73187AD4F03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8AA620BF-1ABE-21B8-684D-057FEDD6618E}"/>
              </a:ext>
            </a:extLst>
          </p:cNvPr>
          <p:cNvSpPr>
            <a:spLocks noGrp="1"/>
          </p:cNvSpPr>
          <p:nvPr>
            <p:ph idx="1"/>
          </p:nvPr>
        </p:nvSpPr>
        <p:spPr/>
        <p:txBody>
          <a:bodyPr>
            <a:normAutofit fontScale="77500" lnSpcReduction="20000"/>
          </a:bodyPr>
          <a:lstStyle/>
          <a:p>
            <a:r>
              <a:rPr lang="en-US" dirty="0"/>
              <a:t>- Optimization of performance, responsiveness, and scalability is crucial in software development.</a:t>
            </a:r>
          </a:p>
          <a:p>
            <a:r>
              <a:rPr lang="en-US" dirty="0"/>
              <a:t>- Asynchronous and parallel programming paradigms offer effective strategies to address this challenge.</a:t>
            </a:r>
          </a:p>
          <a:p>
            <a:r>
              <a:rPr lang="en-US" dirty="0"/>
              <a:t>- The paper titled "Analysis of Use Cases: Asynchronous vs Parallel Programming" comprehensively analyzes these paradigms.</a:t>
            </a:r>
          </a:p>
          <a:p>
            <a:r>
              <a:rPr lang="en-US" dirty="0"/>
              <a:t>- It explores their fundamental principles, application scenarios, and comparative advantages across various use cases.</a:t>
            </a:r>
          </a:p>
          <a:p>
            <a:r>
              <a:rPr lang="en-US" dirty="0"/>
              <a:t>- By highlighting trade-offs in concurrency control, resource utilization, and code maintainability, the research aims to guide developers in selecting the appropriate programming paradigm for their projects.</a:t>
            </a:r>
          </a:p>
          <a:p>
            <a:r>
              <a:rPr lang="en-US" dirty="0"/>
              <a:t>- Real-world scenarios, including web server applications, real-time systems, and data processing pipelines, are systematically examined to provide practical guidance for optimizing performance in modern software systems.</a:t>
            </a:r>
            <a:endParaRPr lang="en-IN" dirty="0"/>
          </a:p>
        </p:txBody>
      </p:sp>
    </p:spTree>
    <p:extLst>
      <p:ext uri="{BB962C8B-B14F-4D97-AF65-F5344CB8AC3E}">
        <p14:creationId xmlns:p14="http://schemas.microsoft.com/office/powerpoint/2010/main" val="8222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69FF-44C3-CBBF-B1E0-C7B0DB78F1E0}"/>
              </a:ext>
            </a:extLst>
          </p:cNvPr>
          <p:cNvSpPr>
            <a:spLocks noGrp="1"/>
          </p:cNvSpPr>
          <p:nvPr>
            <p:ph type="title"/>
          </p:nvPr>
        </p:nvSpPr>
        <p:spPr/>
        <p:txBody>
          <a:bodyPr/>
          <a:lstStyle/>
          <a:p>
            <a:pPr algn="ctr"/>
            <a:r>
              <a:rPr lang="en-IN" dirty="0"/>
              <a:t>KEY DIFFERENCES</a:t>
            </a:r>
          </a:p>
        </p:txBody>
      </p:sp>
      <p:sp>
        <p:nvSpPr>
          <p:cNvPr id="3" name="Content Placeholder 2">
            <a:extLst>
              <a:ext uri="{FF2B5EF4-FFF2-40B4-BE49-F238E27FC236}">
                <a16:creationId xmlns:a16="http://schemas.microsoft.com/office/drawing/2014/main" id="{CD17D59F-F6EE-3278-B900-E94076AF33A4}"/>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4D004F33-6AC1-52B5-69B9-147BB5F1CF0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07892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B851-2154-EE9E-7DDA-F671897E9855}"/>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A362954B-F0DE-C813-3BB0-2026378E41CB}"/>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8A5BED02-3D37-2447-12B5-31336E0D62A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8943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EAE-5EC5-8730-9A47-0B9B04B63973}"/>
              </a:ext>
            </a:extLst>
          </p:cNvPr>
          <p:cNvSpPr>
            <a:spLocks noGrp="1"/>
          </p:cNvSpPr>
          <p:nvPr>
            <p:ph type="title"/>
          </p:nvPr>
        </p:nvSpPr>
        <p:spPr/>
        <p:txBody>
          <a:bodyPr/>
          <a:lstStyle/>
          <a:p>
            <a:pPr algn="ctr"/>
            <a:r>
              <a:rPr lang="en-IN" dirty="0"/>
              <a:t>RESULTS AND ANALYSIS</a:t>
            </a:r>
          </a:p>
        </p:txBody>
      </p:sp>
      <p:sp>
        <p:nvSpPr>
          <p:cNvPr id="3" name="Content Placeholder 2">
            <a:extLst>
              <a:ext uri="{FF2B5EF4-FFF2-40B4-BE49-F238E27FC236}">
                <a16:creationId xmlns:a16="http://schemas.microsoft.com/office/drawing/2014/main" id="{B771997E-324F-D684-7E04-719311AE68EF}"/>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1672B141-81A5-EA0D-4788-46652CA6CDF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9193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3368-FE05-D5DB-862B-C25FC5CD9F38}"/>
              </a:ext>
            </a:extLst>
          </p:cNvPr>
          <p:cNvSpPr>
            <a:spLocks noGrp="1"/>
          </p:cNvSpPr>
          <p:nvPr>
            <p:ph type="title"/>
          </p:nvPr>
        </p:nvSpPr>
        <p:spPr/>
        <p:txBody>
          <a:bodyPr/>
          <a:lstStyle/>
          <a:p>
            <a:pPr algn="ctr"/>
            <a:r>
              <a:rPr lang="en-IN" dirty="0"/>
              <a:t>CONCLUSION</a:t>
            </a:r>
          </a:p>
        </p:txBody>
      </p:sp>
      <p:sp>
        <p:nvSpPr>
          <p:cNvPr id="5" name="Content Placeholder 4">
            <a:extLst>
              <a:ext uri="{FF2B5EF4-FFF2-40B4-BE49-F238E27FC236}">
                <a16:creationId xmlns:a16="http://schemas.microsoft.com/office/drawing/2014/main" id="{293AF054-0AE3-9E85-3C46-54A76548DD0F}"/>
              </a:ext>
            </a:extLst>
          </p:cNvPr>
          <p:cNvSpPr>
            <a:spLocks noGrp="1"/>
          </p:cNvSpPr>
          <p:nvPr>
            <p:ph idx="1"/>
          </p:nvPr>
        </p:nvSpPr>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research conducted a thorough analysis of asynchronous and parallel programming paradigms in diverse use cases, highlighting their strengths and trade-offs in optimizing performance and managing complexities in modern software systems.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Insights from real-world scenarios and empirical experimentation were synthesized to provide practical guidance for developers in selecting the appropriate programming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Factors such as concurrency control, resource utilization, and code maintainability were considered when determining the suitability of each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research emphasizes the importance of continued exploration of emerging technologies and methodologies to refine performance optimization strategies.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Ultimately, the goal is to empower developers to design more efficient and scalable software systems, thereby driving innovation and progress in the field of software engineering.</a:t>
            </a:r>
            <a:endParaRPr lang="en-IN" dirty="0"/>
          </a:p>
        </p:txBody>
      </p:sp>
    </p:spTree>
    <p:extLst>
      <p:ext uri="{BB962C8B-B14F-4D97-AF65-F5344CB8AC3E}">
        <p14:creationId xmlns:p14="http://schemas.microsoft.com/office/powerpoint/2010/main" val="34771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6991-9FA3-F43E-253C-27DB930C90BE}"/>
              </a:ext>
            </a:extLst>
          </p:cNvPr>
          <p:cNvSpPr>
            <a:spLocks noGrp="1"/>
          </p:cNvSpPr>
          <p:nvPr>
            <p:ph type="title"/>
          </p:nvPr>
        </p:nvSpPr>
        <p:spPr>
          <a:xfrm>
            <a:off x="914161" y="2564904"/>
            <a:ext cx="10360501" cy="1223963"/>
          </a:xfrm>
        </p:spPr>
        <p:txBody>
          <a:bodyPr>
            <a:normAutofit/>
          </a:bodyPr>
          <a:lstStyle/>
          <a:p>
            <a:pPr algn="ctr"/>
            <a:r>
              <a:rPr lang="en-IN" sz="6600" b="1" dirty="0"/>
              <a:t>THANK YOU </a:t>
            </a:r>
          </a:p>
        </p:txBody>
      </p:sp>
    </p:spTree>
    <p:extLst>
      <p:ext uri="{BB962C8B-B14F-4D97-AF65-F5344CB8AC3E}">
        <p14:creationId xmlns:p14="http://schemas.microsoft.com/office/powerpoint/2010/main" val="388682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TotalTime>
  <Words>451</Words>
  <Application>Microsoft Office PowerPoint</Application>
  <PresentationFormat>Custom</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Tech 16x9</vt:lpstr>
      <vt:lpstr>Analysis of Use Cases: Asynchronous vs Parallel Programming</vt:lpstr>
      <vt:lpstr>INDEX</vt:lpstr>
      <vt:lpstr>ABSTRACT</vt:lpstr>
      <vt:lpstr>INTRODUCTION</vt:lpstr>
      <vt:lpstr>KEY DIFFERENCES</vt:lpstr>
      <vt:lpstr>METHODOLOGY</vt:lpstr>
      <vt:lpstr>RESULTS AND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Use Cases: Asynchronous vs Parallel Programming</dc:title>
  <dc:creator>Shreyash Bhardwaj</dc:creator>
  <cp:lastModifiedBy>Shreyash Bhardwaj</cp:lastModifiedBy>
  <cp:revision>1</cp:revision>
  <dcterms:created xsi:type="dcterms:W3CDTF">2024-05-11T10:19:29Z</dcterms:created>
  <dcterms:modified xsi:type="dcterms:W3CDTF">2024-05-11T10:36:36Z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