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57" r:id="rId5"/>
    <p:sldId id="268" r:id="rId6"/>
    <p:sldId id="270" r:id="rId7"/>
    <p:sldId id="271" r:id="rId8"/>
    <p:sldId id="273" r:id="rId9"/>
    <p:sldId id="274" r:id="rId10"/>
    <p:sldId id="276" r:id="rId11"/>
    <p:sldId id="277" r:id="rId12"/>
    <p:sldId id="278" r:id="rId13"/>
    <p:sldId id="279" r:id="rId14"/>
    <p:sldId id="280" r:id="rId15"/>
    <p:sldId id="281" r:id="rId16"/>
    <p:sldId id="282" r:id="rId17"/>
    <p:sldId id="283" r:id="rId18"/>
    <p:sldId id="275" r:id="rId19"/>
    <p:sldId id="269" r:id="rId2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5" d="100"/>
          <a:sy n="85" d="100"/>
        </p:scale>
        <p:origin x="590" y="6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5/12/2024</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5/12/2024</a:t>
            </a:fld>
            <a:endParaRPr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5/12/2024</a:t>
            </a:fld>
            <a:endParaRPr dirty="0"/>
          </a:p>
        </p:txBody>
      </p:sp>
      <p:sp>
        <p:nvSpPr>
          <p:cNvPr id="23" name="Footer Placeholder 22"/>
          <p:cNvSpPr>
            <a:spLocks noGrp="1"/>
          </p:cNvSpPr>
          <p:nvPr>
            <p:ph type="ftr" sz="quarter" idx="11"/>
          </p:nvPr>
        </p:nvSpPr>
        <p:spPr/>
        <p:txBody>
          <a:bodyPr/>
          <a:lstStyle/>
          <a:p>
            <a:endParaRPr dirty="0"/>
          </a:p>
        </p:txBody>
      </p:sp>
      <p:sp>
        <p:nvSpPr>
          <p:cNvPr id="24" name="Slide Number Placeholder 23"/>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5/12/2024</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5/12/2024</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5/12/2024</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5/12/2024</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5/12/2024</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5/12/2024</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5/12/2024</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5/12/2024</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5/12/2024</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F0DFD029-FB74-4578-B929-F66AA97659CA}" type="datetimeFigureOut">
              <a:rPr lang="en-US"/>
              <a:t>5/12/2024</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5/12/2024</a:t>
            </a:fld>
            <a:endParaRPr dirty="0"/>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dirty="0"/>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IN" dirty="0">
                <a:latin typeface="Times New Roman" panose="02020603050405020304" pitchFamily="18" charset="0"/>
                <a:cs typeface="Times New Roman" panose="02020603050405020304" pitchFamily="18" charset="0"/>
              </a:rPr>
              <a:t>Analysis of Use Cases: Asynchronous vs Parallel Programming</a:t>
            </a:r>
            <a:endParaRPr lang="en-US" dirty="0">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a:xfrm>
            <a:off x="1625176" y="3140968"/>
            <a:ext cx="8735325" cy="1752600"/>
          </a:xfrm>
        </p:spPr>
        <p:txBody>
          <a:bodyPr/>
          <a:lstStyle/>
          <a:p>
            <a:r>
              <a:rPr lang="en-IN" dirty="0">
                <a:latin typeface="Times New Roman" panose="02020603050405020304" pitchFamily="18" charset="0"/>
                <a:cs typeface="Times New Roman" panose="02020603050405020304" pitchFamily="18" charset="0"/>
              </a:rPr>
              <a:t>Shreyash Bhardwaj (MSRCASC)</a:t>
            </a:r>
          </a:p>
          <a:p>
            <a:r>
              <a:rPr lang="en-IN" dirty="0">
                <a:latin typeface="Times New Roman" panose="02020603050405020304" pitchFamily="18" charset="0"/>
                <a:cs typeface="Times New Roman" panose="02020603050405020304" pitchFamily="18" charset="0"/>
              </a:rPr>
              <a:t>Shilpa Nayak (MSRCASC)</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0AF8C2-376C-5D83-8A52-335CC055AFC2}"/>
              </a:ext>
            </a:extLst>
          </p:cNvPr>
          <p:cNvSpPr>
            <a:spLocks noGrp="1"/>
          </p:cNvSpPr>
          <p:nvPr>
            <p:ph idx="1"/>
          </p:nvPr>
        </p:nvSpPr>
        <p:spPr>
          <a:xfrm>
            <a:off x="1218883" y="476673"/>
            <a:ext cx="10360501" cy="1728192"/>
          </a:xfrm>
        </p:spPr>
        <p:txBody>
          <a:bodyPr/>
          <a:lstStyle/>
          <a:p>
            <a:r>
              <a:rPr lang="en-IN" sz="1800" kern="100" dirty="0">
                <a:latin typeface="Times New Roman" panose="02020603050405020304" pitchFamily="18" charset="0"/>
                <a:ea typeface="Calibri" panose="020F0502020204030204" pitchFamily="34" charset="0"/>
                <a:cs typeface="Times New Roman" panose="02020603050405020304" pitchFamily="18" charset="0"/>
              </a:rPr>
              <a:t>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he second program scrutinized the performance of asynchronous and parallel processing for a more complex data processing task. Functions were formulated for asynchronous and parallel processing, each tasked with calculating the square root of numbers in a dataset. The primary function iterated over diverse dataset sizes, gauged the execution times for both paradigms, and tabulated the outcomes. Subsequently, the program visualized the execution times on a graph to elucidate the performance disparity between asynchronous and parallel processing approaches.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B3A7010-775C-112C-2BA2-E42820D8A5DC}"/>
              </a:ext>
            </a:extLst>
          </p:cNvPr>
          <p:cNvPicPr>
            <a:picLocks noChangeAspect="1"/>
          </p:cNvPicPr>
          <p:nvPr/>
        </p:nvPicPr>
        <p:blipFill>
          <a:blip r:embed="rId2"/>
          <a:stretch>
            <a:fillRect/>
          </a:stretch>
        </p:blipFill>
        <p:spPr>
          <a:xfrm>
            <a:off x="3228657" y="2132856"/>
            <a:ext cx="5731510" cy="4359910"/>
          </a:xfrm>
          <a:prstGeom prst="rect">
            <a:avLst/>
          </a:prstGeom>
        </p:spPr>
      </p:pic>
    </p:spTree>
    <p:extLst>
      <p:ext uri="{BB962C8B-B14F-4D97-AF65-F5344CB8AC3E}">
        <p14:creationId xmlns:p14="http://schemas.microsoft.com/office/powerpoint/2010/main" val="1221143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AE9647-0874-50EA-E75E-1EAEE75384BE}"/>
              </a:ext>
            </a:extLst>
          </p:cNvPr>
          <p:cNvSpPr>
            <a:spLocks noGrp="1"/>
          </p:cNvSpPr>
          <p:nvPr>
            <p:ph idx="1"/>
          </p:nvPr>
        </p:nvSpPr>
        <p:spPr>
          <a:xfrm>
            <a:off x="765820" y="765321"/>
            <a:ext cx="5091553" cy="5327357"/>
          </a:xfrm>
        </p:spPr>
        <p:txBody>
          <a:bodyPr>
            <a:normAutofit/>
          </a:bodyPr>
          <a:lstStyle/>
          <a:p>
            <a:r>
              <a:rPr lang="en-IN" sz="2600" b="1" kern="100" dirty="0">
                <a:effectLst/>
                <a:latin typeface="Times New Roman" panose="02020603050405020304" pitchFamily="18" charset="0"/>
                <a:ea typeface="Calibri" panose="020F0502020204030204" pitchFamily="34" charset="0"/>
                <a:cs typeface="Times New Roman" panose="02020603050405020304" pitchFamily="18" charset="0"/>
              </a:rPr>
              <a:t>IO-Bound Operation</a:t>
            </a:r>
            <a:endParaRPr lang="en-US"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r>
              <a:rPr lang="en-US" sz="1700" kern="100" dirty="0">
                <a:effectLst/>
                <a:latin typeface="Times New Roman" panose="02020603050405020304" pitchFamily="18" charset="0"/>
                <a:ea typeface="Calibri" panose="020F0502020204030204" pitchFamily="34" charset="0"/>
                <a:cs typeface="Times New Roman" panose="02020603050405020304" pitchFamily="18" charset="0"/>
              </a:rPr>
              <a:t>An I/O-bound operation primarily waits for input/output operations to complete, rather than actively using the CPU for computation. This limitation is determined by the speed of input/output devices like disk drives, network connections, or user input/output interfaces. To identify the most suitable paradigm for handling such operations, two separate code implementations were created for comparison.</a:t>
            </a:r>
          </a:p>
          <a:p>
            <a:pPr lvl="1"/>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In the first program, the execution times of processing files asynchronously and in parallel were compared. This entailed reading the contents of a file, transforming them to uppercase, and subsequently writing the processed content to a new file. Leveraging 'concurrent.futures', the script gauged the execution duration for each approach and rendered a graphical comparison for visual interpretation.</a:t>
            </a:r>
          </a:p>
          <a:p>
            <a:pPr lvl="1"/>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0A7510D3-74C9-3425-3D1A-70B9643316B5}"/>
              </a:ext>
            </a:extLst>
          </p:cNvPr>
          <p:cNvPicPr>
            <a:picLocks noChangeAspect="1"/>
          </p:cNvPicPr>
          <p:nvPr/>
        </p:nvPicPr>
        <p:blipFill>
          <a:blip r:embed="rId2"/>
          <a:stretch>
            <a:fillRect/>
          </a:stretch>
        </p:blipFill>
        <p:spPr>
          <a:xfrm>
            <a:off x="6094412" y="1075689"/>
            <a:ext cx="5731510" cy="4706620"/>
          </a:xfrm>
          <a:prstGeom prst="rect">
            <a:avLst/>
          </a:prstGeom>
        </p:spPr>
      </p:pic>
    </p:spTree>
    <p:extLst>
      <p:ext uri="{BB962C8B-B14F-4D97-AF65-F5344CB8AC3E}">
        <p14:creationId xmlns:p14="http://schemas.microsoft.com/office/powerpoint/2010/main" val="2278541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F39314-738A-0EF0-497C-462732D41A40}"/>
              </a:ext>
            </a:extLst>
          </p:cNvPr>
          <p:cNvSpPr>
            <a:spLocks noGrp="1"/>
          </p:cNvSpPr>
          <p:nvPr>
            <p:ph idx="1"/>
          </p:nvPr>
        </p:nvSpPr>
        <p:spPr>
          <a:xfrm>
            <a:off x="1218883" y="476673"/>
            <a:ext cx="10360501" cy="1368152"/>
          </a:xfrm>
        </p:spPr>
        <p:txBody>
          <a:bodyPr>
            <a:noAutofit/>
          </a:bodyPr>
          <a:lstStyle/>
          <a:p>
            <a:r>
              <a:rPr lang="en-IN" sz="1700" dirty="0">
                <a:effectLst/>
                <a:latin typeface="Times New Roman" panose="02020603050405020304" pitchFamily="18" charset="0"/>
                <a:ea typeface="Calibri" panose="020F0502020204030204" pitchFamily="34" charset="0"/>
              </a:rPr>
              <a:t>In the second program, the performance of asynchronous and parallel concurrency in retrieving images from URLs was juxtaposed. Employing `</a:t>
            </a:r>
            <a:r>
              <a:rPr lang="en-IN" sz="1700" dirty="0" err="1">
                <a:effectLst/>
                <a:latin typeface="Times New Roman" panose="02020603050405020304" pitchFamily="18" charset="0"/>
                <a:ea typeface="Calibri" panose="020F0502020204030204" pitchFamily="34" charset="0"/>
              </a:rPr>
              <a:t>aiohttp</a:t>
            </a:r>
            <a:r>
              <a:rPr lang="en-IN" sz="1700" dirty="0">
                <a:effectLst/>
                <a:latin typeface="Times New Roman" panose="02020603050405020304" pitchFamily="18" charset="0"/>
                <a:ea typeface="Calibri" panose="020F0502020204030204" pitchFamily="34" charset="0"/>
              </a:rPr>
              <a:t>`, images were asynchronously fetched, while `requests` and `concurrent.futures` were enlisted for parallel retrieval. Execution times for both methodologies were meticulously measured across multiple iterations, and the ensuing results were charted using `matplotlib` for comprehensive analysis</a:t>
            </a:r>
            <a:endParaRPr lang="en-IN" sz="1700" dirty="0"/>
          </a:p>
        </p:txBody>
      </p:sp>
      <p:pic>
        <p:nvPicPr>
          <p:cNvPr id="4" name="Picture 3">
            <a:extLst>
              <a:ext uri="{FF2B5EF4-FFF2-40B4-BE49-F238E27FC236}">
                <a16:creationId xmlns:a16="http://schemas.microsoft.com/office/drawing/2014/main" id="{48E80B71-B517-7A56-4200-3C1C5436A1BF}"/>
              </a:ext>
            </a:extLst>
          </p:cNvPr>
          <p:cNvPicPr>
            <a:picLocks noChangeAspect="1"/>
          </p:cNvPicPr>
          <p:nvPr/>
        </p:nvPicPr>
        <p:blipFill>
          <a:blip r:embed="rId2"/>
          <a:stretch>
            <a:fillRect/>
          </a:stretch>
        </p:blipFill>
        <p:spPr>
          <a:xfrm>
            <a:off x="2530016" y="2009544"/>
            <a:ext cx="7128792" cy="4418177"/>
          </a:xfrm>
          <a:prstGeom prst="rect">
            <a:avLst/>
          </a:prstGeom>
        </p:spPr>
      </p:pic>
    </p:spTree>
    <p:extLst>
      <p:ext uri="{BB962C8B-B14F-4D97-AF65-F5344CB8AC3E}">
        <p14:creationId xmlns:p14="http://schemas.microsoft.com/office/powerpoint/2010/main" val="355922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ED6D1E-1463-094F-3418-505A465E32A2}"/>
              </a:ext>
            </a:extLst>
          </p:cNvPr>
          <p:cNvSpPr>
            <a:spLocks noGrp="1"/>
          </p:cNvSpPr>
          <p:nvPr>
            <p:ph idx="1"/>
          </p:nvPr>
        </p:nvSpPr>
        <p:spPr>
          <a:xfrm>
            <a:off x="1125860" y="944724"/>
            <a:ext cx="4371473" cy="4968552"/>
          </a:xfrm>
        </p:spPr>
        <p:txBody>
          <a:bodyPr/>
          <a:lstStyle/>
          <a:p>
            <a:r>
              <a:rPr lang="en-IN" b="1" dirty="0">
                <a:latin typeface="Times New Roman" panose="02020603050405020304" pitchFamily="18" charset="0"/>
                <a:cs typeface="Times New Roman" panose="02020603050405020304" pitchFamily="18" charset="0"/>
              </a:rPr>
              <a:t>Concurrency</a:t>
            </a:r>
            <a:endParaRPr lang="en-US" b="1" dirty="0">
              <a:latin typeface="Times New Roman" panose="02020603050405020304" pitchFamily="18" charset="0"/>
              <a:cs typeface="Times New Roman" panose="02020603050405020304" pitchFamily="18" charset="0"/>
            </a:endParaRPr>
          </a:p>
          <a:p>
            <a:pPr lvl="1"/>
            <a:r>
              <a:rPr lang="en-US" sz="1700" dirty="0">
                <a:latin typeface="Times New Roman" panose="02020603050405020304" pitchFamily="18" charset="0"/>
                <a:cs typeface="Times New Roman" panose="02020603050405020304" pitchFamily="18" charset="0"/>
              </a:rPr>
              <a:t>Concurrency involves a system's ability to handle multiple tasks or processes simultaneously, optimizing resource utilization and improving performance. While both asynchronous and parallel programming paradigms support concurrency, the aim was to assess their suitability. Two programs were created to compare their effectiveness in managing concurrency.</a:t>
            </a:r>
          </a:p>
          <a:p>
            <a:pPr lvl="1"/>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In the first program, both paradigms were tasked with executing the code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+ 1) ** 2," simulating processing tasks on large datasets. The output demonstrated the efficiency of asynchronous programming in handling concurrency.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77886" lvl="1" indent="0">
              <a:buNone/>
            </a:pPr>
            <a:endParaRPr lang="en-IN" sz="17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67669D2-2D5C-929C-EB67-9F8BC30AF4AE}"/>
              </a:ext>
            </a:extLst>
          </p:cNvPr>
          <p:cNvPicPr>
            <a:picLocks noChangeAspect="1"/>
          </p:cNvPicPr>
          <p:nvPr/>
        </p:nvPicPr>
        <p:blipFill>
          <a:blip r:embed="rId2"/>
          <a:stretch>
            <a:fillRect/>
          </a:stretch>
        </p:blipFill>
        <p:spPr>
          <a:xfrm>
            <a:off x="6022404" y="1070292"/>
            <a:ext cx="5731510" cy="4717415"/>
          </a:xfrm>
          <a:prstGeom prst="rect">
            <a:avLst/>
          </a:prstGeom>
        </p:spPr>
      </p:pic>
    </p:spTree>
    <p:extLst>
      <p:ext uri="{BB962C8B-B14F-4D97-AF65-F5344CB8AC3E}">
        <p14:creationId xmlns:p14="http://schemas.microsoft.com/office/powerpoint/2010/main" val="131853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D2F9EE-F3C8-27EB-7576-1C61D20100BE}"/>
              </a:ext>
            </a:extLst>
          </p:cNvPr>
          <p:cNvSpPr>
            <a:spLocks noGrp="1"/>
          </p:cNvSpPr>
          <p:nvPr>
            <p:ph idx="1"/>
          </p:nvPr>
        </p:nvSpPr>
        <p:spPr>
          <a:xfrm>
            <a:off x="1218883" y="620688"/>
            <a:ext cx="10360501" cy="5543381"/>
          </a:xfrm>
        </p:spPr>
        <p:txBody>
          <a:bodyPr/>
          <a:lstStyle/>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the second program, the performance of asynchronous and parallel concurrency was compared in fetching data from URLs, visually represented through a graph. Utilizing the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aiohttp</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library for asynchronous requests and 'requests' for parallel execution, the output conclusively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favored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asynchronous programming for concurrency tasks.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4EEAA03-857D-A4AA-FEFC-D640B6711087}"/>
              </a:ext>
            </a:extLst>
          </p:cNvPr>
          <p:cNvPicPr>
            <a:picLocks noChangeAspect="1"/>
          </p:cNvPicPr>
          <p:nvPr/>
        </p:nvPicPr>
        <p:blipFill>
          <a:blip r:embed="rId2"/>
          <a:stretch>
            <a:fillRect/>
          </a:stretch>
        </p:blipFill>
        <p:spPr>
          <a:xfrm>
            <a:off x="2386000" y="1844824"/>
            <a:ext cx="7416824" cy="4706799"/>
          </a:xfrm>
          <a:prstGeom prst="rect">
            <a:avLst/>
          </a:prstGeom>
        </p:spPr>
      </p:pic>
    </p:spTree>
    <p:extLst>
      <p:ext uri="{BB962C8B-B14F-4D97-AF65-F5344CB8AC3E}">
        <p14:creationId xmlns:p14="http://schemas.microsoft.com/office/powerpoint/2010/main" val="111280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3368-FE05-D5DB-862B-C25FC5CD9F38}"/>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CONCLUSION</a:t>
            </a:r>
          </a:p>
        </p:txBody>
      </p:sp>
      <p:sp>
        <p:nvSpPr>
          <p:cNvPr id="5" name="Content Placeholder 4">
            <a:extLst>
              <a:ext uri="{FF2B5EF4-FFF2-40B4-BE49-F238E27FC236}">
                <a16:creationId xmlns:a16="http://schemas.microsoft.com/office/drawing/2014/main" id="{293AF054-0AE3-9E85-3C46-54A76548DD0F}"/>
              </a:ext>
            </a:extLst>
          </p:cNvPr>
          <p:cNvSpPr>
            <a:spLocks noGrp="1"/>
          </p:cNvSpPr>
          <p:nvPr>
            <p:ph idx="1"/>
          </p:nvPr>
        </p:nvSpPr>
        <p:spPr>
          <a:xfrm>
            <a:off x="1188078" y="2204864"/>
            <a:ext cx="10360501" cy="3744416"/>
          </a:xfrm>
        </p:spPr>
        <p:txBody>
          <a:bodyPr/>
          <a:lstStyle/>
          <a:p>
            <a:pPr marL="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research conducted a thorough analysis of asynchronous and parallel programming paradigms in diverse use cases, highlighting their strengths and tradeoffs in optimizing performance and managing complexities in modern software systems.</a:t>
            </a:r>
          </a:p>
          <a:p>
            <a:pPr marL="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Insights from real-world scenarios and empirical experimentation were synthesized to provide practical guidance for developers in selecting the appropriate programming paradigm.</a:t>
            </a:r>
          </a:p>
          <a:p>
            <a:pPr marL="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Factors such as concurrency control, resource utilization, and code maintainability were considered when determining the suitability of each paradigm.</a:t>
            </a:r>
          </a:p>
          <a:p>
            <a:pPr marL="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research emphasizes the importance of continued exploration of emerging technologies and methodologies to refine performance optimization strategies.</a:t>
            </a:r>
          </a:p>
          <a:p>
            <a:pPr marL="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Ultimately, the goal is to empower developers to design more efficient and scalable software systems, thereby driving innovation and progress in the field of software engineering.</a:t>
            </a:r>
            <a:endParaRPr lang="en-IN" dirty="0"/>
          </a:p>
        </p:txBody>
      </p:sp>
    </p:spTree>
    <p:extLst>
      <p:ext uri="{BB962C8B-B14F-4D97-AF65-F5344CB8AC3E}">
        <p14:creationId xmlns:p14="http://schemas.microsoft.com/office/powerpoint/2010/main" val="3477157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F6991-9FA3-F43E-253C-27DB930C90BE}"/>
              </a:ext>
            </a:extLst>
          </p:cNvPr>
          <p:cNvSpPr>
            <a:spLocks noGrp="1"/>
          </p:cNvSpPr>
          <p:nvPr>
            <p:ph type="title"/>
          </p:nvPr>
        </p:nvSpPr>
        <p:spPr>
          <a:xfrm>
            <a:off x="914161" y="2564904"/>
            <a:ext cx="10360501" cy="1223963"/>
          </a:xfrm>
        </p:spPr>
        <p:txBody>
          <a:bodyPr>
            <a:normAutofit/>
          </a:bodyPr>
          <a:lstStyle/>
          <a:p>
            <a:pPr algn="ctr"/>
            <a:r>
              <a:rPr lang="en-IN" sz="6600" b="1"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388682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algn="ctr"/>
            <a:r>
              <a:rPr lang="en-US" sz="4400" dirty="0">
                <a:latin typeface="Times New Roman" panose="02020603050405020304" pitchFamily="18" charset="0"/>
                <a:cs typeface="Times New Roman" panose="02020603050405020304" pitchFamily="18" charset="0"/>
              </a:rPr>
              <a:t>INDEX</a:t>
            </a:r>
          </a:p>
        </p:txBody>
      </p:sp>
      <p:sp>
        <p:nvSpPr>
          <p:cNvPr id="14" name="Content Placeholder 13"/>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Abstract</a:t>
            </a:r>
          </a:p>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Key Differences</a:t>
            </a:r>
          </a:p>
          <a:p>
            <a:r>
              <a:rPr lang="en-US" dirty="0">
                <a:latin typeface="Times New Roman" panose="02020603050405020304" pitchFamily="18" charset="0"/>
                <a:cs typeface="Times New Roman" panose="02020603050405020304" pitchFamily="18" charset="0"/>
              </a:rPr>
              <a:t>Methodology</a:t>
            </a:r>
          </a:p>
          <a:p>
            <a:r>
              <a:rPr lang="en-US" dirty="0">
                <a:latin typeface="Times New Roman" panose="02020603050405020304" pitchFamily="18" charset="0"/>
                <a:cs typeface="Times New Roman" panose="02020603050405020304" pitchFamily="18" charset="0"/>
              </a:rPr>
              <a:t>Results &amp; Analysis</a:t>
            </a:r>
          </a:p>
          <a:p>
            <a:r>
              <a:rPr lang="en-US" dirty="0">
                <a:latin typeface="Times New Roman" panose="02020603050405020304" pitchFamily="18" charset="0"/>
                <a:cs typeface="Times New Roman" panose="02020603050405020304" pitchFamily="18" charset="0"/>
              </a:rPr>
              <a:t>Conclusion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E0A36-E738-41CD-9E20-E374FBE22049}"/>
              </a:ext>
            </a:extLst>
          </p:cNvPr>
          <p:cNvSpPr>
            <a:spLocks noGrp="1"/>
          </p:cNvSpPr>
          <p:nvPr>
            <p:ph type="title"/>
          </p:nvPr>
        </p:nvSpPr>
        <p:spPr>
          <a:xfrm>
            <a:off x="1195627" y="0"/>
            <a:ext cx="10360501" cy="1223963"/>
          </a:xfrm>
        </p:spPr>
        <p:txBody>
          <a:bodyPr>
            <a:normAutofit/>
          </a:bodyPr>
          <a:lstStyle/>
          <a:p>
            <a:pPr algn="ctr"/>
            <a:r>
              <a:rPr lang="en-IN" sz="4400"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4D375912-60A1-5C9D-0150-B0561073C73F}"/>
              </a:ext>
            </a:extLst>
          </p:cNvPr>
          <p:cNvSpPr>
            <a:spLocks noGrp="1"/>
          </p:cNvSpPr>
          <p:nvPr>
            <p:ph sz="half" idx="1"/>
          </p:nvPr>
        </p:nvSpPr>
        <p:spPr>
          <a:xfrm>
            <a:off x="909836" y="1628800"/>
            <a:ext cx="6480720" cy="4752528"/>
          </a:xfrm>
        </p:spPr>
        <p:txBody>
          <a:bodyPr>
            <a:normAutofit lnSpcReduction="10000"/>
          </a:bodyPr>
          <a:lstStyle/>
          <a:p>
            <a:pPr marL="0" indent="0">
              <a:lnSpc>
                <a:spcPct val="110000"/>
              </a:lnSpc>
              <a:buNone/>
            </a:pPr>
            <a:r>
              <a:rPr lang="en-US" sz="1600" dirty="0">
                <a:latin typeface="Times New Roman" panose="02020603050405020304" pitchFamily="18" charset="0"/>
                <a:cs typeface="Times New Roman" panose="02020603050405020304" pitchFamily="18" charset="0"/>
              </a:rPr>
              <a:t>Software systems evolution poses the challenge of balancing performance optimization with responsiveness and scalability, prompting the exploration of asynchronous and parallel programming paradigms.</a:t>
            </a:r>
          </a:p>
          <a:p>
            <a:pPr marL="0" indent="0">
              <a:lnSpc>
                <a:spcPct val="110000"/>
              </a:lnSpc>
              <a:buNone/>
            </a:pPr>
            <a:r>
              <a:rPr lang="en-US" sz="1600" dirty="0">
                <a:latin typeface="Times New Roman" panose="02020603050405020304" pitchFamily="18" charset="0"/>
                <a:cs typeface="Times New Roman" panose="02020603050405020304" pitchFamily="18" charset="0"/>
              </a:rPr>
              <a:t>The paper conducts a thorough analysis of these paradigms across various use cases, assessing their effectiveness in meeting performance objectives and navigating the complexities of modern software systems.</a:t>
            </a:r>
          </a:p>
          <a:p>
            <a:pPr marL="0" indent="0">
              <a:lnSpc>
                <a:spcPct val="110000"/>
              </a:lnSpc>
              <a:buNone/>
            </a:pPr>
            <a:r>
              <a:rPr lang="en-US" sz="1600" dirty="0">
                <a:latin typeface="Times New Roman" panose="02020603050405020304" pitchFamily="18" charset="0"/>
                <a:cs typeface="Times New Roman" panose="02020603050405020304" pitchFamily="18" charset="0"/>
              </a:rPr>
              <a:t>It begins by defining asynchronous and parallel programming paradigms, highlighting their key differences and typical application scenarios.</a:t>
            </a:r>
          </a:p>
          <a:p>
            <a:pPr marL="0" indent="0">
              <a:lnSpc>
                <a:spcPct val="110000"/>
              </a:lnSpc>
              <a:buNone/>
            </a:pPr>
            <a:r>
              <a:rPr lang="en-US" sz="1600" dirty="0">
                <a:latin typeface="Times New Roman" panose="02020603050405020304" pitchFamily="18" charset="0"/>
                <a:cs typeface="Times New Roman" panose="02020603050405020304" pitchFamily="18" charset="0"/>
              </a:rPr>
              <a:t>The analysis delves into specific use cases where each paradigm demonstrates proficiency, including web server applications, real-time systems, and data processing pipelines.</a:t>
            </a:r>
          </a:p>
          <a:p>
            <a:pPr marL="0" indent="0">
              <a:lnSpc>
                <a:spcPct val="110000"/>
              </a:lnSpc>
              <a:buNone/>
            </a:pPr>
            <a:r>
              <a:rPr lang="en-US" sz="1600" dirty="0">
                <a:latin typeface="Times New Roman" panose="02020603050405020304" pitchFamily="18" charset="0"/>
                <a:cs typeface="Times New Roman" panose="02020603050405020304" pitchFamily="18" charset="0"/>
              </a:rPr>
              <a:t>Through a comparative study, the paper elucidates the tradeoffs associated with each approach, focusing on factors like concurrency control, resource utilization, and code maintainability, aiming to offer practical guidance for programmers in selecting the most suitable paradigm for their scenarios.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8908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54036-CE77-4131-B5AC-73187AD4F037}"/>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AA620BF-1ABE-21B8-684D-057FEDD6618E}"/>
              </a:ext>
            </a:extLst>
          </p:cNvPr>
          <p:cNvSpPr>
            <a:spLocks noGrp="1"/>
          </p:cNvSpPr>
          <p:nvPr>
            <p:ph idx="1"/>
          </p:nvPr>
        </p:nvSpPr>
        <p:spPr/>
        <p:txBody>
          <a:bodyPr>
            <a:noAutofit/>
          </a:bodyPr>
          <a:lstStyle/>
          <a:p>
            <a:pPr>
              <a:lnSpc>
                <a:spcPct val="100000"/>
              </a:lnSpc>
            </a:pPr>
            <a:r>
              <a:rPr lang="en-US" sz="1900" dirty="0">
                <a:latin typeface="Times New Roman" panose="02020603050405020304" pitchFamily="18" charset="0"/>
                <a:cs typeface="Times New Roman" panose="02020603050405020304" pitchFamily="18" charset="0"/>
              </a:rPr>
              <a:t>Optimization of performance, responsiveness, and scalability is crucial in software development.</a:t>
            </a:r>
          </a:p>
          <a:p>
            <a:pPr>
              <a:lnSpc>
                <a:spcPct val="100000"/>
              </a:lnSpc>
            </a:pPr>
            <a:r>
              <a:rPr lang="en-US" sz="1900" dirty="0">
                <a:latin typeface="Times New Roman" panose="02020603050405020304" pitchFamily="18" charset="0"/>
                <a:cs typeface="Times New Roman" panose="02020603050405020304" pitchFamily="18" charset="0"/>
              </a:rPr>
              <a:t>Asynchronous and parallel programming paradigms offer effective strategies to address this challenge.</a:t>
            </a:r>
          </a:p>
          <a:p>
            <a:pPr>
              <a:lnSpc>
                <a:spcPct val="100000"/>
              </a:lnSpc>
            </a:pPr>
            <a:r>
              <a:rPr lang="en-US" sz="1900" dirty="0">
                <a:latin typeface="Times New Roman" panose="02020603050405020304" pitchFamily="18" charset="0"/>
                <a:cs typeface="Times New Roman" panose="02020603050405020304" pitchFamily="18" charset="0"/>
              </a:rPr>
              <a:t>The paper titled "Analysis of Use Cases: Asynchronous vs Parallel Programming" comprehensively analyzes these paradigms.</a:t>
            </a:r>
          </a:p>
          <a:p>
            <a:pPr>
              <a:lnSpc>
                <a:spcPct val="100000"/>
              </a:lnSpc>
            </a:pPr>
            <a:r>
              <a:rPr lang="en-US" sz="1900" dirty="0">
                <a:latin typeface="Times New Roman" panose="02020603050405020304" pitchFamily="18" charset="0"/>
                <a:cs typeface="Times New Roman" panose="02020603050405020304" pitchFamily="18" charset="0"/>
              </a:rPr>
              <a:t>It explores their fundamental principles, application scenarios, and comparative advantages across various use cases.</a:t>
            </a:r>
          </a:p>
          <a:p>
            <a:pPr>
              <a:lnSpc>
                <a:spcPct val="100000"/>
              </a:lnSpc>
            </a:pPr>
            <a:r>
              <a:rPr lang="en-US" sz="1900" dirty="0">
                <a:latin typeface="Times New Roman" panose="02020603050405020304" pitchFamily="18" charset="0"/>
                <a:cs typeface="Times New Roman" panose="02020603050405020304" pitchFamily="18" charset="0"/>
              </a:rPr>
              <a:t>By highlighting tradeoffs in concurrency control, resource utilization, and code maintainability, the research aims to guide developers in selecting the appropriate programming paradigm for their projects.</a:t>
            </a:r>
          </a:p>
          <a:p>
            <a:pPr>
              <a:lnSpc>
                <a:spcPct val="100000"/>
              </a:lnSpc>
            </a:pPr>
            <a:r>
              <a:rPr lang="en-US" sz="1900" dirty="0">
                <a:latin typeface="Times New Roman" panose="02020603050405020304" pitchFamily="18" charset="0"/>
                <a:cs typeface="Times New Roman" panose="02020603050405020304" pitchFamily="18" charset="0"/>
              </a:rPr>
              <a:t>Real-world scenarios, including web server applications, real-time systems, and data processing pipelines, are systematically examined to provide practical guidance for optimizing performance in modern software systems.</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229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AB851-2154-EE9E-7DDA-F671897E9855}"/>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METHODOLOGY</a:t>
            </a:r>
          </a:p>
        </p:txBody>
      </p:sp>
      <p:sp>
        <p:nvSpPr>
          <p:cNvPr id="5" name="Content Placeholder 4">
            <a:extLst>
              <a:ext uri="{FF2B5EF4-FFF2-40B4-BE49-F238E27FC236}">
                <a16:creationId xmlns:a16="http://schemas.microsoft.com/office/drawing/2014/main" id="{E3A7C03F-94C4-1DA0-2764-D22F92BEB59E}"/>
              </a:ext>
            </a:extLst>
          </p:cNvPr>
          <p:cNvSpPr>
            <a:spLocks noGrp="1"/>
          </p:cNvSpPr>
          <p:nvPr>
            <p:ph idx="1"/>
          </p:nvPr>
        </p:nvSpPr>
        <p:spPr/>
        <p:txBody>
          <a:bodyPr>
            <a:noAutofit/>
          </a:bodyPr>
          <a:lstStyle/>
          <a:p>
            <a:pPr marL="0" indent="0">
              <a:lnSpc>
                <a:spcPct val="100000"/>
              </a:lnSpc>
              <a:buNone/>
            </a:pPr>
            <a:r>
              <a:rPr lang="en-US" sz="1900" dirty="0">
                <a:latin typeface="Times New Roman" panose="02020603050405020304" pitchFamily="18" charset="0"/>
                <a:cs typeface="Times New Roman" panose="02020603050405020304" pitchFamily="18" charset="0"/>
              </a:rPr>
              <a:t>Methodology Overview for Evaluating Asynchronous and Parallel Programming Paradigms:</a:t>
            </a:r>
          </a:p>
          <a:p>
            <a:pPr>
              <a:lnSpc>
                <a:spcPct val="100000"/>
              </a:lnSpc>
            </a:pPr>
            <a:r>
              <a:rPr lang="en-US" sz="1900" dirty="0">
                <a:latin typeface="Times New Roman" panose="02020603050405020304" pitchFamily="18" charset="0"/>
                <a:cs typeface="Times New Roman" panose="02020603050405020304" pitchFamily="18" charset="0"/>
              </a:rPr>
              <a:t> </a:t>
            </a:r>
            <a:r>
              <a:rPr lang="en-US" sz="1900" b="1" u="sng" dirty="0">
                <a:latin typeface="Times New Roman" panose="02020603050405020304" pitchFamily="18" charset="0"/>
                <a:cs typeface="Times New Roman" panose="02020603050405020304" pitchFamily="18" charset="0"/>
              </a:rPr>
              <a:t>Literature Review</a:t>
            </a:r>
            <a:r>
              <a:rPr lang="en-US" sz="1900" dirty="0">
                <a:latin typeface="Times New Roman" panose="02020603050405020304" pitchFamily="18" charset="0"/>
                <a:cs typeface="Times New Roman" panose="02020603050405020304" pitchFamily="18" charset="0"/>
              </a:rPr>
              <a:t>: Comprehensive review of academic papers, books, and technical documentation to understand foundational concepts and best practices.</a:t>
            </a:r>
          </a:p>
          <a:p>
            <a:pPr>
              <a:lnSpc>
                <a:spcPct val="100000"/>
              </a:lnSpc>
            </a:pPr>
            <a:r>
              <a:rPr lang="en-US" sz="1900" b="1" dirty="0">
                <a:latin typeface="Times New Roman" panose="02020603050405020304" pitchFamily="18" charset="0"/>
                <a:cs typeface="Times New Roman" panose="02020603050405020304" pitchFamily="18" charset="0"/>
              </a:rPr>
              <a:t> </a:t>
            </a:r>
            <a:r>
              <a:rPr lang="en-US" sz="1900" b="1" u="sng" dirty="0">
                <a:latin typeface="Times New Roman" panose="02020603050405020304" pitchFamily="18" charset="0"/>
                <a:cs typeface="Times New Roman" panose="02020603050405020304" pitchFamily="18" charset="0"/>
              </a:rPr>
              <a:t>Use Case Selection</a:t>
            </a:r>
            <a:r>
              <a:rPr lang="en-US" sz="1900" dirty="0">
                <a:latin typeface="Times New Roman" panose="02020603050405020304" pitchFamily="18" charset="0"/>
                <a:cs typeface="Times New Roman" panose="02020603050405020304" pitchFamily="18" charset="0"/>
              </a:rPr>
              <a:t>: Identify diverse use cases representing different domains and scenarios where these paradigms are commonly used, considering system requirements and performance goals.</a:t>
            </a:r>
          </a:p>
          <a:p>
            <a:pPr>
              <a:lnSpc>
                <a:spcPct val="100000"/>
              </a:lnSpc>
            </a:pPr>
            <a:r>
              <a:rPr lang="en-US" sz="1900" dirty="0">
                <a:latin typeface="Times New Roman" panose="02020603050405020304" pitchFamily="18" charset="0"/>
                <a:cs typeface="Times New Roman" panose="02020603050405020304" pitchFamily="18" charset="0"/>
              </a:rPr>
              <a:t> </a:t>
            </a:r>
            <a:r>
              <a:rPr lang="en-US" sz="1900" b="1" u="sng" dirty="0">
                <a:latin typeface="Times New Roman" panose="02020603050405020304" pitchFamily="18" charset="0"/>
                <a:cs typeface="Times New Roman" panose="02020603050405020304" pitchFamily="18" charset="0"/>
              </a:rPr>
              <a:t>Data Collection</a:t>
            </a:r>
            <a:r>
              <a:rPr lang="en-US" sz="1900" dirty="0">
                <a:latin typeface="Times New Roman" panose="02020603050405020304" pitchFamily="18" charset="0"/>
                <a:cs typeface="Times New Roman" panose="02020603050405020304" pitchFamily="18" charset="0"/>
              </a:rPr>
              <a:t>: Gather relevant data for selected use cases, including system specifications and performance metrics, through studying existing systems or conducting experiments.</a:t>
            </a:r>
          </a:p>
          <a:p>
            <a:pPr>
              <a:lnSpc>
                <a:spcPct val="100000"/>
              </a:lnSpc>
            </a:pPr>
            <a:r>
              <a:rPr lang="en-US" sz="1900" b="1" u="sng" dirty="0">
                <a:latin typeface="Times New Roman" panose="02020603050405020304" pitchFamily="18" charset="0"/>
                <a:cs typeface="Times New Roman" panose="02020603050405020304" pitchFamily="18" charset="0"/>
              </a:rPr>
              <a:t>Implementation and Experimentation </a:t>
            </a:r>
            <a:r>
              <a:rPr lang="en-US" sz="1900" dirty="0">
                <a:latin typeface="Times New Roman" panose="02020603050405020304" pitchFamily="18" charset="0"/>
                <a:cs typeface="Times New Roman" panose="02020603050405020304" pitchFamily="18" charset="0"/>
              </a:rPr>
              <a:t>: Implement asynchronous and parallel versions of selected use cases, design experiments to evaluate performance under various conditions, and measure key metrics such as execution time and resource utilization.</a:t>
            </a:r>
          </a:p>
          <a:p>
            <a:pPr>
              <a:lnSpc>
                <a:spcPct val="100000"/>
              </a:lnSpc>
            </a:pPr>
            <a:r>
              <a:rPr lang="en-US" sz="1900" dirty="0">
                <a:latin typeface="Times New Roman" panose="02020603050405020304" pitchFamily="18" charset="0"/>
                <a:cs typeface="Times New Roman" panose="02020603050405020304" pitchFamily="18" charset="0"/>
              </a:rPr>
              <a:t> </a:t>
            </a:r>
            <a:r>
              <a:rPr lang="en-US" sz="1900" b="1" u="sng" dirty="0">
                <a:latin typeface="Times New Roman" panose="02020603050405020304" pitchFamily="18" charset="0"/>
                <a:cs typeface="Times New Roman" panose="02020603050405020304" pitchFamily="18" charset="0"/>
              </a:rPr>
              <a:t>Analysis and Comparison</a:t>
            </a:r>
            <a:r>
              <a:rPr lang="en-US" sz="1900" dirty="0">
                <a:latin typeface="Times New Roman" panose="02020603050405020304" pitchFamily="18" charset="0"/>
                <a:cs typeface="Times New Roman" panose="02020603050405020304" pitchFamily="18" charset="0"/>
              </a:rPr>
              <a:t>: Analyze experimental results to identify trends and tradeoffs, compare performance across different use cases, and draw conclusions on the suitability of each paradigm for specific scenarios.</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9437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83EAE-5EC5-8730-9A47-0B9B04B63973}"/>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RESULTS AND ANALYSIS</a:t>
            </a:r>
          </a:p>
        </p:txBody>
      </p:sp>
      <p:sp>
        <p:nvSpPr>
          <p:cNvPr id="5" name="Content Placeholder 4">
            <a:extLst>
              <a:ext uri="{FF2B5EF4-FFF2-40B4-BE49-F238E27FC236}">
                <a16:creationId xmlns:a16="http://schemas.microsoft.com/office/drawing/2014/main" id="{BF2F79A0-C25D-9617-C45D-6BA1223AA3EA}"/>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Key Findings:</a:t>
            </a:r>
          </a:p>
          <a:p>
            <a:pPr marL="0" indent="0">
              <a:buNone/>
            </a:pPr>
            <a:endParaRPr lang="en-US" sz="5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Each paradigm (Parallel or Asynchronous) excels in distinct scenarios.</a:t>
            </a:r>
          </a:p>
          <a:p>
            <a:r>
              <a:rPr lang="en-US" sz="1700" dirty="0">
                <a:latin typeface="Times New Roman" panose="02020603050405020304" pitchFamily="18" charset="0"/>
                <a:cs typeface="Times New Roman" panose="02020603050405020304" pitchFamily="18" charset="0"/>
              </a:rPr>
              <a:t>For CPU-bound operations, Parallel Programming consistently demonstrates minimal execution times compared to Asynchronous Programming.</a:t>
            </a:r>
          </a:p>
          <a:p>
            <a:r>
              <a:rPr lang="en-US" sz="1700" dirty="0">
                <a:latin typeface="Times New Roman" panose="02020603050405020304" pitchFamily="18" charset="0"/>
                <a:cs typeface="Times New Roman" panose="02020603050405020304" pitchFamily="18" charset="0"/>
              </a:rPr>
              <a:t>The efficiency of parallel processing in tasks with high CPU utilization is highlighted.</a:t>
            </a:r>
          </a:p>
          <a:p>
            <a:r>
              <a:rPr lang="en-US" sz="1700" dirty="0">
                <a:latin typeface="Times New Roman" panose="02020603050405020304" pitchFamily="18" charset="0"/>
                <a:cs typeface="Times New Roman" panose="02020603050405020304" pitchFamily="18" charset="0"/>
              </a:rPr>
              <a:t>Programs were meticulously crafted to assess the utility of each paradigm across various scenarios.</a:t>
            </a:r>
          </a:p>
          <a:p>
            <a:r>
              <a:rPr lang="en-US" sz="1700" dirty="0">
                <a:latin typeface="Times New Roman" panose="02020603050405020304" pitchFamily="18" charset="0"/>
                <a:cs typeface="Times New Roman" panose="02020603050405020304" pitchFamily="18" charset="0"/>
              </a:rPr>
              <a:t>Through systematic experimentation and analysis, the optimal choice of paradigm based on specific scenario characteristics and requirements was elucidated.</a:t>
            </a: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933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7BB7BB-8CD9-F03E-55D5-D27DF0BA5585}"/>
              </a:ext>
            </a:extLst>
          </p:cNvPr>
          <p:cNvSpPr>
            <a:spLocks noGrp="1"/>
          </p:cNvSpPr>
          <p:nvPr>
            <p:ph idx="1"/>
          </p:nvPr>
        </p:nvSpPr>
        <p:spPr>
          <a:xfrm>
            <a:off x="837828" y="944724"/>
            <a:ext cx="4803521" cy="4968551"/>
          </a:xfrm>
        </p:spPr>
        <p:txBody>
          <a:bodyPr>
            <a:noAutofit/>
          </a:bodyPr>
          <a:lstStyle/>
          <a:p>
            <a:r>
              <a:rPr lang="en-IN" sz="2600" b="1" dirty="0">
                <a:latin typeface="Times New Roman" panose="02020603050405020304" pitchFamily="18" charset="0"/>
                <a:cs typeface="Times New Roman" panose="02020603050405020304" pitchFamily="18" charset="0"/>
              </a:rPr>
              <a:t>CPU Bound Operation</a:t>
            </a:r>
            <a:endParaRPr lang="en-US" sz="2600" b="1" dirty="0">
              <a:effectLst/>
              <a:latin typeface="Times New Roman" panose="02020603050405020304" pitchFamily="18" charset="0"/>
              <a:ea typeface="Calibri" panose="020F0502020204030204" pitchFamily="34" charset="0"/>
            </a:endParaRPr>
          </a:p>
          <a:p>
            <a:pPr lvl="1"/>
            <a:r>
              <a:rPr lang="en-US" sz="1700" dirty="0">
                <a:effectLst/>
                <a:latin typeface="Times New Roman" panose="02020603050405020304" pitchFamily="18" charset="0"/>
                <a:ea typeface="Calibri" panose="020F0502020204030204" pitchFamily="34" charset="0"/>
              </a:rPr>
              <a:t>A CPU-bound operation relies heavily on the processing power of the CPU for execution. Its performance is primarily limited by the speed and capabilities of the CPU, rather than other system resources like memory, disk I/O, or network bandwidth. Examples : Mathematical Calculation, Image and Video Processing, Compilation etc.</a:t>
            </a:r>
          </a:p>
          <a:p>
            <a:pPr lvl="1"/>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In the first program, two functions representing asynchronous and parallel paradigms were created, each tasked with a simple operation of inducing a one-second delay, simulating CPU-bound tasks of varying durations. The output demonstrated that in both scenarios, parallel programming outperformed asynchronous programming, indicating its superior suitability for CPU-bound tasks.</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377886" lvl="1" indent="0">
              <a:buNone/>
            </a:pPr>
            <a:endParaRPr lang="en-IN" sz="17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5FCD6C2-0540-B5BD-CE20-E98FDEF580A8}"/>
              </a:ext>
            </a:extLst>
          </p:cNvPr>
          <p:cNvPicPr>
            <a:picLocks noChangeAspect="1"/>
          </p:cNvPicPr>
          <p:nvPr/>
        </p:nvPicPr>
        <p:blipFill>
          <a:blip r:embed="rId2"/>
          <a:stretch>
            <a:fillRect/>
          </a:stretch>
        </p:blipFill>
        <p:spPr>
          <a:xfrm>
            <a:off x="5851105" y="1073631"/>
            <a:ext cx="6189838" cy="4710738"/>
          </a:xfrm>
          <a:prstGeom prst="rect">
            <a:avLst/>
          </a:prstGeom>
        </p:spPr>
      </p:pic>
    </p:spTree>
    <p:extLst>
      <p:ext uri="{BB962C8B-B14F-4D97-AF65-F5344CB8AC3E}">
        <p14:creationId xmlns:p14="http://schemas.microsoft.com/office/powerpoint/2010/main" val="3204502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4CB6D8-415B-9A6D-E9C0-297E50F240CD}"/>
              </a:ext>
            </a:extLst>
          </p:cNvPr>
          <p:cNvSpPr>
            <a:spLocks noGrp="1"/>
          </p:cNvSpPr>
          <p:nvPr>
            <p:ph idx="1"/>
          </p:nvPr>
        </p:nvSpPr>
        <p:spPr>
          <a:xfrm>
            <a:off x="1218883" y="260648"/>
            <a:ext cx="10360501" cy="5903421"/>
          </a:xfrm>
        </p:spPr>
        <p:txBody>
          <a:bodyPr/>
          <a:lstStyle/>
          <a:p>
            <a:r>
              <a:rPr lang="en-IN" sz="1800" dirty="0">
                <a:effectLst/>
                <a:latin typeface="Times New Roman" panose="02020603050405020304" pitchFamily="18" charset="0"/>
                <a:ea typeface="Calibri" panose="020F0502020204030204" pitchFamily="34" charset="0"/>
              </a:rPr>
              <a:t>Similarly, in the second program, CPU-bound operations were simulated through the calculation of Fibonacci sequences. Again, functions representing asynchronous and parallel paradigms were devised to calculate Fibonacci sequences for varying datasets. The output revealed that parallel programming consistently exhibited faster execution times compared to its asynchronous counterpart</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C7876C4-95F0-5339-893C-8CD894CA97B5}"/>
              </a:ext>
            </a:extLst>
          </p:cNvPr>
          <p:cNvPicPr>
            <a:picLocks noChangeAspect="1"/>
          </p:cNvPicPr>
          <p:nvPr/>
        </p:nvPicPr>
        <p:blipFill>
          <a:blip r:embed="rId2"/>
          <a:stretch>
            <a:fillRect/>
          </a:stretch>
        </p:blipFill>
        <p:spPr>
          <a:xfrm>
            <a:off x="3070076" y="1700808"/>
            <a:ext cx="6624736" cy="4903596"/>
          </a:xfrm>
          <a:prstGeom prst="rect">
            <a:avLst/>
          </a:prstGeom>
        </p:spPr>
      </p:pic>
    </p:spTree>
    <p:extLst>
      <p:ext uri="{BB962C8B-B14F-4D97-AF65-F5344CB8AC3E}">
        <p14:creationId xmlns:p14="http://schemas.microsoft.com/office/powerpoint/2010/main" val="2638150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60CAFB-C919-C6E0-114F-E3C7208F2129}"/>
              </a:ext>
            </a:extLst>
          </p:cNvPr>
          <p:cNvSpPr>
            <a:spLocks noGrp="1"/>
          </p:cNvSpPr>
          <p:nvPr>
            <p:ph idx="1"/>
          </p:nvPr>
        </p:nvSpPr>
        <p:spPr>
          <a:xfrm>
            <a:off x="1218883" y="620688"/>
            <a:ext cx="4803521" cy="5543381"/>
          </a:xfrm>
        </p:spPr>
        <p:txBody>
          <a:bodyPr/>
          <a:lstStyle/>
          <a:p>
            <a:r>
              <a:rPr lang="en-IN" sz="2600" b="1" kern="100" dirty="0">
                <a:effectLst/>
                <a:latin typeface="Times New Roman" panose="02020603050405020304" pitchFamily="18" charset="0"/>
                <a:ea typeface="Calibri" panose="020F0502020204030204" pitchFamily="34" charset="0"/>
                <a:cs typeface="Times New Roman" panose="02020603050405020304" pitchFamily="18" charset="0"/>
              </a:rPr>
              <a:t>Data Processing</a:t>
            </a:r>
          </a:p>
          <a:p>
            <a:pPr lvl="1"/>
            <a:r>
              <a:rPr lang="en-US" sz="1700" kern="100" dirty="0">
                <a:effectLst/>
                <a:latin typeface="Times New Roman" panose="02020603050405020304" pitchFamily="18" charset="0"/>
                <a:ea typeface="Calibri" panose="020F0502020204030204" pitchFamily="34" charset="0"/>
                <a:cs typeface="Times New Roman" panose="02020603050405020304" pitchFamily="18" charset="0"/>
              </a:rPr>
              <a:t>Data processing involves transforming raw data into actionable insights through operations such as organization, sorting, filtering, aggregation, analysis, and summarization. To determine the most appropriate paradigm for these tasks, two separate code implementations were developed for comparison.</a:t>
            </a:r>
          </a:p>
          <a:p>
            <a:pPr lvl="1"/>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In the initial program, the performance of asynchronous and parallel processing for a rudimentary data processing task was evaluated. A function was defined to execute the data processing task, which involved a simple multiplication operation. The program systematically measured the execution times for both asynchronous and parallel processing across various dataset sizes and presented the results graphically to illustrate the impact of dataset size on execution time for each processing paradigm.</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377886" lvl="1" indent="0">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C61F545-646A-1105-6517-24F19205C9C9}"/>
              </a:ext>
            </a:extLst>
          </p:cNvPr>
          <p:cNvPicPr>
            <a:picLocks noChangeAspect="1"/>
          </p:cNvPicPr>
          <p:nvPr/>
        </p:nvPicPr>
        <p:blipFill>
          <a:blip r:embed="rId2"/>
          <a:stretch>
            <a:fillRect/>
          </a:stretch>
        </p:blipFill>
        <p:spPr>
          <a:xfrm>
            <a:off x="6310436" y="1289303"/>
            <a:ext cx="5688632" cy="4279394"/>
          </a:xfrm>
          <a:prstGeom prst="rect">
            <a:avLst/>
          </a:prstGeom>
        </p:spPr>
      </p:pic>
    </p:spTree>
    <p:extLst>
      <p:ext uri="{BB962C8B-B14F-4D97-AF65-F5344CB8AC3E}">
        <p14:creationId xmlns:p14="http://schemas.microsoft.com/office/powerpoint/2010/main" val="253829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99</TotalTime>
  <Words>1401</Words>
  <Application>Microsoft Office PowerPoint</Application>
  <PresentationFormat>Custom</PresentationFormat>
  <Paragraphs>61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Tech 16x9</vt:lpstr>
      <vt:lpstr>Analysis of Use Cases: Asynchronous vs Parallel Programming</vt:lpstr>
      <vt:lpstr>INDEX</vt:lpstr>
      <vt:lpstr>ABSTRACT</vt:lpstr>
      <vt:lpstr>INTRODUCTION</vt:lpstr>
      <vt:lpstr>METHODOLOGY</vt:lpstr>
      <vt:lpstr>RESULTS AND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Use Cases: Asynchronous vs Parallel Programming</dc:title>
  <dc:creator>Shreyash Bhardwaj</dc:creator>
  <cp:lastModifiedBy>Shreyash Bhardwaj</cp:lastModifiedBy>
  <cp:revision>3</cp:revision>
  <dcterms:created xsi:type="dcterms:W3CDTF">2024-05-11T10:19:29Z</dcterms:created>
  <dcterms:modified xsi:type="dcterms:W3CDTF">2024-05-12T06:33:44Z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