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54"/>
  </p:notesMasterIdLst>
  <p:handoutMasterIdLst>
    <p:handoutMasterId r:id="rId55"/>
  </p:handoutMasterIdLst>
  <p:sldIdLst>
    <p:sldId id="256" r:id="rId5"/>
    <p:sldId id="522" r:id="rId6"/>
    <p:sldId id="525" r:id="rId7"/>
    <p:sldId id="523" r:id="rId8"/>
    <p:sldId id="524" r:id="rId9"/>
    <p:sldId id="527" r:id="rId10"/>
    <p:sldId id="526" r:id="rId11"/>
    <p:sldId id="500" r:id="rId12"/>
    <p:sldId id="501" r:id="rId13"/>
    <p:sldId id="502" r:id="rId14"/>
    <p:sldId id="506" r:id="rId15"/>
    <p:sldId id="503" r:id="rId16"/>
    <p:sldId id="511" r:id="rId17"/>
    <p:sldId id="535" r:id="rId18"/>
    <p:sldId id="536" r:id="rId19"/>
    <p:sldId id="516" r:id="rId20"/>
    <p:sldId id="518" r:id="rId21"/>
    <p:sldId id="543" r:id="rId22"/>
    <p:sldId id="544" r:id="rId23"/>
    <p:sldId id="519" r:id="rId24"/>
    <p:sldId id="521" r:id="rId25"/>
    <p:sldId id="529" r:id="rId26"/>
    <p:sldId id="539" r:id="rId27"/>
    <p:sldId id="528" r:id="rId28"/>
    <p:sldId id="533" r:id="rId29"/>
    <p:sldId id="531" r:id="rId30"/>
    <p:sldId id="532" r:id="rId31"/>
    <p:sldId id="546" r:id="rId32"/>
    <p:sldId id="547" r:id="rId33"/>
    <p:sldId id="548" r:id="rId34"/>
    <p:sldId id="549" r:id="rId35"/>
    <p:sldId id="550" r:id="rId36"/>
    <p:sldId id="551" r:id="rId37"/>
    <p:sldId id="552" r:id="rId38"/>
    <p:sldId id="553" r:id="rId39"/>
    <p:sldId id="554" r:id="rId40"/>
    <p:sldId id="555" r:id="rId41"/>
    <p:sldId id="556" r:id="rId42"/>
    <p:sldId id="561" r:id="rId43"/>
    <p:sldId id="559" r:id="rId44"/>
    <p:sldId id="562" r:id="rId45"/>
    <p:sldId id="563" r:id="rId46"/>
    <p:sldId id="564" r:id="rId47"/>
    <p:sldId id="565" r:id="rId48"/>
    <p:sldId id="566" r:id="rId49"/>
    <p:sldId id="567" r:id="rId50"/>
    <p:sldId id="537" r:id="rId51"/>
    <p:sldId id="568" r:id="rId52"/>
    <p:sldId id="540" r:id="rId53"/>
  </p:sldIdLst>
  <p:sldSz cx="9144000" cy="5143500" type="screen16x9"/>
  <p:notesSz cx="6858000" cy="9144000"/>
  <p:embeddedFontLst>
    <p:embeddedFont>
      <p:font typeface="Calibri" panose="020F0502020204030204" pitchFamily="34" charset="0"/>
      <p:regular r:id="rId56"/>
      <p:bold r:id="rId57"/>
      <p:italic r:id="rId58"/>
      <p:boldItalic r:id="rId59"/>
    </p:embeddedFont>
    <p:embeddedFont>
      <p:font typeface="Candara" panose="020E0502030303020204" pitchFamily="34" charset="0"/>
      <p:regular r:id="rId60"/>
      <p:bold r:id="rId61"/>
      <p:italic r:id="rId62"/>
      <p:boldItalic r:id="rId63"/>
    </p:embeddedFont>
    <p:embeddedFont>
      <p:font typeface="Open Sans" panose="020B0606030504020204" pitchFamily="34" charset="0"/>
      <p:regular r:id="rId64"/>
      <p:bold r:id="rId65"/>
      <p:italic r:id="rId66"/>
      <p:boldItalic r:id="rId67"/>
    </p:embeddedFont>
    <p:embeddedFont>
      <p:font typeface="Open Sans Extrabold" panose="020B0906030804020204" pitchFamily="34" charset="0"/>
      <p:bold r:id="rId68"/>
      <p:boldItalic r:id="rId6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92" roundtripDataSignature="AMtx7mj1k6aQKeccoguzN7ObAQhayoZqu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82647" autoAdjust="0"/>
  </p:normalViewPr>
  <p:slideViewPr>
    <p:cSldViewPr snapToGrid="0">
      <p:cViewPr varScale="1">
        <p:scale>
          <a:sx n="93" d="100"/>
          <a:sy n="93" d="100"/>
        </p:scale>
        <p:origin x="1162" y="72"/>
      </p:cViewPr>
      <p:guideLst>
        <p:guide orient="horz" pos="1620"/>
        <p:guide pos="2880"/>
      </p:guideLst>
    </p:cSldViewPr>
  </p:slideViewPr>
  <p:notesTextViewPr>
    <p:cViewPr>
      <p:scale>
        <a:sx n="1" d="1"/>
        <a:sy n="1" d="1"/>
      </p:scale>
      <p:origin x="0" y="0"/>
    </p:cViewPr>
  </p:notesTextViewPr>
  <p:notesViewPr>
    <p:cSldViewPr snapToGrid="0">
      <p:cViewPr varScale="1">
        <p:scale>
          <a:sx n="65" d="100"/>
          <a:sy n="65" d="100"/>
        </p:scale>
        <p:origin x="3154" y="67"/>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font" Target="fonts/font8.fntdata"/><Relationship Id="rId68" Type="http://schemas.openxmlformats.org/officeDocument/2006/relationships/font" Target="fonts/font13.fntdata"/><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font" Target="fonts/font3.fntdata"/><Relationship Id="rId66" Type="http://schemas.openxmlformats.org/officeDocument/2006/relationships/font" Target="fonts/font11.fntdata"/><Relationship Id="rId5" Type="http://schemas.openxmlformats.org/officeDocument/2006/relationships/slide" Target="slides/slide1.xml"/><Relationship Id="rId61" Type="http://schemas.openxmlformats.org/officeDocument/2006/relationships/font" Target="fonts/font6.fntdata"/><Relationship Id="rId95"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font" Target="fonts/font1.fntdata"/><Relationship Id="rId64" Type="http://schemas.openxmlformats.org/officeDocument/2006/relationships/font" Target="fonts/font9.fntdata"/><Relationship Id="rId69" Type="http://schemas.openxmlformats.org/officeDocument/2006/relationships/font" Target="fonts/font14.fntdata"/><Relationship Id="rId8" Type="http://schemas.openxmlformats.org/officeDocument/2006/relationships/slide" Target="slides/slide4.xml"/><Relationship Id="rId51" Type="http://schemas.openxmlformats.org/officeDocument/2006/relationships/slide" Target="slides/slide47.xml"/><Relationship Id="rId93"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font" Target="fonts/font4.fntdata"/><Relationship Id="rId67" Type="http://schemas.openxmlformats.org/officeDocument/2006/relationships/font" Target="fonts/font12.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notesMaster" Target="notesMasters/notesMaster1.xml"/><Relationship Id="rId62" Type="http://schemas.openxmlformats.org/officeDocument/2006/relationships/font" Target="fonts/font7.fntdata"/><Relationship Id="rId9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font" Target="fonts/font2.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font" Target="fonts/font5.fntdata"/><Relationship Id="rId65" Type="http://schemas.openxmlformats.org/officeDocument/2006/relationships/font" Target="fonts/font10.fntdata"/><Relationship Id="rId9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handoutMaster" Target="handoutMasters/handoutMaster1.xml"/><Relationship Id="rId7" Type="http://schemas.openxmlformats.org/officeDocument/2006/relationships/slide" Target="slides/slide3.xml"/><Relationship Id="rId92" Type="http://customschemas.google.com/relationships/presentationmetadata" Target="meta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1CCCF5-5B7F-4B73-B440-C5350ABAAA9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A88CF885-2D83-4FD3-B6B9-405C5464772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CE592F6-856D-4959-BF8F-CA702E4896C6}" type="datetimeFigureOut">
              <a:rPr lang="en-IN" smtClean="0"/>
              <a:t>07-12-2021</a:t>
            </a:fld>
            <a:endParaRPr lang="en-IN"/>
          </a:p>
        </p:txBody>
      </p:sp>
      <p:sp>
        <p:nvSpPr>
          <p:cNvPr id="4" name="Footer Placeholder 3">
            <a:extLst>
              <a:ext uri="{FF2B5EF4-FFF2-40B4-BE49-F238E27FC236}">
                <a16:creationId xmlns:a16="http://schemas.microsoft.com/office/drawing/2014/main" id="{941F2903-3566-4126-A075-794F54D4896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25779D7A-8FEA-4650-83F7-FE26C84BF9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B67DBBD-FDF4-4EA0-8074-1AB327C286EC}" type="slidenum">
              <a:rPr lang="en-IN" smtClean="0"/>
              <a:t>‹#›</a:t>
            </a:fld>
            <a:endParaRPr lang="en-IN"/>
          </a:p>
        </p:txBody>
      </p:sp>
    </p:spTree>
    <p:extLst>
      <p:ext uri="{BB962C8B-B14F-4D97-AF65-F5344CB8AC3E}">
        <p14:creationId xmlns:p14="http://schemas.microsoft.com/office/powerpoint/2010/main" val="25458636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IN" b="1" dirty="0"/>
              <a:t>Instructor notes:</a:t>
            </a:r>
            <a:endParaRPr lang="en-US" dirty="0">
              <a:solidFill>
                <a:schemeClr val="tx1">
                  <a:lumMod val="75000"/>
                  <a:lumOff val="25000"/>
                </a:schemeClr>
              </a:solidFill>
              <a:latin typeface="Candara" panose="020E0502030303020204" pitchFamily="34" charset="0"/>
            </a:endParaRPr>
          </a:p>
          <a:p>
            <a:pPr marL="0" indent="0">
              <a:lnSpc>
                <a:spcPct val="200000"/>
              </a:lnSpc>
              <a:buNone/>
            </a:pPr>
            <a:endParaRPr lang="en-US" sz="1200" dirty="0">
              <a:latin typeface="Candara" panose="020E0502030303020204" pitchFamily="34" charset="0"/>
              <a:ea typeface="Open Sans" panose="020B0604020202020204" charset="0"/>
              <a:cs typeface="Open Sans" panose="020B0604020202020204" charset="0"/>
            </a:endParaRPr>
          </a:p>
          <a:p>
            <a:pPr>
              <a:lnSpc>
                <a:spcPct val="150000"/>
              </a:lnSpc>
            </a:pPr>
            <a:r>
              <a:rPr lang="en-US" dirty="0"/>
              <a:t>Kubernetes architecture components is distributed into two category as below:</a:t>
            </a:r>
          </a:p>
          <a:p>
            <a:pPr>
              <a:lnSpc>
                <a:spcPct val="150000"/>
              </a:lnSpc>
            </a:pPr>
            <a:endParaRPr lang="en-US" dirty="0"/>
          </a:p>
          <a:p>
            <a:pPr>
              <a:lnSpc>
                <a:spcPct val="150000"/>
              </a:lnSpc>
            </a:pPr>
            <a:r>
              <a:rPr lang="en-US" dirty="0"/>
              <a:t>Components for Master Machine </a:t>
            </a:r>
          </a:p>
          <a:p>
            <a:pPr>
              <a:lnSpc>
                <a:spcPct val="150000"/>
              </a:lnSpc>
            </a:pPr>
            <a:r>
              <a:rPr lang="en-US" dirty="0" err="1"/>
              <a:t>etcd</a:t>
            </a:r>
            <a:endParaRPr lang="en-US" dirty="0"/>
          </a:p>
          <a:p>
            <a:pPr>
              <a:lnSpc>
                <a:spcPct val="150000"/>
              </a:lnSpc>
            </a:pPr>
            <a:r>
              <a:rPr lang="en-US" dirty="0"/>
              <a:t>API Server</a:t>
            </a:r>
          </a:p>
          <a:p>
            <a:pPr>
              <a:lnSpc>
                <a:spcPct val="150000"/>
              </a:lnSpc>
            </a:pPr>
            <a:r>
              <a:rPr lang="en-US" dirty="0"/>
              <a:t>Scheduler</a:t>
            </a:r>
          </a:p>
          <a:p>
            <a:pPr>
              <a:lnSpc>
                <a:spcPct val="150000"/>
              </a:lnSpc>
            </a:pPr>
            <a:r>
              <a:rPr lang="en-US" dirty="0"/>
              <a:t>Controller Manager</a:t>
            </a:r>
          </a:p>
          <a:p>
            <a:pPr>
              <a:lnSpc>
                <a:spcPct val="150000"/>
              </a:lnSpc>
            </a:pPr>
            <a:endParaRPr lang="en-US" dirty="0"/>
          </a:p>
          <a:p>
            <a:pPr>
              <a:lnSpc>
                <a:spcPct val="150000"/>
              </a:lnSpc>
            </a:pPr>
            <a:r>
              <a:rPr lang="en-US" dirty="0"/>
              <a:t>Components for Slave Machine</a:t>
            </a:r>
          </a:p>
          <a:p>
            <a:pPr>
              <a:lnSpc>
                <a:spcPct val="150000"/>
              </a:lnSpc>
            </a:pPr>
            <a:r>
              <a:rPr lang="en-US" dirty="0" err="1"/>
              <a:t>Kubelet</a:t>
            </a:r>
            <a:endParaRPr lang="en-US" dirty="0"/>
          </a:p>
          <a:p>
            <a:pPr>
              <a:lnSpc>
                <a:spcPct val="150000"/>
              </a:lnSpc>
            </a:pPr>
            <a:r>
              <a:rPr lang="en-US" dirty="0"/>
              <a:t>cAdvisor</a:t>
            </a:r>
          </a:p>
          <a:p>
            <a:pPr>
              <a:lnSpc>
                <a:spcPct val="150000"/>
              </a:lnSpc>
            </a:pPr>
            <a:r>
              <a:rPr lang="en-US" dirty="0"/>
              <a:t>Pod</a:t>
            </a:r>
          </a:p>
          <a:p>
            <a:pPr>
              <a:lnSpc>
                <a:spcPct val="150000"/>
              </a:lnSpc>
            </a:pPr>
            <a:r>
              <a:rPr lang="en-US" dirty="0" err="1"/>
              <a:t>Kube</a:t>
            </a:r>
            <a:r>
              <a:rPr lang="en-US" dirty="0"/>
              <a:t>-Proxy</a:t>
            </a:r>
          </a:p>
          <a:p>
            <a:pPr>
              <a:lnSpc>
                <a:spcPct val="150000"/>
              </a:lnSpc>
            </a:pPr>
            <a:endParaRPr lang="en-US" dirty="0"/>
          </a:p>
        </p:txBody>
      </p:sp>
      <p:sp>
        <p:nvSpPr>
          <p:cNvPr id="4" name="Slide Number Placeholder 3"/>
          <p:cNvSpPr>
            <a:spLocks noGrp="1"/>
          </p:cNvSpPr>
          <p:nvPr>
            <p:ph type="sldNum" sz="quarter" idx="10"/>
          </p:nvPr>
        </p:nvSpPr>
        <p:spPr/>
        <p:txBody>
          <a:bodyPr/>
          <a:lstStyle/>
          <a:p>
            <a:fld id="{71B81024-447F-46C1-A9FC-67CC60C8E1BA}" type="slidenum">
              <a:rPr lang="en-US" smtClean="0"/>
              <a:pPr/>
              <a:t>10</a:t>
            </a:fld>
            <a:endParaRPr lang="en-US" dirty="0"/>
          </a:p>
        </p:txBody>
      </p:sp>
    </p:spTree>
    <p:extLst>
      <p:ext uri="{BB962C8B-B14F-4D97-AF65-F5344CB8AC3E}">
        <p14:creationId xmlns:p14="http://schemas.microsoft.com/office/powerpoint/2010/main" val="35765074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IN" b="1" dirty="0"/>
              <a:t>Instructor notes:</a:t>
            </a:r>
            <a:endParaRPr lang="en-US" dirty="0">
              <a:solidFill>
                <a:schemeClr val="tx1">
                  <a:lumMod val="75000"/>
                  <a:lumOff val="25000"/>
                </a:schemeClr>
              </a:solidFill>
              <a:latin typeface="Candara" panose="020E0502030303020204" pitchFamily="34" charset="0"/>
            </a:endParaRPr>
          </a:p>
          <a:p>
            <a:pPr marL="0" indent="0">
              <a:lnSpc>
                <a:spcPct val="200000"/>
              </a:lnSpc>
              <a:buNone/>
            </a:pPr>
            <a:endParaRPr lang="en-US" sz="1200" dirty="0">
              <a:latin typeface="Candara" panose="020E0502030303020204" pitchFamily="34" charset="0"/>
              <a:ea typeface="Open Sans" panose="020B0604020202020204" charset="0"/>
              <a:cs typeface="Open Sans" panose="020B0604020202020204" charset="0"/>
            </a:endParaRPr>
          </a:p>
          <a:p>
            <a:pPr>
              <a:lnSpc>
                <a:spcPct val="100000"/>
              </a:lnSpc>
            </a:pPr>
            <a:r>
              <a:rPr lang="en-US" sz="1200" b="1" dirty="0">
                <a:latin typeface="Candara" panose="020E0502030303020204" pitchFamily="34" charset="0"/>
                <a:ea typeface="Open Sans" panose="020B0604020202020204" charset="0"/>
                <a:cs typeface="Open Sans" panose="020B0604020202020204" charset="0"/>
              </a:rPr>
              <a:t>Pods</a:t>
            </a:r>
            <a:r>
              <a:rPr lang="en-US" sz="1200" dirty="0">
                <a:latin typeface="Candara" panose="020E0502030303020204" pitchFamily="34" charset="0"/>
                <a:ea typeface="Open Sans" panose="020B0604020202020204" charset="0"/>
                <a:cs typeface="Open Sans" panose="020B0604020202020204" charset="0"/>
              </a:rPr>
              <a:t> : Basic scheduling unit in Kubernetes is known as Pod. Pod can have one or more containers deployed on Kubernetes cluster. Each Pod is allocated an unique IP address within cluster. </a:t>
            </a:r>
          </a:p>
          <a:p>
            <a:pPr>
              <a:lnSpc>
                <a:spcPct val="100000"/>
              </a:lnSpc>
            </a:pPr>
            <a:endParaRPr lang="en-US" sz="1200" dirty="0">
              <a:latin typeface="Candara" panose="020E0502030303020204" pitchFamily="34" charset="0"/>
              <a:ea typeface="Open Sans" panose="020B0604020202020204" charset="0"/>
              <a:cs typeface="Open Sans" panose="020B0604020202020204" charset="0"/>
            </a:endParaRPr>
          </a:p>
          <a:p>
            <a:pPr>
              <a:lnSpc>
                <a:spcPct val="100000"/>
              </a:lnSpc>
            </a:pPr>
            <a:r>
              <a:rPr lang="en-US" sz="1200" b="1" dirty="0">
                <a:latin typeface="Candara" panose="020E0502030303020204" pitchFamily="34" charset="0"/>
                <a:ea typeface="Open Sans" panose="020B0604020202020204" charset="0"/>
                <a:cs typeface="Open Sans" panose="020B0604020202020204" charset="0"/>
              </a:rPr>
              <a:t>Labels and Selectors </a:t>
            </a:r>
            <a:r>
              <a:rPr lang="en-US" sz="1200" dirty="0">
                <a:latin typeface="Candara" panose="020E0502030303020204" pitchFamily="34" charset="0"/>
                <a:ea typeface="Open Sans" panose="020B0604020202020204" charset="0"/>
                <a:cs typeface="Open Sans" panose="020B0604020202020204" charset="0"/>
              </a:rPr>
              <a:t>: Kubernetes uses key-pair values called labels to objects like Pods, Controller, Services etc. These Labels are very important to search for a specific resource in Kubernetes.</a:t>
            </a:r>
          </a:p>
          <a:p>
            <a:pPr>
              <a:lnSpc>
                <a:spcPct val="100000"/>
              </a:lnSpc>
            </a:pPr>
            <a:endParaRPr lang="en-US" sz="1200" dirty="0">
              <a:latin typeface="Candara" panose="020E0502030303020204" pitchFamily="34" charset="0"/>
              <a:ea typeface="Open Sans" panose="020B0604020202020204" charset="0"/>
              <a:cs typeface="Open Sans" panose="020B0604020202020204" charset="0"/>
            </a:endParaRPr>
          </a:p>
          <a:p>
            <a:pPr>
              <a:lnSpc>
                <a:spcPct val="100000"/>
              </a:lnSpc>
            </a:pPr>
            <a:r>
              <a:rPr lang="en-US" sz="1200" b="1" dirty="0">
                <a:latin typeface="Candara" panose="020E0502030303020204" pitchFamily="34" charset="0"/>
                <a:ea typeface="Open Sans" panose="020B0604020202020204" charset="0"/>
                <a:cs typeface="Open Sans" panose="020B0604020202020204" charset="0"/>
              </a:rPr>
              <a:t>Controllers</a:t>
            </a:r>
            <a:r>
              <a:rPr lang="en-US" sz="1200" dirty="0">
                <a:latin typeface="Candara" panose="020E0502030303020204" pitchFamily="34" charset="0"/>
                <a:ea typeface="Open Sans" panose="020B0604020202020204" charset="0"/>
                <a:cs typeface="Open Sans" panose="020B0604020202020204" charset="0"/>
              </a:rPr>
              <a:t> : Controllers are the main component of Kubernetes. These controllers are used to manage the overall functionality of Kubernetes. We are having various controllers like daemon controller, replica set controller and job controller. These controller will make sure containers are always up and running.</a:t>
            </a:r>
          </a:p>
          <a:p>
            <a:pPr>
              <a:lnSpc>
                <a:spcPct val="100000"/>
              </a:lnSpc>
            </a:pPr>
            <a:endParaRPr lang="en-US" sz="1200" dirty="0">
              <a:latin typeface="Candara" panose="020E0502030303020204" pitchFamily="34" charset="0"/>
              <a:ea typeface="Open Sans" panose="020B0604020202020204" charset="0"/>
              <a:cs typeface="Open Sans" panose="020B0604020202020204" charset="0"/>
            </a:endParaRPr>
          </a:p>
          <a:p>
            <a:pPr>
              <a:lnSpc>
                <a:spcPct val="100000"/>
              </a:lnSpc>
            </a:pPr>
            <a:r>
              <a:rPr lang="en-US" sz="1200" b="1" dirty="0">
                <a:latin typeface="Candara" panose="020E0502030303020204" pitchFamily="34" charset="0"/>
                <a:ea typeface="Open Sans" panose="020B0604020202020204" charset="0"/>
                <a:cs typeface="Open Sans" panose="020B0604020202020204" charset="0"/>
              </a:rPr>
              <a:t>Services</a:t>
            </a:r>
            <a:r>
              <a:rPr lang="en-US" sz="1200" dirty="0">
                <a:latin typeface="Candara" panose="020E0502030303020204" pitchFamily="34" charset="0"/>
                <a:ea typeface="Open Sans" panose="020B0604020202020204" charset="0"/>
                <a:cs typeface="Open Sans" panose="020B0604020202020204" charset="0"/>
              </a:rPr>
              <a:t> : Kubernetes service is a group of multiple container bundled up together. Each service is allocated a unique port which can be used to access a application. These services helps to implement features like load balancing and high availability.</a:t>
            </a:r>
          </a:p>
          <a:p>
            <a:pPr>
              <a:lnSpc>
                <a:spcPct val="200000"/>
              </a:lnSpc>
            </a:pPr>
            <a:endParaRPr lang="en-US" dirty="0"/>
          </a:p>
          <a:p>
            <a:pPr marL="0" indent="0">
              <a:lnSpc>
                <a:spcPct val="200000"/>
              </a:lnSpc>
              <a:buFont typeface="Courier New" panose="02070309020205020404" pitchFamily="49" charset="0"/>
              <a:buNone/>
            </a:pPr>
            <a:endParaRPr lang="en-US" dirty="0"/>
          </a:p>
        </p:txBody>
      </p:sp>
      <p:sp>
        <p:nvSpPr>
          <p:cNvPr id="4" name="Slide Number Placeholder 3"/>
          <p:cNvSpPr>
            <a:spLocks noGrp="1"/>
          </p:cNvSpPr>
          <p:nvPr>
            <p:ph type="sldNum" sz="quarter" idx="10"/>
          </p:nvPr>
        </p:nvSpPr>
        <p:spPr/>
        <p:txBody>
          <a:bodyPr/>
          <a:lstStyle/>
          <a:p>
            <a:fld id="{71B81024-447F-46C1-A9FC-67CC60C8E1BA}" type="slidenum">
              <a:rPr lang="en-US" smtClean="0"/>
              <a:pPr/>
              <a:t>11</a:t>
            </a:fld>
            <a:endParaRPr lang="en-US" dirty="0"/>
          </a:p>
        </p:txBody>
      </p:sp>
    </p:spTree>
    <p:extLst>
      <p:ext uri="{BB962C8B-B14F-4D97-AF65-F5344CB8AC3E}">
        <p14:creationId xmlns:p14="http://schemas.microsoft.com/office/powerpoint/2010/main" val="36912132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b="1" dirty="0"/>
              <a:t>Instructor notes:</a:t>
            </a:r>
            <a:endParaRPr lang="en-US" dirty="0">
              <a:solidFill>
                <a:schemeClr val="tx1">
                  <a:lumMod val="75000"/>
                  <a:lumOff val="25000"/>
                </a:schemeClr>
              </a:solidFill>
              <a:latin typeface="Candara" panose="020E0502030303020204" pitchFamily="34" charset="0"/>
            </a:endParaRPr>
          </a:p>
          <a:p>
            <a:pPr marL="0" indent="0">
              <a:lnSpc>
                <a:spcPct val="200000"/>
              </a:lnSpc>
              <a:buNone/>
            </a:pPr>
            <a:endParaRPr lang="en-US" sz="1200" dirty="0">
              <a:latin typeface="Candara" panose="020E0502030303020204" pitchFamily="34" charset="0"/>
              <a:ea typeface="Open Sans" panose="020B0604020202020204" charset="0"/>
              <a:cs typeface="Open Sans" panose="020B0604020202020204" charset="0"/>
            </a:endParaRPr>
          </a:p>
          <a:p>
            <a:pPr>
              <a:lnSpc>
                <a:spcPct val="150000"/>
              </a:lnSpc>
            </a:pPr>
            <a:r>
              <a:rPr lang="en-US" dirty="0"/>
              <a:t>Kubernetes master components are deployed on same machine in the cluster. Master node is not configured by default to run user containers. Below are some of master components deployed:</a:t>
            </a:r>
          </a:p>
          <a:p>
            <a:pPr>
              <a:lnSpc>
                <a:spcPct val="150000"/>
              </a:lnSpc>
            </a:pPr>
            <a:endParaRPr lang="en-US" dirty="0"/>
          </a:p>
          <a:p>
            <a:pPr marL="285750" indent="-285750">
              <a:lnSpc>
                <a:spcPct val="150000"/>
              </a:lnSpc>
              <a:buFont typeface="Arial" panose="020B0604020202020204" pitchFamily="34" charset="0"/>
              <a:buChar char="•"/>
            </a:pPr>
            <a:r>
              <a:rPr lang="en-US" dirty="0" err="1"/>
              <a:t>etcd</a:t>
            </a:r>
            <a:endParaRPr lang="en-US" dirty="0"/>
          </a:p>
          <a:p>
            <a:pPr marL="285750" indent="-285750">
              <a:lnSpc>
                <a:spcPct val="150000"/>
              </a:lnSpc>
              <a:buFont typeface="Arial" panose="020B0604020202020204" pitchFamily="34" charset="0"/>
              <a:buChar char="•"/>
            </a:pPr>
            <a:r>
              <a:rPr lang="en-US" dirty="0"/>
              <a:t>API Server</a:t>
            </a:r>
          </a:p>
          <a:p>
            <a:pPr marL="285750" indent="-285750">
              <a:lnSpc>
                <a:spcPct val="150000"/>
              </a:lnSpc>
              <a:buFont typeface="Arial" panose="020B0604020202020204" pitchFamily="34" charset="0"/>
              <a:buChar char="•"/>
            </a:pPr>
            <a:r>
              <a:rPr lang="en-US" dirty="0"/>
              <a:t>Scheduler</a:t>
            </a:r>
          </a:p>
          <a:p>
            <a:pPr marL="285750" indent="-285750">
              <a:lnSpc>
                <a:spcPct val="150000"/>
              </a:lnSpc>
              <a:buFont typeface="Arial" panose="020B0604020202020204" pitchFamily="34" charset="0"/>
              <a:buChar char="•"/>
            </a:pPr>
            <a:r>
              <a:rPr lang="en-US" dirty="0"/>
              <a:t>Controller Manager</a:t>
            </a:r>
          </a:p>
          <a:p>
            <a:pPr>
              <a:lnSpc>
                <a:spcPct val="150000"/>
              </a:lnSpc>
            </a:pPr>
            <a:endParaRPr lang="en-US" dirty="0"/>
          </a:p>
          <a:p>
            <a:pPr>
              <a:lnSpc>
                <a:spcPct val="150000"/>
              </a:lnSpc>
            </a:pPr>
            <a:endParaRPr lang="en-US" dirty="0"/>
          </a:p>
        </p:txBody>
      </p:sp>
      <p:sp>
        <p:nvSpPr>
          <p:cNvPr id="4" name="Slide Number Placeholder 3"/>
          <p:cNvSpPr>
            <a:spLocks noGrp="1"/>
          </p:cNvSpPr>
          <p:nvPr>
            <p:ph type="sldNum" sz="quarter" idx="10"/>
          </p:nvPr>
        </p:nvSpPr>
        <p:spPr/>
        <p:txBody>
          <a:bodyPr/>
          <a:lstStyle/>
          <a:p>
            <a:fld id="{71B81024-447F-46C1-A9FC-67CC60C8E1BA}" type="slidenum">
              <a:rPr lang="en-US" smtClean="0"/>
              <a:pPr/>
              <a:t>12</a:t>
            </a:fld>
            <a:endParaRPr lang="en-US" dirty="0"/>
          </a:p>
        </p:txBody>
      </p:sp>
    </p:spTree>
    <p:extLst>
      <p:ext uri="{BB962C8B-B14F-4D97-AF65-F5344CB8AC3E}">
        <p14:creationId xmlns:p14="http://schemas.microsoft.com/office/powerpoint/2010/main" val="8051412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b="1" dirty="0"/>
              <a:t>Instructor notes:</a:t>
            </a:r>
            <a:endParaRPr lang="en-US" dirty="0">
              <a:solidFill>
                <a:schemeClr val="tx1">
                  <a:lumMod val="75000"/>
                  <a:lumOff val="25000"/>
                </a:schemeClr>
              </a:solidFill>
              <a:latin typeface="Candara" panose="020E0502030303020204" pitchFamily="34" charset="0"/>
            </a:endParaRPr>
          </a:p>
          <a:p>
            <a:pPr marL="0" indent="0">
              <a:lnSpc>
                <a:spcPct val="200000"/>
              </a:lnSpc>
              <a:buNone/>
            </a:pPr>
            <a:endParaRPr lang="en-US" sz="1200" dirty="0">
              <a:latin typeface="Candara" panose="020E0502030303020204" pitchFamily="34" charset="0"/>
              <a:ea typeface="Open Sans" panose="020B0604020202020204" charset="0"/>
              <a:cs typeface="Open Sans" panose="020B0604020202020204" charset="0"/>
            </a:endParaRPr>
          </a:p>
          <a:p>
            <a:pPr>
              <a:lnSpc>
                <a:spcPct val="150000"/>
              </a:lnSpc>
            </a:pPr>
            <a:r>
              <a:rPr lang="en-US" dirty="0"/>
              <a:t>Kubernetes node components are used to deploy pods by Kubernetes master. Below are some of node components deployed:</a:t>
            </a:r>
          </a:p>
          <a:p>
            <a:pPr>
              <a:lnSpc>
                <a:spcPct val="150000"/>
              </a:lnSpc>
            </a:pPr>
            <a:endParaRPr lang="en-US" dirty="0"/>
          </a:p>
          <a:p>
            <a:pPr marL="285750" indent="-285750">
              <a:lnSpc>
                <a:spcPct val="150000"/>
              </a:lnSpc>
              <a:buFont typeface="Arial" panose="020B0604020202020204" pitchFamily="34" charset="0"/>
              <a:buChar char="•"/>
            </a:pPr>
            <a:r>
              <a:rPr lang="en-US" dirty="0" err="1"/>
              <a:t>Kubelet</a:t>
            </a:r>
            <a:endParaRPr lang="en-US" dirty="0"/>
          </a:p>
          <a:p>
            <a:pPr marL="285750" indent="-285750">
              <a:lnSpc>
                <a:spcPct val="150000"/>
              </a:lnSpc>
              <a:buFont typeface="Arial" panose="020B0604020202020204" pitchFamily="34" charset="0"/>
              <a:buChar char="•"/>
            </a:pPr>
            <a:r>
              <a:rPr lang="en-US" dirty="0"/>
              <a:t>cAdvisor</a:t>
            </a:r>
          </a:p>
          <a:p>
            <a:pPr marL="285750" indent="-285750">
              <a:lnSpc>
                <a:spcPct val="150000"/>
              </a:lnSpc>
              <a:buFont typeface="Arial" panose="020B0604020202020204" pitchFamily="34" charset="0"/>
              <a:buChar char="•"/>
            </a:pPr>
            <a:r>
              <a:rPr lang="en-US" dirty="0"/>
              <a:t>Pod</a:t>
            </a:r>
          </a:p>
          <a:p>
            <a:pPr marL="285750" indent="-285750">
              <a:lnSpc>
                <a:spcPct val="150000"/>
              </a:lnSpc>
              <a:buFont typeface="Arial" panose="020B0604020202020204" pitchFamily="34" charset="0"/>
              <a:buChar char="•"/>
            </a:pPr>
            <a:r>
              <a:rPr lang="en-US" dirty="0" err="1"/>
              <a:t>Kube</a:t>
            </a:r>
            <a:r>
              <a:rPr lang="en-US" dirty="0"/>
              <a:t>-Proxy</a:t>
            </a:r>
          </a:p>
          <a:p>
            <a:pPr>
              <a:lnSpc>
                <a:spcPct val="150000"/>
              </a:lnSpc>
            </a:pPr>
            <a:endParaRPr lang="en-US" dirty="0"/>
          </a:p>
        </p:txBody>
      </p:sp>
      <p:sp>
        <p:nvSpPr>
          <p:cNvPr id="4" name="Slide Number Placeholder 3"/>
          <p:cNvSpPr>
            <a:spLocks noGrp="1"/>
          </p:cNvSpPr>
          <p:nvPr>
            <p:ph type="sldNum" sz="quarter" idx="10"/>
          </p:nvPr>
        </p:nvSpPr>
        <p:spPr/>
        <p:txBody>
          <a:bodyPr/>
          <a:lstStyle/>
          <a:p>
            <a:fld id="{71B81024-447F-46C1-A9FC-67CC60C8E1BA}" type="slidenum">
              <a:rPr lang="en-US" smtClean="0"/>
              <a:pPr/>
              <a:t>13</a:t>
            </a:fld>
            <a:endParaRPr lang="en-US" dirty="0"/>
          </a:p>
        </p:txBody>
      </p:sp>
    </p:spTree>
    <p:extLst>
      <p:ext uri="{BB962C8B-B14F-4D97-AF65-F5344CB8AC3E}">
        <p14:creationId xmlns:p14="http://schemas.microsoft.com/office/powerpoint/2010/main" val="10386256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IN" b="1" dirty="0"/>
              <a:t>Instructor notes:</a:t>
            </a:r>
            <a:endParaRPr lang="en-US" dirty="0">
              <a:solidFill>
                <a:schemeClr val="tx1">
                  <a:lumMod val="75000"/>
                  <a:lumOff val="25000"/>
                </a:schemeClr>
              </a:solidFill>
              <a:latin typeface="Candara" panose="020E0502030303020204" pitchFamily="34" charset="0"/>
            </a:endParaRPr>
          </a:p>
          <a:p>
            <a:pPr marL="0" indent="0">
              <a:lnSpc>
                <a:spcPct val="200000"/>
              </a:lnSpc>
              <a:buNone/>
            </a:pPr>
            <a:endParaRPr lang="en-US" sz="1200" dirty="0">
              <a:latin typeface="Candara" panose="020E0502030303020204" pitchFamily="34" charset="0"/>
              <a:ea typeface="Open Sans" panose="020B0604020202020204" charset="0"/>
              <a:cs typeface="Open Sans" panose="020B0604020202020204" charset="0"/>
            </a:endParaRPr>
          </a:p>
          <a:p>
            <a:pPr>
              <a:lnSpc>
                <a:spcPct val="100000"/>
              </a:lnSpc>
            </a:pPr>
            <a:r>
              <a:rPr lang="en-US" sz="2400" dirty="0">
                <a:latin typeface="Candara" panose="020E0502030303020204" pitchFamily="34" charset="0"/>
                <a:ea typeface="Open Sans" panose="020B0604020202020204" charset="0"/>
                <a:cs typeface="Open Sans" panose="020B0604020202020204" charset="0"/>
              </a:rPr>
              <a:t>YAML, which stands for Yet Another Markup Language, or YAML </a:t>
            </a:r>
            <a:r>
              <a:rPr lang="en-US" sz="2400" dirty="0" err="1">
                <a:latin typeface="Candara" panose="020E0502030303020204" pitchFamily="34" charset="0"/>
                <a:ea typeface="Open Sans" panose="020B0604020202020204" charset="0"/>
                <a:cs typeface="Open Sans" panose="020B0604020202020204" charset="0"/>
              </a:rPr>
              <a:t>Ain’t</a:t>
            </a:r>
            <a:r>
              <a:rPr lang="en-US" sz="2400" dirty="0">
                <a:latin typeface="Candara" panose="020E0502030303020204" pitchFamily="34" charset="0"/>
                <a:ea typeface="Open Sans" panose="020B0604020202020204" charset="0"/>
                <a:cs typeface="Open Sans" panose="020B0604020202020204" charset="0"/>
              </a:rPr>
              <a:t> Markup Language (depending who you ask) is a human-readable text-based format for specifying configuration-type information. </a:t>
            </a:r>
          </a:p>
          <a:p>
            <a:pPr>
              <a:lnSpc>
                <a:spcPct val="100000"/>
              </a:lnSpc>
            </a:pPr>
            <a:endParaRPr lang="en-US" sz="2400" dirty="0">
              <a:latin typeface="Candara" panose="020E0502030303020204" pitchFamily="34" charset="0"/>
              <a:ea typeface="Open Sans" panose="020B0604020202020204" charset="0"/>
              <a:cs typeface="Open Sans" panose="020B0604020202020204" charset="0"/>
            </a:endParaRPr>
          </a:p>
          <a:p>
            <a:pPr>
              <a:lnSpc>
                <a:spcPct val="100000"/>
              </a:lnSpc>
            </a:pPr>
            <a:r>
              <a:rPr lang="en-US" sz="2400" dirty="0">
                <a:latin typeface="Candara" panose="020E0502030303020204" pitchFamily="34" charset="0"/>
                <a:ea typeface="Open Sans" panose="020B0604020202020204" charset="0"/>
                <a:cs typeface="Open Sans" panose="020B0604020202020204" charset="0"/>
              </a:rPr>
              <a:t>YAML is a superset of JSON, so any valid JSON can be easily converted in YAML format.</a:t>
            </a:r>
          </a:p>
          <a:p>
            <a:pPr>
              <a:lnSpc>
                <a:spcPct val="100000"/>
              </a:lnSpc>
            </a:pPr>
            <a:endParaRPr lang="en-US" sz="2400" dirty="0">
              <a:latin typeface="Candara" panose="020E0502030303020204" pitchFamily="34" charset="0"/>
              <a:ea typeface="Open Sans" panose="020B0604020202020204" charset="0"/>
              <a:cs typeface="Open Sans" panose="020B0604020202020204" charset="0"/>
            </a:endParaRPr>
          </a:p>
          <a:p>
            <a:pPr>
              <a:lnSpc>
                <a:spcPct val="100000"/>
              </a:lnSpc>
            </a:pPr>
            <a:r>
              <a:rPr lang="en-US" sz="2400" dirty="0">
                <a:latin typeface="Candara" panose="020E0502030303020204" pitchFamily="34" charset="0"/>
                <a:ea typeface="Open Sans" panose="020B0604020202020204" charset="0"/>
                <a:cs typeface="Open Sans" panose="020B0604020202020204" charset="0"/>
              </a:rPr>
              <a:t>There are only two types of structures you need to know about in YAML:</a:t>
            </a:r>
          </a:p>
          <a:p>
            <a:pPr lvl="1">
              <a:lnSpc>
                <a:spcPct val="200000"/>
              </a:lnSpc>
            </a:pPr>
            <a:r>
              <a:rPr lang="en-US" sz="2000" dirty="0">
                <a:latin typeface="Candara" panose="020E0502030303020204" pitchFamily="34" charset="0"/>
                <a:ea typeface="Open Sans" panose="020B0604020202020204" charset="0"/>
                <a:cs typeface="Open Sans" panose="020B0604020202020204" charset="0"/>
              </a:rPr>
              <a:t>Lists</a:t>
            </a:r>
          </a:p>
          <a:p>
            <a:pPr lvl="1">
              <a:lnSpc>
                <a:spcPct val="200000"/>
              </a:lnSpc>
            </a:pPr>
            <a:r>
              <a:rPr lang="en-US" sz="2000" dirty="0">
                <a:latin typeface="Candara" panose="020E0502030303020204" pitchFamily="34" charset="0"/>
                <a:ea typeface="Open Sans" panose="020B0604020202020204" charset="0"/>
                <a:cs typeface="Open Sans" panose="020B0604020202020204" charset="0"/>
              </a:rPr>
              <a:t>Maps</a:t>
            </a:r>
          </a:p>
          <a:p>
            <a:pPr marL="0" indent="0">
              <a:lnSpc>
                <a:spcPct val="200000"/>
              </a:lnSpc>
              <a:buFont typeface="Courier New" panose="02070309020205020404" pitchFamily="49" charset="0"/>
              <a:buNone/>
            </a:pPr>
            <a:endParaRPr lang="en-US" dirty="0"/>
          </a:p>
        </p:txBody>
      </p:sp>
      <p:sp>
        <p:nvSpPr>
          <p:cNvPr id="4" name="Slide Number Placeholder 3"/>
          <p:cNvSpPr>
            <a:spLocks noGrp="1"/>
          </p:cNvSpPr>
          <p:nvPr>
            <p:ph type="sldNum" sz="quarter" idx="10"/>
          </p:nvPr>
        </p:nvSpPr>
        <p:spPr/>
        <p:txBody>
          <a:bodyPr/>
          <a:lstStyle/>
          <a:p>
            <a:fld id="{71B81024-447F-46C1-A9FC-67CC60C8E1BA}" type="slidenum">
              <a:rPr lang="en-US" smtClean="0"/>
              <a:pPr/>
              <a:t>14</a:t>
            </a:fld>
            <a:endParaRPr lang="en-US" dirty="0"/>
          </a:p>
        </p:txBody>
      </p:sp>
    </p:spTree>
    <p:extLst>
      <p:ext uri="{BB962C8B-B14F-4D97-AF65-F5344CB8AC3E}">
        <p14:creationId xmlns:p14="http://schemas.microsoft.com/office/powerpoint/2010/main" val="7630929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IN" b="1" dirty="0"/>
              <a:t>Instructor notes:</a:t>
            </a:r>
            <a:endParaRPr lang="en-US" dirty="0">
              <a:solidFill>
                <a:schemeClr val="tx1">
                  <a:lumMod val="75000"/>
                  <a:lumOff val="25000"/>
                </a:schemeClr>
              </a:solidFill>
              <a:latin typeface="Candara" panose="020E0502030303020204" pitchFamily="34" charset="0"/>
            </a:endParaRPr>
          </a:p>
          <a:p>
            <a:pPr marL="0" indent="0">
              <a:lnSpc>
                <a:spcPct val="200000"/>
              </a:lnSpc>
              <a:buNone/>
            </a:pPr>
            <a:endParaRPr lang="en-US" sz="1200" dirty="0">
              <a:latin typeface="Candara" panose="020E0502030303020204" pitchFamily="34" charset="0"/>
              <a:ea typeface="Open Sans" panose="020B0604020202020204" charset="0"/>
              <a:cs typeface="Open Sans" panose="020B0604020202020204" charset="0"/>
            </a:endParaRPr>
          </a:p>
          <a:p>
            <a:pPr marL="0" indent="0">
              <a:lnSpc>
                <a:spcPct val="100000"/>
              </a:lnSpc>
              <a:buNone/>
            </a:pPr>
            <a:r>
              <a:rPr lang="en-US" sz="2400" dirty="0">
                <a:latin typeface="Candara" panose="020E0502030303020204" pitchFamily="34" charset="0"/>
                <a:ea typeface="Open Sans" panose="020B0604020202020204" charset="0"/>
                <a:cs typeface="Open Sans" panose="020B0604020202020204" charset="0"/>
              </a:rPr>
              <a:t>Using YAML for K8s definitions offers you a number of advantages, list as below:</a:t>
            </a:r>
          </a:p>
          <a:p>
            <a:pPr>
              <a:lnSpc>
                <a:spcPct val="100000"/>
              </a:lnSpc>
            </a:pPr>
            <a:endParaRPr lang="en-US" sz="2400" dirty="0">
              <a:latin typeface="Candara" panose="020E0502030303020204" pitchFamily="34" charset="0"/>
              <a:ea typeface="Open Sans" panose="020B0604020202020204" charset="0"/>
              <a:cs typeface="Open Sans" panose="020B0604020202020204" charset="0"/>
            </a:endParaRPr>
          </a:p>
          <a:p>
            <a:pPr>
              <a:lnSpc>
                <a:spcPct val="100000"/>
              </a:lnSpc>
            </a:pPr>
            <a:r>
              <a:rPr lang="en-US" sz="2400" b="1" dirty="0">
                <a:latin typeface="Candara" panose="020E0502030303020204" pitchFamily="34" charset="0"/>
                <a:ea typeface="Open Sans" panose="020B0604020202020204" charset="0"/>
                <a:cs typeface="Open Sans" panose="020B0604020202020204" charset="0"/>
              </a:rPr>
              <a:t>Convenience</a:t>
            </a:r>
            <a:r>
              <a:rPr lang="en-US" sz="2400" dirty="0">
                <a:latin typeface="Candara" panose="020E0502030303020204" pitchFamily="34" charset="0"/>
                <a:ea typeface="Open Sans" panose="020B0604020202020204" charset="0"/>
                <a:cs typeface="Open Sans" panose="020B0604020202020204" charset="0"/>
              </a:rPr>
              <a:t>: You don’t have to put all different parameters in command line interface.</a:t>
            </a:r>
          </a:p>
          <a:p>
            <a:pPr>
              <a:lnSpc>
                <a:spcPct val="100000"/>
              </a:lnSpc>
            </a:pPr>
            <a:endParaRPr lang="en-US" sz="2400" dirty="0">
              <a:latin typeface="Candara" panose="020E0502030303020204" pitchFamily="34" charset="0"/>
              <a:ea typeface="Open Sans" panose="020B0604020202020204" charset="0"/>
              <a:cs typeface="Open Sans" panose="020B0604020202020204" charset="0"/>
            </a:endParaRPr>
          </a:p>
          <a:p>
            <a:pPr>
              <a:lnSpc>
                <a:spcPct val="100000"/>
              </a:lnSpc>
            </a:pPr>
            <a:r>
              <a:rPr lang="en-US" sz="2400" b="1" dirty="0">
                <a:latin typeface="Candara" panose="020E0502030303020204" pitchFamily="34" charset="0"/>
                <a:ea typeface="Open Sans" panose="020B0604020202020204" charset="0"/>
                <a:cs typeface="Open Sans" panose="020B0604020202020204" charset="0"/>
              </a:rPr>
              <a:t>Maintenance</a:t>
            </a:r>
            <a:r>
              <a:rPr lang="en-US" sz="2400" dirty="0">
                <a:latin typeface="Candara" panose="020E0502030303020204" pitchFamily="34" charset="0"/>
                <a:ea typeface="Open Sans" panose="020B0604020202020204" charset="0"/>
                <a:cs typeface="Open Sans" panose="020B0604020202020204" charset="0"/>
              </a:rPr>
              <a:t>: YAML files can be versioned in version control system, which can be easily modified by respective users.</a:t>
            </a:r>
          </a:p>
          <a:p>
            <a:pPr>
              <a:lnSpc>
                <a:spcPct val="100000"/>
              </a:lnSpc>
            </a:pPr>
            <a:endParaRPr lang="en-US" sz="2400" dirty="0">
              <a:latin typeface="Candara" panose="020E0502030303020204" pitchFamily="34" charset="0"/>
              <a:ea typeface="Open Sans" panose="020B0604020202020204" charset="0"/>
              <a:cs typeface="Open Sans" panose="020B0604020202020204" charset="0"/>
            </a:endParaRPr>
          </a:p>
          <a:p>
            <a:pPr>
              <a:lnSpc>
                <a:spcPct val="100000"/>
              </a:lnSpc>
            </a:pPr>
            <a:r>
              <a:rPr lang="en-US" sz="2400" b="1" dirty="0">
                <a:latin typeface="Candara" panose="020E0502030303020204" pitchFamily="34" charset="0"/>
                <a:ea typeface="Open Sans" panose="020B0604020202020204" charset="0"/>
                <a:cs typeface="Open Sans" panose="020B0604020202020204" charset="0"/>
              </a:rPr>
              <a:t>Flexibility</a:t>
            </a:r>
            <a:r>
              <a:rPr lang="en-US" sz="2400" dirty="0">
                <a:latin typeface="Candara" panose="020E0502030303020204" pitchFamily="34" charset="0"/>
                <a:ea typeface="Open Sans" panose="020B0604020202020204" charset="0"/>
                <a:cs typeface="Open Sans" panose="020B0604020202020204" charset="0"/>
              </a:rPr>
              <a:t>: You’ll be able to create much more complex structures using YAML than you can on the command line.</a:t>
            </a:r>
            <a:endParaRPr lang="en-US" sz="2000" dirty="0">
              <a:latin typeface="Candara" panose="020E0502030303020204" pitchFamily="34" charset="0"/>
              <a:ea typeface="Open Sans" panose="020B0604020202020204" charset="0"/>
              <a:cs typeface="Open Sans" panose="020B0604020202020204" charset="0"/>
            </a:endParaRPr>
          </a:p>
          <a:p>
            <a:pPr marL="0" indent="0">
              <a:lnSpc>
                <a:spcPct val="200000"/>
              </a:lnSpc>
              <a:buFont typeface="Courier New" panose="02070309020205020404" pitchFamily="49" charset="0"/>
              <a:buNone/>
            </a:pPr>
            <a:endParaRPr lang="en-US" dirty="0"/>
          </a:p>
        </p:txBody>
      </p:sp>
      <p:sp>
        <p:nvSpPr>
          <p:cNvPr id="4" name="Slide Number Placeholder 3"/>
          <p:cNvSpPr>
            <a:spLocks noGrp="1"/>
          </p:cNvSpPr>
          <p:nvPr>
            <p:ph type="sldNum" sz="quarter" idx="10"/>
          </p:nvPr>
        </p:nvSpPr>
        <p:spPr/>
        <p:txBody>
          <a:bodyPr/>
          <a:lstStyle/>
          <a:p>
            <a:fld id="{71B81024-447F-46C1-A9FC-67CC60C8E1BA}" type="slidenum">
              <a:rPr lang="en-US" smtClean="0"/>
              <a:pPr/>
              <a:t>15</a:t>
            </a:fld>
            <a:endParaRPr lang="en-US" dirty="0"/>
          </a:p>
        </p:txBody>
      </p:sp>
    </p:spTree>
    <p:extLst>
      <p:ext uri="{BB962C8B-B14F-4D97-AF65-F5344CB8AC3E}">
        <p14:creationId xmlns:p14="http://schemas.microsoft.com/office/powerpoint/2010/main" val="40958803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b="1" dirty="0"/>
              <a:t>Instructor notes:</a:t>
            </a:r>
            <a:endParaRPr lang="en-US" dirty="0">
              <a:solidFill>
                <a:schemeClr val="tx1">
                  <a:lumMod val="75000"/>
                  <a:lumOff val="25000"/>
                </a:schemeClr>
              </a:solidFill>
              <a:latin typeface="Candara" panose="020E0502030303020204" pitchFamily="34" charset="0"/>
            </a:endParaRPr>
          </a:p>
          <a:p>
            <a:pPr marL="0" indent="0">
              <a:lnSpc>
                <a:spcPct val="200000"/>
              </a:lnSpc>
              <a:buNone/>
            </a:pPr>
            <a:endParaRPr lang="en-US" sz="1200" dirty="0">
              <a:latin typeface="Candara" panose="020E0502030303020204" pitchFamily="34" charset="0"/>
              <a:ea typeface="Open Sans" panose="020B0604020202020204" charset="0"/>
              <a:cs typeface="Open Sans" panose="020B0604020202020204" charset="0"/>
            </a:endParaRPr>
          </a:p>
          <a:p>
            <a:pPr>
              <a:lnSpc>
                <a:spcPct val="100000"/>
              </a:lnSpc>
            </a:pPr>
            <a:r>
              <a:rPr lang="en-US" sz="1200" dirty="0">
                <a:latin typeface="Candara" panose="020E0502030303020204" pitchFamily="34" charset="0"/>
                <a:ea typeface="Open Sans" panose="020B0604020202020204" charset="0"/>
                <a:cs typeface="Open Sans" panose="020B0604020202020204" charset="0"/>
              </a:rPr>
              <a:t>Imperative commands are used to manage Kubernetes objects directly with kubectl command as arguments or flags.</a:t>
            </a:r>
          </a:p>
          <a:p>
            <a:pPr>
              <a:lnSpc>
                <a:spcPct val="100000"/>
              </a:lnSpc>
            </a:pPr>
            <a:endParaRPr lang="en-US" sz="1200" dirty="0">
              <a:latin typeface="Candara" panose="020E0502030303020204" pitchFamily="34" charset="0"/>
              <a:ea typeface="Open Sans" panose="020B0604020202020204" charset="0"/>
              <a:cs typeface="Open Sans" panose="020B0604020202020204" charset="0"/>
            </a:endParaRPr>
          </a:p>
          <a:p>
            <a:pPr>
              <a:lnSpc>
                <a:spcPct val="100000"/>
              </a:lnSpc>
            </a:pPr>
            <a:r>
              <a:rPr lang="en-US" sz="1200" dirty="0">
                <a:latin typeface="Candara" panose="020E0502030303020204" pitchFamily="34" charset="0"/>
                <a:ea typeface="Open Sans" panose="020B0604020202020204" charset="0"/>
                <a:cs typeface="Open Sans" panose="020B0604020202020204" charset="0"/>
              </a:rPr>
              <a:t>This is one of the simple way to deploy pods, deployment and services. We can manage complete Kubernetes cluster using kubectl command line.</a:t>
            </a:r>
          </a:p>
          <a:p>
            <a:pPr>
              <a:lnSpc>
                <a:spcPct val="100000"/>
              </a:lnSpc>
            </a:pPr>
            <a:endParaRPr lang="en-US" sz="1200" dirty="0">
              <a:latin typeface="Candara" panose="020E0502030303020204" pitchFamily="34" charset="0"/>
              <a:ea typeface="Open Sans" panose="020B0604020202020204" charset="0"/>
              <a:cs typeface="Open Sans" panose="020B0604020202020204" charset="0"/>
            </a:endParaRPr>
          </a:p>
          <a:p>
            <a:pPr marL="0" indent="0">
              <a:lnSpc>
                <a:spcPct val="100000"/>
              </a:lnSpc>
              <a:buNone/>
            </a:pPr>
            <a:r>
              <a:rPr lang="en-US" sz="1200" dirty="0">
                <a:latin typeface="Candara" panose="020E0502030303020204" pitchFamily="34" charset="0"/>
                <a:ea typeface="Open Sans" panose="020B0604020202020204" charset="0"/>
                <a:cs typeface="Open Sans" panose="020B0604020202020204" charset="0"/>
              </a:rPr>
              <a:t>Examples</a:t>
            </a:r>
          </a:p>
          <a:p>
            <a:pPr marL="0" indent="0">
              <a:lnSpc>
                <a:spcPct val="100000"/>
              </a:lnSpc>
              <a:buNone/>
            </a:pPr>
            <a:r>
              <a:rPr lang="en-US" sz="1200" dirty="0">
                <a:latin typeface="Candara" panose="020E0502030303020204" pitchFamily="34" charset="0"/>
                <a:ea typeface="Open Sans" panose="020B0604020202020204" charset="0"/>
                <a:cs typeface="Open Sans" panose="020B0604020202020204" charset="0"/>
              </a:rPr>
              <a:t>	Run an instance of the </a:t>
            </a:r>
            <a:r>
              <a:rPr lang="en-US" sz="1200" dirty="0" err="1">
                <a:latin typeface="Candara" panose="020E0502030303020204" pitchFamily="34" charset="0"/>
                <a:ea typeface="Open Sans" panose="020B0604020202020204" charset="0"/>
                <a:cs typeface="Open Sans" panose="020B0604020202020204" charset="0"/>
              </a:rPr>
              <a:t>nginx</a:t>
            </a:r>
            <a:r>
              <a:rPr lang="en-US" sz="1200" dirty="0">
                <a:latin typeface="Candara" panose="020E0502030303020204" pitchFamily="34" charset="0"/>
                <a:ea typeface="Open Sans" panose="020B0604020202020204" charset="0"/>
                <a:cs typeface="Open Sans" panose="020B0604020202020204" charset="0"/>
              </a:rPr>
              <a:t> container by creating a Deployment object:</a:t>
            </a:r>
          </a:p>
          <a:p>
            <a:pPr marL="0" indent="0">
              <a:lnSpc>
                <a:spcPct val="100000"/>
              </a:lnSpc>
              <a:buNone/>
            </a:pPr>
            <a:endParaRPr lang="en-US" sz="1200" dirty="0">
              <a:latin typeface="Candara" panose="020E0502030303020204" pitchFamily="34" charset="0"/>
              <a:ea typeface="Open Sans" panose="020B0604020202020204" charset="0"/>
              <a:cs typeface="Open Sans" panose="020B0604020202020204" charset="0"/>
            </a:endParaRPr>
          </a:p>
          <a:p>
            <a:pPr marL="0" indent="0">
              <a:lnSpc>
                <a:spcPct val="100000"/>
              </a:lnSpc>
              <a:buNone/>
            </a:pPr>
            <a:r>
              <a:rPr lang="en-US" sz="1200" dirty="0">
                <a:latin typeface="Candara" panose="020E0502030303020204" pitchFamily="34" charset="0"/>
                <a:ea typeface="Open Sans" panose="020B0604020202020204" charset="0"/>
                <a:cs typeface="Open Sans" panose="020B0604020202020204" charset="0"/>
              </a:rPr>
              <a:t>		kubectl run </a:t>
            </a:r>
            <a:r>
              <a:rPr lang="en-US" sz="1200" dirty="0" err="1">
                <a:latin typeface="Candara" panose="020E0502030303020204" pitchFamily="34" charset="0"/>
                <a:ea typeface="Open Sans" panose="020B0604020202020204" charset="0"/>
                <a:cs typeface="Open Sans" panose="020B0604020202020204" charset="0"/>
              </a:rPr>
              <a:t>nginx</a:t>
            </a:r>
            <a:r>
              <a:rPr lang="en-US" sz="1200" dirty="0">
                <a:latin typeface="Candara" panose="020E0502030303020204" pitchFamily="34" charset="0"/>
                <a:ea typeface="Open Sans" panose="020B0604020202020204" charset="0"/>
                <a:cs typeface="Open Sans" panose="020B0604020202020204" charset="0"/>
              </a:rPr>
              <a:t> --image </a:t>
            </a:r>
            <a:r>
              <a:rPr lang="en-US" sz="1200" dirty="0" err="1">
                <a:latin typeface="Candara" panose="020E0502030303020204" pitchFamily="34" charset="0"/>
                <a:ea typeface="Open Sans" panose="020B0604020202020204" charset="0"/>
                <a:cs typeface="Open Sans" panose="020B0604020202020204" charset="0"/>
              </a:rPr>
              <a:t>nginx</a:t>
            </a:r>
            <a:endParaRPr lang="en-US" sz="1200" dirty="0">
              <a:latin typeface="Candara" panose="020E0502030303020204" pitchFamily="34" charset="0"/>
              <a:ea typeface="Open Sans" panose="020B0604020202020204" charset="0"/>
              <a:cs typeface="Open Sans" panose="020B0604020202020204" charset="0"/>
            </a:endParaRPr>
          </a:p>
          <a:p>
            <a:pPr marL="0" indent="0">
              <a:lnSpc>
                <a:spcPct val="200000"/>
              </a:lnSpc>
              <a:buFont typeface="Courier New" panose="02070309020205020404" pitchFamily="49" charset="0"/>
              <a:buNone/>
            </a:pPr>
            <a:endParaRPr lang="en-US" dirty="0"/>
          </a:p>
        </p:txBody>
      </p:sp>
      <p:sp>
        <p:nvSpPr>
          <p:cNvPr id="4" name="Slide Number Placeholder 3"/>
          <p:cNvSpPr>
            <a:spLocks noGrp="1"/>
          </p:cNvSpPr>
          <p:nvPr>
            <p:ph type="sldNum" sz="quarter" idx="10"/>
          </p:nvPr>
        </p:nvSpPr>
        <p:spPr/>
        <p:txBody>
          <a:bodyPr/>
          <a:lstStyle/>
          <a:p>
            <a:fld id="{71B81024-447F-46C1-A9FC-67CC60C8E1BA}" type="slidenum">
              <a:rPr lang="en-US" smtClean="0"/>
              <a:pPr/>
              <a:t>16</a:t>
            </a:fld>
            <a:endParaRPr lang="en-US" dirty="0"/>
          </a:p>
        </p:txBody>
      </p:sp>
    </p:spTree>
    <p:extLst>
      <p:ext uri="{BB962C8B-B14F-4D97-AF65-F5344CB8AC3E}">
        <p14:creationId xmlns:p14="http://schemas.microsoft.com/office/powerpoint/2010/main" val="26944963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b="1" dirty="0"/>
              <a:t>Instructor notes:</a:t>
            </a:r>
            <a:endParaRPr lang="en-US" dirty="0">
              <a:solidFill>
                <a:schemeClr val="tx1">
                  <a:lumMod val="75000"/>
                  <a:lumOff val="25000"/>
                </a:schemeClr>
              </a:solidFill>
              <a:latin typeface="Candara" panose="020E0502030303020204" pitchFamily="34" charset="0"/>
            </a:endParaRPr>
          </a:p>
          <a:p>
            <a:pPr marL="0" indent="0">
              <a:lnSpc>
                <a:spcPct val="200000"/>
              </a:lnSpc>
              <a:buNone/>
            </a:pPr>
            <a:endParaRPr lang="en-US" sz="1200" dirty="0">
              <a:latin typeface="Candara" panose="020E0502030303020204" pitchFamily="34" charset="0"/>
              <a:ea typeface="Open Sans" panose="020B0604020202020204" charset="0"/>
              <a:cs typeface="Open Sans" panose="020B0604020202020204" charset="0"/>
            </a:endParaRPr>
          </a:p>
          <a:p>
            <a:pPr>
              <a:lnSpc>
                <a:spcPct val="100000"/>
              </a:lnSpc>
            </a:pPr>
            <a:r>
              <a:rPr lang="en-US" sz="1200" dirty="0">
                <a:latin typeface="Candara" panose="020E0502030303020204" pitchFamily="34" charset="0"/>
                <a:ea typeface="Open Sans" panose="020B0604020202020204" charset="0"/>
                <a:cs typeface="Open Sans" panose="020B0604020202020204" charset="0"/>
              </a:rPr>
              <a:t>With declarative object management, admins can manage Kubernetes objects using configuration files stored locally. Users can configure objects configurations like Create, update, and delete operations using YAML templates.</a:t>
            </a:r>
          </a:p>
          <a:p>
            <a:pPr>
              <a:lnSpc>
                <a:spcPct val="100000"/>
              </a:lnSpc>
            </a:pPr>
            <a:endParaRPr lang="en-US" sz="1200" dirty="0">
              <a:latin typeface="Candara" panose="020E0502030303020204" pitchFamily="34" charset="0"/>
              <a:ea typeface="Open Sans" panose="020B0604020202020204" charset="0"/>
              <a:cs typeface="Open Sans" panose="020B0604020202020204" charset="0"/>
            </a:endParaRPr>
          </a:p>
          <a:p>
            <a:pPr>
              <a:lnSpc>
                <a:spcPct val="100000"/>
              </a:lnSpc>
            </a:pPr>
            <a:r>
              <a:rPr lang="en-US" sz="1200" dirty="0">
                <a:latin typeface="Candara" panose="020E0502030303020204" pitchFamily="34" charset="0"/>
                <a:ea typeface="Open Sans" panose="020B0604020202020204" charset="0"/>
                <a:cs typeface="Open Sans" panose="020B0604020202020204" charset="0"/>
              </a:rPr>
              <a:t>Kubernetes objects can be created, updated, and deleted by executing kubectl apply on these configuration files.</a:t>
            </a:r>
          </a:p>
          <a:p>
            <a:pPr>
              <a:lnSpc>
                <a:spcPct val="100000"/>
              </a:lnSpc>
            </a:pPr>
            <a:endParaRPr lang="en-US" sz="1200" dirty="0">
              <a:latin typeface="Candara" panose="020E0502030303020204" pitchFamily="34" charset="0"/>
              <a:ea typeface="Open Sans" panose="020B0604020202020204" charset="0"/>
              <a:cs typeface="Open Sans" panose="020B0604020202020204" charset="0"/>
            </a:endParaRPr>
          </a:p>
          <a:p>
            <a:pPr marL="0" indent="0">
              <a:lnSpc>
                <a:spcPct val="100000"/>
              </a:lnSpc>
              <a:buNone/>
            </a:pPr>
            <a:r>
              <a:rPr lang="en-US" sz="1200" dirty="0">
                <a:latin typeface="Candara" panose="020E0502030303020204" pitchFamily="34" charset="0"/>
                <a:ea typeface="Open Sans" panose="020B0604020202020204" charset="0"/>
                <a:cs typeface="Open Sans" panose="020B0604020202020204" charset="0"/>
              </a:rPr>
              <a:t>Example:</a:t>
            </a:r>
          </a:p>
          <a:p>
            <a:pPr marL="0" indent="0">
              <a:lnSpc>
                <a:spcPct val="100000"/>
              </a:lnSpc>
              <a:buNone/>
            </a:pPr>
            <a:r>
              <a:rPr lang="en-US" sz="1200" dirty="0">
                <a:latin typeface="Candara" panose="020E0502030303020204" pitchFamily="34" charset="0"/>
                <a:ea typeface="Open Sans" panose="020B0604020202020204" charset="0"/>
                <a:cs typeface="Open Sans" panose="020B0604020202020204" charset="0"/>
              </a:rPr>
              <a:t>		kubectl apply -f </a:t>
            </a:r>
            <a:r>
              <a:rPr lang="en-US" sz="1200" dirty="0" err="1">
                <a:latin typeface="Candara" panose="020E0502030303020204" pitchFamily="34" charset="0"/>
                <a:ea typeface="Open Sans" panose="020B0604020202020204" charset="0"/>
                <a:cs typeface="Open Sans" panose="020B0604020202020204" charset="0"/>
              </a:rPr>
              <a:t>myapp-deployment.yaml</a:t>
            </a:r>
            <a:r>
              <a:rPr lang="en-US" sz="1200" dirty="0">
                <a:latin typeface="Candara" panose="020E0502030303020204" pitchFamily="34" charset="0"/>
                <a:ea typeface="Open Sans" panose="020B0604020202020204" charset="0"/>
                <a:cs typeface="Open Sans" panose="020B0604020202020204" charset="0"/>
              </a:rPr>
              <a:t> </a:t>
            </a:r>
          </a:p>
          <a:p>
            <a:pPr marL="0" indent="0">
              <a:lnSpc>
                <a:spcPct val="200000"/>
              </a:lnSpc>
              <a:buFont typeface="Courier New" panose="02070309020205020404" pitchFamily="49" charset="0"/>
              <a:buNone/>
            </a:pPr>
            <a:endParaRPr lang="en-US" dirty="0"/>
          </a:p>
        </p:txBody>
      </p:sp>
      <p:sp>
        <p:nvSpPr>
          <p:cNvPr id="4" name="Slide Number Placeholder 3"/>
          <p:cNvSpPr>
            <a:spLocks noGrp="1"/>
          </p:cNvSpPr>
          <p:nvPr>
            <p:ph type="sldNum" sz="quarter" idx="10"/>
          </p:nvPr>
        </p:nvSpPr>
        <p:spPr/>
        <p:txBody>
          <a:bodyPr/>
          <a:lstStyle/>
          <a:p>
            <a:fld id="{71B81024-447F-46C1-A9FC-67CC60C8E1BA}" type="slidenum">
              <a:rPr lang="en-US" smtClean="0"/>
              <a:pPr/>
              <a:t>17</a:t>
            </a:fld>
            <a:endParaRPr lang="en-US" dirty="0"/>
          </a:p>
        </p:txBody>
      </p:sp>
    </p:spTree>
    <p:extLst>
      <p:ext uri="{BB962C8B-B14F-4D97-AF65-F5344CB8AC3E}">
        <p14:creationId xmlns:p14="http://schemas.microsoft.com/office/powerpoint/2010/main" val="19152826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IN" b="1" dirty="0"/>
              <a:t>Instructor notes:</a:t>
            </a:r>
            <a:endParaRPr lang="en-US" dirty="0">
              <a:solidFill>
                <a:schemeClr val="tx1">
                  <a:lumMod val="75000"/>
                  <a:lumOff val="25000"/>
                </a:schemeClr>
              </a:solidFill>
              <a:latin typeface="Candara" panose="020E0502030303020204" pitchFamily="34" charset="0"/>
            </a:endParaRPr>
          </a:p>
          <a:p>
            <a:pPr marL="0" indent="0">
              <a:lnSpc>
                <a:spcPct val="200000"/>
              </a:lnSpc>
              <a:buNone/>
            </a:pPr>
            <a:endParaRPr lang="en-US" sz="1200" dirty="0">
              <a:latin typeface="Candara" panose="020E0502030303020204" pitchFamily="34" charset="0"/>
              <a:ea typeface="Open Sans" panose="020B0604020202020204" charset="0"/>
              <a:cs typeface="Open Sans" panose="020B0604020202020204" charset="0"/>
            </a:endParaRPr>
          </a:p>
          <a:p>
            <a:pPr>
              <a:lnSpc>
                <a:spcPct val="100000"/>
              </a:lnSpc>
            </a:pPr>
            <a:r>
              <a:rPr lang="en-US" sz="1200" dirty="0">
                <a:latin typeface="Candara" panose="020E0502030303020204" pitchFamily="34" charset="0"/>
                <a:ea typeface="Open Sans" panose="020B0604020202020204" charset="0"/>
                <a:cs typeface="Open Sans" panose="020B0604020202020204" charset="0"/>
              </a:rPr>
              <a:t>Kubernetes attaches key-value pairs called labels for various objects such as services, pods, and nodes. These labels can be used to locate a specific resource</a:t>
            </a:r>
          </a:p>
          <a:p>
            <a:pPr>
              <a:lnSpc>
                <a:spcPct val="100000"/>
              </a:lnSpc>
            </a:pPr>
            <a:endParaRPr lang="en-US" sz="1200" dirty="0">
              <a:latin typeface="Candara" panose="020E0502030303020204" pitchFamily="34" charset="0"/>
              <a:ea typeface="Open Sans" panose="020B0604020202020204" charset="0"/>
              <a:cs typeface="Open Sans" panose="020B0604020202020204" charset="0"/>
            </a:endParaRPr>
          </a:p>
          <a:p>
            <a:pPr>
              <a:lnSpc>
                <a:spcPct val="100000"/>
              </a:lnSpc>
            </a:pPr>
            <a:r>
              <a:rPr lang="en-US" sz="1200" dirty="0">
                <a:latin typeface="Candara" panose="020E0502030303020204" pitchFamily="34" charset="0"/>
                <a:ea typeface="Open Sans" panose="020B0604020202020204" charset="0"/>
                <a:cs typeface="Open Sans" panose="020B0604020202020204" charset="0"/>
              </a:rPr>
              <a:t>Same label can be used for multiple objects, so you should define and create unique labels for Kubernetes objects</a:t>
            </a:r>
          </a:p>
          <a:p>
            <a:pPr marL="0" indent="0">
              <a:lnSpc>
                <a:spcPct val="100000"/>
              </a:lnSpc>
              <a:buNone/>
            </a:pPr>
            <a:endParaRPr lang="en-US" sz="1200" dirty="0">
              <a:latin typeface="Candara" panose="020E0502030303020204" pitchFamily="34" charset="0"/>
              <a:ea typeface="Open Sans" panose="020B0604020202020204" charset="0"/>
              <a:cs typeface="Open Sans" panose="020B0604020202020204" charset="0"/>
            </a:endParaRPr>
          </a:p>
          <a:p>
            <a:pPr marL="0" indent="0">
              <a:lnSpc>
                <a:spcPct val="100000"/>
              </a:lnSpc>
              <a:buNone/>
            </a:pPr>
            <a:r>
              <a:rPr lang="en-US" sz="1200" dirty="0">
                <a:latin typeface="Candara" panose="020E0502030303020204" pitchFamily="34" charset="0"/>
                <a:ea typeface="Open Sans" panose="020B0604020202020204" charset="0"/>
                <a:cs typeface="Open Sans" panose="020B0604020202020204" charset="0"/>
              </a:rPr>
              <a:t>Labels:						Selectors:</a:t>
            </a:r>
          </a:p>
          <a:p>
            <a:pPr marL="0" indent="0">
              <a:lnSpc>
                <a:spcPct val="100000"/>
              </a:lnSpc>
              <a:buNone/>
            </a:pPr>
            <a:r>
              <a:rPr lang="en-US" sz="1200" dirty="0" err="1">
                <a:latin typeface="Candara" panose="020E0502030303020204" pitchFamily="34" charset="0"/>
                <a:ea typeface="Open Sans" panose="020B0604020202020204" charset="0"/>
                <a:cs typeface="Open Sans" panose="020B0604020202020204" charset="0"/>
              </a:rPr>
              <a:t>apiVersion</a:t>
            </a:r>
            <a:r>
              <a:rPr lang="en-US" sz="1200" dirty="0">
                <a:latin typeface="Candara" panose="020E0502030303020204" pitchFamily="34" charset="0"/>
                <a:ea typeface="Open Sans" panose="020B0604020202020204" charset="0"/>
                <a:cs typeface="Open Sans" panose="020B0604020202020204" charset="0"/>
              </a:rPr>
              <a:t>: v1						spec:</a:t>
            </a:r>
          </a:p>
          <a:p>
            <a:pPr marL="0" indent="0">
              <a:lnSpc>
                <a:spcPct val="100000"/>
              </a:lnSpc>
              <a:buNone/>
            </a:pPr>
            <a:r>
              <a:rPr lang="en-US" sz="1200" dirty="0">
                <a:latin typeface="Candara" panose="020E0502030303020204" pitchFamily="34" charset="0"/>
                <a:ea typeface="Open Sans" panose="020B0604020202020204" charset="0"/>
                <a:cs typeface="Open Sans" panose="020B0604020202020204" charset="0"/>
              </a:rPr>
              <a:t>kind: Pod						     selector:</a:t>
            </a:r>
          </a:p>
          <a:p>
            <a:pPr marL="0" indent="0">
              <a:lnSpc>
                <a:spcPct val="100000"/>
              </a:lnSpc>
              <a:buNone/>
            </a:pPr>
            <a:r>
              <a:rPr lang="en-US" sz="1200" dirty="0">
                <a:latin typeface="Candara" panose="020E0502030303020204" pitchFamily="34" charset="0"/>
                <a:ea typeface="Open Sans" panose="020B0604020202020204" charset="0"/>
                <a:cs typeface="Open Sans" panose="020B0604020202020204" charset="0"/>
              </a:rPr>
              <a:t>metadata:							</a:t>
            </a:r>
            <a:r>
              <a:rPr lang="en-US" sz="1200" dirty="0" err="1">
                <a:latin typeface="Candara" panose="020E0502030303020204" pitchFamily="34" charset="0"/>
                <a:ea typeface="Open Sans" panose="020B0604020202020204" charset="0"/>
                <a:cs typeface="Open Sans" panose="020B0604020202020204" charset="0"/>
              </a:rPr>
              <a:t>matchLabels</a:t>
            </a:r>
            <a:r>
              <a:rPr lang="en-US" sz="1200" dirty="0">
                <a:latin typeface="Candara" panose="020E0502030303020204" pitchFamily="34" charset="0"/>
                <a:ea typeface="Open Sans" panose="020B0604020202020204" charset="0"/>
                <a:cs typeface="Open Sans" panose="020B0604020202020204" charset="0"/>
              </a:rPr>
              <a:t>:</a:t>
            </a:r>
          </a:p>
          <a:p>
            <a:pPr marL="0" indent="0">
              <a:lnSpc>
                <a:spcPct val="100000"/>
              </a:lnSpc>
              <a:buNone/>
            </a:pPr>
            <a:r>
              <a:rPr lang="en-US" sz="1200" dirty="0">
                <a:latin typeface="Candara" panose="020E0502030303020204" pitchFamily="34" charset="0"/>
                <a:ea typeface="Open Sans" panose="020B0604020202020204" charset="0"/>
                <a:cs typeface="Open Sans" panose="020B0604020202020204" charset="0"/>
              </a:rPr>
              <a:t>  name: example-pod							app: </a:t>
            </a:r>
            <a:r>
              <a:rPr lang="en-US" sz="1200" dirty="0" err="1">
                <a:latin typeface="Candara" panose="020E0502030303020204" pitchFamily="34" charset="0"/>
                <a:ea typeface="Open Sans" panose="020B0604020202020204" charset="0"/>
                <a:cs typeface="Open Sans" panose="020B0604020202020204" charset="0"/>
              </a:rPr>
              <a:t>springpeople</a:t>
            </a:r>
            <a:endParaRPr lang="en-US" sz="1200" dirty="0">
              <a:latin typeface="Candara" panose="020E0502030303020204" pitchFamily="34" charset="0"/>
              <a:ea typeface="Open Sans" panose="020B0604020202020204" charset="0"/>
              <a:cs typeface="Open Sans" panose="020B0604020202020204" charset="0"/>
            </a:endParaRPr>
          </a:p>
          <a:p>
            <a:pPr marL="0" indent="0">
              <a:lnSpc>
                <a:spcPct val="100000"/>
              </a:lnSpc>
              <a:buNone/>
            </a:pPr>
            <a:r>
              <a:rPr lang="en-US" sz="1200" dirty="0">
                <a:latin typeface="Candara" panose="020E0502030303020204" pitchFamily="34" charset="0"/>
                <a:ea typeface="Open Sans" panose="020B0604020202020204" charset="0"/>
                <a:cs typeface="Open Sans" panose="020B0604020202020204" charset="0"/>
              </a:rPr>
              <a:t>  labels:						      </a:t>
            </a:r>
          </a:p>
          <a:p>
            <a:pPr marL="0" indent="0">
              <a:lnSpc>
                <a:spcPct val="100000"/>
              </a:lnSpc>
              <a:buNone/>
            </a:pPr>
            <a:r>
              <a:rPr lang="en-US" sz="1200" dirty="0">
                <a:latin typeface="Candara" panose="020E0502030303020204" pitchFamily="34" charset="0"/>
                <a:ea typeface="Open Sans" panose="020B0604020202020204" charset="0"/>
                <a:cs typeface="Open Sans" panose="020B0604020202020204" charset="0"/>
              </a:rPr>
              <a:t>    env: development							</a:t>
            </a:r>
          </a:p>
          <a:p>
            <a:pPr marL="0" indent="0">
              <a:lnSpc>
                <a:spcPct val="200000"/>
              </a:lnSpc>
              <a:buFont typeface="Courier New" panose="02070309020205020404" pitchFamily="49" charset="0"/>
              <a:buNone/>
            </a:pPr>
            <a:endParaRPr lang="en-US" dirty="0"/>
          </a:p>
        </p:txBody>
      </p:sp>
      <p:sp>
        <p:nvSpPr>
          <p:cNvPr id="4" name="Slide Number Placeholder 3"/>
          <p:cNvSpPr>
            <a:spLocks noGrp="1"/>
          </p:cNvSpPr>
          <p:nvPr>
            <p:ph type="sldNum" sz="quarter" idx="10"/>
          </p:nvPr>
        </p:nvSpPr>
        <p:spPr/>
        <p:txBody>
          <a:bodyPr/>
          <a:lstStyle/>
          <a:p>
            <a:fld id="{71B81024-447F-46C1-A9FC-67CC60C8E1BA}" type="slidenum">
              <a:rPr lang="en-US" smtClean="0"/>
              <a:pPr/>
              <a:t>18</a:t>
            </a:fld>
            <a:endParaRPr lang="en-US" dirty="0"/>
          </a:p>
        </p:txBody>
      </p:sp>
    </p:spTree>
    <p:extLst>
      <p:ext uri="{BB962C8B-B14F-4D97-AF65-F5344CB8AC3E}">
        <p14:creationId xmlns:p14="http://schemas.microsoft.com/office/powerpoint/2010/main" val="7727152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IN" b="1" dirty="0"/>
              <a:t>Instructor notes:</a:t>
            </a:r>
            <a:endParaRPr lang="en-US" dirty="0">
              <a:solidFill>
                <a:schemeClr val="tx1">
                  <a:lumMod val="75000"/>
                  <a:lumOff val="25000"/>
                </a:schemeClr>
              </a:solidFill>
              <a:latin typeface="Candara" panose="020E0502030303020204" pitchFamily="34" charset="0"/>
            </a:endParaRPr>
          </a:p>
          <a:p>
            <a:pPr marL="0" indent="0">
              <a:lnSpc>
                <a:spcPct val="200000"/>
              </a:lnSpc>
              <a:buNone/>
            </a:pPr>
            <a:endParaRPr lang="en-US" sz="1200" dirty="0">
              <a:latin typeface="Candara" panose="020E0502030303020204" pitchFamily="34" charset="0"/>
              <a:ea typeface="Open Sans" panose="020B0604020202020204" charset="0"/>
              <a:cs typeface="Open Sans" panose="020B0604020202020204" charset="0"/>
            </a:endParaRPr>
          </a:p>
          <a:p>
            <a:pPr>
              <a:lnSpc>
                <a:spcPct val="200000"/>
              </a:lnSpc>
            </a:pPr>
            <a:r>
              <a:rPr lang="en-US" sz="2000" dirty="0">
                <a:latin typeface="Candara" panose="020E0502030303020204" pitchFamily="34" charset="0"/>
                <a:ea typeface="Open Sans" panose="020B0604020202020204" charset="0"/>
                <a:cs typeface="Open Sans" panose="020B0604020202020204" charset="0"/>
              </a:rPr>
              <a:t>Namespace acts like a virtual cluster on Kubernetes Cluster.</a:t>
            </a:r>
          </a:p>
          <a:p>
            <a:pPr>
              <a:lnSpc>
                <a:spcPct val="200000"/>
              </a:lnSpc>
            </a:pPr>
            <a:r>
              <a:rPr lang="en-US" sz="2000" dirty="0">
                <a:latin typeface="Candara" panose="020E0502030303020204" pitchFamily="34" charset="0"/>
                <a:ea typeface="Open Sans" panose="020B0604020202020204" charset="0"/>
                <a:cs typeface="Open Sans" panose="020B0604020202020204" charset="0"/>
              </a:rPr>
              <a:t>We can have multiple namespaces on a cluster and resources created in these namespaces will be totally isolated from each other.</a:t>
            </a:r>
          </a:p>
          <a:p>
            <a:pPr>
              <a:lnSpc>
                <a:spcPct val="200000"/>
              </a:lnSpc>
            </a:pPr>
            <a:r>
              <a:rPr lang="en-US" sz="2000" dirty="0">
                <a:latin typeface="Candara" panose="020E0502030303020204" pitchFamily="34" charset="0"/>
                <a:ea typeface="Open Sans" panose="020B0604020202020204" charset="0"/>
                <a:cs typeface="Open Sans" panose="020B0604020202020204" charset="0"/>
              </a:rPr>
              <a:t>We should not use namespaces for isolating resources, we can use labels and selectors for that.</a:t>
            </a:r>
          </a:p>
          <a:p>
            <a:pPr>
              <a:lnSpc>
                <a:spcPct val="200000"/>
              </a:lnSpc>
            </a:pPr>
            <a:r>
              <a:rPr lang="en-US" sz="2000" dirty="0">
                <a:latin typeface="Candara" panose="020E0502030303020204" pitchFamily="34" charset="0"/>
                <a:ea typeface="Open Sans" panose="020B0604020202020204" charset="0"/>
                <a:cs typeface="Open Sans" panose="020B0604020202020204" charset="0"/>
              </a:rPr>
              <a:t>Kubernetes provides mainly three namespaces once initialized on server</a:t>
            </a:r>
          </a:p>
          <a:p>
            <a:pPr>
              <a:lnSpc>
                <a:spcPct val="200000"/>
              </a:lnSpc>
            </a:pPr>
            <a:endParaRPr lang="en-US" sz="2000" dirty="0">
              <a:latin typeface="Candara" panose="020E0502030303020204" pitchFamily="34" charset="0"/>
              <a:ea typeface="Open Sans" panose="020B0604020202020204" charset="0"/>
              <a:cs typeface="Open Sans" panose="020B0604020202020204" charset="0"/>
            </a:endParaRPr>
          </a:p>
          <a:p>
            <a:pPr lvl="1">
              <a:lnSpc>
                <a:spcPct val="200000"/>
              </a:lnSpc>
              <a:buFont typeface="Wingdings" panose="05000000000000000000" pitchFamily="2" charset="2"/>
              <a:buChar char="ü"/>
            </a:pPr>
            <a:r>
              <a:rPr lang="en-US" sz="2000" dirty="0">
                <a:latin typeface="Candara" panose="020E0502030303020204" pitchFamily="34" charset="0"/>
                <a:ea typeface="Open Sans" panose="020B0604020202020204" charset="0"/>
                <a:cs typeface="Open Sans" panose="020B0604020202020204" charset="0"/>
              </a:rPr>
              <a:t>default:	Used by default to deploy resources on Kubernetes</a:t>
            </a:r>
          </a:p>
          <a:p>
            <a:pPr lvl="1">
              <a:lnSpc>
                <a:spcPct val="200000"/>
              </a:lnSpc>
              <a:buFont typeface="Wingdings" panose="05000000000000000000" pitchFamily="2" charset="2"/>
              <a:buChar char="ü"/>
            </a:pPr>
            <a:r>
              <a:rPr lang="en-US" sz="2000" dirty="0" err="1">
                <a:latin typeface="Candara" panose="020E0502030303020204" pitchFamily="34" charset="0"/>
                <a:ea typeface="Open Sans" panose="020B0604020202020204" charset="0"/>
                <a:cs typeface="Open Sans" panose="020B0604020202020204" charset="0"/>
              </a:rPr>
              <a:t>kube</a:t>
            </a:r>
            <a:r>
              <a:rPr lang="en-US" sz="2000" dirty="0">
                <a:latin typeface="Candara" panose="020E0502030303020204" pitchFamily="34" charset="0"/>
                <a:ea typeface="Open Sans" panose="020B0604020202020204" charset="0"/>
                <a:cs typeface="Open Sans" panose="020B0604020202020204" charset="0"/>
              </a:rPr>
              <a:t>-public	Public namespace for hosting public resources</a:t>
            </a:r>
          </a:p>
          <a:p>
            <a:pPr lvl="1">
              <a:lnSpc>
                <a:spcPct val="200000"/>
              </a:lnSpc>
              <a:buFont typeface="Wingdings" panose="05000000000000000000" pitchFamily="2" charset="2"/>
              <a:buChar char="ü"/>
            </a:pPr>
            <a:r>
              <a:rPr lang="en-US" sz="2000" dirty="0" err="1">
                <a:latin typeface="Candara" panose="020E0502030303020204" pitchFamily="34" charset="0"/>
                <a:ea typeface="Open Sans" panose="020B0604020202020204" charset="0"/>
                <a:cs typeface="Open Sans" panose="020B0604020202020204" charset="0"/>
              </a:rPr>
              <a:t>kube</a:t>
            </a:r>
            <a:r>
              <a:rPr lang="en-US" sz="2000" dirty="0">
                <a:latin typeface="Candara" panose="020E0502030303020204" pitchFamily="34" charset="0"/>
                <a:ea typeface="Open Sans" panose="020B0604020202020204" charset="0"/>
                <a:cs typeface="Open Sans" panose="020B0604020202020204" charset="0"/>
              </a:rPr>
              <a:t>-system	Used by Kubernetes for internal components</a:t>
            </a:r>
          </a:p>
          <a:p>
            <a:pPr marL="0" indent="0">
              <a:lnSpc>
                <a:spcPct val="100000"/>
              </a:lnSpc>
              <a:buNone/>
            </a:pPr>
            <a:endParaRPr lang="en-US" sz="2000" dirty="0">
              <a:latin typeface="Candara" panose="020E0502030303020204" pitchFamily="34" charset="0"/>
              <a:ea typeface="Open Sans" panose="020B0604020202020204" charset="0"/>
              <a:cs typeface="Open Sans" panose="020B0604020202020204" charset="0"/>
            </a:endParaRPr>
          </a:p>
          <a:p>
            <a:pPr>
              <a:lnSpc>
                <a:spcPct val="200000"/>
              </a:lnSpc>
            </a:pPr>
            <a:endParaRPr lang="en-US" sz="2000" dirty="0">
              <a:latin typeface="Candara" panose="020E0502030303020204" pitchFamily="34" charset="0"/>
              <a:ea typeface="Open Sans" panose="020B0604020202020204" charset="0"/>
              <a:cs typeface="Open Sans" panose="020B0604020202020204" charset="0"/>
            </a:endParaRPr>
          </a:p>
        </p:txBody>
      </p:sp>
      <p:sp>
        <p:nvSpPr>
          <p:cNvPr id="4" name="Slide Number Placeholder 3"/>
          <p:cNvSpPr>
            <a:spLocks noGrp="1"/>
          </p:cNvSpPr>
          <p:nvPr>
            <p:ph type="sldNum" sz="quarter" idx="10"/>
          </p:nvPr>
        </p:nvSpPr>
        <p:spPr/>
        <p:txBody>
          <a:bodyPr/>
          <a:lstStyle/>
          <a:p>
            <a:fld id="{71B81024-447F-46C1-A9FC-67CC60C8E1BA}" type="slidenum">
              <a:rPr lang="en-US" smtClean="0"/>
              <a:pPr/>
              <a:t>19</a:t>
            </a:fld>
            <a:endParaRPr lang="en-US" dirty="0"/>
          </a:p>
        </p:txBody>
      </p:sp>
    </p:spTree>
    <p:extLst>
      <p:ext uri="{BB962C8B-B14F-4D97-AF65-F5344CB8AC3E}">
        <p14:creationId xmlns:p14="http://schemas.microsoft.com/office/powerpoint/2010/main" val="3981868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IN" b="1" dirty="0"/>
              <a:t>Instructor notes:</a:t>
            </a:r>
            <a:endParaRPr lang="en-US" dirty="0">
              <a:solidFill>
                <a:schemeClr val="tx1">
                  <a:lumMod val="75000"/>
                  <a:lumOff val="25000"/>
                </a:schemeClr>
              </a:solidFill>
              <a:latin typeface="Candara" panose="020E0502030303020204" pitchFamily="34" charset="0"/>
            </a:endParaRPr>
          </a:p>
          <a:p>
            <a:pPr marL="0" indent="0">
              <a:lnSpc>
                <a:spcPct val="200000"/>
              </a:lnSpc>
              <a:buNone/>
            </a:pPr>
            <a:endParaRPr lang="en-US" sz="1200" dirty="0">
              <a:latin typeface="Candara" panose="020E0502030303020204" pitchFamily="34" charset="0"/>
              <a:ea typeface="Open Sans" panose="020B0604020202020204" charset="0"/>
              <a:cs typeface="Open Sans" panose="020B0604020202020204" charset="0"/>
            </a:endParaRPr>
          </a:p>
          <a:p>
            <a:pPr marL="0" indent="0">
              <a:lnSpc>
                <a:spcPct val="200000"/>
              </a:lnSpc>
              <a:buNone/>
            </a:pPr>
            <a:r>
              <a:rPr lang="en-US" sz="1200" dirty="0">
                <a:latin typeface="Open Sans" panose="020B0604020202020204" charset="0"/>
                <a:ea typeface="Open Sans" panose="020B0604020202020204" charset="0"/>
                <a:cs typeface="Open Sans" panose="020B0604020202020204" charset="0"/>
              </a:rPr>
              <a:t>In high and sensitive environment we have to use orchestration tools to manage docker containers. These docker containers can be easily deployed, replaced or even terminate across multiple clusters. We can even perform CI CD workflow by integrating orchestration tools within pipeline scripts.</a:t>
            </a:r>
          </a:p>
          <a:p>
            <a:pPr marL="0" indent="0">
              <a:lnSpc>
                <a:spcPct val="200000"/>
              </a:lnSpc>
              <a:buNone/>
            </a:pPr>
            <a:endParaRPr lang="en-US" sz="1200" dirty="0">
              <a:latin typeface="Open Sans" panose="020B0604020202020204" charset="0"/>
              <a:ea typeface="Open Sans" panose="020B0604020202020204" charset="0"/>
              <a:cs typeface="Open Sans" panose="020B0604020202020204" charset="0"/>
            </a:endParaRPr>
          </a:p>
          <a:p>
            <a:pPr marL="0" indent="0">
              <a:lnSpc>
                <a:spcPct val="200000"/>
              </a:lnSpc>
              <a:buNone/>
            </a:pPr>
            <a:r>
              <a:rPr lang="en-US" sz="1200" dirty="0">
                <a:latin typeface="Open Sans" panose="020B0604020202020204" charset="0"/>
                <a:ea typeface="Open Sans" panose="020B0604020202020204" charset="0"/>
                <a:cs typeface="Open Sans" panose="020B0604020202020204" charset="0"/>
              </a:rPr>
              <a:t>With orchestration tool deployments and rollback are quiet easy with just one command itself. We don’t have to kill individuals containers and replace them with new containers.</a:t>
            </a:r>
          </a:p>
          <a:p>
            <a:pPr marL="0" indent="0">
              <a:lnSpc>
                <a:spcPct val="200000"/>
              </a:lnSpc>
              <a:buFont typeface="Courier New" panose="02070309020205020404" pitchFamily="49" charset="0"/>
              <a:buNone/>
            </a:pPr>
            <a:endParaRPr lang="en-US" dirty="0"/>
          </a:p>
        </p:txBody>
      </p:sp>
      <p:sp>
        <p:nvSpPr>
          <p:cNvPr id="4" name="Slide Number Placeholder 3"/>
          <p:cNvSpPr>
            <a:spLocks noGrp="1"/>
          </p:cNvSpPr>
          <p:nvPr>
            <p:ph type="sldNum" sz="quarter" idx="10"/>
          </p:nvPr>
        </p:nvSpPr>
        <p:spPr/>
        <p:txBody>
          <a:bodyPr/>
          <a:lstStyle/>
          <a:p>
            <a:fld id="{71B81024-447F-46C1-A9FC-67CC60C8E1BA}" type="slidenum">
              <a:rPr lang="en-US" smtClean="0"/>
              <a:pPr/>
              <a:t>2</a:t>
            </a:fld>
            <a:endParaRPr lang="en-US" dirty="0"/>
          </a:p>
        </p:txBody>
      </p:sp>
    </p:spTree>
    <p:extLst>
      <p:ext uri="{BB962C8B-B14F-4D97-AF65-F5344CB8AC3E}">
        <p14:creationId xmlns:p14="http://schemas.microsoft.com/office/powerpoint/2010/main" val="3900257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b="1" dirty="0"/>
              <a:t>Instructor notes:</a:t>
            </a:r>
            <a:endParaRPr lang="en-US" dirty="0">
              <a:solidFill>
                <a:schemeClr val="tx1">
                  <a:lumMod val="75000"/>
                  <a:lumOff val="25000"/>
                </a:schemeClr>
              </a:solidFill>
              <a:latin typeface="Candara" panose="020E0502030303020204" pitchFamily="34" charset="0"/>
            </a:endParaRPr>
          </a:p>
          <a:p>
            <a:pPr marL="0" indent="0">
              <a:lnSpc>
                <a:spcPct val="200000"/>
              </a:lnSpc>
              <a:buNone/>
            </a:pPr>
            <a:endParaRPr lang="en-US" sz="1200" dirty="0">
              <a:latin typeface="Candara" panose="020E0502030303020204" pitchFamily="34" charset="0"/>
              <a:ea typeface="Open Sans" panose="020B0604020202020204" charset="0"/>
              <a:cs typeface="Open Sans" panose="020B0604020202020204" charset="0"/>
            </a:endParaRPr>
          </a:p>
          <a:p>
            <a:pPr>
              <a:lnSpc>
                <a:spcPct val="100000"/>
              </a:lnSpc>
            </a:pPr>
            <a:r>
              <a:rPr lang="en-US" sz="1200" dirty="0">
                <a:latin typeface="Candara" panose="020E0502030303020204" pitchFamily="34" charset="0"/>
                <a:ea typeface="Open Sans" panose="020B0604020202020204" charset="0"/>
                <a:cs typeface="Open Sans" panose="020B0604020202020204" charset="0"/>
              </a:rPr>
              <a:t>Pod templates are pod specifications which are included in other objects, such as Replication Controllers, Jobs, and </a:t>
            </a:r>
            <a:r>
              <a:rPr lang="en-US" sz="1200" dirty="0" err="1">
                <a:latin typeface="Candara" panose="020E0502030303020204" pitchFamily="34" charset="0"/>
                <a:ea typeface="Open Sans" panose="020B0604020202020204" charset="0"/>
                <a:cs typeface="Open Sans" panose="020B0604020202020204" charset="0"/>
              </a:rPr>
              <a:t>DaemonSets</a:t>
            </a:r>
            <a:r>
              <a:rPr lang="en-US" sz="1200" dirty="0">
                <a:latin typeface="Candara" panose="020E0502030303020204" pitchFamily="34" charset="0"/>
                <a:ea typeface="Open Sans" panose="020B0604020202020204" charset="0"/>
                <a:cs typeface="Open Sans" panose="020B0604020202020204" charset="0"/>
              </a:rPr>
              <a:t>. Controllers use Pod Templates to make actual pods. The sample below is a simple manifest for a Pod which contains a container that prints a message.</a:t>
            </a:r>
          </a:p>
          <a:p>
            <a:pPr>
              <a:lnSpc>
                <a:spcPct val="100000"/>
              </a:lnSpc>
            </a:pPr>
            <a:endParaRPr lang="en-US" sz="1200" dirty="0">
              <a:latin typeface="Candara" panose="020E0502030303020204" pitchFamily="34" charset="0"/>
              <a:ea typeface="Open Sans" panose="020B0604020202020204" charset="0"/>
              <a:cs typeface="Open Sans" panose="020B0604020202020204" charset="0"/>
            </a:endParaRPr>
          </a:p>
          <a:p>
            <a:pPr>
              <a:lnSpc>
                <a:spcPct val="100000"/>
              </a:lnSpc>
            </a:pPr>
            <a:endParaRPr lang="en-US" sz="1200" dirty="0">
              <a:latin typeface="Candara" panose="020E0502030303020204" pitchFamily="34" charset="0"/>
              <a:ea typeface="Open Sans" panose="020B0604020202020204" charset="0"/>
              <a:cs typeface="Open Sans" panose="020B0604020202020204" charset="0"/>
            </a:endParaRPr>
          </a:p>
          <a:p>
            <a:pPr>
              <a:lnSpc>
                <a:spcPct val="100000"/>
              </a:lnSpc>
            </a:pPr>
            <a:r>
              <a:rPr lang="en-US" sz="1200" dirty="0">
                <a:latin typeface="Candara" panose="020E0502030303020204" pitchFamily="34" charset="0"/>
                <a:ea typeface="Open Sans" panose="020B0604020202020204" charset="0"/>
                <a:cs typeface="Open Sans" panose="020B0604020202020204" charset="0"/>
              </a:rPr>
              <a:t>if a Node fails, the Controller might automatically replace the Pod by scheduling an identical replacement on a different Node.</a:t>
            </a:r>
          </a:p>
          <a:p>
            <a:pPr marL="0" indent="0">
              <a:lnSpc>
                <a:spcPct val="200000"/>
              </a:lnSpc>
              <a:buFont typeface="Courier New" panose="02070309020205020404" pitchFamily="49" charset="0"/>
              <a:buNone/>
            </a:pPr>
            <a:endParaRPr lang="en-US" dirty="0"/>
          </a:p>
        </p:txBody>
      </p:sp>
      <p:sp>
        <p:nvSpPr>
          <p:cNvPr id="4" name="Slide Number Placeholder 3"/>
          <p:cNvSpPr>
            <a:spLocks noGrp="1"/>
          </p:cNvSpPr>
          <p:nvPr>
            <p:ph type="sldNum" sz="quarter" idx="10"/>
          </p:nvPr>
        </p:nvSpPr>
        <p:spPr/>
        <p:txBody>
          <a:bodyPr/>
          <a:lstStyle/>
          <a:p>
            <a:fld id="{71B81024-447F-46C1-A9FC-67CC60C8E1BA}" type="slidenum">
              <a:rPr lang="en-US" smtClean="0"/>
              <a:pPr/>
              <a:t>20</a:t>
            </a:fld>
            <a:endParaRPr lang="en-US" dirty="0"/>
          </a:p>
        </p:txBody>
      </p:sp>
    </p:spTree>
    <p:extLst>
      <p:ext uri="{BB962C8B-B14F-4D97-AF65-F5344CB8AC3E}">
        <p14:creationId xmlns:p14="http://schemas.microsoft.com/office/powerpoint/2010/main" val="39138946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IN" b="1" dirty="0"/>
              <a:t>Instructor notes:</a:t>
            </a:r>
            <a:endParaRPr lang="en-US" dirty="0">
              <a:solidFill>
                <a:schemeClr val="tx1">
                  <a:lumMod val="75000"/>
                  <a:lumOff val="25000"/>
                </a:schemeClr>
              </a:solidFill>
              <a:latin typeface="Candara" panose="020E0502030303020204" pitchFamily="34" charset="0"/>
            </a:endParaRPr>
          </a:p>
          <a:p>
            <a:pPr marL="0" indent="0">
              <a:lnSpc>
                <a:spcPct val="200000"/>
              </a:lnSpc>
              <a:buNone/>
            </a:pPr>
            <a:endParaRPr lang="en-US" sz="1200" dirty="0">
              <a:latin typeface="Candara" panose="020E0502030303020204" pitchFamily="34" charset="0"/>
              <a:ea typeface="Open Sans" panose="020B0604020202020204" charset="0"/>
              <a:cs typeface="Open Sans" panose="020B0604020202020204" charset="0"/>
            </a:endParaRPr>
          </a:p>
          <a:p>
            <a:pPr>
              <a:lnSpc>
                <a:spcPct val="150000"/>
              </a:lnSpc>
            </a:pPr>
            <a:r>
              <a:rPr lang="en-US" dirty="0"/>
              <a:t>Now once Kubernetes cluster is started we can create a sample pod to understand the complete workflow. Use the below commands to create deployment in Kubernetes and then try to access application deployed in Container.</a:t>
            </a:r>
          </a:p>
          <a:p>
            <a:pPr>
              <a:lnSpc>
                <a:spcPct val="150000"/>
              </a:lnSpc>
            </a:pPr>
            <a:endParaRPr lang="en-US" dirty="0"/>
          </a:p>
          <a:p>
            <a:pPr>
              <a:lnSpc>
                <a:spcPct val="150000"/>
              </a:lnSpc>
            </a:pPr>
            <a:r>
              <a:rPr lang="en-US" dirty="0"/>
              <a:t>         kubectl run &lt;deployment name&gt; --image=docker.io/&lt;docker image&gt;:&lt;tag&gt; --port=&lt;docker container port&gt;</a:t>
            </a:r>
          </a:p>
          <a:p>
            <a:pPr>
              <a:lnSpc>
                <a:spcPct val="150000"/>
              </a:lnSpc>
            </a:pPr>
            <a:endParaRPr lang="en-US" dirty="0"/>
          </a:p>
          <a:p>
            <a:pPr>
              <a:lnSpc>
                <a:spcPct val="150000"/>
              </a:lnSpc>
            </a:pPr>
            <a:r>
              <a:rPr lang="en-US" dirty="0"/>
              <a:t>Example:</a:t>
            </a:r>
          </a:p>
          <a:p>
            <a:pPr>
              <a:lnSpc>
                <a:spcPct val="150000"/>
              </a:lnSpc>
            </a:pPr>
            <a:r>
              <a:rPr lang="en-US" dirty="0"/>
              <a:t>	kubectl run </a:t>
            </a:r>
            <a:r>
              <a:rPr lang="en-US" dirty="0" err="1"/>
              <a:t>kubernetes</a:t>
            </a:r>
            <a:r>
              <a:rPr lang="en-US" dirty="0"/>
              <a:t>-bootcamp --image=docker.io/</a:t>
            </a:r>
            <a:r>
              <a:rPr lang="en-US" dirty="0" err="1"/>
              <a:t>jocatalin</a:t>
            </a:r>
            <a:r>
              <a:rPr lang="en-US" dirty="0"/>
              <a:t>/kubernetes-bootcamp:v1 --port=8080</a:t>
            </a:r>
          </a:p>
          <a:p>
            <a:pPr>
              <a:lnSpc>
                <a:spcPct val="150000"/>
              </a:lnSpc>
            </a:pPr>
            <a:r>
              <a:rPr lang="en-US" dirty="0"/>
              <a:t>	kubectl get deployments		To get the list of Docker images deployed to Kubernetes</a:t>
            </a:r>
          </a:p>
          <a:p>
            <a:pPr>
              <a:lnSpc>
                <a:spcPct val="150000"/>
              </a:lnSpc>
            </a:pPr>
            <a:r>
              <a:rPr lang="en-US" dirty="0"/>
              <a:t>	kubectl get pods		List of pods running on Kubernetes Cluster</a:t>
            </a:r>
          </a:p>
          <a:p>
            <a:pPr>
              <a:lnSpc>
                <a:spcPct val="150000"/>
              </a:lnSpc>
            </a:pPr>
            <a:r>
              <a:rPr lang="en-US" dirty="0"/>
              <a:t>	</a:t>
            </a:r>
          </a:p>
          <a:p>
            <a:pPr marL="0" indent="0">
              <a:lnSpc>
                <a:spcPct val="200000"/>
              </a:lnSpc>
              <a:buFont typeface="Courier New" panose="02070309020205020404" pitchFamily="49" charset="0"/>
              <a:buNone/>
            </a:pPr>
            <a:endParaRPr lang="en-US" dirty="0"/>
          </a:p>
        </p:txBody>
      </p:sp>
      <p:sp>
        <p:nvSpPr>
          <p:cNvPr id="4" name="Slide Number Placeholder 3"/>
          <p:cNvSpPr>
            <a:spLocks noGrp="1"/>
          </p:cNvSpPr>
          <p:nvPr>
            <p:ph type="sldNum" sz="quarter" idx="10"/>
          </p:nvPr>
        </p:nvSpPr>
        <p:spPr/>
        <p:txBody>
          <a:bodyPr/>
          <a:lstStyle/>
          <a:p>
            <a:fld id="{71B81024-447F-46C1-A9FC-67CC60C8E1BA}" type="slidenum">
              <a:rPr lang="en-US" smtClean="0"/>
              <a:pPr/>
              <a:t>21</a:t>
            </a:fld>
            <a:endParaRPr lang="en-US" dirty="0"/>
          </a:p>
        </p:txBody>
      </p:sp>
    </p:spTree>
    <p:extLst>
      <p:ext uri="{BB962C8B-B14F-4D97-AF65-F5344CB8AC3E}">
        <p14:creationId xmlns:p14="http://schemas.microsoft.com/office/powerpoint/2010/main" val="27990256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b="1" dirty="0"/>
              <a:t>Instructor notes:</a:t>
            </a:r>
            <a:endParaRPr lang="en-US" dirty="0">
              <a:solidFill>
                <a:schemeClr val="tx1">
                  <a:lumMod val="75000"/>
                  <a:lumOff val="25000"/>
                </a:schemeClr>
              </a:solidFill>
              <a:latin typeface="Candara" panose="020E0502030303020204" pitchFamily="34" charset="0"/>
            </a:endParaRPr>
          </a:p>
          <a:p>
            <a:pPr marL="0" indent="0">
              <a:lnSpc>
                <a:spcPct val="200000"/>
              </a:lnSpc>
              <a:buNone/>
            </a:pPr>
            <a:endParaRPr lang="en-US" sz="1200" dirty="0">
              <a:latin typeface="Candara" panose="020E0502030303020204" pitchFamily="34" charset="0"/>
              <a:ea typeface="Open Sans" panose="020B0604020202020204" charset="0"/>
              <a:cs typeface="Open Sans" panose="020B0604020202020204" charset="0"/>
            </a:endParaRPr>
          </a:p>
          <a:p>
            <a:pPr>
              <a:lnSpc>
                <a:spcPct val="100000"/>
              </a:lnSpc>
            </a:pPr>
            <a:r>
              <a:rPr lang="en-US" sz="1200" dirty="0">
                <a:latin typeface="Candara" panose="020E0502030303020204" pitchFamily="34" charset="0"/>
                <a:ea typeface="Open Sans" panose="020B0604020202020204" charset="0"/>
                <a:cs typeface="Open Sans" panose="020B0604020202020204" charset="0"/>
              </a:rPr>
              <a:t>As per above we could see Pod template which can be used to create pods with one or multiple containers. We need to execute blow command to deploy resources as part of </a:t>
            </a:r>
          </a:p>
          <a:p>
            <a:pPr>
              <a:lnSpc>
                <a:spcPct val="100000"/>
              </a:lnSpc>
            </a:pPr>
            <a:endParaRPr lang="en-US" sz="1200" dirty="0">
              <a:latin typeface="Candara" panose="020E0502030303020204" pitchFamily="34" charset="0"/>
              <a:ea typeface="Open Sans" panose="020B0604020202020204" charset="0"/>
              <a:cs typeface="Open Sans" panose="020B0604020202020204" charset="0"/>
            </a:endParaRPr>
          </a:p>
          <a:p>
            <a:pPr marL="0" indent="0">
              <a:lnSpc>
                <a:spcPct val="100000"/>
              </a:lnSpc>
              <a:buNone/>
            </a:pPr>
            <a:r>
              <a:rPr lang="en-US" sz="1200" dirty="0">
                <a:latin typeface="Candara" panose="020E0502030303020204" pitchFamily="34" charset="0"/>
                <a:ea typeface="Open Sans" panose="020B0604020202020204" charset="0"/>
                <a:cs typeface="Open Sans" panose="020B0604020202020204" charset="0"/>
              </a:rPr>
              <a:t>			kubectl apply -f pod-</a:t>
            </a:r>
            <a:r>
              <a:rPr lang="en-US" sz="1200" dirty="0" err="1">
                <a:latin typeface="Candara" panose="020E0502030303020204" pitchFamily="34" charset="0"/>
                <a:ea typeface="Open Sans" panose="020B0604020202020204" charset="0"/>
                <a:cs typeface="Open Sans" panose="020B0604020202020204" charset="0"/>
              </a:rPr>
              <a:t>deployment.yaml</a:t>
            </a:r>
            <a:r>
              <a:rPr lang="en-US" sz="1200" dirty="0">
                <a:latin typeface="Candara" panose="020E0502030303020204" pitchFamily="34" charset="0"/>
                <a:ea typeface="Open Sans" panose="020B0604020202020204" charset="0"/>
                <a:cs typeface="Open Sans" panose="020B0604020202020204" charset="0"/>
              </a:rPr>
              <a:t> </a:t>
            </a:r>
          </a:p>
          <a:p>
            <a:pPr marL="0" indent="0">
              <a:lnSpc>
                <a:spcPct val="200000"/>
              </a:lnSpc>
              <a:buFont typeface="Courier New" panose="02070309020205020404" pitchFamily="49" charset="0"/>
              <a:buNone/>
            </a:pPr>
            <a:endParaRPr lang="en-US" dirty="0"/>
          </a:p>
        </p:txBody>
      </p:sp>
      <p:sp>
        <p:nvSpPr>
          <p:cNvPr id="4" name="Slide Number Placeholder 3"/>
          <p:cNvSpPr>
            <a:spLocks noGrp="1"/>
          </p:cNvSpPr>
          <p:nvPr>
            <p:ph type="sldNum" sz="quarter" idx="10"/>
          </p:nvPr>
        </p:nvSpPr>
        <p:spPr/>
        <p:txBody>
          <a:bodyPr/>
          <a:lstStyle/>
          <a:p>
            <a:fld id="{71B81024-447F-46C1-A9FC-67CC60C8E1BA}" type="slidenum">
              <a:rPr lang="en-US" smtClean="0"/>
              <a:pPr/>
              <a:t>22</a:t>
            </a:fld>
            <a:endParaRPr lang="en-US" dirty="0"/>
          </a:p>
        </p:txBody>
      </p:sp>
    </p:spTree>
    <p:extLst>
      <p:ext uri="{BB962C8B-B14F-4D97-AF65-F5344CB8AC3E}">
        <p14:creationId xmlns:p14="http://schemas.microsoft.com/office/powerpoint/2010/main" val="7727152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b="1" dirty="0"/>
              <a:t>Instructor notes:</a:t>
            </a:r>
            <a:endParaRPr lang="en-US" dirty="0">
              <a:solidFill>
                <a:schemeClr val="tx1">
                  <a:lumMod val="75000"/>
                  <a:lumOff val="25000"/>
                </a:schemeClr>
              </a:solidFill>
              <a:latin typeface="Candara" panose="020E0502030303020204" pitchFamily="34" charset="0"/>
            </a:endParaRPr>
          </a:p>
          <a:p>
            <a:pPr marL="0" indent="0">
              <a:lnSpc>
                <a:spcPct val="200000"/>
              </a:lnSpc>
              <a:buNone/>
            </a:pPr>
            <a:endParaRPr lang="en-US" sz="1200" dirty="0">
              <a:latin typeface="Candara" panose="020E0502030303020204" pitchFamily="34" charset="0"/>
              <a:ea typeface="Open Sans" panose="020B0604020202020204" charset="0"/>
              <a:cs typeface="Open Sans" panose="020B0604020202020204" charset="0"/>
            </a:endParaRPr>
          </a:p>
          <a:p>
            <a:pPr>
              <a:lnSpc>
                <a:spcPct val="100000"/>
              </a:lnSpc>
            </a:pPr>
            <a:r>
              <a:rPr lang="en-US" sz="1200" dirty="0">
                <a:latin typeface="Candara" panose="020E0502030303020204" pitchFamily="34" charset="0"/>
                <a:ea typeface="Open Sans" panose="020B0604020202020204" charset="0"/>
                <a:cs typeface="Open Sans" panose="020B0604020202020204" charset="0"/>
              </a:rPr>
              <a:t>As per above we could see Deployment template which can be used to create deployment Kubernetes object on cluster. We need to execute blow command to deploy resources as part of </a:t>
            </a:r>
          </a:p>
          <a:p>
            <a:pPr>
              <a:lnSpc>
                <a:spcPct val="100000"/>
              </a:lnSpc>
            </a:pPr>
            <a:endParaRPr lang="en-US" sz="1200" dirty="0">
              <a:latin typeface="Candara" panose="020E0502030303020204" pitchFamily="34" charset="0"/>
              <a:ea typeface="Open Sans" panose="020B0604020202020204" charset="0"/>
              <a:cs typeface="Open Sans" panose="020B0604020202020204" charset="0"/>
            </a:endParaRPr>
          </a:p>
          <a:p>
            <a:pPr marL="0" indent="0">
              <a:lnSpc>
                <a:spcPct val="100000"/>
              </a:lnSpc>
              <a:buNone/>
            </a:pPr>
            <a:r>
              <a:rPr lang="en-US" sz="1200" dirty="0">
                <a:latin typeface="Candara" panose="020E0502030303020204" pitchFamily="34" charset="0"/>
                <a:ea typeface="Open Sans" panose="020B0604020202020204" charset="0"/>
                <a:cs typeface="Open Sans" panose="020B0604020202020204" charset="0"/>
              </a:rPr>
              <a:t>			kubectl apply -f </a:t>
            </a:r>
            <a:r>
              <a:rPr lang="en-US" sz="1200" dirty="0" err="1">
                <a:latin typeface="Candara" panose="020E0502030303020204" pitchFamily="34" charset="0"/>
                <a:ea typeface="Open Sans" panose="020B0604020202020204" charset="0"/>
                <a:cs typeface="Open Sans" panose="020B0604020202020204" charset="0"/>
              </a:rPr>
              <a:t>deployment.yaml</a:t>
            </a:r>
            <a:r>
              <a:rPr lang="en-US" sz="1200" dirty="0">
                <a:latin typeface="Candara" panose="020E0502030303020204" pitchFamily="34" charset="0"/>
                <a:ea typeface="Open Sans" panose="020B0604020202020204" charset="0"/>
                <a:cs typeface="Open Sans" panose="020B0604020202020204" charset="0"/>
              </a:rPr>
              <a:t> </a:t>
            </a:r>
          </a:p>
          <a:p>
            <a:pPr marL="0" indent="0">
              <a:lnSpc>
                <a:spcPct val="200000"/>
              </a:lnSpc>
              <a:buFont typeface="Courier New" panose="02070309020205020404" pitchFamily="49" charset="0"/>
              <a:buNone/>
            </a:pPr>
            <a:endParaRPr lang="en-US" dirty="0"/>
          </a:p>
        </p:txBody>
      </p:sp>
      <p:sp>
        <p:nvSpPr>
          <p:cNvPr id="4" name="Slide Number Placeholder 3"/>
          <p:cNvSpPr>
            <a:spLocks noGrp="1"/>
          </p:cNvSpPr>
          <p:nvPr>
            <p:ph type="sldNum" sz="quarter" idx="10"/>
          </p:nvPr>
        </p:nvSpPr>
        <p:spPr/>
        <p:txBody>
          <a:bodyPr/>
          <a:lstStyle/>
          <a:p>
            <a:fld id="{71B81024-447F-46C1-A9FC-67CC60C8E1BA}" type="slidenum">
              <a:rPr lang="en-US" smtClean="0"/>
              <a:pPr/>
              <a:t>23</a:t>
            </a:fld>
            <a:endParaRPr lang="en-US" dirty="0"/>
          </a:p>
        </p:txBody>
      </p:sp>
    </p:spTree>
    <p:extLst>
      <p:ext uri="{BB962C8B-B14F-4D97-AF65-F5344CB8AC3E}">
        <p14:creationId xmlns:p14="http://schemas.microsoft.com/office/powerpoint/2010/main" val="3620592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IN" b="1" dirty="0"/>
              <a:t>Instructor notes:</a:t>
            </a:r>
            <a:endParaRPr lang="en-US" dirty="0">
              <a:solidFill>
                <a:schemeClr val="tx1">
                  <a:lumMod val="75000"/>
                  <a:lumOff val="25000"/>
                </a:schemeClr>
              </a:solidFill>
              <a:latin typeface="Candara" panose="020E0502030303020204" pitchFamily="34" charset="0"/>
            </a:endParaRPr>
          </a:p>
          <a:p>
            <a:pPr marL="0" indent="0">
              <a:lnSpc>
                <a:spcPct val="200000"/>
              </a:lnSpc>
              <a:buNone/>
            </a:pPr>
            <a:endParaRPr lang="en-US" sz="1200" dirty="0">
              <a:latin typeface="Candara" panose="020E0502030303020204" pitchFamily="34" charset="0"/>
              <a:ea typeface="Open Sans" panose="020B0604020202020204" charset="0"/>
              <a:cs typeface="Open Sans" panose="020B0604020202020204" charset="0"/>
            </a:endParaRPr>
          </a:p>
          <a:p>
            <a:pPr>
              <a:lnSpc>
                <a:spcPct val="150000"/>
              </a:lnSpc>
            </a:pPr>
            <a:r>
              <a:rPr lang="en-US" dirty="0"/>
              <a:t>Kubernetes replica sets helps us to maintain the number of replicas of pod in cluster. Replica Sets ensures that a specified number of pods are always running for a specific application.</a:t>
            </a:r>
          </a:p>
          <a:p>
            <a:pPr>
              <a:lnSpc>
                <a:spcPct val="150000"/>
              </a:lnSpc>
            </a:pPr>
            <a:endParaRPr lang="en-US" dirty="0"/>
          </a:p>
          <a:p>
            <a:pPr>
              <a:lnSpc>
                <a:spcPct val="150000"/>
              </a:lnSpc>
            </a:pPr>
            <a:r>
              <a:rPr lang="en-US" dirty="0"/>
              <a:t>In case a pod terminates replica sets ensures to bring a new fresh pod in place of terminated one. We can anytime increase and decrease the number of replica sets for a specific deployment in cluster.</a:t>
            </a:r>
          </a:p>
          <a:p>
            <a:pPr>
              <a:lnSpc>
                <a:spcPct val="150000"/>
              </a:lnSpc>
            </a:pPr>
            <a:endParaRPr lang="en-US" dirty="0"/>
          </a:p>
          <a:p>
            <a:pPr>
              <a:lnSpc>
                <a:spcPct val="150000"/>
              </a:lnSpc>
            </a:pPr>
            <a:r>
              <a:rPr lang="en-US" dirty="0"/>
              <a:t>Replica sets also helps us to scale up and scale down the services. </a:t>
            </a:r>
          </a:p>
          <a:p>
            <a:pPr>
              <a:lnSpc>
                <a:spcPct val="150000"/>
              </a:lnSpc>
            </a:pPr>
            <a:r>
              <a:rPr lang="en-US" dirty="0"/>
              <a:t>	</a:t>
            </a:r>
          </a:p>
          <a:p>
            <a:pPr>
              <a:lnSpc>
                <a:spcPct val="150000"/>
              </a:lnSpc>
            </a:pPr>
            <a:r>
              <a:rPr lang="en-US" dirty="0"/>
              <a:t>Example:	</a:t>
            </a:r>
          </a:p>
          <a:p>
            <a:pPr>
              <a:lnSpc>
                <a:spcPct val="150000"/>
              </a:lnSpc>
            </a:pPr>
            <a:r>
              <a:rPr lang="en-US" dirty="0"/>
              <a:t>		kubectl scale deployments/&lt;deployment name&gt; --replicas=&lt;replica set number&gt;</a:t>
            </a:r>
          </a:p>
          <a:p>
            <a:pPr>
              <a:lnSpc>
                <a:spcPct val="150000"/>
              </a:lnSpc>
            </a:pPr>
            <a:endParaRPr lang="en-US" dirty="0"/>
          </a:p>
          <a:p>
            <a:pPr marL="0" indent="0">
              <a:lnSpc>
                <a:spcPct val="200000"/>
              </a:lnSpc>
              <a:buFont typeface="Courier New" panose="02070309020205020404" pitchFamily="49" charset="0"/>
              <a:buNone/>
            </a:pPr>
            <a:endParaRPr lang="en-US" dirty="0"/>
          </a:p>
        </p:txBody>
      </p:sp>
      <p:sp>
        <p:nvSpPr>
          <p:cNvPr id="4" name="Slide Number Placeholder 3"/>
          <p:cNvSpPr>
            <a:spLocks noGrp="1"/>
          </p:cNvSpPr>
          <p:nvPr>
            <p:ph type="sldNum" sz="quarter" idx="10"/>
          </p:nvPr>
        </p:nvSpPr>
        <p:spPr/>
        <p:txBody>
          <a:bodyPr/>
          <a:lstStyle/>
          <a:p>
            <a:fld id="{71B81024-447F-46C1-A9FC-67CC60C8E1BA}" type="slidenum">
              <a:rPr lang="en-US" smtClean="0"/>
              <a:pPr/>
              <a:t>24</a:t>
            </a:fld>
            <a:endParaRPr lang="en-US" dirty="0"/>
          </a:p>
        </p:txBody>
      </p:sp>
    </p:spTree>
    <p:extLst>
      <p:ext uri="{BB962C8B-B14F-4D97-AF65-F5344CB8AC3E}">
        <p14:creationId xmlns:p14="http://schemas.microsoft.com/office/powerpoint/2010/main" val="21658799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IN" b="1" dirty="0"/>
              <a:t>Instructor notes:</a:t>
            </a:r>
            <a:endParaRPr lang="en-US" dirty="0">
              <a:solidFill>
                <a:schemeClr val="tx1">
                  <a:lumMod val="75000"/>
                  <a:lumOff val="25000"/>
                </a:schemeClr>
              </a:solidFill>
              <a:latin typeface="Candara" panose="020E0502030303020204" pitchFamily="34" charset="0"/>
            </a:endParaRPr>
          </a:p>
          <a:p>
            <a:pPr marL="0" indent="0">
              <a:lnSpc>
                <a:spcPct val="200000"/>
              </a:lnSpc>
              <a:buNone/>
            </a:pPr>
            <a:endParaRPr lang="en-US" sz="1200" dirty="0">
              <a:latin typeface="Candara" panose="020E0502030303020204" pitchFamily="34" charset="0"/>
              <a:ea typeface="Open Sans" panose="020B0604020202020204" charset="0"/>
              <a:cs typeface="Open Sans" panose="020B0604020202020204" charset="0"/>
            </a:endParaRPr>
          </a:p>
          <a:p>
            <a:pPr>
              <a:lnSpc>
                <a:spcPct val="150000"/>
              </a:lnSpc>
            </a:pPr>
            <a:r>
              <a:rPr lang="en-US" dirty="0"/>
              <a:t>Once Kubernetes pod is initialized we can expose it in form of service so that we can get a dedicated port. Using this port we can access application from outside world also. Follow below sequence to expose any deployment and make it accessible from outside.</a:t>
            </a:r>
          </a:p>
          <a:p>
            <a:pPr>
              <a:lnSpc>
                <a:spcPct val="150000"/>
              </a:lnSpc>
            </a:pPr>
            <a:endParaRPr lang="en-US" sz="500" dirty="0"/>
          </a:p>
          <a:p>
            <a:pPr>
              <a:lnSpc>
                <a:spcPct val="150000"/>
              </a:lnSpc>
            </a:pPr>
            <a:r>
              <a:rPr lang="en-US" dirty="0"/>
              <a:t>    kubectl expose deployment/&lt;deployment name&gt; --port=&lt;app port&gt; --target-port=&lt;app port&gt; --type=</a:t>
            </a:r>
            <a:r>
              <a:rPr lang="en-US" dirty="0" err="1"/>
              <a:t>NodePort</a:t>
            </a:r>
            <a:endParaRPr lang="en-US" dirty="0"/>
          </a:p>
          <a:p>
            <a:pPr>
              <a:lnSpc>
                <a:spcPct val="150000"/>
              </a:lnSpc>
            </a:pPr>
            <a:endParaRPr lang="en-US" sz="500" dirty="0"/>
          </a:p>
          <a:p>
            <a:pPr>
              <a:lnSpc>
                <a:spcPct val="150000"/>
              </a:lnSpc>
            </a:pPr>
            <a:r>
              <a:rPr lang="en-US" dirty="0"/>
              <a:t>Example:</a:t>
            </a:r>
          </a:p>
          <a:p>
            <a:pPr>
              <a:lnSpc>
                <a:spcPct val="150000"/>
              </a:lnSpc>
            </a:pPr>
            <a:endParaRPr lang="en-US" dirty="0"/>
          </a:p>
          <a:p>
            <a:pPr>
              <a:lnSpc>
                <a:spcPct val="150000"/>
              </a:lnSpc>
            </a:pPr>
            <a:r>
              <a:rPr lang="en-US" dirty="0"/>
              <a:t>        kubectl expose deployment/</a:t>
            </a:r>
            <a:r>
              <a:rPr lang="en-US" dirty="0" err="1"/>
              <a:t>kubernetes</a:t>
            </a:r>
            <a:r>
              <a:rPr lang="en-US" dirty="0"/>
              <a:t>-bootcamp --port=8080 --target-port=8080 --type=</a:t>
            </a:r>
            <a:r>
              <a:rPr lang="en-US" dirty="0" err="1"/>
              <a:t>NodePort</a:t>
            </a:r>
            <a:endParaRPr lang="en-US" dirty="0"/>
          </a:p>
          <a:p>
            <a:pPr marL="0" indent="0">
              <a:lnSpc>
                <a:spcPct val="200000"/>
              </a:lnSpc>
              <a:buFont typeface="Courier New" panose="02070309020205020404" pitchFamily="49" charset="0"/>
              <a:buNone/>
            </a:pPr>
            <a:endParaRPr lang="en-US" dirty="0"/>
          </a:p>
        </p:txBody>
      </p:sp>
      <p:sp>
        <p:nvSpPr>
          <p:cNvPr id="4" name="Slide Number Placeholder 3"/>
          <p:cNvSpPr>
            <a:spLocks noGrp="1"/>
          </p:cNvSpPr>
          <p:nvPr>
            <p:ph type="sldNum" sz="quarter" idx="10"/>
          </p:nvPr>
        </p:nvSpPr>
        <p:spPr/>
        <p:txBody>
          <a:bodyPr/>
          <a:lstStyle/>
          <a:p>
            <a:fld id="{71B81024-447F-46C1-A9FC-67CC60C8E1BA}" type="slidenum">
              <a:rPr lang="en-US" smtClean="0"/>
              <a:pPr/>
              <a:t>25</a:t>
            </a:fld>
            <a:endParaRPr lang="en-US" dirty="0"/>
          </a:p>
        </p:txBody>
      </p:sp>
    </p:spTree>
    <p:extLst>
      <p:ext uri="{BB962C8B-B14F-4D97-AF65-F5344CB8AC3E}">
        <p14:creationId xmlns:p14="http://schemas.microsoft.com/office/powerpoint/2010/main" val="42247455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b="1" dirty="0"/>
              <a:t>Instructor notes:</a:t>
            </a:r>
            <a:endParaRPr lang="en-US" dirty="0">
              <a:solidFill>
                <a:schemeClr val="tx1">
                  <a:lumMod val="75000"/>
                  <a:lumOff val="25000"/>
                </a:schemeClr>
              </a:solidFill>
              <a:latin typeface="Candara" panose="020E0502030303020204" pitchFamily="34" charset="0"/>
            </a:endParaRPr>
          </a:p>
          <a:p>
            <a:pPr marL="0" indent="0">
              <a:lnSpc>
                <a:spcPct val="200000"/>
              </a:lnSpc>
              <a:buNone/>
            </a:pPr>
            <a:endParaRPr lang="en-US" sz="1200" dirty="0">
              <a:latin typeface="Candara" panose="020E0502030303020204" pitchFamily="34" charset="0"/>
              <a:ea typeface="Open Sans" panose="020B0604020202020204" charset="0"/>
              <a:cs typeface="Open Sans" panose="020B0604020202020204" charset="0"/>
            </a:endParaRPr>
          </a:p>
          <a:p>
            <a:pPr>
              <a:lnSpc>
                <a:spcPct val="100000"/>
              </a:lnSpc>
            </a:pPr>
            <a:r>
              <a:rPr lang="en-US" sz="1200" dirty="0">
                <a:latin typeface="Candara" panose="020E0502030303020204" pitchFamily="34" charset="0"/>
                <a:ea typeface="Open Sans" panose="020B0604020202020204" charset="0"/>
                <a:cs typeface="Open Sans" panose="020B0604020202020204" charset="0"/>
              </a:rPr>
              <a:t>As per above we could see services template which can be used to expose containers and assign dedicated port to Kubernetes pod. We need to execute blow command to deploy resources as part of above YAML template.</a:t>
            </a:r>
          </a:p>
          <a:p>
            <a:pPr>
              <a:lnSpc>
                <a:spcPct val="100000"/>
              </a:lnSpc>
            </a:pPr>
            <a:endParaRPr lang="en-US" sz="1200" dirty="0">
              <a:latin typeface="Candara" panose="020E0502030303020204" pitchFamily="34" charset="0"/>
              <a:ea typeface="Open Sans" panose="020B0604020202020204" charset="0"/>
              <a:cs typeface="Open Sans" panose="020B0604020202020204" charset="0"/>
            </a:endParaRPr>
          </a:p>
          <a:p>
            <a:pPr marL="0" indent="0">
              <a:lnSpc>
                <a:spcPct val="100000"/>
              </a:lnSpc>
              <a:buNone/>
            </a:pPr>
            <a:r>
              <a:rPr lang="en-US" sz="1200" dirty="0">
                <a:latin typeface="Candara" panose="020E0502030303020204" pitchFamily="34" charset="0"/>
                <a:ea typeface="Open Sans" panose="020B0604020202020204" charset="0"/>
                <a:cs typeface="Open Sans" panose="020B0604020202020204" charset="0"/>
              </a:rPr>
              <a:t>			kubectl apply -f </a:t>
            </a:r>
            <a:r>
              <a:rPr lang="en-US" sz="1200" dirty="0" err="1">
                <a:latin typeface="Candara" panose="020E0502030303020204" pitchFamily="34" charset="0"/>
                <a:ea typeface="Open Sans" panose="020B0604020202020204" charset="0"/>
                <a:cs typeface="Open Sans" panose="020B0604020202020204" charset="0"/>
              </a:rPr>
              <a:t>service.yaml</a:t>
            </a:r>
            <a:r>
              <a:rPr lang="en-US" sz="1200" dirty="0">
                <a:latin typeface="Candara" panose="020E0502030303020204" pitchFamily="34" charset="0"/>
                <a:ea typeface="Open Sans" panose="020B0604020202020204" charset="0"/>
                <a:cs typeface="Open Sans" panose="020B0604020202020204" charset="0"/>
              </a:rPr>
              <a:t> </a:t>
            </a:r>
          </a:p>
          <a:p>
            <a:pPr marL="0" indent="0">
              <a:lnSpc>
                <a:spcPct val="200000"/>
              </a:lnSpc>
              <a:buFont typeface="Courier New" panose="02070309020205020404" pitchFamily="49" charset="0"/>
              <a:buNone/>
            </a:pPr>
            <a:endParaRPr lang="en-US" dirty="0"/>
          </a:p>
        </p:txBody>
      </p:sp>
      <p:sp>
        <p:nvSpPr>
          <p:cNvPr id="4" name="Slide Number Placeholder 3"/>
          <p:cNvSpPr>
            <a:spLocks noGrp="1"/>
          </p:cNvSpPr>
          <p:nvPr>
            <p:ph type="sldNum" sz="quarter" idx="10"/>
          </p:nvPr>
        </p:nvSpPr>
        <p:spPr/>
        <p:txBody>
          <a:bodyPr/>
          <a:lstStyle/>
          <a:p>
            <a:fld id="{71B81024-447F-46C1-A9FC-67CC60C8E1BA}" type="slidenum">
              <a:rPr lang="en-US" smtClean="0"/>
              <a:pPr/>
              <a:t>26</a:t>
            </a:fld>
            <a:endParaRPr lang="en-US" dirty="0"/>
          </a:p>
        </p:txBody>
      </p:sp>
    </p:spTree>
    <p:extLst>
      <p:ext uri="{BB962C8B-B14F-4D97-AF65-F5344CB8AC3E}">
        <p14:creationId xmlns:p14="http://schemas.microsoft.com/office/powerpoint/2010/main" val="26692307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b="1" dirty="0"/>
              <a:t>Instructor notes:</a:t>
            </a:r>
            <a:endParaRPr lang="en-US" dirty="0">
              <a:solidFill>
                <a:schemeClr val="tx1">
                  <a:lumMod val="75000"/>
                  <a:lumOff val="25000"/>
                </a:schemeClr>
              </a:solidFill>
              <a:latin typeface="Candara" panose="020E0502030303020204" pitchFamily="34" charset="0"/>
            </a:endParaRPr>
          </a:p>
          <a:p>
            <a:pPr marL="0" indent="0">
              <a:lnSpc>
                <a:spcPct val="200000"/>
              </a:lnSpc>
              <a:buNone/>
            </a:pPr>
            <a:endParaRPr lang="en-US" sz="1200" dirty="0">
              <a:latin typeface="Candara" panose="020E0502030303020204" pitchFamily="34" charset="0"/>
              <a:ea typeface="Open Sans" panose="020B0604020202020204" charset="0"/>
              <a:cs typeface="Open Sans" panose="020B0604020202020204" charset="0"/>
            </a:endParaRPr>
          </a:p>
          <a:p>
            <a:pPr>
              <a:lnSpc>
                <a:spcPct val="100000"/>
              </a:lnSpc>
            </a:pPr>
            <a:r>
              <a:rPr lang="en-US" sz="1200" dirty="0">
                <a:latin typeface="Candara" panose="020E0502030303020204" pitchFamily="34" charset="0"/>
                <a:ea typeface="Open Sans" panose="020B0604020202020204" charset="0"/>
                <a:cs typeface="Open Sans" panose="020B0604020202020204" charset="0"/>
              </a:rPr>
              <a:t>Kubernetes Service can be created using below commands:</a:t>
            </a:r>
          </a:p>
          <a:p>
            <a:pPr>
              <a:lnSpc>
                <a:spcPct val="100000"/>
              </a:lnSpc>
            </a:pPr>
            <a:r>
              <a:rPr lang="en-US" sz="1200" dirty="0">
                <a:latin typeface="Candara" panose="020E0502030303020204" pitchFamily="34" charset="0"/>
                <a:ea typeface="Open Sans" panose="020B0604020202020204" charset="0"/>
                <a:cs typeface="Open Sans" panose="020B0604020202020204" charset="0"/>
              </a:rPr>
              <a:t>	</a:t>
            </a:r>
          </a:p>
          <a:p>
            <a:pPr>
              <a:lnSpc>
                <a:spcPct val="100000"/>
              </a:lnSpc>
            </a:pPr>
            <a:r>
              <a:rPr lang="en-US" sz="1200" dirty="0">
                <a:latin typeface="Candara" panose="020E0502030303020204" pitchFamily="34" charset="0"/>
                <a:ea typeface="Open Sans" panose="020B0604020202020204" charset="0"/>
                <a:cs typeface="Open Sans" panose="020B0604020202020204" charset="0"/>
              </a:rPr>
              <a:t>		kubectl apply -f </a:t>
            </a:r>
            <a:r>
              <a:rPr lang="en-US" sz="1200" dirty="0" err="1">
                <a:latin typeface="Candara" panose="020E0502030303020204" pitchFamily="34" charset="0"/>
                <a:ea typeface="Open Sans" panose="020B0604020202020204" charset="0"/>
                <a:cs typeface="Open Sans" panose="020B0604020202020204" charset="0"/>
              </a:rPr>
              <a:t>service.yaml</a:t>
            </a:r>
            <a:r>
              <a:rPr lang="en-US" sz="1200" dirty="0">
                <a:latin typeface="Candara" panose="020E0502030303020204" pitchFamily="34" charset="0"/>
                <a:ea typeface="Open Sans" panose="020B0604020202020204" charset="0"/>
                <a:cs typeface="Open Sans" panose="020B0604020202020204" charset="0"/>
              </a:rPr>
              <a:t>			Deploy service object on cluster</a:t>
            </a:r>
          </a:p>
          <a:p>
            <a:pPr>
              <a:lnSpc>
                <a:spcPct val="100000"/>
              </a:lnSpc>
            </a:pPr>
            <a:r>
              <a:rPr lang="en-US" sz="1200" dirty="0">
                <a:latin typeface="Candara" panose="020E0502030303020204" pitchFamily="34" charset="0"/>
                <a:ea typeface="Open Sans" panose="020B0604020202020204" charset="0"/>
                <a:cs typeface="Open Sans" panose="020B0604020202020204" charset="0"/>
              </a:rPr>
              <a:t>		kubectl get svc			Fetch services on Kubernetes Cluster</a:t>
            </a:r>
          </a:p>
          <a:p>
            <a:pPr>
              <a:lnSpc>
                <a:spcPct val="100000"/>
              </a:lnSpc>
            </a:pPr>
            <a:endParaRPr lang="en-US" sz="1200" dirty="0">
              <a:latin typeface="Candara" panose="020E0502030303020204" pitchFamily="34" charset="0"/>
              <a:ea typeface="Open Sans" panose="020B0604020202020204" charset="0"/>
              <a:cs typeface="Open Sans" panose="020B0604020202020204" charset="0"/>
            </a:endParaRPr>
          </a:p>
          <a:p>
            <a:pPr marL="0" indent="0">
              <a:lnSpc>
                <a:spcPct val="200000"/>
              </a:lnSpc>
              <a:buFont typeface="Courier New" panose="02070309020205020404" pitchFamily="49" charset="0"/>
              <a:buNone/>
            </a:pPr>
            <a:endParaRPr lang="en-US" dirty="0"/>
          </a:p>
        </p:txBody>
      </p:sp>
      <p:sp>
        <p:nvSpPr>
          <p:cNvPr id="4" name="Slide Number Placeholder 3"/>
          <p:cNvSpPr>
            <a:spLocks noGrp="1"/>
          </p:cNvSpPr>
          <p:nvPr>
            <p:ph type="sldNum" sz="quarter" idx="10"/>
          </p:nvPr>
        </p:nvSpPr>
        <p:spPr/>
        <p:txBody>
          <a:bodyPr/>
          <a:lstStyle/>
          <a:p>
            <a:fld id="{71B81024-447F-46C1-A9FC-67CC60C8E1BA}" type="slidenum">
              <a:rPr lang="en-US" smtClean="0"/>
              <a:pPr/>
              <a:t>27</a:t>
            </a:fld>
            <a:endParaRPr lang="en-US" dirty="0"/>
          </a:p>
        </p:txBody>
      </p:sp>
    </p:spTree>
    <p:extLst>
      <p:ext uri="{BB962C8B-B14F-4D97-AF65-F5344CB8AC3E}">
        <p14:creationId xmlns:p14="http://schemas.microsoft.com/office/powerpoint/2010/main" val="32518960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IN" b="1" dirty="0"/>
              <a:t>Instructor notes:</a:t>
            </a:r>
            <a:endParaRPr lang="en-US" dirty="0">
              <a:solidFill>
                <a:schemeClr val="tx1">
                  <a:lumMod val="75000"/>
                  <a:lumOff val="25000"/>
                </a:schemeClr>
              </a:solidFill>
              <a:latin typeface="Candara" panose="020E0502030303020204" pitchFamily="34" charset="0"/>
            </a:endParaRPr>
          </a:p>
          <a:p>
            <a:pPr marL="0" indent="0">
              <a:lnSpc>
                <a:spcPct val="200000"/>
              </a:lnSpc>
              <a:buNone/>
            </a:pPr>
            <a:endParaRPr lang="en-US" sz="1200" dirty="0">
              <a:latin typeface="Candara" panose="020E0502030303020204" pitchFamily="34" charset="0"/>
              <a:ea typeface="Open Sans" panose="020B0604020202020204" charset="0"/>
              <a:cs typeface="Open Sans" panose="020B0604020202020204" charset="0"/>
            </a:endParaRPr>
          </a:p>
          <a:p>
            <a:pPr marL="0" indent="0">
              <a:lnSpc>
                <a:spcPct val="150000"/>
              </a:lnSpc>
              <a:buNone/>
            </a:pPr>
            <a:r>
              <a:rPr lang="en-US" sz="1200" dirty="0">
                <a:latin typeface="Candara" panose="020E0502030303020204" pitchFamily="34" charset="0"/>
                <a:ea typeface="Open Sans" panose="020B0604020202020204" charset="0"/>
                <a:cs typeface="Open Sans" panose="020B0604020202020204" charset="0"/>
              </a:rPr>
              <a:t>While deploying service on Kubernetes we can specify what kind of service we want to configure. We are having below three Types of service:</a:t>
            </a:r>
          </a:p>
          <a:p>
            <a:pPr marL="0" indent="0">
              <a:lnSpc>
                <a:spcPct val="150000"/>
              </a:lnSpc>
              <a:buNone/>
            </a:pPr>
            <a:endParaRPr lang="en-US" sz="800" dirty="0">
              <a:latin typeface="Candara" panose="020E0502030303020204" pitchFamily="34" charset="0"/>
              <a:ea typeface="Open Sans" panose="020B0604020202020204" charset="0"/>
              <a:cs typeface="Open Sans" panose="020B0604020202020204" charset="0"/>
            </a:endParaRPr>
          </a:p>
          <a:p>
            <a:pPr>
              <a:lnSpc>
                <a:spcPct val="150000"/>
              </a:lnSpc>
            </a:pPr>
            <a:r>
              <a:rPr lang="en-US" sz="1200" dirty="0" err="1">
                <a:latin typeface="Candara" panose="020E0502030303020204" pitchFamily="34" charset="0"/>
                <a:ea typeface="Open Sans" panose="020B0604020202020204" charset="0"/>
                <a:cs typeface="Open Sans" panose="020B0604020202020204" charset="0"/>
              </a:rPr>
              <a:t>ClusterIP</a:t>
            </a:r>
            <a:r>
              <a:rPr lang="en-US" sz="1200" dirty="0">
                <a:latin typeface="Candara" panose="020E0502030303020204" pitchFamily="34" charset="0"/>
                <a:ea typeface="Open Sans" panose="020B0604020202020204" charset="0"/>
                <a:cs typeface="Open Sans" panose="020B0604020202020204" charset="0"/>
              </a:rPr>
              <a:t>: Exposes the Service on a cluster-internal IP. Choosing this value makes the Service only reachable from within the cluster. This is the default </a:t>
            </a:r>
            <a:r>
              <a:rPr lang="en-US" sz="1200" dirty="0" err="1">
                <a:latin typeface="Candara" panose="020E0502030303020204" pitchFamily="34" charset="0"/>
                <a:ea typeface="Open Sans" panose="020B0604020202020204" charset="0"/>
                <a:cs typeface="Open Sans" panose="020B0604020202020204" charset="0"/>
              </a:rPr>
              <a:t>ServiceType</a:t>
            </a:r>
            <a:r>
              <a:rPr lang="en-US" sz="1200" dirty="0">
                <a:latin typeface="Candara" panose="020E0502030303020204" pitchFamily="34" charset="0"/>
                <a:ea typeface="Open Sans" panose="020B0604020202020204" charset="0"/>
                <a:cs typeface="Open Sans" panose="020B0604020202020204" charset="0"/>
              </a:rPr>
              <a:t>.</a:t>
            </a:r>
          </a:p>
          <a:p>
            <a:pPr>
              <a:lnSpc>
                <a:spcPct val="150000"/>
              </a:lnSpc>
            </a:pPr>
            <a:endParaRPr lang="en-US" sz="1200" dirty="0">
              <a:latin typeface="Candara" panose="020E0502030303020204" pitchFamily="34" charset="0"/>
              <a:ea typeface="Open Sans" panose="020B0604020202020204" charset="0"/>
              <a:cs typeface="Open Sans" panose="020B0604020202020204" charset="0"/>
            </a:endParaRPr>
          </a:p>
          <a:p>
            <a:pPr>
              <a:lnSpc>
                <a:spcPct val="150000"/>
              </a:lnSpc>
            </a:pPr>
            <a:r>
              <a:rPr lang="en-US" sz="1200" dirty="0" err="1">
                <a:latin typeface="Candara" panose="020E0502030303020204" pitchFamily="34" charset="0"/>
                <a:ea typeface="Open Sans" panose="020B0604020202020204" charset="0"/>
                <a:cs typeface="Open Sans" panose="020B0604020202020204" charset="0"/>
              </a:rPr>
              <a:t>NodePort</a:t>
            </a:r>
            <a:r>
              <a:rPr lang="en-US" sz="1200" dirty="0">
                <a:latin typeface="Candara" panose="020E0502030303020204" pitchFamily="34" charset="0"/>
                <a:ea typeface="Open Sans" panose="020B0604020202020204" charset="0"/>
                <a:cs typeface="Open Sans" panose="020B0604020202020204" charset="0"/>
              </a:rPr>
              <a:t>: Exposes the Service on each Node’s IP at a static port. We will be able to access application from outside cluster using &lt;</a:t>
            </a:r>
            <a:r>
              <a:rPr lang="en-US" sz="1200" dirty="0" err="1">
                <a:latin typeface="Candara" panose="020E0502030303020204" pitchFamily="34" charset="0"/>
                <a:ea typeface="Open Sans" panose="020B0604020202020204" charset="0"/>
                <a:cs typeface="Open Sans" panose="020B0604020202020204" charset="0"/>
              </a:rPr>
              <a:t>NodeIP</a:t>
            </a:r>
            <a:r>
              <a:rPr lang="en-US" sz="1200" dirty="0">
                <a:latin typeface="Candara" panose="020E0502030303020204" pitchFamily="34" charset="0"/>
                <a:ea typeface="Open Sans" panose="020B0604020202020204" charset="0"/>
                <a:cs typeface="Open Sans" panose="020B0604020202020204" charset="0"/>
              </a:rPr>
              <a:t>&gt;:&lt;</a:t>
            </a:r>
            <a:r>
              <a:rPr lang="en-US" sz="1200" dirty="0" err="1">
                <a:latin typeface="Candara" panose="020E0502030303020204" pitchFamily="34" charset="0"/>
                <a:ea typeface="Open Sans" panose="020B0604020202020204" charset="0"/>
                <a:cs typeface="Open Sans" panose="020B0604020202020204" charset="0"/>
              </a:rPr>
              <a:t>NodePort</a:t>
            </a:r>
            <a:r>
              <a:rPr lang="en-US" sz="1200" dirty="0">
                <a:latin typeface="Candara" panose="020E0502030303020204" pitchFamily="34" charset="0"/>
                <a:ea typeface="Open Sans" panose="020B0604020202020204" charset="0"/>
                <a:cs typeface="Open Sans" panose="020B0604020202020204" charset="0"/>
              </a:rPr>
              <a:t>&gt;.</a:t>
            </a:r>
          </a:p>
          <a:p>
            <a:pPr>
              <a:lnSpc>
                <a:spcPct val="150000"/>
              </a:lnSpc>
            </a:pPr>
            <a:endParaRPr lang="en-US" sz="1200" dirty="0">
              <a:latin typeface="Candara" panose="020E0502030303020204" pitchFamily="34" charset="0"/>
              <a:ea typeface="Open Sans" panose="020B0604020202020204" charset="0"/>
              <a:cs typeface="Open Sans" panose="020B0604020202020204" charset="0"/>
            </a:endParaRPr>
          </a:p>
          <a:p>
            <a:pPr>
              <a:lnSpc>
                <a:spcPct val="150000"/>
              </a:lnSpc>
            </a:pPr>
            <a:r>
              <a:rPr lang="en-US" sz="1200" dirty="0" err="1">
                <a:latin typeface="Candara" panose="020E0502030303020204" pitchFamily="34" charset="0"/>
                <a:ea typeface="Open Sans" panose="020B0604020202020204" charset="0"/>
                <a:cs typeface="Open Sans" panose="020B0604020202020204" charset="0"/>
              </a:rPr>
              <a:t>LoadBalancer</a:t>
            </a:r>
            <a:r>
              <a:rPr lang="en-US" sz="1200" dirty="0">
                <a:latin typeface="Candara" panose="020E0502030303020204" pitchFamily="34" charset="0"/>
                <a:ea typeface="Open Sans" panose="020B0604020202020204" charset="0"/>
                <a:cs typeface="Open Sans" panose="020B0604020202020204" charset="0"/>
              </a:rPr>
              <a:t>: We can expose a service using a cloud provider’s load balancer. Kubernetes will create a </a:t>
            </a:r>
            <a:r>
              <a:rPr lang="en-US" sz="1200" dirty="0" err="1">
                <a:latin typeface="Candara" panose="020E0502030303020204" pitchFamily="34" charset="0"/>
                <a:ea typeface="Open Sans" panose="020B0604020202020204" charset="0"/>
                <a:cs typeface="Open Sans" panose="020B0604020202020204" charset="0"/>
              </a:rPr>
              <a:t>NodePort</a:t>
            </a:r>
            <a:r>
              <a:rPr lang="en-US" sz="1200" dirty="0">
                <a:latin typeface="Candara" panose="020E0502030303020204" pitchFamily="34" charset="0"/>
                <a:ea typeface="Open Sans" panose="020B0604020202020204" charset="0"/>
                <a:cs typeface="Open Sans" panose="020B0604020202020204" charset="0"/>
              </a:rPr>
              <a:t> which will redirect traffic to load balancers.</a:t>
            </a:r>
          </a:p>
          <a:p>
            <a:pPr marL="0" indent="0">
              <a:lnSpc>
                <a:spcPct val="200000"/>
              </a:lnSpc>
              <a:buFont typeface="Courier New" panose="02070309020205020404" pitchFamily="49" charset="0"/>
              <a:buNone/>
            </a:pPr>
            <a:endParaRPr lang="en-US" dirty="0"/>
          </a:p>
        </p:txBody>
      </p:sp>
      <p:sp>
        <p:nvSpPr>
          <p:cNvPr id="4" name="Slide Number Placeholder 3"/>
          <p:cNvSpPr>
            <a:spLocks noGrp="1"/>
          </p:cNvSpPr>
          <p:nvPr>
            <p:ph type="sldNum" sz="quarter" idx="10"/>
          </p:nvPr>
        </p:nvSpPr>
        <p:spPr/>
        <p:txBody>
          <a:bodyPr/>
          <a:lstStyle/>
          <a:p>
            <a:fld id="{71B81024-447F-46C1-A9FC-67CC60C8E1BA}" type="slidenum">
              <a:rPr lang="en-US" smtClean="0"/>
              <a:pPr/>
              <a:t>28</a:t>
            </a:fld>
            <a:endParaRPr lang="en-US" dirty="0"/>
          </a:p>
        </p:txBody>
      </p:sp>
    </p:spTree>
    <p:extLst>
      <p:ext uri="{BB962C8B-B14F-4D97-AF65-F5344CB8AC3E}">
        <p14:creationId xmlns:p14="http://schemas.microsoft.com/office/powerpoint/2010/main" val="6325597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b="1" dirty="0"/>
              <a:t>Instructor notes:</a:t>
            </a:r>
            <a:endParaRPr lang="en-US" dirty="0">
              <a:solidFill>
                <a:schemeClr val="tx1">
                  <a:lumMod val="75000"/>
                  <a:lumOff val="25000"/>
                </a:schemeClr>
              </a:solidFill>
              <a:latin typeface="Candara" panose="020E0502030303020204" pitchFamily="34" charset="0"/>
            </a:endParaRPr>
          </a:p>
          <a:p>
            <a:pPr marL="0" indent="0">
              <a:lnSpc>
                <a:spcPct val="200000"/>
              </a:lnSpc>
              <a:buNone/>
            </a:pPr>
            <a:endParaRPr lang="en-US" sz="1200" dirty="0">
              <a:latin typeface="Candara" panose="020E0502030303020204" pitchFamily="34" charset="0"/>
              <a:ea typeface="Open Sans" panose="020B0604020202020204" charset="0"/>
              <a:cs typeface="Open Sans" panose="020B0604020202020204" charset="0"/>
            </a:endParaRPr>
          </a:p>
          <a:p>
            <a:pPr>
              <a:lnSpc>
                <a:spcPct val="100000"/>
              </a:lnSpc>
            </a:pPr>
            <a:r>
              <a:rPr lang="en-US" sz="1200" dirty="0">
                <a:latin typeface="Candara" panose="020E0502030303020204" pitchFamily="34" charset="0"/>
                <a:ea typeface="Open Sans" panose="020B0604020202020204" charset="0"/>
                <a:cs typeface="Open Sans" panose="020B0604020202020204" charset="0"/>
              </a:rPr>
              <a:t>We can use service template as per below using which we will be able to create service of </a:t>
            </a:r>
            <a:r>
              <a:rPr lang="en-US" sz="1200" dirty="0" err="1">
                <a:latin typeface="Candara" panose="020E0502030303020204" pitchFamily="34" charset="0"/>
                <a:ea typeface="Open Sans" panose="020B0604020202020204" charset="0"/>
                <a:cs typeface="Open Sans" panose="020B0604020202020204" charset="0"/>
              </a:rPr>
              <a:t>ClusterIP</a:t>
            </a:r>
            <a:r>
              <a:rPr lang="en-US" sz="1200" dirty="0">
                <a:latin typeface="Candara" panose="020E0502030303020204" pitchFamily="34" charset="0"/>
                <a:ea typeface="Open Sans" panose="020B0604020202020204" charset="0"/>
                <a:cs typeface="Open Sans" panose="020B0604020202020204" charset="0"/>
              </a:rPr>
              <a:t> Type.</a:t>
            </a:r>
          </a:p>
          <a:p>
            <a:pPr>
              <a:lnSpc>
                <a:spcPct val="100000"/>
              </a:lnSpc>
            </a:pPr>
            <a:endParaRPr lang="en-US" sz="1200" dirty="0">
              <a:latin typeface="Candara" panose="020E0502030303020204" pitchFamily="34" charset="0"/>
              <a:ea typeface="Open Sans" panose="020B0604020202020204" charset="0"/>
              <a:cs typeface="Open Sans" panose="020B0604020202020204" charset="0"/>
            </a:endParaRPr>
          </a:p>
          <a:p>
            <a:pPr marL="0" indent="0">
              <a:lnSpc>
                <a:spcPct val="100000"/>
              </a:lnSpc>
              <a:buNone/>
            </a:pPr>
            <a:r>
              <a:rPr lang="en-US" sz="1200" dirty="0" err="1">
                <a:latin typeface="Candara" panose="020E0502030303020204" pitchFamily="34" charset="0"/>
                <a:ea typeface="Open Sans" panose="020B0604020202020204" charset="0"/>
                <a:cs typeface="Open Sans" panose="020B0604020202020204" charset="0"/>
              </a:rPr>
              <a:t>apiVersion</a:t>
            </a:r>
            <a:r>
              <a:rPr lang="en-US" sz="1200" dirty="0">
                <a:latin typeface="Candara" panose="020E0502030303020204" pitchFamily="34" charset="0"/>
                <a:ea typeface="Open Sans" panose="020B0604020202020204" charset="0"/>
                <a:cs typeface="Open Sans" panose="020B0604020202020204" charset="0"/>
              </a:rPr>
              <a:t>: v1</a:t>
            </a:r>
          </a:p>
          <a:p>
            <a:pPr marL="0" indent="0">
              <a:lnSpc>
                <a:spcPct val="100000"/>
              </a:lnSpc>
              <a:buNone/>
            </a:pPr>
            <a:r>
              <a:rPr lang="en-US" sz="1200" dirty="0">
                <a:latin typeface="Candara" panose="020E0502030303020204" pitchFamily="34" charset="0"/>
                <a:ea typeface="Open Sans" panose="020B0604020202020204" charset="0"/>
                <a:cs typeface="Open Sans" panose="020B0604020202020204" charset="0"/>
              </a:rPr>
              <a:t>kind: Service</a:t>
            </a:r>
          </a:p>
          <a:p>
            <a:pPr marL="0" indent="0">
              <a:lnSpc>
                <a:spcPct val="100000"/>
              </a:lnSpc>
              <a:buNone/>
            </a:pPr>
            <a:r>
              <a:rPr lang="en-US" sz="1200" dirty="0">
                <a:latin typeface="Candara" panose="020E0502030303020204" pitchFamily="34" charset="0"/>
                <a:ea typeface="Open Sans" panose="020B0604020202020204" charset="0"/>
                <a:cs typeface="Open Sans" panose="020B0604020202020204" charset="0"/>
              </a:rPr>
              <a:t>metadata: </a:t>
            </a:r>
          </a:p>
          <a:p>
            <a:pPr marL="0" indent="0">
              <a:lnSpc>
                <a:spcPct val="100000"/>
              </a:lnSpc>
              <a:buNone/>
            </a:pPr>
            <a:r>
              <a:rPr lang="en-US" sz="1200" dirty="0">
                <a:latin typeface="Candara" panose="020E0502030303020204" pitchFamily="34" charset="0"/>
                <a:ea typeface="Open Sans" panose="020B0604020202020204" charset="0"/>
                <a:cs typeface="Open Sans" panose="020B0604020202020204" charset="0"/>
              </a:rPr>
              <a:t>  name: </a:t>
            </a:r>
            <a:r>
              <a:rPr lang="en-US" sz="1200" dirty="0" err="1">
                <a:latin typeface="Candara" panose="020E0502030303020204" pitchFamily="34" charset="0"/>
                <a:ea typeface="Open Sans" panose="020B0604020202020204" charset="0"/>
                <a:cs typeface="Open Sans" panose="020B0604020202020204" charset="0"/>
              </a:rPr>
              <a:t>nginx</a:t>
            </a:r>
            <a:r>
              <a:rPr lang="en-US" sz="1200" dirty="0">
                <a:latin typeface="Candara" panose="020E0502030303020204" pitchFamily="34" charset="0"/>
                <a:ea typeface="Open Sans" panose="020B0604020202020204" charset="0"/>
                <a:cs typeface="Open Sans" panose="020B0604020202020204" charset="0"/>
              </a:rPr>
              <a:t>-service</a:t>
            </a:r>
          </a:p>
          <a:p>
            <a:pPr marL="0" indent="0">
              <a:lnSpc>
                <a:spcPct val="100000"/>
              </a:lnSpc>
              <a:buNone/>
            </a:pPr>
            <a:r>
              <a:rPr lang="en-US" sz="1200" dirty="0">
                <a:latin typeface="Candara" panose="020E0502030303020204" pitchFamily="34" charset="0"/>
                <a:ea typeface="Open Sans" panose="020B0604020202020204" charset="0"/>
                <a:cs typeface="Open Sans" panose="020B0604020202020204" charset="0"/>
              </a:rPr>
              <a:t>spec: </a:t>
            </a:r>
          </a:p>
          <a:p>
            <a:pPr marL="0" indent="0">
              <a:lnSpc>
                <a:spcPct val="100000"/>
              </a:lnSpc>
              <a:buNone/>
            </a:pPr>
            <a:r>
              <a:rPr lang="en-US" sz="1200" dirty="0">
                <a:latin typeface="Candara" panose="020E0502030303020204" pitchFamily="34" charset="0"/>
                <a:ea typeface="Open Sans" panose="020B0604020202020204" charset="0"/>
                <a:cs typeface="Open Sans" panose="020B0604020202020204" charset="0"/>
              </a:rPr>
              <a:t>  selector: </a:t>
            </a:r>
          </a:p>
          <a:p>
            <a:pPr marL="0" indent="0">
              <a:lnSpc>
                <a:spcPct val="100000"/>
              </a:lnSpc>
              <a:buNone/>
            </a:pPr>
            <a:r>
              <a:rPr lang="en-US" sz="1200" dirty="0">
                <a:latin typeface="Candara" panose="020E0502030303020204" pitchFamily="34" charset="0"/>
                <a:ea typeface="Open Sans" panose="020B0604020202020204" charset="0"/>
                <a:cs typeface="Open Sans" panose="020B0604020202020204" charset="0"/>
              </a:rPr>
              <a:t>    app: </a:t>
            </a:r>
            <a:r>
              <a:rPr lang="en-US" sz="1200" dirty="0" err="1">
                <a:latin typeface="Candara" panose="020E0502030303020204" pitchFamily="34" charset="0"/>
                <a:ea typeface="Open Sans" panose="020B0604020202020204" charset="0"/>
                <a:cs typeface="Open Sans" panose="020B0604020202020204" charset="0"/>
              </a:rPr>
              <a:t>nginx</a:t>
            </a:r>
            <a:r>
              <a:rPr lang="en-US" sz="1200" dirty="0">
                <a:latin typeface="Candara" panose="020E0502030303020204" pitchFamily="34" charset="0"/>
                <a:ea typeface="Open Sans" panose="020B0604020202020204" charset="0"/>
                <a:cs typeface="Open Sans" panose="020B0604020202020204" charset="0"/>
              </a:rPr>
              <a:t>-pod</a:t>
            </a:r>
          </a:p>
          <a:p>
            <a:pPr marL="0" indent="0">
              <a:lnSpc>
                <a:spcPct val="100000"/>
              </a:lnSpc>
              <a:buNone/>
            </a:pPr>
            <a:r>
              <a:rPr lang="en-US" sz="1200" dirty="0">
                <a:latin typeface="Candara" panose="020E0502030303020204" pitchFamily="34" charset="0"/>
                <a:ea typeface="Open Sans" panose="020B0604020202020204" charset="0"/>
                <a:cs typeface="Open Sans" panose="020B0604020202020204" charset="0"/>
              </a:rPr>
              <a:t>  ports:</a:t>
            </a:r>
          </a:p>
          <a:p>
            <a:pPr marL="0" indent="0">
              <a:lnSpc>
                <a:spcPct val="100000"/>
              </a:lnSpc>
              <a:buNone/>
            </a:pPr>
            <a:r>
              <a:rPr lang="en-US" sz="1200" dirty="0">
                <a:latin typeface="Candara" panose="020E0502030303020204" pitchFamily="34" charset="0"/>
                <a:ea typeface="Open Sans" panose="020B0604020202020204" charset="0"/>
                <a:cs typeface="Open Sans" panose="020B0604020202020204" charset="0"/>
              </a:rPr>
              <a:t>    - name: http</a:t>
            </a:r>
          </a:p>
          <a:p>
            <a:pPr marL="0" indent="0">
              <a:lnSpc>
                <a:spcPct val="100000"/>
              </a:lnSpc>
              <a:buNone/>
            </a:pPr>
            <a:r>
              <a:rPr lang="en-US" sz="1200" dirty="0">
                <a:latin typeface="Candara" panose="020E0502030303020204" pitchFamily="34" charset="0"/>
                <a:ea typeface="Open Sans" panose="020B0604020202020204" charset="0"/>
                <a:cs typeface="Open Sans" panose="020B0604020202020204" charset="0"/>
              </a:rPr>
              <a:t>      port: 8080</a:t>
            </a:r>
          </a:p>
          <a:p>
            <a:pPr marL="0" indent="0">
              <a:lnSpc>
                <a:spcPct val="100000"/>
              </a:lnSpc>
              <a:buNone/>
            </a:pPr>
            <a:r>
              <a:rPr lang="en-US" sz="1200" dirty="0">
                <a:latin typeface="Candara" panose="020E0502030303020204" pitchFamily="34" charset="0"/>
                <a:ea typeface="Open Sans" panose="020B0604020202020204" charset="0"/>
                <a:cs typeface="Open Sans" panose="020B0604020202020204" charset="0"/>
              </a:rPr>
              <a:t>  type: </a:t>
            </a:r>
            <a:r>
              <a:rPr lang="en-US" sz="1200" dirty="0" err="1">
                <a:latin typeface="Candara" panose="020E0502030303020204" pitchFamily="34" charset="0"/>
                <a:ea typeface="Open Sans" panose="020B0604020202020204" charset="0"/>
                <a:cs typeface="Open Sans" panose="020B0604020202020204" charset="0"/>
              </a:rPr>
              <a:t>ClusterIP</a:t>
            </a:r>
            <a:endParaRPr lang="en-US" sz="1200" dirty="0">
              <a:latin typeface="Candara" panose="020E0502030303020204" pitchFamily="34" charset="0"/>
              <a:ea typeface="Open Sans" panose="020B0604020202020204" charset="0"/>
              <a:cs typeface="Open Sans" panose="020B0604020202020204" charset="0"/>
            </a:endParaRPr>
          </a:p>
          <a:p>
            <a:pPr>
              <a:lnSpc>
                <a:spcPct val="100000"/>
              </a:lnSpc>
            </a:pPr>
            <a:endParaRPr lang="en-US" sz="1200" dirty="0">
              <a:latin typeface="Candara" panose="020E0502030303020204" pitchFamily="34" charset="0"/>
              <a:ea typeface="Open Sans" panose="020B0604020202020204" charset="0"/>
              <a:cs typeface="Open Sans" panose="020B0604020202020204" charset="0"/>
            </a:endParaRPr>
          </a:p>
          <a:p>
            <a:pPr marL="0" indent="0">
              <a:lnSpc>
                <a:spcPct val="200000"/>
              </a:lnSpc>
              <a:buFont typeface="Courier New" panose="02070309020205020404" pitchFamily="49" charset="0"/>
              <a:buNone/>
            </a:pPr>
            <a:endParaRPr lang="en-US" dirty="0"/>
          </a:p>
        </p:txBody>
      </p:sp>
      <p:sp>
        <p:nvSpPr>
          <p:cNvPr id="4" name="Slide Number Placeholder 3"/>
          <p:cNvSpPr>
            <a:spLocks noGrp="1"/>
          </p:cNvSpPr>
          <p:nvPr>
            <p:ph type="sldNum" sz="quarter" idx="10"/>
          </p:nvPr>
        </p:nvSpPr>
        <p:spPr/>
        <p:txBody>
          <a:bodyPr/>
          <a:lstStyle/>
          <a:p>
            <a:fld id="{71B81024-447F-46C1-A9FC-67CC60C8E1BA}" type="slidenum">
              <a:rPr lang="en-US" smtClean="0"/>
              <a:pPr/>
              <a:t>29</a:t>
            </a:fld>
            <a:endParaRPr lang="en-US" dirty="0"/>
          </a:p>
        </p:txBody>
      </p:sp>
    </p:spTree>
    <p:extLst>
      <p:ext uri="{BB962C8B-B14F-4D97-AF65-F5344CB8AC3E}">
        <p14:creationId xmlns:p14="http://schemas.microsoft.com/office/powerpoint/2010/main" val="725206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b="1" dirty="0"/>
              <a:t>Instructor notes:</a:t>
            </a:r>
            <a:endParaRPr lang="en-US" dirty="0">
              <a:solidFill>
                <a:schemeClr val="tx1">
                  <a:lumMod val="75000"/>
                  <a:lumOff val="25000"/>
                </a:schemeClr>
              </a:solidFill>
              <a:latin typeface="Candara" panose="020E0502030303020204" pitchFamily="34" charset="0"/>
            </a:endParaRPr>
          </a:p>
          <a:p>
            <a:pPr marL="0" indent="0">
              <a:lnSpc>
                <a:spcPct val="200000"/>
              </a:lnSpc>
              <a:buNone/>
            </a:pPr>
            <a:endParaRPr lang="en-US" sz="1200" dirty="0">
              <a:latin typeface="Candara" panose="020E0502030303020204" pitchFamily="34" charset="0"/>
              <a:ea typeface="Open Sans" panose="020B0604020202020204" charset="0"/>
              <a:cs typeface="Open Sans" panose="020B0604020202020204" charset="0"/>
            </a:endParaRPr>
          </a:p>
          <a:p>
            <a:pPr marL="0" indent="0">
              <a:lnSpc>
                <a:spcPct val="200000"/>
              </a:lnSpc>
              <a:buNone/>
            </a:pPr>
            <a:r>
              <a:rPr lang="en-US" sz="1200" dirty="0">
                <a:latin typeface="Open Sans" panose="020B0604020202020204" charset="0"/>
                <a:ea typeface="Open Sans" panose="020B0604020202020204" charset="0"/>
                <a:cs typeface="Open Sans" panose="020B0604020202020204" charset="0"/>
              </a:rPr>
              <a:t>Below are some of the benefits of using Orchestration for Containers:</a:t>
            </a:r>
          </a:p>
          <a:p>
            <a:pPr marL="0" indent="0">
              <a:lnSpc>
                <a:spcPct val="200000"/>
              </a:lnSpc>
              <a:buNone/>
            </a:pPr>
            <a:endParaRPr lang="en-US" sz="1200" dirty="0">
              <a:latin typeface="Open Sans" panose="020B0604020202020204" charset="0"/>
              <a:ea typeface="Open Sans" panose="020B0604020202020204" charset="0"/>
              <a:cs typeface="Open Sans" panose="020B0604020202020204" charset="0"/>
            </a:endParaRPr>
          </a:p>
          <a:p>
            <a:pPr marL="342900" indent="-342900">
              <a:lnSpc>
                <a:spcPct val="200000"/>
              </a:lnSpc>
            </a:pPr>
            <a:r>
              <a:rPr lang="en-US" sz="1200" dirty="0">
                <a:latin typeface="Open Sans" panose="020B0604020202020204" charset="0"/>
                <a:ea typeface="Open Sans" panose="020B0604020202020204" charset="0"/>
                <a:cs typeface="Open Sans" panose="020B0604020202020204" charset="0"/>
              </a:rPr>
              <a:t>Scaling your containers easily</a:t>
            </a:r>
          </a:p>
          <a:p>
            <a:pPr marL="342900" indent="-342900">
              <a:lnSpc>
                <a:spcPct val="200000"/>
              </a:lnSpc>
            </a:pPr>
            <a:r>
              <a:rPr lang="en-US" sz="1200" dirty="0">
                <a:latin typeface="Open Sans" panose="020B0604020202020204" charset="0"/>
                <a:ea typeface="Open Sans" panose="020B0604020202020204" charset="0"/>
                <a:cs typeface="Open Sans" panose="020B0604020202020204" charset="0"/>
              </a:rPr>
              <a:t>Service discovery and service management</a:t>
            </a:r>
          </a:p>
          <a:p>
            <a:pPr marL="342900" indent="-342900">
              <a:lnSpc>
                <a:spcPct val="200000"/>
              </a:lnSpc>
            </a:pPr>
            <a:r>
              <a:rPr lang="en-US" sz="1200" dirty="0">
                <a:latin typeface="Open Sans" panose="020B0604020202020204" charset="0"/>
                <a:ea typeface="Open Sans" panose="020B0604020202020204" charset="0"/>
                <a:cs typeface="Open Sans" panose="020B0604020202020204" charset="0"/>
              </a:rPr>
              <a:t>Load Balancing across multiple containers for application</a:t>
            </a:r>
          </a:p>
          <a:p>
            <a:pPr marL="342900" indent="-342900">
              <a:lnSpc>
                <a:spcPct val="200000"/>
              </a:lnSpc>
            </a:pPr>
            <a:r>
              <a:rPr lang="en-US" sz="1200" dirty="0">
                <a:latin typeface="Open Sans" panose="020B0604020202020204" charset="0"/>
                <a:ea typeface="Open Sans" panose="020B0604020202020204" charset="0"/>
                <a:cs typeface="Open Sans" panose="020B0604020202020204" charset="0"/>
              </a:rPr>
              <a:t>Container lifecycle management</a:t>
            </a:r>
          </a:p>
          <a:p>
            <a:pPr marL="342900" indent="-342900">
              <a:lnSpc>
                <a:spcPct val="200000"/>
              </a:lnSpc>
            </a:pPr>
            <a:r>
              <a:rPr lang="en-US" sz="1200" dirty="0">
                <a:latin typeface="Open Sans" panose="020B0604020202020204" charset="0"/>
                <a:ea typeface="Open Sans" panose="020B0604020202020204" charset="0"/>
                <a:cs typeface="Open Sans" panose="020B0604020202020204" charset="0"/>
              </a:rPr>
              <a:t>Easy deployment rollback of containers across cluster</a:t>
            </a:r>
          </a:p>
          <a:p>
            <a:pPr marL="0" indent="0">
              <a:lnSpc>
                <a:spcPct val="200000"/>
              </a:lnSpc>
              <a:buFont typeface="Courier New" panose="02070309020205020404" pitchFamily="49" charset="0"/>
              <a:buNone/>
            </a:pPr>
            <a:endParaRPr lang="en-US" dirty="0"/>
          </a:p>
        </p:txBody>
      </p:sp>
      <p:sp>
        <p:nvSpPr>
          <p:cNvPr id="4" name="Slide Number Placeholder 3"/>
          <p:cNvSpPr>
            <a:spLocks noGrp="1"/>
          </p:cNvSpPr>
          <p:nvPr>
            <p:ph type="sldNum" sz="quarter" idx="10"/>
          </p:nvPr>
        </p:nvSpPr>
        <p:spPr/>
        <p:txBody>
          <a:bodyPr/>
          <a:lstStyle/>
          <a:p>
            <a:fld id="{71B81024-447F-46C1-A9FC-67CC60C8E1BA}" type="slidenum">
              <a:rPr lang="en-US" smtClean="0"/>
              <a:pPr/>
              <a:t>3</a:t>
            </a:fld>
            <a:endParaRPr lang="en-US" dirty="0"/>
          </a:p>
        </p:txBody>
      </p:sp>
    </p:spTree>
    <p:extLst>
      <p:ext uri="{BB962C8B-B14F-4D97-AF65-F5344CB8AC3E}">
        <p14:creationId xmlns:p14="http://schemas.microsoft.com/office/powerpoint/2010/main" val="25249429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b="1" dirty="0"/>
              <a:t>Instructor notes:</a:t>
            </a:r>
            <a:endParaRPr lang="en-US" dirty="0">
              <a:solidFill>
                <a:schemeClr val="tx1">
                  <a:lumMod val="75000"/>
                  <a:lumOff val="25000"/>
                </a:schemeClr>
              </a:solidFill>
              <a:latin typeface="Candara" panose="020E0502030303020204" pitchFamily="34" charset="0"/>
            </a:endParaRPr>
          </a:p>
          <a:p>
            <a:pPr marL="0" indent="0">
              <a:lnSpc>
                <a:spcPct val="200000"/>
              </a:lnSpc>
              <a:buNone/>
            </a:pPr>
            <a:endParaRPr lang="en-US" sz="1200" dirty="0">
              <a:latin typeface="Candara" panose="020E0502030303020204" pitchFamily="34" charset="0"/>
              <a:ea typeface="Open Sans" panose="020B0604020202020204" charset="0"/>
              <a:cs typeface="Open Sans" panose="020B0604020202020204" charset="0"/>
            </a:endParaRPr>
          </a:p>
          <a:p>
            <a:pPr>
              <a:lnSpc>
                <a:spcPct val="100000"/>
              </a:lnSpc>
            </a:pPr>
            <a:r>
              <a:rPr lang="en-US" sz="1200" dirty="0">
                <a:latin typeface="Candara" panose="020E0502030303020204" pitchFamily="34" charset="0"/>
                <a:ea typeface="Open Sans" panose="020B0604020202020204" charset="0"/>
                <a:cs typeface="Open Sans" panose="020B0604020202020204" charset="0"/>
              </a:rPr>
              <a:t>We can use service template as per below using which we will be able to create service of </a:t>
            </a:r>
            <a:r>
              <a:rPr lang="en-US" sz="1200" dirty="0" err="1">
                <a:latin typeface="Candara" panose="020E0502030303020204" pitchFamily="34" charset="0"/>
                <a:ea typeface="Open Sans" panose="020B0604020202020204" charset="0"/>
                <a:cs typeface="Open Sans" panose="020B0604020202020204" charset="0"/>
              </a:rPr>
              <a:t>ClusterIP</a:t>
            </a:r>
            <a:r>
              <a:rPr lang="en-US" sz="1200" dirty="0">
                <a:latin typeface="Candara" panose="020E0502030303020204" pitchFamily="34" charset="0"/>
                <a:ea typeface="Open Sans" panose="020B0604020202020204" charset="0"/>
                <a:cs typeface="Open Sans" panose="020B0604020202020204" charset="0"/>
              </a:rPr>
              <a:t> Type.</a:t>
            </a:r>
          </a:p>
          <a:p>
            <a:pPr>
              <a:lnSpc>
                <a:spcPct val="100000"/>
              </a:lnSpc>
            </a:pPr>
            <a:endParaRPr lang="en-US" sz="1200" dirty="0">
              <a:latin typeface="Candara" panose="020E0502030303020204" pitchFamily="34" charset="0"/>
              <a:ea typeface="Open Sans" panose="020B0604020202020204" charset="0"/>
              <a:cs typeface="Open Sans" panose="020B0604020202020204" charset="0"/>
            </a:endParaRPr>
          </a:p>
          <a:p>
            <a:pPr marL="0" indent="0">
              <a:lnSpc>
                <a:spcPct val="100000"/>
              </a:lnSpc>
              <a:buNone/>
            </a:pPr>
            <a:r>
              <a:rPr lang="en-US" sz="1200" dirty="0" err="1">
                <a:latin typeface="Candara" panose="020E0502030303020204" pitchFamily="34" charset="0"/>
                <a:ea typeface="Open Sans" panose="020B0604020202020204" charset="0"/>
                <a:cs typeface="Open Sans" panose="020B0604020202020204" charset="0"/>
              </a:rPr>
              <a:t>apiVersion</a:t>
            </a:r>
            <a:r>
              <a:rPr lang="en-US" sz="1200" dirty="0">
                <a:latin typeface="Candara" panose="020E0502030303020204" pitchFamily="34" charset="0"/>
                <a:ea typeface="Open Sans" panose="020B0604020202020204" charset="0"/>
                <a:cs typeface="Open Sans" panose="020B0604020202020204" charset="0"/>
              </a:rPr>
              <a:t>: v1</a:t>
            </a:r>
          </a:p>
          <a:p>
            <a:pPr marL="0" indent="0">
              <a:lnSpc>
                <a:spcPct val="100000"/>
              </a:lnSpc>
              <a:buNone/>
            </a:pPr>
            <a:r>
              <a:rPr lang="en-US" sz="1200" dirty="0">
                <a:latin typeface="Candara" panose="020E0502030303020204" pitchFamily="34" charset="0"/>
                <a:ea typeface="Open Sans" panose="020B0604020202020204" charset="0"/>
                <a:cs typeface="Open Sans" panose="020B0604020202020204" charset="0"/>
              </a:rPr>
              <a:t>kind: Service</a:t>
            </a:r>
          </a:p>
          <a:p>
            <a:pPr marL="0" indent="0">
              <a:lnSpc>
                <a:spcPct val="100000"/>
              </a:lnSpc>
              <a:buNone/>
            </a:pPr>
            <a:r>
              <a:rPr lang="en-US" sz="1200" dirty="0">
                <a:latin typeface="Candara" panose="020E0502030303020204" pitchFamily="34" charset="0"/>
                <a:ea typeface="Open Sans" panose="020B0604020202020204" charset="0"/>
                <a:cs typeface="Open Sans" panose="020B0604020202020204" charset="0"/>
              </a:rPr>
              <a:t>metadata: </a:t>
            </a:r>
          </a:p>
          <a:p>
            <a:pPr marL="0" indent="0">
              <a:lnSpc>
                <a:spcPct val="100000"/>
              </a:lnSpc>
              <a:buNone/>
            </a:pPr>
            <a:r>
              <a:rPr lang="en-US" sz="1200" dirty="0">
                <a:latin typeface="Candara" panose="020E0502030303020204" pitchFamily="34" charset="0"/>
                <a:ea typeface="Open Sans" panose="020B0604020202020204" charset="0"/>
                <a:cs typeface="Open Sans" panose="020B0604020202020204" charset="0"/>
              </a:rPr>
              <a:t>  name: </a:t>
            </a:r>
            <a:r>
              <a:rPr lang="en-US" sz="1200" dirty="0" err="1">
                <a:latin typeface="Candara" panose="020E0502030303020204" pitchFamily="34" charset="0"/>
                <a:ea typeface="Open Sans" panose="020B0604020202020204" charset="0"/>
                <a:cs typeface="Open Sans" panose="020B0604020202020204" charset="0"/>
              </a:rPr>
              <a:t>nginx</a:t>
            </a:r>
            <a:r>
              <a:rPr lang="en-US" sz="1200" dirty="0">
                <a:latin typeface="Candara" panose="020E0502030303020204" pitchFamily="34" charset="0"/>
                <a:ea typeface="Open Sans" panose="020B0604020202020204" charset="0"/>
                <a:cs typeface="Open Sans" panose="020B0604020202020204" charset="0"/>
              </a:rPr>
              <a:t>-service</a:t>
            </a:r>
          </a:p>
          <a:p>
            <a:pPr marL="0" indent="0">
              <a:lnSpc>
                <a:spcPct val="100000"/>
              </a:lnSpc>
              <a:buNone/>
            </a:pPr>
            <a:r>
              <a:rPr lang="en-US" sz="1200" dirty="0">
                <a:latin typeface="Candara" panose="020E0502030303020204" pitchFamily="34" charset="0"/>
                <a:ea typeface="Open Sans" panose="020B0604020202020204" charset="0"/>
                <a:cs typeface="Open Sans" panose="020B0604020202020204" charset="0"/>
              </a:rPr>
              <a:t>spec: </a:t>
            </a:r>
          </a:p>
          <a:p>
            <a:pPr marL="0" indent="0">
              <a:lnSpc>
                <a:spcPct val="100000"/>
              </a:lnSpc>
              <a:buNone/>
            </a:pPr>
            <a:r>
              <a:rPr lang="en-US" sz="1200" dirty="0">
                <a:latin typeface="Candara" panose="020E0502030303020204" pitchFamily="34" charset="0"/>
                <a:ea typeface="Open Sans" panose="020B0604020202020204" charset="0"/>
                <a:cs typeface="Open Sans" panose="020B0604020202020204" charset="0"/>
              </a:rPr>
              <a:t>  selector: </a:t>
            </a:r>
          </a:p>
          <a:p>
            <a:pPr marL="0" indent="0">
              <a:lnSpc>
                <a:spcPct val="100000"/>
              </a:lnSpc>
              <a:buNone/>
            </a:pPr>
            <a:r>
              <a:rPr lang="en-US" sz="1200" dirty="0">
                <a:latin typeface="Candara" panose="020E0502030303020204" pitchFamily="34" charset="0"/>
                <a:ea typeface="Open Sans" panose="020B0604020202020204" charset="0"/>
                <a:cs typeface="Open Sans" panose="020B0604020202020204" charset="0"/>
              </a:rPr>
              <a:t>    app: </a:t>
            </a:r>
            <a:r>
              <a:rPr lang="en-US" sz="1200" dirty="0" err="1">
                <a:latin typeface="Candara" panose="020E0502030303020204" pitchFamily="34" charset="0"/>
                <a:ea typeface="Open Sans" panose="020B0604020202020204" charset="0"/>
                <a:cs typeface="Open Sans" panose="020B0604020202020204" charset="0"/>
              </a:rPr>
              <a:t>nginx</a:t>
            </a:r>
            <a:r>
              <a:rPr lang="en-US" sz="1200" dirty="0">
                <a:latin typeface="Candara" panose="020E0502030303020204" pitchFamily="34" charset="0"/>
                <a:ea typeface="Open Sans" panose="020B0604020202020204" charset="0"/>
                <a:cs typeface="Open Sans" panose="020B0604020202020204" charset="0"/>
              </a:rPr>
              <a:t>-pod</a:t>
            </a:r>
          </a:p>
          <a:p>
            <a:pPr marL="0" indent="0">
              <a:lnSpc>
                <a:spcPct val="100000"/>
              </a:lnSpc>
              <a:buNone/>
            </a:pPr>
            <a:r>
              <a:rPr lang="en-US" sz="1200" dirty="0">
                <a:latin typeface="Candara" panose="020E0502030303020204" pitchFamily="34" charset="0"/>
                <a:ea typeface="Open Sans" panose="020B0604020202020204" charset="0"/>
                <a:cs typeface="Open Sans" panose="020B0604020202020204" charset="0"/>
              </a:rPr>
              <a:t>  ports:</a:t>
            </a:r>
          </a:p>
          <a:p>
            <a:pPr marL="0" indent="0">
              <a:lnSpc>
                <a:spcPct val="100000"/>
              </a:lnSpc>
              <a:buNone/>
            </a:pPr>
            <a:r>
              <a:rPr lang="en-US" sz="1200" dirty="0">
                <a:latin typeface="Candara" panose="020E0502030303020204" pitchFamily="34" charset="0"/>
                <a:ea typeface="Open Sans" panose="020B0604020202020204" charset="0"/>
                <a:cs typeface="Open Sans" panose="020B0604020202020204" charset="0"/>
              </a:rPr>
              <a:t>    - name: http</a:t>
            </a:r>
          </a:p>
          <a:p>
            <a:pPr marL="0" indent="0">
              <a:lnSpc>
                <a:spcPct val="100000"/>
              </a:lnSpc>
              <a:buNone/>
            </a:pPr>
            <a:r>
              <a:rPr lang="en-US" sz="1200" dirty="0">
                <a:latin typeface="Candara" panose="020E0502030303020204" pitchFamily="34" charset="0"/>
                <a:ea typeface="Open Sans" panose="020B0604020202020204" charset="0"/>
                <a:cs typeface="Open Sans" panose="020B0604020202020204" charset="0"/>
              </a:rPr>
              <a:t>      port: 8080</a:t>
            </a:r>
          </a:p>
          <a:p>
            <a:pPr marL="0" indent="0">
              <a:lnSpc>
                <a:spcPct val="100000"/>
              </a:lnSpc>
              <a:buNone/>
            </a:pPr>
            <a:r>
              <a:rPr lang="en-US" sz="1200" dirty="0">
                <a:latin typeface="Candara" panose="020E0502030303020204" pitchFamily="34" charset="0"/>
                <a:ea typeface="Open Sans" panose="020B0604020202020204" charset="0"/>
                <a:cs typeface="Open Sans" panose="020B0604020202020204" charset="0"/>
              </a:rPr>
              <a:t>  type: </a:t>
            </a:r>
            <a:r>
              <a:rPr lang="en-US" sz="1200" dirty="0" err="1">
                <a:latin typeface="Candara" panose="020E0502030303020204" pitchFamily="34" charset="0"/>
                <a:ea typeface="Open Sans" panose="020B0604020202020204" charset="0"/>
                <a:cs typeface="Open Sans" panose="020B0604020202020204" charset="0"/>
              </a:rPr>
              <a:t>NodePort</a:t>
            </a:r>
            <a:endParaRPr lang="en-US" sz="1200" dirty="0">
              <a:latin typeface="Candara" panose="020E0502030303020204" pitchFamily="34" charset="0"/>
              <a:ea typeface="Open Sans" panose="020B0604020202020204" charset="0"/>
              <a:cs typeface="Open Sans" panose="020B0604020202020204" charset="0"/>
            </a:endParaRPr>
          </a:p>
          <a:p>
            <a:pPr>
              <a:lnSpc>
                <a:spcPct val="100000"/>
              </a:lnSpc>
            </a:pPr>
            <a:endParaRPr lang="en-US" sz="1200" dirty="0">
              <a:latin typeface="Candara" panose="020E0502030303020204" pitchFamily="34" charset="0"/>
              <a:ea typeface="Open Sans" panose="020B0604020202020204" charset="0"/>
              <a:cs typeface="Open Sans" panose="020B0604020202020204" charset="0"/>
            </a:endParaRPr>
          </a:p>
        </p:txBody>
      </p:sp>
      <p:sp>
        <p:nvSpPr>
          <p:cNvPr id="4" name="Slide Number Placeholder 3"/>
          <p:cNvSpPr>
            <a:spLocks noGrp="1"/>
          </p:cNvSpPr>
          <p:nvPr>
            <p:ph type="sldNum" sz="quarter" idx="10"/>
          </p:nvPr>
        </p:nvSpPr>
        <p:spPr/>
        <p:txBody>
          <a:bodyPr/>
          <a:lstStyle/>
          <a:p>
            <a:fld id="{71B81024-447F-46C1-A9FC-67CC60C8E1BA}" type="slidenum">
              <a:rPr lang="en-US" smtClean="0"/>
              <a:pPr/>
              <a:t>30</a:t>
            </a:fld>
            <a:endParaRPr lang="en-US" dirty="0"/>
          </a:p>
        </p:txBody>
      </p:sp>
    </p:spTree>
    <p:extLst>
      <p:ext uri="{BB962C8B-B14F-4D97-AF65-F5344CB8AC3E}">
        <p14:creationId xmlns:p14="http://schemas.microsoft.com/office/powerpoint/2010/main" val="623652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b="1" dirty="0"/>
              <a:t>Instructor notes:</a:t>
            </a:r>
            <a:endParaRPr lang="en-US" dirty="0">
              <a:solidFill>
                <a:schemeClr val="tx1">
                  <a:lumMod val="75000"/>
                  <a:lumOff val="25000"/>
                </a:schemeClr>
              </a:solidFill>
              <a:latin typeface="Candara" panose="020E0502030303020204" pitchFamily="34" charset="0"/>
            </a:endParaRPr>
          </a:p>
          <a:p>
            <a:pPr marL="0" indent="0">
              <a:lnSpc>
                <a:spcPct val="200000"/>
              </a:lnSpc>
              <a:buNone/>
            </a:pPr>
            <a:endParaRPr lang="en-US" sz="1200" dirty="0">
              <a:latin typeface="Candara" panose="020E0502030303020204" pitchFamily="34" charset="0"/>
              <a:ea typeface="Open Sans" panose="020B0604020202020204" charset="0"/>
              <a:cs typeface="Open Sans" panose="020B0604020202020204" charset="0"/>
            </a:endParaRPr>
          </a:p>
          <a:p>
            <a:pPr>
              <a:lnSpc>
                <a:spcPct val="100000"/>
              </a:lnSpc>
            </a:pPr>
            <a:r>
              <a:rPr lang="en-US" sz="1200" dirty="0">
                <a:latin typeface="Candara" panose="020E0502030303020204" pitchFamily="34" charset="0"/>
                <a:ea typeface="Open Sans" panose="020B0604020202020204" charset="0"/>
                <a:cs typeface="Open Sans" panose="020B0604020202020204" charset="0"/>
              </a:rPr>
              <a:t>We can use service template as per below using which we will be able to create service of </a:t>
            </a:r>
            <a:r>
              <a:rPr lang="en-US" sz="1200" dirty="0" err="1">
                <a:latin typeface="Candara" panose="020E0502030303020204" pitchFamily="34" charset="0"/>
                <a:ea typeface="Open Sans" panose="020B0604020202020204" charset="0"/>
                <a:cs typeface="Open Sans" panose="020B0604020202020204" charset="0"/>
              </a:rPr>
              <a:t>ClusterIP</a:t>
            </a:r>
            <a:r>
              <a:rPr lang="en-US" sz="1200" dirty="0">
                <a:latin typeface="Candara" panose="020E0502030303020204" pitchFamily="34" charset="0"/>
                <a:ea typeface="Open Sans" panose="020B0604020202020204" charset="0"/>
                <a:cs typeface="Open Sans" panose="020B0604020202020204" charset="0"/>
              </a:rPr>
              <a:t> Type.</a:t>
            </a:r>
          </a:p>
          <a:p>
            <a:pPr>
              <a:lnSpc>
                <a:spcPct val="100000"/>
              </a:lnSpc>
            </a:pPr>
            <a:endParaRPr lang="en-US" sz="1200" dirty="0">
              <a:latin typeface="Candara" panose="020E0502030303020204" pitchFamily="34" charset="0"/>
              <a:ea typeface="Open Sans" panose="020B0604020202020204" charset="0"/>
              <a:cs typeface="Open Sans" panose="020B0604020202020204" charset="0"/>
            </a:endParaRPr>
          </a:p>
          <a:p>
            <a:pPr marL="0" indent="0">
              <a:lnSpc>
                <a:spcPct val="100000"/>
              </a:lnSpc>
              <a:buNone/>
            </a:pPr>
            <a:r>
              <a:rPr lang="en-US" sz="1200" dirty="0" err="1">
                <a:latin typeface="Candara" panose="020E0502030303020204" pitchFamily="34" charset="0"/>
                <a:ea typeface="Open Sans" panose="020B0604020202020204" charset="0"/>
                <a:cs typeface="Open Sans" panose="020B0604020202020204" charset="0"/>
              </a:rPr>
              <a:t>apiVersion</a:t>
            </a:r>
            <a:r>
              <a:rPr lang="en-US" sz="1200" dirty="0">
                <a:latin typeface="Candara" panose="020E0502030303020204" pitchFamily="34" charset="0"/>
                <a:ea typeface="Open Sans" panose="020B0604020202020204" charset="0"/>
                <a:cs typeface="Open Sans" panose="020B0604020202020204" charset="0"/>
              </a:rPr>
              <a:t>: v1</a:t>
            </a:r>
          </a:p>
          <a:p>
            <a:pPr marL="0" indent="0">
              <a:lnSpc>
                <a:spcPct val="100000"/>
              </a:lnSpc>
              <a:buNone/>
            </a:pPr>
            <a:r>
              <a:rPr lang="en-US" sz="1200" dirty="0">
                <a:latin typeface="Candara" panose="020E0502030303020204" pitchFamily="34" charset="0"/>
                <a:ea typeface="Open Sans" panose="020B0604020202020204" charset="0"/>
                <a:cs typeface="Open Sans" panose="020B0604020202020204" charset="0"/>
              </a:rPr>
              <a:t>kind: Service</a:t>
            </a:r>
          </a:p>
          <a:p>
            <a:pPr marL="0" indent="0">
              <a:lnSpc>
                <a:spcPct val="100000"/>
              </a:lnSpc>
              <a:buNone/>
            </a:pPr>
            <a:r>
              <a:rPr lang="en-US" sz="1200" dirty="0">
                <a:latin typeface="Candara" panose="020E0502030303020204" pitchFamily="34" charset="0"/>
                <a:ea typeface="Open Sans" panose="020B0604020202020204" charset="0"/>
                <a:cs typeface="Open Sans" panose="020B0604020202020204" charset="0"/>
              </a:rPr>
              <a:t>metadata: </a:t>
            </a:r>
          </a:p>
          <a:p>
            <a:pPr marL="0" indent="0">
              <a:lnSpc>
                <a:spcPct val="100000"/>
              </a:lnSpc>
              <a:buNone/>
            </a:pPr>
            <a:r>
              <a:rPr lang="en-US" sz="1200" dirty="0">
                <a:latin typeface="Candara" panose="020E0502030303020204" pitchFamily="34" charset="0"/>
                <a:ea typeface="Open Sans" panose="020B0604020202020204" charset="0"/>
                <a:cs typeface="Open Sans" panose="020B0604020202020204" charset="0"/>
              </a:rPr>
              <a:t>  name: </a:t>
            </a:r>
            <a:r>
              <a:rPr lang="en-US" sz="1200" dirty="0" err="1">
                <a:latin typeface="Candara" panose="020E0502030303020204" pitchFamily="34" charset="0"/>
                <a:ea typeface="Open Sans" panose="020B0604020202020204" charset="0"/>
                <a:cs typeface="Open Sans" panose="020B0604020202020204" charset="0"/>
              </a:rPr>
              <a:t>nginx</a:t>
            </a:r>
            <a:r>
              <a:rPr lang="en-US" sz="1200" dirty="0">
                <a:latin typeface="Candara" panose="020E0502030303020204" pitchFamily="34" charset="0"/>
                <a:ea typeface="Open Sans" panose="020B0604020202020204" charset="0"/>
                <a:cs typeface="Open Sans" panose="020B0604020202020204" charset="0"/>
              </a:rPr>
              <a:t>-service</a:t>
            </a:r>
          </a:p>
          <a:p>
            <a:pPr marL="0" indent="0">
              <a:lnSpc>
                <a:spcPct val="100000"/>
              </a:lnSpc>
              <a:buNone/>
            </a:pPr>
            <a:r>
              <a:rPr lang="en-US" sz="1200" dirty="0">
                <a:latin typeface="Candara" panose="020E0502030303020204" pitchFamily="34" charset="0"/>
                <a:ea typeface="Open Sans" panose="020B0604020202020204" charset="0"/>
                <a:cs typeface="Open Sans" panose="020B0604020202020204" charset="0"/>
              </a:rPr>
              <a:t>spec: </a:t>
            </a:r>
          </a:p>
          <a:p>
            <a:pPr marL="0" indent="0">
              <a:lnSpc>
                <a:spcPct val="100000"/>
              </a:lnSpc>
              <a:buNone/>
            </a:pPr>
            <a:r>
              <a:rPr lang="en-US" sz="1200" dirty="0">
                <a:latin typeface="Candara" panose="020E0502030303020204" pitchFamily="34" charset="0"/>
                <a:ea typeface="Open Sans" panose="020B0604020202020204" charset="0"/>
                <a:cs typeface="Open Sans" panose="020B0604020202020204" charset="0"/>
              </a:rPr>
              <a:t>  selector: </a:t>
            </a:r>
          </a:p>
          <a:p>
            <a:pPr marL="0" indent="0">
              <a:lnSpc>
                <a:spcPct val="100000"/>
              </a:lnSpc>
              <a:buNone/>
            </a:pPr>
            <a:r>
              <a:rPr lang="en-US" sz="1200" dirty="0">
                <a:latin typeface="Candara" panose="020E0502030303020204" pitchFamily="34" charset="0"/>
                <a:ea typeface="Open Sans" panose="020B0604020202020204" charset="0"/>
                <a:cs typeface="Open Sans" panose="020B0604020202020204" charset="0"/>
              </a:rPr>
              <a:t>    app: </a:t>
            </a:r>
            <a:r>
              <a:rPr lang="en-US" sz="1200" dirty="0" err="1">
                <a:latin typeface="Candara" panose="020E0502030303020204" pitchFamily="34" charset="0"/>
                <a:ea typeface="Open Sans" panose="020B0604020202020204" charset="0"/>
                <a:cs typeface="Open Sans" panose="020B0604020202020204" charset="0"/>
              </a:rPr>
              <a:t>nginx</a:t>
            </a:r>
            <a:r>
              <a:rPr lang="en-US" sz="1200" dirty="0">
                <a:latin typeface="Candara" panose="020E0502030303020204" pitchFamily="34" charset="0"/>
                <a:ea typeface="Open Sans" panose="020B0604020202020204" charset="0"/>
                <a:cs typeface="Open Sans" panose="020B0604020202020204" charset="0"/>
              </a:rPr>
              <a:t>-pod</a:t>
            </a:r>
          </a:p>
          <a:p>
            <a:pPr marL="0" indent="0">
              <a:lnSpc>
                <a:spcPct val="100000"/>
              </a:lnSpc>
              <a:buNone/>
            </a:pPr>
            <a:r>
              <a:rPr lang="en-US" sz="1200" dirty="0">
                <a:latin typeface="Candara" panose="020E0502030303020204" pitchFamily="34" charset="0"/>
                <a:ea typeface="Open Sans" panose="020B0604020202020204" charset="0"/>
                <a:cs typeface="Open Sans" panose="020B0604020202020204" charset="0"/>
              </a:rPr>
              <a:t>  ports:</a:t>
            </a:r>
          </a:p>
          <a:p>
            <a:pPr marL="0" indent="0">
              <a:lnSpc>
                <a:spcPct val="100000"/>
              </a:lnSpc>
              <a:buNone/>
            </a:pPr>
            <a:r>
              <a:rPr lang="en-US" sz="1200" dirty="0">
                <a:latin typeface="Candara" panose="020E0502030303020204" pitchFamily="34" charset="0"/>
                <a:ea typeface="Open Sans" panose="020B0604020202020204" charset="0"/>
                <a:cs typeface="Open Sans" panose="020B0604020202020204" charset="0"/>
              </a:rPr>
              <a:t>    - name: http</a:t>
            </a:r>
          </a:p>
          <a:p>
            <a:pPr marL="0" indent="0">
              <a:lnSpc>
                <a:spcPct val="100000"/>
              </a:lnSpc>
              <a:buNone/>
            </a:pPr>
            <a:r>
              <a:rPr lang="en-US" sz="1200" dirty="0">
                <a:latin typeface="Candara" panose="020E0502030303020204" pitchFamily="34" charset="0"/>
                <a:ea typeface="Open Sans" panose="020B0604020202020204" charset="0"/>
                <a:cs typeface="Open Sans" panose="020B0604020202020204" charset="0"/>
              </a:rPr>
              <a:t>      port: 8080</a:t>
            </a:r>
          </a:p>
          <a:p>
            <a:pPr marL="0" indent="0">
              <a:lnSpc>
                <a:spcPct val="100000"/>
              </a:lnSpc>
              <a:buNone/>
            </a:pPr>
            <a:r>
              <a:rPr lang="en-US" sz="1200" dirty="0">
                <a:latin typeface="Candara" panose="020E0502030303020204" pitchFamily="34" charset="0"/>
                <a:ea typeface="Open Sans" panose="020B0604020202020204" charset="0"/>
                <a:cs typeface="Open Sans" panose="020B0604020202020204" charset="0"/>
              </a:rPr>
              <a:t>  type: </a:t>
            </a:r>
            <a:r>
              <a:rPr lang="en-US" sz="1200" dirty="0" err="1">
                <a:latin typeface="Candara" panose="020E0502030303020204" pitchFamily="34" charset="0"/>
                <a:ea typeface="Open Sans" panose="020B0604020202020204" charset="0"/>
                <a:cs typeface="Open Sans" panose="020B0604020202020204" charset="0"/>
              </a:rPr>
              <a:t>LoadBalancer</a:t>
            </a:r>
            <a:endParaRPr lang="en-US" sz="1200">
              <a:latin typeface="Candara" panose="020E0502030303020204" pitchFamily="34" charset="0"/>
              <a:ea typeface="Open Sans" panose="020B0604020202020204" charset="0"/>
              <a:cs typeface="Open Sans" panose="020B0604020202020204" charset="0"/>
            </a:endParaRPr>
          </a:p>
          <a:p>
            <a:pPr>
              <a:lnSpc>
                <a:spcPct val="100000"/>
              </a:lnSpc>
            </a:pPr>
            <a:endParaRPr lang="en-US" sz="1200" dirty="0">
              <a:latin typeface="Candara" panose="020E0502030303020204" pitchFamily="34" charset="0"/>
              <a:ea typeface="Open Sans" panose="020B0604020202020204" charset="0"/>
              <a:cs typeface="Open Sans" panose="020B0604020202020204" charset="0"/>
            </a:endParaRPr>
          </a:p>
        </p:txBody>
      </p:sp>
      <p:sp>
        <p:nvSpPr>
          <p:cNvPr id="4" name="Slide Number Placeholder 3"/>
          <p:cNvSpPr>
            <a:spLocks noGrp="1"/>
          </p:cNvSpPr>
          <p:nvPr>
            <p:ph type="sldNum" sz="quarter" idx="10"/>
          </p:nvPr>
        </p:nvSpPr>
        <p:spPr/>
        <p:txBody>
          <a:bodyPr/>
          <a:lstStyle/>
          <a:p>
            <a:fld id="{71B81024-447F-46C1-A9FC-67CC60C8E1BA}" type="slidenum">
              <a:rPr lang="en-US" smtClean="0"/>
              <a:pPr/>
              <a:t>31</a:t>
            </a:fld>
            <a:endParaRPr lang="en-US" dirty="0"/>
          </a:p>
        </p:txBody>
      </p:sp>
    </p:spTree>
    <p:extLst>
      <p:ext uri="{BB962C8B-B14F-4D97-AF65-F5344CB8AC3E}">
        <p14:creationId xmlns:p14="http://schemas.microsoft.com/office/powerpoint/2010/main" val="24769606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b="1" dirty="0"/>
              <a:t>Instructor notes:</a:t>
            </a:r>
            <a:endParaRPr lang="en-US" dirty="0">
              <a:solidFill>
                <a:schemeClr val="tx1">
                  <a:lumMod val="75000"/>
                  <a:lumOff val="25000"/>
                </a:schemeClr>
              </a:solidFill>
              <a:latin typeface="Candara" panose="020E0502030303020204" pitchFamily="34" charset="0"/>
            </a:endParaRPr>
          </a:p>
          <a:p>
            <a:pPr marL="0" indent="0">
              <a:lnSpc>
                <a:spcPct val="200000"/>
              </a:lnSpc>
              <a:buNone/>
            </a:pPr>
            <a:endParaRPr lang="en-US" sz="1200" dirty="0">
              <a:latin typeface="Candara" panose="020E0502030303020204" pitchFamily="34" charset="0"/>
              <a:ea typeface="Open Sans" panose="020B0604020202020204" charset="0"/>
              <a:cs typeface="Open Sans" panose="020B0604020202020204" charset="0"/>
            </a:endParaRPr>
          </a:p>
          <a:p>
            <a:pPr>
              <a:lnSpc>
                <a:spcPct val="100000"/>
              </a:lnSpc>
            </a:pPr>
            <a:r>
              <a:rPr lang="en-US" sz="1200" dirty="0">
                <a:latin typeface="Candara" panose="020E0502030303020204" pitchFamily="34" charset="0"/>
                <a:ea typeface="Open Sans" panose="020B0604020202020204" charset="0"/>
                <a:cs typeface="Open Sans" panose="020B0604020202020204" charset="0"/>
              </a:rPr>
              <a:t>A Kubernetes </a:t>
            </a:r>
            <a:r>
              <a:rPr lang="en-US" sz="1200" dirty="0" err="1">
                <a:latin typeface="Candara" panose="020E0502030303020204" pitchFamily="34" charset="0"/>
                <a:ea typeface="Open Sans" panose="020B0604020202020204" charset="0"/>
                <a:cs typeface="Open Sans" panose="020B0604020202020204" charset="0"/>
              </a:rPr>
              <a:t>DaemonSet</a:t>
            </a:r>
            <a:r>
              <a:rPr lang="en-US" sz="1200" dirty="0">
                <a:latin typeface="Candara" panose="020E0502030303020204" pitchFamily="34" charset="0"/>
                <a:ea typeface="Open Sans" panose="020B0604020202020204" charset="0"/>
                <a:cs typeface="Open Sans" panose="020B0604020202020204" charset="0"/>
              </a:rPr>
              <a:t> ensures that all nodes run a specific pod configured as part of </a:t>
            </a:r>
            <a:r>
              <a:rPr lang="en-US" sz="1200" dirty="0" err="1">
                <a:latin typeface="Candara" panose="020E0502030303020204" pitchFamily="34" charset="0"/>
                <a:ea typeface="Open Sans" panose="020B0604020202020204" charset="0"/>
                <a:cs typeface="Open Sans" panose="020B0604020202020204" charset="0"/>
              </a:rPr>
              <a:t>DaemonSet</a:t>
            </a:r>
            <a:r>
              <a:rPr lang="en-US" sz="1200" dirty="0">
                <a:latin typeface="Candara" panose="020E0502030303020204" pitchFamily="34" charset="0"/>
                <a:ea typeface="Open Sans" panose="020B0604020202020204" charset="0"/>
                <a:cs typeface="Open Sans" panose="020B0604020202020204" charset="0"/>
              </a:rPr>
              <a:t> configuration. When a new node is added to cluster, a new pod will be created and when that node is removed, those Pods are garbage collected. Deleting a </a:t>
            </a:r>
            <a:r>
              <a:rPr lang="en-US" sz="1200" dirty="0" err="1">
                <a:latin typeface="Candara" panose="020E0502030303020204" pitchFamily="34" charset="0"/>
                <a:ea typeface="Open Sans" panose="020B0604020202020204" charset="0"/>
                <a:cs typeface="Open Sans" panose="020B0604020202020204" charset="0"/>
              </a:rPr>
              <a:t>DaemonSet</a:t>
            </a:r>
            <a:r>
              <a:rPr lang="en-US" sz="1200" dirty="0">
                <a:latin typeface="Candara" panose="020E0502030303020204" pitchFamily="34" charset="0"/>
                <a:ea typeface="Open Sans" panose="020B0604020202020204" charset="0"/>
                <a:cs typeface="Open Sans" panose="020B0604020202020204" charset="0"/>
              </a:rPr>
              <a:t> will clean up the Pods it created.</a:t>
            </a:r>
          </a:p>
          <a:p>
            <a:pPr>
              <a:lnSpc>
                <a:spcPct val="100000"/>
              </a:lnSpc>
            </a:pPr>
            <a:endParaRPr lang="en-US" sz="1200" dirty="0">
              <a:latin typeface="Candara" panose="020E0502030303020204" pitchFamily="34" charset="0"/>
              <a:ea typeface="Open Sans" panose="020B0604020202020204" charset="0"/>
              <a:cs typeface="Open Sans" panose="020B0604020202020204" charset="0"/>
            </a:endParaRPr>
          </a:p>
          <a:p>
            <a:pPr>
              <a:lnSpc>
                <a:spcPct val="100000"/>
              </a:lnSpc>
            </a:pPr>
            <a:r>
              <a:rPr lang="en-US" sz="1200" dirty="0">
                <a:latin typeface="Candara" panose="020E0502030303020204" pitchFamily="34" charset="0"/>
                <a:ea typeface="Open Sans" panose="020B0604020202020204" charset="0"/>
                <a:cs typeface="Open Sans" panose="020B0604020202020204" charset="0"/>
              </a:rPr>
              <a:t>We can usually deploy containers for collecting logs, metrics or for monitoring purposes. Some of common tools which can be deployed are such as </a:t>
            </a:r>
            <a:r>
              <a:rPr lang="en-US" sz="1200" dirty="0" err="1">
                <a:latin typeface="Candara" panose="020E0502030303020204" pitchFamily="34" charset="0"/>
                <a:ea typeface="Open Sans" panose="020B0604020202020204" charset="0"/>
                <a:cs typeface="Open Sans" panose="020B0604020202020204" charset="0"/>
              </a:rPr>
              <a:t>logstash</a:t>
            </a:r>
            <a:r>
              <a:rPr lang="en-US" sz="1200" dirty="0">
                <a:latin typeface="Candara" panose="020E0502030303020204" pitchFamily="34" charset="0"/>
                <a:ea typeface="Open Sans" panose="020B0604020202020204" charset="0"/>
                <a:cs typeface="Open Sans" panose="020B0604020202020204" charset="0"/>
              </a:rPr>
              <a:t>, </a:t>
            </a:r>
            <a:r>
              <a:rPr lang="en-US" sz="1200" b="0" i="0" kern="1200" dirty="0">
                <a:solidFill>
                  <a:schemeClr val="tx1"/>
                </a:solidFill>
                <a:effectLst/>
                <a:latin typeface="+mn-lt"/>
                <a:ea typeface="+mn-ea"/>
                <a:cs typeface="+mn-cs"/>
              </a:rPr>
              <a:t>Prometheus Node Exporter, </a:t>
            </a:r>
            <a:r>
              <a:rPr lang="en-US" sz="1200" b="0" i="0" kern="1200" dirty="0" err="1">
                <a:solidFill>
                  <a:schemeClr val="tx1"/>
                </a:solidFill>
                <a:effectLst/>
                <a:latin typeface="+mn-lt"/>
                <a:ea typeface="+mn-ea"/>
                <a:cs typeface="+mn-cs"/>
              </a:rPr>
              <a:t>datadog</a:t>
            </a:r>
            <a:r>
              <a:rPr lang="en-US" sz="1200" b="0" i="0" kern="1200" dirty="0">
                <a:solidFill>
                  <a:schemeClr val="tx1"/>
                </a:solidFill>
                <a:effectLst/>
                <a:latin typeface="+mn-lt"/>
                <a:ea typeface="+mn-ea"/>
                <a:cs typeface="+mn-cs"/>
              </a:rPr>
              <a:t> agent or </a:t>
            </a:r>
            <a:r>
              <a:rPr lang="en-US" sz="1200" b="0" i="0" kern="1200" dirty="0" err="1">
                <a:solidFill>
                  <a:schemeClr val="tx1"/>
                </a:solidFill>
                <a:effectLst/>
                <a:latin typeface="+mn-lt"/>
                <a:ea typeface="+mn-ea"/>
                <a:cs typeface="+mn-cs"/>
              </a:rPr>
              <a:t>collectd</a:t>
            </a:r>
            <a:r>
              <a:rPr lang="en-US" sz="1200" b="0" i="0" kern="1200" dirty="0">
                <a:solidFill>
                  <a:schemeClr val="tx1"/>
                </a:solidFill>
                <a:effectLst/>
                <a:latin typeface="+mn-lt"/>
                <a:ea typeface="+mn-ea"/>
                <a:cs typeface="+mn-cs"/>
              </a:rPr>
              <a:t>.</a:t>
            </a:r>
            <a:endParaRPr lang="en-US" sz="1200" dirty="0">
              <a:latin typeface="Candara" panose="020E0502030303020204" pitchFamily="34" charset="0"/>
              <a:ea typeface="Open Sans" panose="020B0604020202020204" charset="0"/>
              <a:cs typeface="Open Sans" panose="020B0604020202020204" charset="0"/>
            </a:endParaRPr>
          </a:p>
          <a:p>
            <a:pPr>
              <a:lnSpc>
                <a:spcPct val="100000"/>
              </a:lnSpc>
            </a:pPr>
            <a:endParaRPr lang="en-US" sz="1200" dirty="0">
              <a:latin typeface="Candara" panose="020E0502030303020204" pitchFamily="34" charset="0"/>
              <a:ea typeface="Open Sans" panose="020B0604020202020204" charset="0"/>
              <a:cs typeface="Open Sans" panose="020B0604020202020204" charset="0"/>
            </a:endParaRPr>
          </a:p>
          <a:p>
            <a:pPr>
              <a:lnSpc>
                <a:spcPct val="100000"/>
              </a:lnSpc>
            </a:pPr>
            <a:endParaRPr lang="en-US" sz="1200" dirty="0">
              <a:latin typeface="Candara" panose="020E0502030303020204" pitchFamily="34" charset="0"/>
              <a:ea typeface="Open Sans" panose="020B0604020202020204" charset="0"/>
              <a:cs typeface="Open Sans" panose="020B0604020202020204" charset="0"/>
            </a:endParaRPr>
          </a:p>
        </p:txBody>
      </p:sp>
      <p:sp>
        <p:nvSpPr>
          <p:cNvPr id="4" name="Slide Number Placeholder 3"/>
          <p:cNvSpPr>
            <a:spLocks noGrp="1"/>
          </p:cNvSpPr>
          <p:nvPr>
            <p:ph type="sldNum" sz="quarter" idx="10"/>
          </p:nvPr>
        </p:nvSpPr>
        <p:spPr/>
        <p:txBody>
          <a:bodyPr/>
          <a:lstStyle/>
          <a:p>
            <a:fld id="{71B81024-447F-46C1-A9FC-67CC60C8E1BA}" type="slidenum">
              <a:rPr lang="en-US" smtClean="0"/>
              <a:pPr/>
              <a:t>32</a:t>
            </a:fld>
            <a:endParaRPr lang="en-US" dirty="0"/>
          </a:p>
        </p:txBody>
      </p:sp>
    </p:spTree>
    <p:extLst>
      <p:ext uri="{BB962C8B-B14F-4D97-AF65-F5344CB8AC3E}">
        <p14:creationId xmlns:p14="http://schemas.microsoft.com/office/powerpoint/2010/main" val="27698687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IN" b="1" dirty="0"/>
              <a:t>Instructor notes:</a:t>
            </a:r>
            <a:endParaRPr lang="en-US" dirty="0">
              <a:solidFill>
                <a:schemeClr val="tx1">
                  <a:lumMod val="75000"/>
                  <a:lumOff val="25000"/>
                </a:schemeClr>
              </a:solidFill>
              <a:latin typeface="Candara" panose="020E0502030303020204" pitchFamily="34" charset="0"/>
            </a:endParaRPr>
          </a:p>
          <a:p>
            <a:pPr marL="0" indent="0">
              <a:lnSpc>
                <a:spcPct val="200000"/>
              </a:lnSpc>
              <a:buNone/>
            </a:pPr>
            <a:endParaRPr lang="en-US" sz="1200" dirty="0">
              <a:latin typeface="Candara" panose="020E0502030303020204" pitchFamily="34" charset="0"/>
              <a:ea typeface="Open Sans" panose="020B0604020202020204" charset="0"/>
              <a:cs typeface="Open Sans" panose="020B0604020202020204" charset="0"/>
            </a:endParaRPr>
          </a:p>
          <a:p>
            <a:pPr>
              <a:lnSpc>
                <a:spcPct val="100000"/>
              </a:lnSpc>
            </a:pPr>
            <a:r>
              <a:rPr lang="en-US" sz="1200" dirty="0">
                <a:latin typeface="Candara" panose="020E0502030303020204" pitchFamily="34" charset="0"/>
                <a:ea typeface="Open Sans" panose="020B0604020202020204" charset="0"/>
                <a:cs typeface="Open Sans" panose="020B0604020202020204" charset="0"/>
              </a:rPr>
              <a:t>We can create </a:t>
            </a:r>
            <a:r>
              <a:rPr lang="en-US" sz="1200" dirty="0" err="1">
                <a:latin typeface="Candara" panose="020E0502030303020204" pitchFamily="34" charset="0"/>
                <a:ea typeface="Open Sans" panose="020B0604020202020204" charset="0"/>
                <a:cs typeface="Open Sans" panose="020B0604020202020204" charset="0"/>
              </a:rPr>
              <a:t>DaemonSet</a:t>
            </a:r>
            <a:r>
              <a:rPr lang="en-US" sz="1200" dirty="0">
                <a:latin typeface="Candara" panose="020E0502030303020204" pitchFamily="34" charset="0"/>
                <a:ea typeface="Open Sans" panose="020B0604020202020204" charset="0"/>
                <a:cs typeface="Open Sans" panose="020B0604020202020204" charset="0"/>
              </a:rPr>
              <a:t> on Kubernetes Cluster using below template:</a:t>
            </a:r>
          </a:p>
          <a:p>
            <a:pPr>
              <a:lnSpc>
                <a:spcPct val="100000"/>
              </a:lnSpc>
            </a:pPr>
            <a:endParaRPr lang="en-US" sz="1200" dirty="0">
              <a:latin typeface="Candara" panose="020E0502030303020204" pitchFamily="34" charset="0"/>
              <a:ea typeface="Open Sans" panose="020B0604020202020204" charset="0"/>
              <a:cs typeface="Open Sans" panose="020B0604020202020204" charset="0"/>
            </a:endParaRPr>
          </a:p>
          <a:p>
            <a:pPr>
              <a:lnSpc>
                <a:spcPct val="100000"/>
              </a:lnSpc>
            </a:pPr>
            <a:r>
              <a:rPr lang="en-US" sz="1200" dirty="0" err="1">
                <a:latin typeface="Candara" panose="020E0502030303020204" pitchFamily="34" charset="0"/>
                <a:ea typeface="Open Sans" panose="020B0604020202020204" charset="0"/>
                <a:cs typeface="Open Sans" panose="020B0604020202020204" charset="0"/>
              </a:rPr>
              <a:t>apiVersion</a:t>
            </a:r>
            <a:r>
              <a:rPr lang="en-US" sz="1200" dirty="0">
                <a:latin typeface="Candara" panose="020E0502030303020204" pitchFamily="34" charset="0"/>
                <a:ea typeface="Open Sans" panose="020B0604020202020204" charset="0"/>
                <a:cs typeface="Open Sans" panose="020B0604020202020204" charset="0"/>
              </a:rPr>
              <a:t>: apps/v1</a:t>
            </a:r>
          </a:p>
          <a:p>
            <a:pPr>
              <a:lnSpc>
                <a:spcPct val="100000"/>
              </a:lnSpc>
            </a:pPr>
            <a:r>
              <a:rPr lang="en-US" sz="1200" dirty="0">
                <a:latin typeface="Candara" panose="020E0502030303020204" pitchFamily="34" charset="0"/>
                <a:ea typeface="Open Sans" panose="020B0604020202020204" charset="0"/>
                <a:cs typeface="Open Sans" panose="020B0604020202020204" charset="0"/>
              </a:rPr>
              <a:t>kind: </a:t>
            </a:r>
            <a:r>
              <a:rPr lang="en-US" sz="1200" dirty="0" err="1">
                <a:latin typeface="Candara" panose="020E0502030303020204" pitchFamily="34" charset="0"/>
                <a:ea typeface="Open Sans" panose="020B0604020202020204" charset="0"/>
                <a:cs typeface="Open Sans" panose="020B0604020202020204" charset="0"/>
              </a:rPr>
              <a:t>DaemonSet</a:t>
            </a:r>
            <a:r>
              <a:rPr lang="en-US" sz="1200" dirty="0">
                <a:latin typeface="Candara" panose="020E0502030303020204" pitchFamily="34" charset="0"/>
                <a:ea typeface="Open Sans" panose="020B0604020202020204" charset="0"/>
                <a:cs typeface="Open Sans" panose="020B0604020202020204" charset="0"/>
              </a:rPr>
              <a:t> </a:t>
            </a:r>
          </a:p>
          <a:p>
            <a:pPr>
              <a:lnSpc>
                <a:spcPct val="100000"/>
              </a:lnSpc>
            </a:pPr>
            <a:r>
              <a:rPr lang="en-US" sz="1200" dirty="0">
                <a:latin typeface="Candara" panose="020E0502030303020204" pitchFamily="34" charset="0"/>
                <a:ea typeface="Open Sans" panose="020B0604020202020204" charset="0"/>
                <a:cs typeface="Open Sans" panose="020B0604020202020204" charset="0"/>
              </a:rPr>
              <a:t>metadata:</a:t>
            </a:r>
          </a:p>
          <a:p>
            <a:pPr>
              <a:lnSpc>
                <a:spcPct val="100000"/>
              </a:lnSpc>
            </a:pPr>
            <a:r>
              <a:rPr lang="en-US" sz="1200" dirty="0">
                <a:latin typeface="Candara" panose="020E0502030303020204" pitchFamily="34" charset="0"/>
                <a:ea typeface="Open Sans" panose="020B0604020202020204" charset="0"/>
                <a:cs typeface="Open Sans" panose="020B0604020202020204" charset="0"/>
              </a:rPr>
              <a:t>  name: </a:t>
            </a:r>
            <a:r>
              <a:rPr lang="en-US" sz="1200" dirty="0" err="1">
                <a:latin typeface="Candara" panose="020E0502030303020204" pitchFamily="34" charset="0"/>
                <a:ea typeface="Open Sans" panose="020B0604020202020204" charset="0"/>
                <a:cs typeface="Open Sans" panose="020B0604020202020204" charset="0"/>
              </a:rPr>
              <a:t>daemonset</a:t>
            </a:r>
            <a:r>
              <a:rPr lang="en-US" sz="1200" dirty="0">
                <a:latin typeface="Candara" panose="020E0502030303020204" pitchFamily="34" charset="0"/>
                <a:ea typeface="Open Sans" panose="020B0604020202020204" charset="0"/>
                <a:cs typeface="Open Sans" panose="020B0604020202020204" charset="0"/>
              </a:rPr>
              <a:t>-pods </a:t>
            </a:r>
          </a:p>
          <a:p>
            <a:pPr>
              <a:lnSpc>
                <a:spcPct val="100000"/>
              </a:lnSpc>
            </a:pPr>
            <a:endParaRPr lang="en-US" sz="1200" dirty="0">
              <a:latin typeface="Candara" panose="020E0502030303020204" pitchFamily="34" charset="0"/>
              <a:ea typeface="Open Sans" panose="020B0604020202020204" charset="0"/>
              <a:cs typeface="Open Sans" panose="020B0604020202020204" charset="0"/>
            </a:endParaRPr>
          </a:p>
          <a:p>
            <a:pPr>
              <a:lnSpc>
                <a:spcPct val="100000"/>
              </a:lnSpc>
            </a:pPr>
            <a:r>
              <a:rPr lang="en-US" sz="1200" dirty="0">
                <a:latin typeface="Candara" panose="020E0502030303020204" pitchFamily="34" charset="0"/>
                <a:ea typeface="Open Sans" panose="020B0604020202020204" charset="0"/>
                <a:cs typeface="Open Sans" panose="020B0604020202020204" charset="0"/>
              </a:rPr>
              <a:t>spec:</a:t>
            </a:r>
          </a:p>
          <a:p>
            <a:pPr>
              <a:lnSpc>
                <a:spcPct val="100000"/>
              </a:lnSpc>
            </a:pPr>
            <a:r>
              <a:rPr lang="en-US" sz="1200" dirty="0">
                <a:latin typeface="Candara" panose="020E0502030303020204" pitchFamily="34" charset="0"/>
                <a:ea typeface="Open Sans" panose="020B0604020202020204" charset="0"/>
                <a:cs typeface="Open Sans" panose="020B0604020202020204" charset="0"/>
              </a:rPr>
              <a:t>  selector:</a:t>
            </a:r>
          </a:p>
          <a:p>
            <a:pPr>
              <a:lnSpc>
                <a:spcPct val="100000"/>
              </a:lnSpc>
            </a:pPr>
            <a:r>
              <a:rPr lang="en-US" sz="1200" dirty="0">
                <a:latin typeface="Candara" panose="020E0502030303020204" pitchFamily="34" charset="0"/>
                <a:ea typeface="Open Sans" panose="020B0604020202020204" charset="0"/>
                <a:cs typeface="Open Sans" panose="020B0604020202020204" charset="0"/>
              </a:rPr>
              <a:t>    </a:t>
            </a:r>
            <a:r>
              <a:rPr lang="en-US" sz="1200" dirty="0" err="1">
                <a:latin typeface="Candara" panose="020E0502030303020204" pitchFamily="34" charset="0"/>
                <a:ea typeface="Open Sans" panose="020B0604020202020204" charset="0"/>
                <a:cs typeface="Open Sans" panose="020B0604020202020204" charset="0"/>
              </a:rPr>
              <a:t>matchLabels</a:t>
            </a:r>
            <a:r>
              <a:rPr lang="en-US" sz="1200" dirty="0">
                <a:latin typeface="Candara" panose="020E0502030303020204" pitchFamily="34" charset="0"/>
                <a:ea typeface="Open Sans" panose="020B0604020202020204" charset="0"/>
                <a:cs typeface="Open Sans" panose="020B0604020202020204" charset="0"/>
              </a:rPr>
              <a:t>:</a:t>
            </a:r>
          </a:p>
          <a:p>
            <a:pPr>
              <a:lnSpc>
                <a:spcPct val="100000"/>
              </a:lnSpc>
            </a:pPr>
            <a:r>
              <a:rPr lang="en-US" sz="1200" dirty="0">
                <a:latin typeface="Candara" panose="020E0502030303020204" pitchFamily="34" charset="0"/>
                <a:ea typeface="Open Sans" panose="020B0604020202020204" charset="0"/>
                <a:cs typeface="Open Sans" panose="020B0604020202020204" charset="0"/>
              </a:rPr>
              <a:t>      name: </a:t>
            </a:r>
            <a:r>
              <a:rPr lang="en-US" sz="1200" dirty="0" err="1">
                <a:latin typeface="Candara" panose="020E0502030303020204" pitchFamily="34" charset="0"/>
                <a:ea typeface="Open Sans" panose="020B0604020202020204" charset="0"/>
                <a:cs typeface="Open Sans" panose="020B0604020202020204" charset="0"/>
              </a:rPr>
              <a:t>daemonset</a:t>
            </a:r>
            <a:r>
              <a:rPr lang="en-US" sz="1200" dirty="0">
                <a:latin typeface="Candara" panose="020E0502030303020204" pitchFamily="34" charset="0"/>
                <a:ea typeface="Open Sans" panose="020B0604020202020204" charset="0"/>
                <a:cs typeface="Open Sans" panose="020B0604020202020204" charset="0"/>
              </a:rPr>
              <a:t>-pods</a:t>
            </a:r>
          </a:p>
          <a:p>
            <a:pPr>
              <a:lnSpc>
                <a:spcPct val="100000"/>
              </a:lnSpc>
            </a:pPr>
            <a:r>
              <a:rPr lang="en-US" sz="1200" dirty="0">
                <a:latin typeface="Candara" panose="020E0502030303020204" pitchFamily="34" charset="0"/>
                <a:ea typeface="Open Sans" panose="020B0604020202020204" charset="0"/>
                <a:cs typeface="Open Sans" panose="020B0604020202020204" charset="0"/>
              </a:rPr>
              <a:t>  template:</a:t>
            </a:r>
          </a:p>
          <a:p>
            <a:pPr>
              <a:lnSpc>
                <a:spcPct val="100000"/>
              </a:lnSpc>
            </a:pPr>
            <a:r>
              <a:rPr lang="en-US" sz="1200" dirty="0">
                <a:latin typeface="Candara" panose="020E0502030303020204" pitchFamily="34" charset="0"/>
                <a:ea typeface="Open Sans" panose="020B0604020202020204" charset="0"/>
                <a:cs typeface="Open Sans" panose="020B0604020202020204" charset="0"/>
              </a:rPr>
              <a:t>    metadata:</a:t>
            </a:r>
          </a:p>
          <a:p>
            <a:pPr>
              <a:lnSpc>
                <a:spcPct val="100000"/>
              </a:lnSpc>
            </a:pPr>
            <a:r>
              <a:rPr lang="en-US" sz="1200" dirty="0">
                <a:latin typeface="Candara" panose="020E0502030303020204" pitchFamily="34" charset="0"/>
                <a:ea typeface="Open Sans" panose="020B0604020202020204" charset="0"/>
                <a:cs typeface="Open Sans" panose="020B0604020202020204" charset="0"/>
              </a:rPr>
              <a:t>      labels:</a:t>
            </a:r>
          </a:p>
          <a:p>
            <a:pPr>
              <a:lnSpc>
                <a:spcPct val="100000"/>
              </a:lnSpc>
            </a:pPr>
            <a:r>
              <a:rPr lang="en-US" sz="1200" dirty="0">
                <a:latin typeface="Candara" panose="020E0502030303020204" pitchFamily="34" charset="0"/>
                <a:ea typeface="Open Sans" panose="020B0604020202020204" charset="0"/>
                <a:cs typeface="Open Sans" panose="020B0604020202020204" charset="0"/>
              </a:rPr>
              <a:t>        name: </a:t>
            </a:r>
            <a:r>
              <a:rPr lang="en-US" sz="1200" dirty="0" err="1">
                <a:latin typeface="Candara" panose="020E0502030303020204" pitchFamily="34" charset="0"/>
                <a:ea typeface="Open Sans" panose="020B0604020202020204" charset="0"/>
                <a:cs typeface="Open Sans" panose="020B0604020202020204" charset="0"/>
              </a:rPr>
              <a:t>daemonset</a:t>
            </a:r>
            <a:r>
              <a:rPr lang="en-US" sz="1200" dirty="0">
                <a:latin typeface="Candara" panose="020E0502030303020204" pitchFamily="34" charset="0"/>
                <a:ea typeface="Open Sans" panose="020B0604020202020204" charset="0"/>
                <a:cs typeface="Open Sans" panose="020B0604020202020204" charset="0"/>
              </a:rPr>
              <a:t>-pods</a:t>
            </a:r>
          </a:p>
          <a:p>
            <a:pPr>
              <a:lnSpc>
                <a:spcPct val="100000"/>
              </a:lnSpc>
            </a:pPr>
            <a:r>
              <a:rPr lang="en-US" sz="1200" dirty="0">
                <a:latin typeface="Candara" panose="020E0502030303020204" pitchFamily="34" charset="0"/>
                <a:ea typeface="Open Sans" panose="020B0604020202020204" charset="0"/>
                <a:cs typeface="Open Sans" panose="020B0604020202020204" charset="0"/>
              </a:rPr>
              <a:t>    spec:</a:t>
            </a:r>
          </a:p>
          <a:p>
            <a:pPr>
              <a:lnSpc>
                <a:spcPct val="100000"/>
              </a:lnSpc>
            </a:pPr>
            <a:r>
              <a:rPr lang="en-US" sz="1200" dirty="0">
                <a:latin typeface="Candara" panose="020E0502030303020204" pitchFamily="34" charset="0"/>
                <a:ea typeface="Open Sans" panose="020B0604020202020204" charset="0"/>
                <a:cs typeface="Open Sans" panose="020B0604020202020204" charset="0"/>
              </a:rPr>
              <a:t>      containers:</a:t>
            </a:r>
          </a:p>
          <a:p>
            <a:pPr>
              <a:lnSpc>
                <a:spcPct val="100000"/>
              </a:lnSpc>
            </a:pPr>
            <a:r>
              <a:rPr lang="en-US" sz="1200" dirty="0">
                <a:latin typeface="Candara" panose="020E0502030303020204" pitchFamily="34" charset="0"/>
                <a:ea typeface="Open Sans" panose="020B0604020202020204" charset="0"/>
                <a:cs typeface="Open Sans" panose="020B0604020202020204" charset="0"/>
              </a:rPr>
              <a:t>        - name: daemon-container</a:t>
            </a:r>
          </a:p>
          <a:p>
            <a:pPr>
              <a:lnSpc>
                <a:spcPct val="100000"/>
              </a:lnSpc>
            </a:pPr>
            <a:r>
              <a:rPr lang="en-US" sz="1200" dirty="0">
                <a:latin typeface="Candara" panose="020E0502030303020204" pitchFamily="34" charset="0"/>
                <a:ea typeface="Open Sans" panose="020B0604020202020204" charset="0"/>
                <a:cs typeface="Open Sans" panose="020B0604020202020204" charset="0"/>
              </a:rPr>
              <a:t>          image: </a:t>
            </a:r>
            <a:r>
              <a:rPr lang="en-US" sz="1200" dirty="0" err="1">
                <a:latin typeface="Candara" panose="020E0502030303020204" pitchFamily="34" charset="0"/>
                <a:ea typeface="Open Sans" panose="020B0604020202020204" charset="0"/>
                <a:cs typeface="Open Sans" panose="020B0604020202020204" charset="0"/>
              </a:rPr>
              <a:t>httpd:latest</a:t>
            </a:r>
            <a:endParaRPr lang="en-US" sz="1200" dirty="0">
              <a:latin typeface="Candara" panose="020E0502030303020204" pitchFamily="34" charset="0"/>
              <a:ea typeface="Open Sans" panose="020B0604020202020204" charset="0"/>
              <a:cs typeface="Open Sans" panose="020B0604020202020204" charset="0"/>
            </a:endParaRPr>
          </a:p>
          <a:p>
            <a:pPr>
              <a:lnSpc>
                <a:spcPct val="100000"/>
              </a:lnSpc>
            </a:pPr>
            <a:r>
              <a:rPr lang="en-US" sz="1200" dirty="0">
                <a:latin typeface="Candara" panose="020E0502030303020204" pitchFamily="34" charset="0"/>
                <a:ea typeface="Open Sans" panose="020B0604020202020204" charset="0"/>
                <a:cs typeface="Open Sans" panose="020B0604020202020204" charset="0"/>
              </a:rPr>
              <a:t>          ports:</a:t>
            </a:r>
          </a:p>
          <a:p>
            <a:pPr>
              <a:lnSpc>
                <a:spcPct val="100000"/>
              </a:lnSpc>
            </a:pPr>
            <a:r>
              <a:rPr lang="en-US" sz="1200" dirty="0">
                <a:latin typeface="Candara" panose="020E0502030303020204" pitchFamily="34" charset="0"/>
                <a:ea typeface="Open Sans" panose="020B0604020202020204" charset="0"/>
                <a:cs typeface="Open Sans" panose="020B0604020202020204" charset="0"/>
              </a:rPr>
              <a:t>          - </a:t>
            </a:r>
            <a:r>
              <a:rPr lang="en-US" sz="1200" dirty="0" err="1">
                <a:latin typeface="Candara" panose="020E0502030303020204" pitchFamily="34" charset="0"/>
                <a:ea typeface="Open Sans" panose="020B0604020202020204" charset="0"/>
                <a:cs typeface="Open Sans" panose="020B0604020202020204" charset="0"/>
              </a:rPr>
              <a:t>containerPort</a:t>
            </a:r>
            <a:r>
              <a:rPr lang="en-US" sz="1200" dirty="0">
                <a:latin typeface="Candara" panose="020E0502030303020204" pitchFamily="34" charset="0"/>
                <a:ea typeface="Open Sans" panose="020B0604020202020204" charset="0"/>
                <a:cs typeface="Open Sans" panose="020B0604020202020204" charset="0"/>
              </a:rPr>
              <a:t>: 80</a:t>
            </a:r>
          </a:p>
          <a:p>
            <a:pPr>
              <a:lnSpc>
                <a:spcPct val="100000"/>
              </a:lnSpc>
            </a:pPr>
            <a:endParaRPr lang="en-US" sz="1200" dirty="0">
              <a:latin typeface="Candara" panose="020E0502030303020204" pitchFamily="34" charset="0"/>
              <a:ea typeface="Open Sans" panose="020B0604020202020204" charset="0"/>
              <a:cs typeface="Open Sans" panose="020B0604020202020204" charset="0"/>
            </a:endParaRPr>
          </a:p>
          <a:p>
            <a:pPr>
              <a:lnSpc>
                <a:spcPct val="100000"/>
              </a:lnSpc>
            </a:pPr>
            <a:r>
              <a:rPr lang="en-US" sz="1200" dirty="0">
                <a:latin typeface="Candara" panose="020E0502030303020204" pitchFamily="34" charset="0"/>
                <a:ea typeface="Open Sans" panose="020B0604020202020204" charset="0"/>
                <a:cs typeface="Open Sans" panose="020B0604020202020204" charset="0"/>
              </a:rPr>
              <a:t>Now we can run below commands to setup daemon set</a:t>
            </a:r>
          </a:p>
          <a:p>
            <a:pPr>
              <a:lnSpc>
                <a:spcPct val="100000"/>
              </a:lnSpc>
            </a:pPr>
            <a:endParaRPr lang="en-US" sz="1200" dirty="0">
              <a:latin typeface="Candara" panose="020E0502030303020204" pitchFamily="34" charset="0"/>
              <a:ea typeface="Open Sans" panose="020B0604020202020204" charset="0"/>
              <a:cs typeface="Open Sans" panose="020B0604020202020204" charset="0"/>
            </a:endParaRPr>
          </a:p>
          <a:p>
            <a:pPr lvl="5">
              <a:lnSpc>
                <a:spcPct val="100000"/>
              </a:lnSpc>
            </a:pPr>
            <a:r>
              <a:rPr lang="en-US" sz="1200" dirty="0">
                <a:latin typeface="Candara" panose="020E0502030303020204" pitchFamily="34" charset="0"/>
                <a:ea typeface="Open Sans" panose="020B0604020202020204" charset="0"/>
                <a:cs typeface="Open Sans" panose="020B0604020202020204" charset="0"/>
              </a:rPr>
              <a:t>kubectl get </a:t>
            </a:r>
            <a:r>
              <a:rPr lang="en-US" sz="1200" dirty="0" err="1">
                <a:latin typeface="Candara" panose="020E0502030303020204" pitchFamily="34" charset="0"/>
                <a:ea typeface="Open Sans" panose="020B0604020202020204" charset="0"/>
                <a:cs typeface="Open Sans" panose="020B0604020202020204" charset="0"/>
              </a:rPr>
              <a:t>daemonsets</a:t>
            </a:r>
            <a:r>
              <a:rPr lang="en-US" sz="1200" dirty="0">
                <a:latin typeface="Candara" panose="020E0502030303020204" pitchFamily="34" charset="0"/>
                <a:ea typeface="Open Sans" panose="020B0604020202020204" charset="0"/>
                <a:cs typeface="Open Sans" panose="020B0604020202020204" charset="0"/>
              </a:rPr>
              <a:t>		Fetch Daemon sets on Kubernetes Cluster</a:t>
            </a:r>
          </a:p>
          <a:p>
            <a:pPr lvl="5">
              <a:lnSpc>
                <a:spcPct val="100000"/>
              </a:lnSpc>
            </a:pPr>
            <a:r>
              <a:rPr lang="en-US" sz="1200" dirty="0">
                <a:latin typeface="Candara" panose="020E0502030303020204" pitchFamily="34" charset="0"/>
                <a:ea typeface="Open Sans" panose="020B0604020202020204" charset="0"/>
                <a:cs typeface="Open Sans" panose="020B0604020202020204" charset="0"/>
              </a:rPr>
              <a:t>kubectl apply -f </a:t>
            </a:r>
            <a:r>
              <a:rPr lang="en-US" sz="1200" dirty="0" err="1">
                <a:latin typeface="Candara" panose="020E0502030303020204" pitchFamily="34" charset="0"/>
                <a:ea typeface="Open Sans" panose="020B0604020202020204" charset="0"/>
                <a:cs typeface="Open Sans" panose="020B0604020202020204" charset="0"/>
              </a:rPr>
              <a:t>daemonset.yaml</a:t>
            </a:r>
            <a:endParaRPr lang="en-US" sz="1200" dirty="0">
              <a:latin typeface="Candara" panose="020E0502030303020204" pitchFamily="34" charset="0"/>
              <a:ea typeface="Open Sans" panose="020B0604020202020204" charset="0"/>
              <a:cs typeface="Open Sans" panose="020B0604020202020204" charset="0"/>
            </a:endParaRPr>
          </a:p>
          <a:p>
            <a:pPr lvl="5">
              <a:lnSpc>
                <a:spcPct val="100000"/>
              </a:lnSpc>
            </a:pPr>
            <a:r>
              <a:rPr lang="en-US" sz="1200" dirty="0">
                <a:latin typeface="Candara" panose="020E0502030303020204" pitchFamily="34" charset="0"/>
                <a:ea typeface="Open Sans" panose="020B0604020202020204" charset="0"/>
                <a:cs typeface="Open Sans" panose="020B0604020202020204" charset="0"/>
              </a:rPr>
              <a:t>kubectl get </a:t>
            </a:r>
            <a:r>
              <a:rPr lang="en-US" sz="1200" dirty="0" err="1">
                <a:latin typeface="Candara" panose="020E0502030303020204" pitchFamily="34" charset="0"/>
                <a:ea typeface="Open Sans" panose="020B0604020202020204" charset="0"/>
                <a:cs typeface="Open Sans" panose="020B0604020202020204" charset="0"/>
              </a:rPr>
              <a:t>daemonsets</a:t>
            </a:r>
            <a:endParaRPr lang="en-US" sz="1200" dirty="0">
              <a:latin typeface="Candara" panose="020E0502030303020204" pitchFamily="34" charset="0"/>
              <a:ea typeface="Open Sans" panose="020B0604020202020204" charset="0"/>
              <a:cs typeface="Open Sans" panose="020B0604020202020204" charset="0"/>
            </a:endParaRPr>
          </a:p>
          <a:p>
            <a:pPr lvl="5">
              <a:lnSpc>
                <a:spcPct val="100000"/>
              </a:lnSpc>
            </a:pPr>
            <a:r>
              <a:rPr lang="en-US" sz="1200" dirty="0">
                <a:latin typeface="Candara" panose="020E0502030303020204" pitchFamily="34" charset="0"/>
                <a:ea typeface="Open Sans" panose="020B0604020202020204" charset="0"/>
                <a:cs typeface="Open Sans" panose="020B0604020202020204" charset="0"/>
              </a:rPr>
              <a:t>kubectl get pod -o wide</a:t>
            </a:r>
          </a:p>
          <a:p>
            <a:pPr>
              <a:lnSpc>
                <a:spcPct val="100000"/>
              </a:lnSpc>
            </a:pPr>
            <a:endParaRPr lang="en-US" sz="1200" dirty="0">
              <a:latin typeface="Candara" panose="020E0502030303020204" pitchFamily="34" charset="0"/>
              <a:ea typeface="Open Sans" panose="020B0604020202020204" charset="0"/>
              <a:cs typeface="Open Sans" panose="020B0604020202020204" charset="0"/>
            </a:endParaRPr>
          </a:p>
          <a:p>
            <a:pPr>
              <a:lnSpc>
                <a:spcPct val="100000"/>
              </a:lnSpc>
            </a:pPr>
            <a:endParaRPr lang="en-US" sz="1200" dirty="0">
              <a:latin typeface="Candara" panose="020E0502030303020204" pitchFamily="34" charset="0"/>
              <a:ea typeface="Open Sans" panose="020B0604020202020204" charset="0"/>
              <a:cs typeface="Open Sans" panose="020B0604020202020204" charset="0"/>
            </a:endParaRPr>
          </a:p>
          <a:p>
            <a:pPr>
              <a:lnSpc>
                <a:spcPct val="100000"/>
              </a:lnSpc>
            </a:pPr>
            <a:endParaRPr lang="en-US" sz="1200" dirty="0">
              <a:latin typeface="Candara" panose="020E0502030303020204" pitchFamily="34" charset="0"/>
              <a:ea typeface="Open Sans" panose="020B0604020202020204" charset="0"/>
              <a:cs typeface="Open Sans" panose="020B0604020202020204" charset="0"/>
            </a:endParaRPr>
          </a:p>
        </p:txBody>
      </p:sp>
      <p:sp>
        <p:nvSpPr>
          <p:cNvPr id="4" name="Slide Number Placeholder 3"/>
          <p:cNvSpPr>
            <a:spLocks noGrp="1"/>
          </p:cNvSpPr>
          <p:nvPr>
            <p:ph type="sldNum" sz="quarter" idx="10"/>
          </p:nvPr>
        </p:nvSpPr>
        <p:spPr/>
        <p:txBody>
          <a:bodyPr/>
          <a:lstStyle/>
          <a:p>
            <a:fld id="{71B81024-447F-46C1-A9FC-67CC60C8E1BA}" type="slidenum">
              <a:rPr lang="en-US" smtClean="0"/>
              <a:pPr/>
              <a:t>33</a:t>
            </a:fld>
            <a:endParaRPr lang="en-US" dirty="0"/>
          </a:p>
        </p:txBody>
      </p:sp>
    </p:spTree>
    <p:extLst>
      <p:ext uri="{BB962C8B-B14F-4D97-AF65-F5344CB8AC3E}">
        <p14:creationId xmlns:p14="http://schemas.microsoft.com/office/powerpoint/2010/main" val="32903074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IN" b="1" dirty="0"/>
              <a:t>Instructor notes:</a:t>
            </a:r>
            <a:endParaRPr lang="en-US" dirty="0">
              <a:solidFill>
                <a:schemeClr val="tx1">
                  <a:lumMod val="75000"/>
                  <a:lumOff val="25000"/>
                </a:schemeClr>
              </a:solidFill>
              <a:latin typeface="Candara" panose="020E0502030303020204" pitchFamily="34" charset="0"/>
            </a:endParaRPr>
          </a:p>
          <a:p>
            <a:pPr marL="0" indent="0">
              <a:lnSpc>
                <a:spcPct val="200000"/>
              </a:lnSpc>
              <a:buNone/>
            </a:pPr>
            <a:endParaRPr lang="en-US" sz="1200" dirty="0">
              <a:latin typeface="Candara" panose="020E0502030303020204" pitchFamily="34" charset="0"/>
              <a:ea typeface="Open Sans" panose="020B0604020202020204" charset="0"/>
              <a:cs typeface="Open Sans" panose="020B0604020202020204" charset="0"/>
            </a:endParaRPr>
          </a:p>
          <a:p>
            <a:pPr>
              <a:lnSpc>
                <a:spcPct val="100000"/>
              </a:lnSpc>
            </a:pPr>
            <a:r>
              <a:rPr lang="en-US" sz="1200" dirty="0">
                <a:latin typeface="Candara" panose="020E0502030303020204" pitchFamily="34" charset="0"/>
                <a:ea typeface="Open Sans" panose="020B0604020202020204" charset="0"/>
                <a:cs typeface="Open Sans" panose="020B0604020202020204" charset="0"/>
              </a:rPr>
              <a:t>This Pod has a Volume of type </a:t>
            </a:r>
            <a:r>
              <a:rPr lang="en-US" sz="1200" dirty="0" err="1">
                <a:latin typeface="Candara" panose="020E0502030303020204" pitchFamily="34" charset="0"/>
                <a:ea typeface="Open Sans" panose="020B0604020202020204" charset="0"/>
                <a:cs typeface="Open Sans" panose="020B0604020202020204" charset="0"/>
              </a:rPr>
              <a:t>emptyDir</a:t>
            </a:r>
            <a:r>
              <a:rPr lang="en-US" sz="1200" dirty="0">
                <a:latin typeface="Candara" panose="020E0502030303020204" pitchFamily="34" charset="0"/>
                <a:ea typeface="Open Sans" panose="020B0604020202020204" charset="0"/>
                <a:cs typeface="Open Sans" panose="020B0604020202020204" charset="0"/>
              </a:rPr>
              <a:t> that lasts for the life of the Pod, even if the Container terminates and restarts. Below is the configuration file to create pod with </a:t>
            </a:r>
            <a:r>
              <a:rPr lang="en-US" sz="1200" dirty="0" err="1">
                <a:latin typeface="Candara" panose="020E0502030303020204" pitchFamily="34" charset="0"/>
                <a:ea typeface="Open Sans" panose="020B0604020202020204" charset="0"/>
                <a:cs typeface="Open Sans" panose="020B0604020202020204" charset="0"/>
              </a:rPr>
              <a:t>persistant</a:t>
            </a:r>
            <a:r>
              <a:rPr lang="en-US" sz="1200" dirty="0">
                <a:latin typeface="Candara" panose="020E0502030303020204" pitchFamily="34" charset="0"/>
                <a:ea typeface="Open Sans" panose="020B0604020202020204" charset="0"/>
                <a:cs typeface="Open Sans" panose="020B0604020202020204" charset="0"/>
              </a:rPr>
              <a:t> volume:</a:t>
            </a:r>
          </a:p>
          <a:p>
            <a:pPr>
              <a:lnSpc>
                <a:spcPct val="100000"/>
              </a:lnSpc>
            </a:pPr>
            <a:endParaRPr lang="en-US" sz="1200" dirty="0">
              <a:latin typeface="Candara" panose="020E0502030303020204" pitchFamily="34" charset="0"/>
              <a:ea typeface="Open Sans" panose="020B0604020202020204" charset="0"/>
              <a:cs typeface="Open Sans" panose="020B0604020202020204" charset="0"/>
            </a:endParaRPr>
          </a:p>
          <a:p>
            <a:pPr>
              <a:lnSpc>
                <a:spcPct val="100000"/>
              </a:lnSpc>
            </a:pPr>
            <a:r>
              <a:rPr lang="en-US" sz="1200" dirty="0">
                <a:latin typeface="Candara" panose="020E0502030303020204" pitchFamily="34" charset="0"/>
                <a:ea typeface="Open Sans" panose="020B0604020202020204" charset="0"/>
                <a:cs typeface="Open Sans" panose="020B0604020202020204" charset="0"/>
              </a:rPr>
              <a:t>pods/storage/</a:t>
            </a:r>
            <a:r>
              <a:rPr lang="en-US" sz="1200" dirty="0" err="1">
                <a:latin typeface="Candara" panose="020E0502030303020204" pitchFamily="34" charset="0"/>
                <a:ea typeface="Open Sans" panose="020B0604020202020204" charset="0"/>
                <a:cs typeface="Open Sans" panose="020B0604020202020204" charset="0"/>
              </a:rPr>
              <a:t>redis.yaml</a:t>
            </a:r>
            <a:r>
              <a:rPr lang="en-US" sz="1200" dirty="0">
                <a:latin typeface="Candara" panose="020E0502030303020204" pitchFamily="34" charset="0"/>
                <a:ea typeface="Open Sans" panose="020B0604020202020204" charset="0"/>
                <a:cs typeface="Open Sans" panose="020B0604020202020204" charset="0"/>
              </a:rPr>
              <a:t> </a:t>
            </a:r>
          </a:p>
          <a:p>
            <a:pPr>
              <a:lnSpc>
                <a:spcPct val="100000"/>
              </a:lnSpc>
            </a:pPr>
            <a:endParaRPr lang="en-US" sz="1200" dirty="0">
              <a:latin typeface="Candara" panose="020E0502030303020204" pitchFamily="34" charset="0"/>
              <a:ea typeface="Open Sans" panose="020B0604020202020204" charset="0"/>
              <a:cs typeface="Open Sans" panose="020B0604020202020204" charset="0"/>
            </a:endParaRPr>
          </a:p>
          <a:p>
            <a:pPr>
              <a:lnSpc>
                <a:spcPct val="100000"/>
              </a:lnSpc>
            </a:pPr>
            <a:r>
              <a:rPr lang="en-US" sz="1200" dirty="0" err="1">
                <a:latin typeface="Candara" panose="020E0502030303020204" pitchFamily="34" charset="0"/>
                <a:ea typeface="Open Sans" panose="020B0604020202020204" charset="0"/>
                <a:cs typeface="Open Sans" panose="020B0604020202020204" charset="0"/>
              </a:rPr>
              <a:t>apiVersion</a:t>
            </a:r>
            <a:r>
              <a:rPr lang="en-US" sz="1200" dirty="0">
                <a:latin typeface="Candara" panose="020E0502030303020204" pitchFamily="34" charset="0"/>
                <a:ea typeface="Open Sans" panose="020B0604020202020204" charset="0"/>
                <a:cs typeface="Open Sans" panose="020B0604020202020204" charset="0"/>
              </a:rPr>
              <a:t>: v1</a:t>
            </a:r>
          </a:p>
          <a:p>
            <a:pPr>
              <a:lnSpc>
                <a:spcPct val="100000"/>
              </a:lnSpc>
            </a:pPr>
            <a:r>
              <a:rPr lang="en-US" sz="1200" dirty="0">
                <a:latin typeface="Candara" panose="020E0502030303020204" pitchFamily="34" charset="0"/>
                <a:ea typeface="Open Sans" panose="020B0604020202020204" charset="0"/>
                <a:cs typeface="Open Sans" panose="020B0604020202020204" charset="0"/>
              </a:rPr>
              <a:t>kind: Pod</a:t>
            </a:r>
          </a:p>
          <a:p>
            <a:pPr>
              <a:lnSpc>
                <a:spcPct val="100000"/>
              </a:lnSpc>
            </a:pPr>
            <a:r>
              <a:rPr lang="en-US" sz="1200" dirty="0">
                <a:latin typeface="Candara" panose="020E0502030303020204" pitchFamily="34" charset="0"/>
                <a:ea typeface="Open Sans" panose="020B0604020202020204" charset="0"/>
                <a:cs typeface="Open Sans" panose="020B0604020202020204" charset="0"/>
              </a:rPr>
              <a:t>metadata:</a:t>
            </a:r>
          </a:p>
          <a:p>
            <a:pPr>
              <a:lnSpc>
                <a:spcPct val="100000"/>
              </a:lnSpc>
            </a:pPr>
            <a:r>
              <a:rPr lang="en-US" sz="1200" dirty="0">
                <a:latin typeface="Candara" panose="020E0502030303020204" pitchFamily="34" charset="0"/>
                <a:ea typeface="Open Sans" panose="020B0604020202020204" charset="0"/>
                <a:cs typeface="Open Sans" panose="020B0604020202020204" charset="0"/>
              </a:rPr>
              <a:t>  name: </a:t>
            </a:r>
            <a:r>
              <a:rPr lang="en-US" sz="1200" dirty="0" err="1">
                <a:latin typeface="Candara" panose="020E0502030303020204" pitchFamily="34" charset="0"/>
                <a:ea typeface="Open Sans" panose="020B0604020202020204" charset="0"/>
                <a:cs typeface="Open Sans" panose="020B0604020202020204" charset="0"/>
              </a:rPr>
              <a:t>redis</a:t>
            </a:r>
            <a:endParaRPr lang="en-US" sz="1200" dirty="0">
              <a:latin typeface="Candara" panose="020E0502030303020204" pitchFamily="34" charset="0"/>
              <a:ea typeface="Open Sans" panose="020B0604020202020204" charset="0"/>
              <a:cs typeface="Open Sans" panose="020B0604020202020204" charset="0"/>
            </a:endParaRPr>
          </a:p>
          <a:p>
            <a:pPr>
              <a:lnSpc>
                <a:spcPct val="100000"/>
              </a:lnSpc>
            </a:pPr>
            <a:r>
              <a:rPr lang="en-US" sz="1200" dirty="0">
                <a:latin typeface="Candara" panose="020E0502030303020204" pitchFamily="34" charset="0"/>
                <a:ea typeface="Open Sans" panose="020B0604020202020204" charset="0"/>
                <a:cs typeface="Open Sans" panose="020B0604020202020204" charset="0"/>
              </a:rPr>
              <a:t>spec:</a:t>
            </a:r>
          </a:p>
          <a:p>
            <a:pPr>
              <a:lnSpc>
                <a:spcPct val="100000"/>
              </a:lnSpc>
            </a:pPr>
            <a:r>
              <a:rPr lang="en-US" sz="1200" dirty="0">
                <a:latin typeface="Candara" panose="020E0502030303020204" pitchFamily="34" charset="0"/>
                <a:ea typeface="Open Sans" panose="020B0604020202020204" charset="0"/>
                <a:cs typeface="Open Sans" panose="020B0604020202020204" charset="0"/>
              </a:rPr>
              <a:t>  containers:</a:t>
            </a:r>
          </a:p>
          <a:p>
            <a:pPr>
              <a:lnSpc>
                <a:spcPct val="100000"/>
              </a:lnSpc>
            </a:pPr>
            <a:r>
              <a:rPr lang="en-US" sz="1200" dirty="0">
                <a:latin typeface="Candara" panose="020E0502030303020204" pitchFamily="34" charset="0"/>
                <a:ea typeface="Open Sans" panose="020B0604020202020204" charset="0"/>
                <a:cs typeface="Open Sans" panose="020B0604020202020204" charset="0"/>
              </a:rPr>
              <a:t>  - name: </a:t>
            </a:r>
            <a:r>
              <a:rPr lang="en-US" sz="1200" dirty="0" err="1">
                <a:latin typeface="Candara" panose="020E0502030303020204" pitchFamily="34" charset="0"/>
                <a:ea typeface="Open Sans" panose="020B0604020202020204" charset="0"/>
                <a:cs typeface="Open Sans" panose="020B0604020202020204" charset="0"/>
              </a:rPr>
              <a:t>redis</a:t>
            </a:r>
            <a:endParaRPr lang="en-US" sz="1200" dirty="0">
              <a:latin typeface="Candara" panose="020E0502030303020204" pitchFamily="34" charset="0"/>
              <a:ea typeface="Open Sans" panose="020B0604020202020204" charset="0"/>
              <a:cs typeface="Open Sans" panose="020B0604020202020204" charset="0"/>
            </a:endParaRPr>
          </a:p>
          <a:p>
            <a:pPr>
              <a:lnSpc>
                <a:spcPct val="100000"/>
              </a:lnSpc>
            </a:pPr>
            <a:r>
              <a:rPr lang="en-US" sz="1200" dirty="0">
                <a:latin typeface="Candara" panose="020E0502030303020204" pitchFamily="34" charset="0"/>
                <a:ea typeface="Open Sans" panose="020B0604020202020204" charset="0"/>
                <a:cs typeface="Open Sans" panose="020B0604020202020204" charset="0"/>
              </a:rPr>
              <a:t>    image: </a:t>
            </a:r>
            <a:r>
              <a:rPr lang="en-US" sz="1200" dirty="0" err="1">
                <a:latin typeface="Candara" panose="020E0502030303020204" pitchFamily="34" charset="0"/>
                <a:ea typeface="Open Sans" panose="020B0604020202020204" charset="0"/>
                <a:cs typeface="Open Sans" panose="020B0604020202020204" charset="0"/>
              </a:rPr>
              <a:t>redis</a:t>
            </a:r>
            <a:endParaRPr lang="en-US" sz="1200" dirty="0">
              <a:latin typeface="Candara" panose="020E0502030303020204" pitchFamily="34" charset="0"/>
              <a:ea typeface="Open Sans" panose="020B0604020202020204" charset="0"/>
              <a:cs typeface="Open Sans" panose="020B0604020202020204" charset="0"/>
            </a:endParaRPr>
          </a:p>
          <a:p>
            <a:pPr>
              <a:lnSpc>
                <a:spcPct val="100000"/>
              </a:lnSpc>
            </a:pPr>
            <a:r>
              <a:rPr lang="en-US" sz="1200" dirty="0">
                <a:latin typeface="Candara" panose="020E0502030303020204" pitchFamily="34" charset="0"/>
                <a:ea typeface="Open Sans" panose="020B0604020202020204" charset="0"/>
                <a:cs typeface="Open Sans" panose="020B0604020202020204" charset="0"/>
              </a:rPr>
              <a:t>    </a:t>
            </a:r>
            <a:r>
              <a:rPr lang="en-US" sz="1200" dirty="0" err="1">
                <a:latin typeface="Candara" panose="020E0502030303020204" pitchFamily="34" charset="0"/>
                <a:ea typeface="Open Sans" panose="020B0604020202020204" charset="0"/>
                <a:cs typeface="Open Sans" panose="020B0604020202020204" charset="0"/>
              </a:rPr>
              <a:t>volumeMounts</a:t>
            </a:r>
            <a:r>
              <a:rPr lang="en-US" sz="1200" dirty="0">
                <a:latin typeface="Candara" panose="020E0502030303020204" pitchFamily="34" charset="0"/>
                <a:ea typeface="Open Sans" panose="020B0604020202020204" charset="0"/>
                <a:cs typeface="Open Sans" panose="020B0604020202020204" charset="0"/>
              </a:rPr>
              <a:t>:</a:t>
            </a:r>
          </a:p>
          <a:p>
            <a:pPr>
              <a:lnSpc>
                <a:spcPct val="100000"/>
              </a:lnSpc>
            </a:pPr>
            <a:r>
              <a:rPr lang="en-US" sz="1200" dirty="0">
                <a:latin typeface="Candara" panose="020E0502030303020204" pitchFamily="34" charset="0"/>
                <a:ea typeface="Open Sans" panose="020B0604020202020204" charset="0"/>
                <a:cs typeface="Open Sans" panose="020B0604020202020204" charset="0"/>
              </a:rPr>
              <a:t>    - name: </a:t>
            </a:r>
            <a:r>
              <a:rPr lang="en-US" sz="1200" dirty="0" err="1">
                <a:latin typeface="Candara" panose="020E0502030303020204" pitchFamily="34" charset="0"/>
                <a:ea typeface="Open Sans" panose="020B0604020202020204" charset="0"/>
                <a:cs typeface="Open Sans" panose="020B0604020202020204" charset="0"/>
              </a:rPr>
              <a:t>redis</a:t>
            </a:r>
            <a:r>
              <a:rPr lang="en-US" sz="1200" dirty="0">
                <a:latin typeface="Candara" panose="020E0502030303020204" pitchFamily="34" charset="0"/>
                <a:ea typeface="Open Sans" panose="020B0604020202020204" charset="0"/>
                <a:cs typeface="Open Sans" panose="020B0604020202020204" charset="0"/>
              </a:rPr>
              <a:t>-storage</a:t>
            </a:r>
          </a:p>
          <a:p>
            <a:pPr>
              <a:lnSpc>
                <a:spcPct val="100000"/>
              </a:lnSpc>
            </a:pPr>
            <a:r>
              <a:rPr lang="en-US" sz="1200" dirty="0">
                <a:latin typeface="Candara" panose="020E0502030303020204" pitchFamily="34" charset="0"/>
                <a:ea typeface="Open Sans" panose="020B0604020202020204" charset="0"/>
                <a:cs typeface="Open Sans" panose="020B0604020202020204" charset="0"/>
              </a:rPr>
              <a:t>      </a:t>
            </a:r>
            <a:r>
              <a:rPr lang="en-US" sz="1200" dirty="0" err="1">
                <a:latin typeface="Candara" panose="020E0502030303020204" pitchFamily="34" charset="0"/>
                <a:ea typeface="Open Sans" panose="020B0604020202020204" charset="0"/>
                <a:cs typeface="Open Sans" panose="020B0604020202020204" charset="0"/>
              </a:rPr>
              <a:t>mountPath</a:t>
            </a:r>
            <a:r>
              <a:rPr lang="en-US" sz="1200" dirty="0">
                <a:latin typeface="Candara" panose="020E0502030303020204" pitchFamily="34" charset="0"/>
                <a:ea typeface="Open Sans" panose="020B0604020202020204" charset="0"/>
                <a:cs typeface="Open Sans" panose="020B0604020202020204" charset="0"/>
              </a:rPr>
              <a:t>: /data/</a:t>
            </a:r>
            <a:r>
              <a:rPr lang="en-US" sz="1200" dirty="0" err="1">
                <a:latin typeface="Candara" panose="020E0502030303020204" pitchFamily="34" charset="0"/>
                <a:ea typeface="Open Sans" panose="020B0604020202020204" charset="0"/>
                <a:cs typeface="Open Sans" panose="020B0604020202020204" charset="0"/>
              </a:rPr>
              <a:t>redis</a:t>
            </a:r>
            <a:endParaRPr lang="en-US" sz="1200" dirty="0">
              <a:latin typeface="Candara" panose="020E0502030303020204" pitchFamily="34" charset="0"/>
              <a:ea typeface="Open Sans" panose="020B0604020202020204" charset="0"/>
              <a:cs typeface="Open Sans" panose="020B0604020202020204" charset="0"/>
            </a:endParaRPr>
          </a:p>
          <a:p>
            <a:pPr>
              <a:lnSpc>
                <a:spcPct val="100000"/>
              </a:lnSpc>
            </a:pPr>
            <a:r>
              <a:rPr lang="en-US" sz="1200" dirty="0">
                <a:latin typeface="Candara" panose="020E0502030303020204" pitchFamily="34" charset="0"/>
                <a:ea typeface="Open Sans" panose="020B0604020202020204" charset="0"/>
                <a:cs typeface="Open Sans" panose="020B0604020202020204" charset="0"/>
              </a:rPr>
              <a:t>  volumes:</a:t>
            </a:r>
          </a:p>
          <a:p>
            <a:pPr>
              <a:lnSpc>
                <a:spcPct val="100000"/>
              </a:lnSpc>
            </a:pPr>
            <a:r>
              <a:rPr lang="en-US" sz="1200" dirty="0">
                <a:latin typeface="Candara" panose="020E0502030303020204" pitchFamily="34" charset="0"/>
                <a:ea typeface="Open Sans" panose="020B0604020202020204" charset="0"/>
                <a:cs typeface="Open Sans" panose="020B0604020202020204" charset="0"/>
              </a:rPr>
              <a:t>  - name: </a:t>
            </a:r>
            <a:r>
              <a:rPr lang="en-US" sz="1200" dirty="0" err="1">
                <a:latin typeface="Candara" panose="020E0502030303020204" pitchFamily="34" charset="0"/>
                <a:ea typeface="Open Sans" panose="020B0604020202020204" charset="0"/>
                <a:cs typeface="Open Sans" panose="020B0604020202020204" charset="0"/>
              </a:rPr>
              <a:t>redis</a:t>
            </a:r>
            <a:r>
              <a:rPr lang="en-US" sz="1200" dirty="0">
                <a:latin typeface="Candara" panose="020E0502030303020204" pitchFamily="34" charset="0"/>
                <a:ea typeface="Open Sans" panose="020B0604020202020204" charset="0"/>
                <a:cs typeface="Open Sans" panose="020B0604020202020204" charset="0"/>
              </a:rPr>
              <a:t>-storage</a:t>
            </a:r>
          </a:p>
          <a:p>
            <a:pPr>
              <a:lnSpc>
                <a:spcPct val="100000"/>
              </a:lnSpc>
            </a:pPr>
            <a:r>
              <a:rPr lang="en-US" sz="1200" dirty="0">
                <a:latin typeface="Candara" panose="020E0502030303020204" pitchFamily="34" charset="0"/>
                <a:ea typeface="Open Sans" panose="020B0604020202020204" charset="0"/>
                <a:cs typeface="Open Sans" panose="020B0604020202020204" charset="0"/>
              </a:rPr>
              <a:t>    </a:t>
            </a:r>
            <a:r>
              <a:rPr lang="en-US" sz="1200" dirty="0" err="1">
                <a:latin typeface="Candara" panose="020E0502030303020204" pitchFamily="34" charset="0"/>
                <a:ea typeface="Open Sans" panose="020B0604020202020204" charset="0"/>
                <a:cs typeface="Open Sans" panose="020B0604020202020204" charset="0"/>
              </a:rPr>
              <a:t>emptyDir</a:t>
            </a:r>
            <a:r>
              <a:rPr lang="en-US" sz="1200" dirty="0">
                <a:latin typeface="Candara" panose="020E0502030303020204" pitchFamily="34" charset="0"/>
                <a:ea typeface="Open Sans" panose="020B0604020202020204" charset="0"/>
                <a:cs typeface="Open Sans" panose="020B0604020202020204" charset="0"/>
              </a:rPr>
              <a:t>: {}</a:t>
            </a:r>
          </a:p>
        </p:txBody>
      </p:sp>
      <p:sp>
        <p:nvSpPr>
          <p:cNvPr id="4" name="Slide Number Placeholder 3"/>
          <p:cNvSpPr>
            <a:spLocks noGrp="1"/>
          </p:cNvSpPr>
          <p:nvPr>
            <p:ph type="sldNum" sz="quarter" idx="10"/>
          </p:nvPr>
        </p:nvSpPr>
        <p:spPr/>
        <p:txBody>
          <a:bodyPr/>
          <a:lstStyle/>
          <a:p>
            <a:fld id="{71B81024-447F-46C1-A9FC-67CC60C8E1BA}" type="slidenum">
              <a:rPr lang="en-US" smtClean="0"/>
              <a:pPr/>
              <a:t>34</a:t>
            </a:fld>
            <a:endParaRPr lang="en-US" dirty="0"/>
          </a:p>
        </p:txBody>
      </p:sp>
    </p:spTree>
    <p:extLst>
      <p:ext uri="{BB962C8B-B14F-4D97-AF65-F5344CB8AC3E}">
        <p14:creationId xmlns:p14="http://schemas.microsoft.com/office/powerpoint/2010/main" val="896795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b="1" dirty="0"/>
              <a:t>Instructor notes:</a:t>
            </a:r>
            <a:endParaRPr lang="en-US" dirty="0">
              <a:solidFill>
                <a:schemeClr val="tx1">
                  <a:lumMod val="75000"/>
                  <a:lumOff val="25000"/>
                </a:schemeClr>
              </a:solidFill>
              <a:latin typeface="Candara" panose="020E0502030303020204" pitchFamily="34" charset="0"/>
            </a:endParaRPr>
          </a:p>
          <a:p>
            <a:pPr marL="0" indent="0">
              <a:lnSpc>
                <a:spcPct val="200000"/>
              </a:lnSpc>
              <a:buNone/>
            </a:pPr>
            <a:endParaRPr lang="en-US" sz="1200" dirty="0">
              <a:latin typeface="Candara" panose="020E0502030303020204" pitchFamily="34" charset="0"/>
              <a:ea typeface="Open Sans" panose="020B0604020202020204" charset="0"/>
              <a:cs typeface="Open Sans" panose="020B0604020202020204" charset="0"/>
            </a:endParaRPr>
          </a:p>
          <a:p>
            <a:pPr marL="0" indent="0">
              <a:lnSpc>
                <a:spcPct val="200000"/>
              </a:lnSpc>
              <a:buNone/>
            </a:pPr>
            <a:r>
              <a:rPr lang="en-US" sz="1200" dirty="0">
                <a:latin typeface="Candara" panose="020E0502030303020204" pitchFamily="34" charset="0"/>
                <a:ea typeface="Open Sans" panose="020B0604020202020204" charset="0"/>
                <a:cs typeface="Open Sans" panose="020B0604020202020204" charset="0"/>
              </a:rPr>
              <a:t>A job in Kubernetes is a supervisor for pods carrying out batch processes, that is, a process that runs for a certain time to completion, for example a calculation or a backup operation.</a:t>
            </a:r>
          </a:p>
          <a:p>
            <a:pPr>
              <a:lnSpc>
                <a:spcPct val="100000"/>
              </a:lnSpc>
            </a:pPr>
            <a:endParaRPr lang="en-US" sz="1200" dirty="0">
              <a:latin typeface="Candara" panose="020E0502030303020204" pitchFamily="34" charset="0"/>
              <a:ea typeface="Open Sans" panose="020B0604020202020204" charset="0"/>
              <a:cs typeface="Open Sans" panose="020B0604020202020204" charset="0"/>
            </a:endParaRPr>
          </a:p>
          <a:p>
            <a:pPr>
              <a:lnSpc>
                <a:spcPct val="100000"/>
              </a:lnSpc>
            </a:pPr>
            <a:r>
              <a:rPr lang="en-US" sz="1200" dirty="0">
                <a:latin typeface="Candara" panose="020E0502030303020204" pitchFamily="34" charset="0"/>
                <a:ea typeface="Open Sans" panose="020B0604020202020204" charset="0"/>
                <a:cs typeface="Open Sans" panose="020B0604020202020204" charset="0"/>
              </a:rPr>
              <a:t>The main function of a job is to create one or more pod and tracks about the success of pods. They ensure that the specified number of pods are completed successfully. When a specified number of successful run of pods is completed, then the job is considered complete.</a:t>
            </a:r>
          </a:p>
        </p:txBody>
      </p:sp>
      <p:sp>
        <p:nvSpPr>
          <p:cNvPr id="4" name="Slide Number Placeholder 3"/>
          <p:cNvSpPr>
            <a:spLocks noGrp="1"/>
          </p:cNvSpPr>
          <p:nvPr>
            <p:ph type="sldNum" sz="quarter" idx="10"/>
          </p:nvPr>
        </p:nvSpPr>
        <p:spPr/>
        <p:txBody>
          <a:bodyPr/>
          <a:lstStyle/>
          <a:p>
            <a:fld id="{71B81024-447F-46C1-A9FC-67CC60C8E1BA}" type="slidenum">
              <a:rPr lang="en-US" smtClean="0"/>
              <a:pPr/>
              <a:t>35</a:t>
            </a:fld>
            <a:endParaRPr lang="en-US" dirty="0"/>
          </a:p>
        </p:txBody>
      </p:sp>
    </p:spTree>
    <p:extLst>
      <p:ext uri="{BB962C8B-B14F-4D97-AF65-F5344CB8AC3E}">
        <p14:creationId xmlns:p14="http://schemas.microsoft.com/office/powerpoint/2010/main" val="17960703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IN" b="1" dirty="0"/>
              <a:t>Instructor notes:</a:t>
            </a:r>
          </a:p>
          <a:p>
            <a:endParaRPr lang="en-US" dirty="0">
              <a:solidFill>
                <a:schemeClr val="tx1">
                  <a:lumMod val="75000"/>
                  <a:lumOff val="25000"/>
                </a:schemeClr>
              </a:solidFill>
              <a:latin typeface="Candara" panose="020E0502030303020204" pitchFamily="34" charset="0"/>
            </a:endParaRPr>
          </a:p>
          <a:p>
            <a:pPr marL="0" indent="0">
              <a:lnSpc>
                <a:spcPct val="200000"/>
              </a:lnSpc>
              <a:buNone/>
            </a:pPr>
            <a:r>
              <a:rPr lang="en-US" sz="1200" b="0" i="0" kern="1200" dirty="0">
                <a:solidFill>
                  <a:schemeClr val="tx1"/>
                </a:solidFill>
                <a:effectLst/>
                <a:latin typeface="+mn-lt"/>
                <a:ea typeface="+mn-ea"/>
                <a:cs typeface="+mn-cs"/>
              </a:rPr>
              <a:t>A Job creates one or more Pods and ensures that a specified number of them successfully terminate. As pods successfully complete, the Job tracks the successful completions. When a specified number of successful completions is reached, the task (</a:t>
            </a:r>
            <a:r>
              <a:rPr lang="en-US" sz="1200" b="0" i="0" kern="1200" dirty="0" err="1">
                <a:solidFill>
                  <a:schemeClr val="tx1"/>
                </a:solidFill>
                <a:effectLst/>
                <a:latin typeface="+mn-lt"/>
                <a:ea typeface="+mn-ea"/>
                <a:cs typeface="+mn-cs"/>
              </a:rPr>
              <a:t>ie</a:t>
            </a:r>
            <a:r>
              <a:rPr lang="en-US" sz="1200" b="0" i="0" kern="1200" dirty="0">
                <a:solidFill>
                  <a:schemeClr val="tx1"/>
                </a:solidFill>
                <a:effectLst/>
                <a:latin typeface="+mn-lt"/>
                <a:ea typeface="+mn-ea"/>
                <a:cs typeface="+mn-cs"/>
              </a:rPr>
              <a:t>, Job) is complete. Deleting a Job will clean up the Pods it created.</a:t>
            </a:r>
          </a:p>
          <a:p>
            <a:pPr marL="0" indent="0">
              <a:lnSpc>
                <a:spcPct val="200000"/>
              </a:lnSpc>
              <a:buNone/>
            </a:pPr>
            <a:endParaRPr lang="en-US" sz="1200" b="0" i="0" kern="1200" dirty="0">
              <a:solidFill>
                <a:schemeClr val="tx1"/>
              </a:solidFill>
              <a:effectLst/>
              <a:latin typeface="+mn-lt"/>
              <a:ea typeface="+mn-ea"/>
              <a:cs typeface="+mn-cs"/>
            </a:endParaRPr>
          </a:p>
          <a:p>
            <a:pPr marL="0" indent="0">
              <a:lnSpc>
                <a:spcPct val="200000"/>
              </a:lnSpc>
              <a:buNone/>
            </a:pPr>
            <a:r>
              <a:rPr lang="en-US" sz="1200" b="0" i="0" kern="1200" dirty="0">
                <a:solidFill>
                  <a:schemeClr val="tx1"/>
                </a:solidFill>
                <a:effectLst/>
                <a:latin typeface="+mn-lt"/>
                <a:ea typeface="+mn-ea"/>
                <a:cs typeface="+mn-cs"/>
              </a:rPr>
              <a:t>Below is the Kubernetes job configuration:</a:t>
            </a:r>
          </a:p>
          <a:p>
            <a:pPr marL="0" indent="0">
              <a:lnSpc>
                <a:spcPct val="200000"/>
              </a:lnSpc>
              <a:buNone/>
            </a:pPr>
            <a:endParaRPr lang="en-US" sz="1200" b="0" i="0" kern="1200" dirty="0">
              <a:solidFill>
                <a:schemeClr val="tx1"/>
              </a:solidFill>
              <a:effectLst/>
              <a:latin typeface="+mn-lt"/>
              <a:ea typeface="+mn-ea"/>
              <a:cs typeface="+mn-cs"/>
            </a:endParaRPr>
          </a:p>
          <a:p>
            <a:pPr marL="0" indent="0">
              <a:lnSpc>
                <a:spcPct val="200000"/>
              </a:lnSpc>
              <a:buNone/>
            </a:pPr>
            <a:r>
              <a:rPr lang="en-US" sz="1200" dirty="0" err="1">
                <a:latin typeface="Candara" panose="020E0502030303020204" pitchFamily="34" charset="0"/>
                <a:ea typeface="Open Sans" panose="020B0604020202020204" charset="0"/>
                <a:cs typeface="Open Sans" panose="020B0604020202020204" charset="0"/>
              </a:rPr>
              <a:t>apiVersion</a:t>
            </a:r>
            <a:r>
              <a:rPr lang="en-US" sz="1200" dirty="0">
                <a:latin typeface="Candara" panose="020E0502030303020204" pitchFamily="34" charset="0"/>
                <a:ea typeface="Open Sans" panose="020B0604020202020204" charset="0"/>
                <a:cs typeface="Open Sans" panose="020B0604020202020204" charset="0"/>
              </a:rPr>
              <a:t>: batch/v1</a:t>
            </a:r>
          </a:p>
          <a:p>
            <a:pPr marL="0" indent="0">
              <a:lnSpc>
                <a:spcPct val="200000"/>
              </a:lnSpc>
              <a:buNone/>
            </a:pPr>
            <a:r>
              <a:rPr lang="en-US" sz="1200" dirty="0">
                <a:latin typeface="Candara" panose="020E0502030303020204" pitchFamily="34" charset="0"/>
                <a:ea typeface="Open Sans" panose="020B0604020202020204" charset="0"/>
                <a:cs typeface="Open Sans" panose="020B0604020202020204" charset="0"/>
              </a:rPr>
              <a:t>kind: Job</a:t>
            </a:r>
          </a:p>
          <a:p>
            <a:pPr marL="0" indent="0">
              <a:lnSpc>
                <a:spcPct val="200000"/>
              </a:lnSpc>
              <a:buNone/>
            </a:pPr>
            <a:r>
              <a:rPr lang="en-US" sz="1200" dirty="0">
                <a:latin typeface="Candara" panose="020E0502030303020204" pitchFamily="34" charset="0"/>
                <a:ea typeface="Open Sans" panose="020B0604020202020204" charset="0"/>
                <a:cs typeface="Open Sans" panose="020B0604020202020204" charset="0"/>
              </a:rPr>
              <a:t>metadata:</a:t>
            </a:r>
          </a:p>
          <a:p>
            <a:pPr marL="0" indent="0">
              <a:lnSpc>
                <a:spcPct val="200000"/>
              </a:lnSpc>
              <a:buNone/>
            </a:pPr>
            <a:r>
              <a:rPr lang="en-US" sz="1200" dirty="0">
                <a:latin typeface="Candara" panose="020E0502030303020204" pitchFamily="34" charset="0"/>
                <a:ea typeface="Open Sans" panose="020B0604020202020204" charset="0"/>
                <a:cs typeface="Open Sans" panose="020B0604020202020204" charset="0"/>
              </a:rPr>
              <a:t>  name: countdown</a:t>
            </a:r>
          </a:p>
          <a:p>
            <a:pPr marL="0" indent="0">
              <a:lnSpc>
                <a:spcPct val="200000"/>
              </a:lnSpc>
              <a:buNone/>
            </a:pPr>
            <a:r>
              <a:rPr lang="en-US" sz="1200" dirty="0">
                <a:latin typeface="Candara" panose="020E0502030303020204" pitchFamily="34" charset="0"/>
                <a:ea typeface="Open Sans" panose="020B0604020202020204" charset="0"/>
                <a:cs typeface="Open Sans" panose="020B0604020202020204" charset="0"/>
              </a:rPr>
              <a:t>spec:</a:t>
            </a:r>
          </a:p>
          <a:p>
            <a:pPr marL="0" indent="0">
              <a:lnSpc>
                <a:spcPct val="200000"/>
              </a:lnSpc>
              <a:buNone/>
            </a:pPr>
            <a:r>
              <a:rPr lang="en-US" sz="1200" dirty="0">
                <a:latin typeface="Candara" panose="020E0502030303020204" pitchFamily="34" charset="0"/>
                <a:ea typeface="Open Sans" panose="020B0604020202020204" charset="0"/>
                <a:cs typeface="Open Sans" panose="020B0604020202020204" charset="0"/>
              </a:rPr>
              <a:t>  template:</a:t>
            </a:r>
          </a:p>
          <a:p>
            <a:pPr marL="0" indent="0">
              <a:lnSpc>
                <a:spcPct val="200000"/>
              </a:lnSpc>
              <a:buNone/>
            </a:pPr>
            <a:r>
              <a:rPr lang="en-US" sz="1200" dirty="0">
                <a:latin typeface="Candara" panose="020E0502030303020204" pitchFamily="34" charset="0"/>
                <a:ea typeface="Open Sans" panose="020B0604020202020204" charset="0"/>
                <a:cs typeface="Open Sans" panose="020B0604020202020204" charset="0"/>
              </a:rPr>
              <a:t>    metadata:</a:t>
            </a:r>
          </a:p>
          <a:p>
            <a:pPr marL="0" indent="0">
              <a:lnSpc>
                <a:spcPct val="200000"/>
              </a:lnSpc>
              <a:buNone/>
            </a:pPr>
            <a:r>
              <a:rPr lang="en-US" sz="1200" dirty="0">
                <a:latin typeface="Candara" panose="020E0502030303020204" pitchFamily="34" charset="0"/>
                <a:ea typeface="Open Sans" panose="020B0604020202020204" charset="0"/>
                <a:cs typeface="Open Sans" panose="020B0604020202020204" charset="0"/>
              </a:rPr>
              <a:t>      name: countdown</a:t>
            </a:r>
          </a:p>
          <a:p>
            <a:pPr marL="0" indent="0">
              <a:lnSpc>
                <a:spcPct val="200000"/>
              </a:lnSpc>
              <a:buNone/>
            </a:pPr>
            <a:r>
              <a:rPr lang="en-US" sz="1200" dirty="0">
                <a:latin typeface="Candara" panose="020E0502030303020204" pitchFamily="34" charset="0"/>
                <a:ea typeface="Open Sans" panose="020B0604020202020204" charset="0"/>
                <a:cs typeface="Open Sans" panose="020B0604020202020204" charset="0"/>
              </a:rPr>
              <a:t>    spec:</a:t>
            </a:r>
          </a:p>
          <a:p>
            <a:pPr marL="0" indent="0">
              <a:lnSpc>
                <a:spcPct val="200000"/>
              </a:lnSpc>
              <a:buNone/>
            </a:pPr>
            <a:r>
              <a:rPr lang="en-US" sz="1200" dirty="0">
                <a:latin typeface="Candara" panose="020E0502030303020204" pitchFamily="34" charset="0"/>
                <a:ea typeface="Open Sans" panose="020B0604020202020204" charset="0"/>
                <a:cs typeface="Open Sans" panose="020B0604020202020204" charset="0"/>
              </a:rPr>
              <a:t>      containers:</a:t>
            </a:r>
          </a:p>
          <a:p>
            <a:pPr marL="0" indent="0">
              <a:lnSpc>
                <a:spcPct val="200000"/>
              </a:lnSpc>
              <a:buNone/>
            </a:pPr>
            <a:r>
              <a:rPr lang="en-US" sz="1200" dirty="0">
                <a:latin typeface="Candara" panose="020E0502030303020204" pitchFamily="34" charset="0"/>
                <a:ea typeface="Open Sans" panose="020B0604020202020204" charset="0"/>
                <a:cs typeface="Open Sans" panose="020B0604020202020204" charset="0"/>
              </a:rPr>
              <a:t>      - name: counter</a:t>
            </a:r>
          </a:p>
          <a:p>
            <a:pPr marL="0" indent="0">
              <a:lnSpc>
                <a:spcPct val="200000"/>
              </a:lnSpc>
              <a:buNone/>
            </a:pPr>
            <a:r>
              <a:rPr lang="en-US" sz="1200" dirty="0">
                <a:latin typeface="Candara" panose="020E0502030303020204" pitchFamily="34" charset="0"/>
                <a:ea typeface="Open Sans" panose="020B0604020202020204" charset="0"/>
                <a:cs typeface="Open Sans" panose="020B0604020202020204" charset="0"/>
              </a:rPr>
              <a:t>        image: centos:7</a:t>
            </a:r>
          </a:p>
          <a:p>
            <a:pPr marL="0" indent="0">
              <a:lnSpc>
                <a:spcPct val="200000"/>
              </a:lnSpc>
              <a:buNone/>
            </a:pPr>
            <a:r>
              <a:rPr lang="en-US" sz="1200" dirty="0">
                <a:latin typeface="Candara" panose="020E0502030303020204" pitchFamily="34" charset="0"/>
                <a:ea typeface="Open Sans" panose="020B0604020202020204" charset="0"/>
                <a:cs typeface="Open Sans" panose="020B0604020202020204" charset="0"/>
              </a:rPr>
              <a:t>        command:</a:t>
            </a:r>
          </a:p>
          <a:p>
            <a:pPr marL="0" indent="0">
              <a:lnSpc>
                <a:spcPct val="200000"/>
              </a:lnSpc>
              <a:buNone/>
            </a:pPr>
            <a:r>
              <a:rPr lang="en-US" sz="1200" dirty="0">
                <a:latin typeface="Candara" panose="020E0502030303020204" pitchFamily="34" charset="0"/>
                <a:ea typeface="Open Sans" panose="020B0604020202020204" charset="0"/>
                <a:cs typeface="Open Sans" panose="020B0604020202020204" charset="0"/>
              </a:rPr>
              <a:t>         - "bin/bash"</a:t>
            </a:r>
          </a:p>
          <a:p>
            <a:pPr marL="0" indent="0">
              <a:lnSpc>
                <a:spcPct val="200000"/>
              </a:lnSpc>
              <a:buNone/>
            </a:pPr>
            <a:r>
              <a:rPr lang="en-US" sz="1200" dirty="0">
                <a:latin typeface="Candara" panose="020E0502030303020204" pitchFamily="34" charset="0"/>
                <a:ea typeface="Open Sans" panose="020B0604020202020204" charset="0"/>
                <a:cs typeface="Open Sans" panose="020B0604020202020204" charset="0"/>
              </a:rPr>
              <a:t>         - "-c"</a:t>
            </a:r>
          </a:p>
          <a:p>
            <a:pPr marL="0" indent="0">
              <a:lnSpc>
                <a:spcPct val="200000"/>
              </a:lnSpc>
              <a:buNone/>
            </a:pPr>
            <a:r>
              <a:rPr lang="en-US" sz="1200" dirty="0">
                <a:latin typeface="Candara" panose="020E0502030303020204" pitchFamily="34" charset="0"/>
                <a:ea typeface="Open Sans" panose="020B0604020202020204" charset="0"/>
                <a:cs typeface="Open Sans" panose="020B0604020202020204" charset="0"/>
              </a:rPr>
              <a:t>         - "for </a:t>
            </a:r>
            <a:r>
              <a:rPr lang="en-US" sz="1200" dirty="0" err="1">
                <a:latin typeface="Candara" panose="020E0502030303020204" pitchFamily="34" charset="0"/>
                <a:ea typeface="Open Sans" panose="020B0604020202020204" charset="0"/>
                <a:cs typeface="Open Sans" panose="020B0604020202020204" charset="0"/>
              </a:rPr>
              <a:t>i</a:t>
            </a:r>
            <a:r>
              <a:rPr lang="en-US" sz="1200" dirty="0">
                <a:latin typeface="Candara" panose="020E0502030303020204" pitchFamily="34" charset="0"/>
                <a:ea typeface="Open Sans" panose="020B0604020202020204" charset="0"/>
                <a:cs typeface="Open Sans" panose="020B0604020202020204" charset="0"/>
              </a:rPr>
              <a:t> in 9 8 7 6 5 4 3 2 1 ; do echo $</a:t>
            </a:r>
            <a:r>
              <a:rPr lang="en-US" sz="1200" dirty="0" err="1">
                <a:latin typeface="Candara" panose="020E0502030303020204" pitchFamily="34" charset="0"/>
                <a:ea typeface="Open Sans" panose="020B0604020202020204" charset="0"/>
                <a:cs typeface="Open Sans" panose="020B0604020202020204" charset="0"/>
              </a:rPr>
              <a:t>i</a:t>
            </a:r>
            <a:r>
              <a:rPr lang="en-US" sz="1200" dirty="0">
                <a:latin typeface="Candara" panose="020E0502030303020204" pitchFamily="34" charset="0"/>
                <a:ea typeface="Open Sans" panose="020B0604020202020204" charset="0"/>
                <a:cs typeface="Open Sans" panose="020B0604020202020204" charset="0"/>
              </a:rPr>
              <a:t> ; done"</a:t>
            </a:r>
          </a:p>
          <a:p>
            <a:pPr marL="0" indent="0">
              <a:lnSpc>
                <a:spcPct val="200000"/>
              </a:lnSpc>
              <a:buNone/>
            </a:pPr>
            <a:r>
              <a:rPr lang="en-US" sz="1200" dirty="0">
                <a:latin typeface="Candara" panose="020E0502030303020204" pitchFamily="34" charset="0"/>
                <a:ea typeface="Open Sans" panose="020B0604020202020204" charset="0"/>
                <a:cs typeface="Open Sans" panose="020B0604020202020204" charset="0"/>
              </a:rPr>
              <a:t>      </a:t>
            </a:r>
            <a:r>
              <a:rPr lang="en-US" sz="1200" dirty="0" err="1">
                <a:latin typeface="Candara" panose="020E0502030303020204" pitchFamily="34" charset="0"/>
                <a:ea typeface="Open Sans" panose="020B0604020202020204" charset="0"/>
                <a:cs typeface="Open Sans" panose="020B0604020202020204" charset="0"/>
              </a:rPr>
              <a:t>restartPolicy</a:t>
            </a:r>
            <a:r>
              <a:rPr lang="en-US" sz="1200" dirty="0">
                <a:latin typeface="Candara" panose="020E0502030303020204" pitchFamily="34" charset="0"/>
                <a:ea typeface="Open Sans" panose="020B0604020202020204" charset="0"/>
                <a:cs typeface="Open Sans" panose="020B0604020202020204" charset="0"/>
              </a:rPr>
              <a:t>: Never</a:t>
            </a:r>
          </a:p>
        </p:txBody>
      </p:sp>
      <p:sp>
        <p:nvSpPr>
          <p:cNvPr id="4" name="Slide Number Placeholder 3"/>
          <p:cNvSpPr>
            <a:spLocks noGrp="1"/>
          </p:cNvSpPr>
          <p:nvPr>
            <p:ph type="sldNum" sz="quarter" idx="10"/>
          </p:nvPr>
        </p:nvSpPr>
        <p:spPr/>
        <p:txBody>
          <a:bodyPr/>
          <a:lstStyle/>
          <a:p>
            <a:fld id="{71B81024-447F-46C1-A9FC-67CC60C8E1BA}" type="slidenum">
              <a:rPr lang="en-US" smtClean="0"/>
              <a:pPr/>
              <a:t>36</a:t>
            </a:fld>
            <a:endParaRPr lang="en-US" dirty="0"/>
          </a:p>
        </p:txBody>
      </p:sp>
    </p:spTree>
    <p:extLst>
      <p:ext uri="{BB962C8B-B14F-4D97-AF65-F5344CB8AC3E}">
        <p14:creationId xmlns:p14="http://schemas.microsoft.com/office/powerpoint/2010/main" val="13009382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b="1" dirty="0"/>
              <a:t>Instructor notes:</a:t>
            </a:r>
            <a:endParaRPr lang="en-US" dirty="0">
              <a:solidFill>
                <a:schemeClr val="tx1">
                  <a:lumMod val="75000"/>
                  <a:lumOff val="25000"/>
                </a:schemeClr>
              </a:solidFill>
              <a:latin typeface="Candara" panose="020E0502030303020204" pitchFamily="34" charset="0"/>
            </a:endParaRPr>
          </a:p>
          <a:p>
            <a:pPr marL="0" indent="0">
              <a:lnSpc>
                <a:spcPct val="200000"/>
              </a:lnSpc>
              <a:buNone/>
            </a:pPr>
            <a:endParaRPr lang="en-US" sz="1200" dirty="0">
              <a:latin typeface="Candara" panose="020E0502030303020204" pitchFamily="34" charset="0"/>
              <a:ea typeface="Open Sans" panose="020B0604020202020204" charset="0"/>
              <a:cs typeface="Open Sans" panose="020B0604020202020204" charset="0"/>
            </a:endParaRPr>
          </a:p>
          <a:p>
            <a:pPr marL="0" indent="0">
              <a:lnSpc>
                <a:spcPct val="200000"/>
              </a:lnSpc>
              <a:buNone/>
            </a:pPr>
            <a:r>
              <a:rPr lang="en-US" sz="1200" dirty="0">
                <a:latin typeface="Candara" panose="020E0502030303020204" pitchFamily="34" charset="0"/>
                <a:ea typeface="Open Sans" panose="020B0604020202020204" charset="0"/>
                <a:cs typeface="Open Sans" panose="020B0604020202020204" charset="0"/>
              </a:rPr>
              <a:t>You can use a </a:t>
            </a:r>
            <a:r>
              <a:rPr lang="en-US" sz="1200" dirty="0" err="1">
                <a:latin typeface="Candara" panose="020E0502030303020204" pitchFamily="34" charset="0"/>
                <a:ea typeface="Open Sans" panose="020B0604020202020204" charset="0"/>
                <a:cs typeface="Open Sans" panose="020B0604020202020204" charset="0"/>
              </a:rPr>
              <a:t>CronJob</a:t>
            </a:r>
            <a:r>
              <a:rPr lang="en-US" sz="1200" dirty="0">
                <a:latin typeface="Candara" panose="020E0502030303020204" pitchFamily="34" charset="0"/>
                <a:ea typeface="Open Sans" panose="020B0604020202020204" charset="0"/>
                <a:cs typeface="Open Sans" panose="020B0604020202020204" charset="0"/>
              </a:rPr>
              <a:t> to run Jobs on a time-based schedule. These automated jobs run like Cron tasks on a Linux or UNIX system.</a:t>
            </a:r>
          </a:p>
          <a:p>
            <a:pPr marL="0" indent="0">
              <a:lnSpc>
                <a:spcPct val="200000"/>
              </a:lnSpc>
              <a:buNone/>
            </a:pPr>
            <a:endParaRPr lang="en-US" sz="1200" dirty="0">
              <a:latin typeface="Candara" panose="020E0502030303020204" pitchFamily="34" charset="0"/>
              <a:ea typeface="Open Sans" panose="020B0604020202020204" charset="0"/>
              <a:cs typeface="Open Sans" panose="020B0604020202020204" charset="0"/>
            </a:endParaRPr>
          </a:p>
          <a:p>
            <a:pPr marL="0" indent="0">
              <a:lnSpc>
                <a:spcPct val="200000"/>
              </a:lnSpc>
              <a:buNone/>
            </a:pPr>
            <a:r>
              <a:rPr lang="en-US" sz="1200" dirty="0">
                <a:latin typeface="Candara" panose="020E0502030303020204" pitchFamily="34" charset="0"/>
                <a:ea typeface="Open Sans" panose="020B0604020202020204" charset="0"/>
                <a:cs typeface="Open Sans" panose="020B0604020202020204" charset="0"/>
              </a:rPr>
              <a:t>Cron jobs are useful for creating periodic and recurring tasks, like running backups or sending emails. Cron jobs can also schedule individual tasks for a specific time, such as if you want to schedule a job for a low activity period.</a:t>
            </a:r>
          </a:p>
          <a:p>
            <a:pPr marL="0" indent="0">
              <a:lnSpc>
                <a:spcPct val="200000"/>
              </a:lnSpc>
              <a:buNone/>
            </a:pPr>
            <a:endParaRPr lang="en-US" sz="1200" dirty="0">
              <a:latin typeface="Candara" panose="020E0502030303020204" pitchFamily="34" charset="0"/>
              <a:ea typeface="Open Sans" panose="020B0604020202020204" charset="0"/>
              <a:cs typeface="Open Sans" panose="020B0604020202020204" charset="0"/>
            </a:endParaRPr>
          </a:p>
          <a:p>
            <a:pPr marL="0" indent="0">
              <a:lnSpc>
                <a:spcPct val="200000"/>
              </a:lnSpc>
              <a:buNone/>
            </a:pPr>
            <a:endParaRPr lang="en-US" sz="1200" dirty="0">
              <a:latin typeface="Candara" panose="020E0502030303020204" pitchFamily="34" charset="0"/>
              <a:ea typeface="Open Sans" panose="020B0604020202020204" charset="0"/>
              <a:cs typeface="Open Sans" panose="020B0604020202020204" charset="0"/>
            </a:endParaRPr>
          </a:p>
        </p:txBody>
      </p:sp>
      <p:sp>
        <p:nvSpPr>
          <p:cNvPr id="4" name="Slide Number Placeholder 3"/>
          <p:cNvSpPr>
            <a:spLocks noGrp="1"/>
          </p:cNvSpPr>
          <p:nvPr>
            <p:ph type="sldNum" sz="quarter" idx="10"/>
          </p:nvPr>
        </p:nvSpPr>
        <p:spPr/>
        <p:txBody>
          <a:bodyPr/>
          <a:lstStyle/>
          <a:p>
            <a:fld id="{71B81024-447F-46C1-A9FC-67CC60C8E1BA}" type="slidenum">
              <a:rPr lang="en-US" smtClean="0"/>
              <a:pPr/>
              <a:t>37</a:t>
            </a:fld>
            <a:endParaRPr lang="en-US" dirty="0"/>
          </a:p>
        </p:txBody>
      </p:sp>
    </p:spTree>
    <p:extLst>
      <p:ext uri="{BB962C8B-B14F-4D97-AF65-F5344CB8AC3E}">
        <p14:creationId xmlns:p14="http://schemas.microsoft.com/office/powerpoint/2010/main" val="39918280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IN" b="1" dirty="0"/>
              <a:t>Instructor notes:</a:t>
            </a:r>
          </a:p>
          <a:p>
            <a:endParaRPr lang="en-US" dirty="0">
              <a:solidFill>
                <a:schemeClr val="tx1">
                  <a:lumMod val="75000"/>
                  <a:lumOff val="25000"/>
                </a:schemeClr>
              </a:solidFill>
              <a:latin typeface="Candara" panose="020E0502030303020204" pitchFamily="34" charset="0"/>
            </a:endParaRPr>
          </a:p>
          <a:p>
            <a:pPr marL="0" indent="0">
              <a:lnSpc>
                <a:spcPct val="200000"/>
              </a:lnSpc>
              <a:buNone/>
            </a:pPr>
            <a:r>
              <a:rPr lang="en-US" sz="1200" b="0" i="0" kern="1200" dirty="0">
                <a:solidFill>
                  <a:schemeClr val="tx1"/>
                </a:solidFill>
                <a:effectLst/>
                <a:latin typeface="+mn-lt"/>
                <a:ea typeface="+mn-ea"/>
                <a:cs typeface="+mn-cs"/>
              </a:rPr>
              <a:t>For every </a:t>
            </a:r>
            <a:r>
              <a:rPr lang="en-US" sz="1200" b="0" i="0" kern="1200" dirty="0" err="1">
                <a:solidFill>
                  <a:schemeClr val="tx1"/>
                </a:solidFill>
                <a:effectLst/>
                <a:latin typeface="+mn-lt"/>
                <a:ea typeface="+mn-ea"/>
                <a:cs typeface="+mn-cs"/>
              </a:rPr>
              <a:t>CronJob</a:t>
            </a:r>
            <a:r>
              <a:rPr lang="en-US" sz="1200" b="0" i="0" kern="1200" dirty="0">
                <a:solidFill>
                  <a:schemeClr val="tx1"/>
                </a:solidFill>
                <a:effectLst/>
                <a:latin typeface="+mn-lt"/>
                <a:ea typeface="+mn-ea"/>
                <a:cs typeface="+mn-cs"/>
              </a:rPr>
              <a:t>, the </a:t>
            </a:r>
            <a:r>
              <a:rPr lang="en-US" sz="1200" b="0" i="0" kern="1200" dirty="0" err="1">
                <a:solidFill>
                  <a:schemeClr val="tx1"/>
                </a:solidFill>
                <a:effectLst/>
                <a:latin typeface="+mn-lt"/>
                <a:ea typeface="+mn-ea"/>
                <a:cs typeface="+mn-cs"/>
              </a:rPr>
              <a:t>CronJob</a:t>
            </a:r>
            <a:r>
              <a:rPr lang="en-US" sz="1200" b="0" i="0" kern="1200" dirty="0">
                <a:solidFill>
                  <a:schemeClr val="tx1"/>
                </a:solidFill>
                <a:effectLst/>
                <a:latin typeface="+mn-lt"/>
                <a:ea typeface="+mn-ea"/>
                <a:cs typeface="+mn-cs"/>
              </a:rPr>
              <a:t> Controller checks how many schedules it missed in the duration from its last scheduled time until now.</a:t>
            </a:r>
          </a:p>
          <a:p>
            <a:pPr marL="0" indent="0">
              <a:lnSpc>
                <a:spcPct val="200000"/>
              </a:lnSpc>
              <a:buNone/>
            </a:pPr>
            <a:endParaRPr lang="en-US" sz="1200" b="0" i="0" kern="1200" dirty="0">
              <a:solidFill>
                <a:schemeClr val="tx1"/>
              </a:solidFill>
              <a:effectLst/>
              <a:latin typeface="+mn-lt"/>
              <a:ea typeface="+mn-ea"/>
              <a:cs typeface="+mn-cs"/>
            </a:endParaRPr>
          </a:p>
          <a:p>
            <a:pPr marL="0" indent="0">
              <a:lnSpc>
                <a:spcPct val="200000"/>
              </a:lnSpc>
              <a:buNone/>
            </a:pPr>
            <a:r>
              <a:rPr lang="en-US" sz="1200" b="0" i="0" kern="1200" dirty="0">
                <a:solidFill>
                  <a:schemeClr val="tx1"/>
                </a:solidFill>
                <a:effectLst/>
                <a:latin typeface="+mn-lt"/>
                <a:ea typeface="+mn-ea"/>
                <a:cs typeface="+mn-cs"/>
              </a:rPr>
              <a:t>Below is the Kubernetes job configuration:</a:t>
            </a:r>
          </a:p>
          <a:p>
            <a:pPr marL="0" indent="0">
              <a:lnSpc>
                <a:spcPct val="200000"/>
              </a:lnSpc>
              <a:buNone/>
            </a:pPr>
            <a:endParaRPr lang="en-US" sz="1200" b="0" i="0" kern="1200" dirty="0">
              <a:solidFill>
                <a:schemeClr val="tx1"/>
              </a:solidFill>
              <a:effectLst/>
              <a:latin typeface="+mn-lt"/>
              <a:ea typeface="+mn-ea"/>
              <a:cs typeface="+mn-cs"/>
            </a:endParaRPr>
          </a:p>
          <a:p>
            <a:pPr marL="0" indent="0">
              <a:lnSpc>
                <a:spcPct val="200000"/>
              </a:lnSpc>
              <a:buNone/>
            </a:pPr>
            <a:r>
              <a:rPr lang="en-US" sz="1200" dirty="0" err="1">
                <a:latin typeface="Candara" panose="020E0502030303020204" pitchFamily="34" charset="0"/>
                <a:ea typeface="Open Sans" panose="020B0604020202020204" charset="0"/>
                <a:cs typeface="Open Sans" panose="020B0604020202020204" charset="0"/>
              </a:rPr>
              <a:t>apiVersion</a:t>
            </a:r>
            <a:r>
              <a:rPr lang="en-US" sz="1200" dirty="0">
                <a:latin typeface="Candara" panose="020E0502030303020204" pitchFamily="34" charset="0"/>
                <a:ea typeface="Open Sans" panose="020B0604020202020204" charset="0"/>
                <a:cs typeface="Open Sans" panose="020B0604020202020204" charset="0"/>
              </a:rPr>
              <a:t>: batch/v1beta1</a:t>
            </a:r>
          </a:p>
          <a:p>
            <a:pPr marL="0" indent="0">
              <a:lnSpc>
                <a:spcPct val="200000"/>
              </a:lnSpc>
              <a:buNone/>
            </a:pPr>
            <a:r>
              <a:rPr lang="en-US" sz="1200" dirty="0">
                <a:latin typeface="Candara" panose="020E0502030303020204" pitchFamily="34" charset="0"/>
                <a:ea typeface="Open Sans" panose="020B0604020202020204" charset="0"/>
                <a:cs typeface="Open Sans" panose="020B0604020202020204" charset="0"/>
              </a:rPr>
              <a:t>kind: </a:t>
            </a:r>
            <a:r>
              <a:rPr lang="en-US" sz="1200" dirty="0" err="1">
                <a:latin typeface="Candara" panose="020E0502030303020204" pitchFamily="34" charset="0"/>
                <a:ea typeface="Open Sans" panose="020B0604020202020204" charset="0"/>
                <a:cs typeface="Open Sans" panose="020B0604020202020204" charset="0"/>
              </a:rPr>
              <a:t>CronJob</a:t>
            </a:r>
            <a:endParaRPr lang="en-US" sz="1200" dirty="0">
              <a:latin typeface="Candara" panose="020E0502030303020204" pitchFamily="34" charset="0"/>
              <a:ea typeface="Open Sans" panose="020B0604020202020204" charset="0"/>
              <a:cs typeface="Open Sans" panose="020B0604020202020204" charset="0"/>
            </a:endParaRPr>
          </a:p>
          <a:p>
            <a:pPr marL="0" indent="0">
              <a:lnSpc>
                <a:spcPct val="200000"/>
              </a:lnSpc>
              <a:buNone/>
            </a:pPr>
            <a:r>
              <a:rPr lang="en-US" sz="1200" dirty="0">
                <a:latin typeface="Candara" panose="020E0502030303020204" pitchFamily="34" charset="0"/>
                <a:ea typeface="Open Sans" panose="020B0604020202020204" charset="0"/>
                <a:cs typeface="Open Sans" panose="020B0604020202020204" charset="0"/>
              </a:rPr>
              <a:t>metadata:</a:t>
            </a:r>
          </a:p>
          <a:p>
            <a:pPr marL="0" indent="0">
              <a:lnSpc>
                <a:spcPct val="200000"/>
              </a:lnSpc>
              <a:buNone/>
            </a:pPr>
            <a:r>
              <a:rPr lang="en-US" sz="1200" dirty="0">
                <a:latin typeface="Candara" panose="020E0502030303020204" pitchFamily="34" charset="0"/>
                <a:ea typeface="Open Sans" panose="020B0604020202020204" charset="0"/>
                <a:cs typeface="Open Sans" panose="020B0604020202020204" charset="0"/>
              </a:rPr>
              <a:t>  name: </a:t>
            </a:r>
            <a:r>
              <a:rPr lang="en-US" sz="1200" dirty="0" err="1">
                <a:latin typeface="Candara" panose="020E0502030303020204" pitchFamily="34" charset="0"/>
                <a:ea typeface="Open Sans" panose="020B0604020202020204" charset="0"/>
                <a:cs typeface="Open Sans" panose="020B0604020202020204" charset="0"/>
              </a:rPr>
              <a:t>springpeople</a:t>
            </a:r>
            <a:endParaRPr lang="en-US" sz="1200" dirty="0">
              <a:latin typeface="Candara" panose="020E0502030303020204" pitchFamily="34" charset="0"/>
              <a:ea typeface="Open Sans" panose="020B0604020202020204" charset="0"/>
              <a:cs typeface="Open Sans" panose="020B0604020202020204" charset="0"/>
            </a:endParaRPr>
          </a:p>
          <a:p>
            <a:pPr marL="0" indent="0">
              <a:lnSpc>
                <a:spcPct val="200000"/>
              </a:lnSpc>
              <a:buNone/>
            </a:pPr>
            <a:r>
              <a:rPr lang="en-US" sz="1200" dirty="0">
                <a:latin typeface="Candara" panose="020E0502030303020204" pitchFamily="34" charset="0"/>
                <a:ea typeface="Open Sans" panose="020B0604020202020204" charset="0"/>
                <a:cs typeface="Open Sans" panose="020B0604020202020204" charset="0"/>
              </a:rPr>
              <a:t>spec:</a:t>
            </a:r>
          </a:p>
          <a:p>
            <a:pPr marL="0" indent="0">
              <a:lnSpc>
                <a:spcPct val="200000"/>
              </a:lnSpc>
              <a:buNone/>
            </a:pPr>
            <a:r>
              <a:rPr lang="en-US" sz="1200" dirty="0">
                <a:latin typeface="Candara" panose="020E0502030303020204" pitchFamily="34" charset="0"/>
                <a:ea typeface="Open Sans" panose="020B0604020202020204" charset="0"/>
                <a:cs typeface="Open Sans" panose="020B0604020202020204" charset="0"/>
              </a:rPr>
              <a:t>  schedule: "*/1 * * * *"</a:t>
            </a:r>
          </a:p>
          <a:p>
            <a:pPr marL="0" indent="0">
              <a:lnSpc>
                <a:spcPct val="200000"/>
              </a:lnSpc>
              <a:buNone/>
            </a:pPr>
            <a:r>
              <a:rPr lang="en-US" sz="1200" dirty="0">
                <a:latin typeface="Candara" panose="020E0502030303020204" pitchFamily="34" charset="0"/>
                <a:ea typeface="Open Sans" panose="020B0604020202020204" charset="0"/>
                <a:cs typeface="Open Sans" panose="020B0604020202020204" charset="0"/>
              </a:rPr>
              <a:t>  </a:t>
            </a:r>
            <a:r>
              <a:rPr lang="en-US" sz="1200" dirty="0" err="1">
                <a:latin typeface="Candara" panose="020E0502030303020204" pitchFamily="34" charset="0"/>
                <a:ea typeface="Open Sans" panose="020B0604020202020204" charset="0"/>
                <a:cs typeface="Open Sans" panose="020B0604020202020204" charset="0"/>
              </a:rPr>
              <a:t>jobTemplate</a:t>
            </a:r>
            <a:r>
              <a:rPr lang="en-US" sz="1200" dirty="0">
                <a:latin typeface="Candara" panose="020E0502030303020204" pitchFamily="34" charset="0"/>
                <a:ea typeface="Open Sans" panose="020B0604020202020204" charset="0"/>
                <a:cs typeface="Open Sans" panose="020B0604020202020204" charset="0"/>
              </a:rPr>
              <a:t>:</a:t>
            </a:r>
          </a:p>
          <a:p>
            <a:pPr marL="0" indent="0">
              <a:lnSpc>
                <a:spcPct val="200000"/>
              </a:lnSpc>
              <a:buNone/>
            </a:pPr>
            <a:r>
              <a:rPr lang="en-US" sz="1200" dirty="0">
                <a:latin typeface="Candara" panose="020E0502030303020204" pitchFamily="34" charset="0"/>
                <a:ea typeface="Open Sans" panose="020B0604020202020204" charset="0"/>
                <a:cs typeface="Open Sans" panose="020B0604020202020204" charset="0"/>
              </a:rPr>
              <a:t>    spec:</a:t>
            </a:r>
          </a:p>
          <a:p>
            <a:pPr marL="0" indent="0">
              <a:lnSpc>
                <a:spcPct val="200000"/>
              </a:lnSpc>
              <a:buNone/>
            </a:pPr>
            <a:r>
              <a:rPr lang="en-US" sz="1200" dirty="0">
                <a:latin typeface="Candara" panose="020E0502030303020204" pitchFamily="34" charset="0"/>
                <a:ea typeface="Open Sans" panose="020B0604020202020204" charset="0"/>
                <a:cs typeface="Open Sans" panose="020B0604020202020204" charset="0"/>
              </a:rPr>
              <a:t>      template:</a:t>
            </a:r>
          </a:p>
          <a:p>
            <a:pPr marL="0" indent="0">
              <a:lnSpc>
                <a:spcPct val="200000"/>
              </a:lnSpc>
              <a:buNone/>
            </a:pPr>
            <a:r>
              <a:rPr lang="en-US" sz="1200" dirty="0">
                <a:latin typeface="Candara" panose="020E0502030303020204" pitchFamily="34" charset="0"/>
                <a:ea typeface="Open Sans" panose="020B0604020202020204" charset="0"/>
                <a:cs typeface="Open Sans" panose="020B0604020202020204" charset="0"/>
              </a:rPr>
              <a:t>        spec:</a:t>
            </a:r>
          </a:p>
          <a:p>
            <a:pPr marL="0" indent="0">
              <a:lnSpc>
                <a:spcPct val="200000"/>
              </a:lnSpc>
              <a:buNone/>
            </a:pPr>
            <a:r>
              <a:rPr lang="en-US" sz="1200" dirty="0">
                <a:latin typeface="Candara" panose="020E0502030303020204" pitchFamily="34" charset="0"/>
                <a:ea typeface="Open Sans" panose="020B0604020202020204" charset="0"/>
                <a:cs typeface="Open Sans" panose="020B0604020202020204" charset="0"/>
              </a:rPr>
              <a:t>          containers:</a:t>
            </a:r>
          </a:p>
          <a:p>
            <a:pPr marL="0" indent="0">
              <a:lnSpc>
                <a:spcPct val="200000"/>
              </a:lnSpc>
              <a:buNone/>
            </a:pPr>
            <a:r>
              <a:rPr lang="en-US" sz="1200" dirty="0">
                <a:latin typeface="Candara" panose="020E0502030303020204" pitchFamily="34" charset="0"/>
                <a:ea typeface="Open Sans" panose="020B0604020202020204" charset="0"/>
                <a:cs typeface="Open Sans" panose="020B0604020202020204" charset="0"/>
              </a:rPr>
              <a:t>          - name: </a:t>
            </a:r>
            <a:r>
              <a:rPr lang="en-US" sz="1200" dirty="0" err="1">
                <a:latin typeface="Candara" panose="020E0502030303020204" pitchFamily="34" charset="0"/>
                <a:ea typeface="Open Sans" panose="020B0604020202020204" charset="0"/>
                <a:cs typeface="Open Sans" panose="020B0604020202020204" charset="0"/>
              </a:rPr>
              <a:t>springpeople</a:t>
            </a:r>
            <a:endParaRPr lang="en-US" sz="1200" dirty="0">
              <a:latin typeface="Candara" panose="020E0502030303020204" pitchFamily="34" charset="0"/>
              <a:ea typeface="Open Sans" panose="020B0604020202020204" charset="0"/>
              <a:cs typeface="Open Sans" panose="020B0604020202020204" charset="0"/>
            </a:endParaRPr>
          </a:p>
          <a:p>
            <a:pPr marL="0" indent="0">
              <a:lnSpc>
                <a:spcPct val="200000"/>
              </a:lnSpc>
              <a:buNone/>
            </a:pPr>
            <a:r>
              <a:rPr lang="en-US" sz="1200" dirty="0">
                <a:latin typeface="Candara" panose="020E0502030303020204" pitchFamily="34" charset="0"/>
                <a:ea typeface="Open Sans" panose="020B0604020202020204" charset="0"/>
                <a:cs typeface="Open Sans" panose="020B0604020202020204" charset="0"/>
              </a:rPr>
              <a:t>            image: </a:t>
            </a:r>
            <a:r>
              <a:rPr lang="en-US" sz="1200" dirty="0" err="1">
                <a:latin typeface="Candara" panose="020E0502030303020204" pitchFamily="34" charset="0"/>
                <a:ea typeface="Open Sans" panose="020B0604020202020204" charset="0"/>
                <a:cs typeface="Open Sans" panose="020B0604020202020204" charset="0"/>
              </a:rPr>
              <a:t>busybox</a:t>
            </a:r>
            <a:endParaRPr lang="en-US" sz="1200" dirty="0">
              <a:latin typeface="Candara" panose="020E0502030303020204" pitchFamily="34" charset="0"/>
              <a:ea typeface="Open Sans" panose="020B0604020202020204" charset="0"/>
              <a:cs typeface="Open Sans" panose="020B0604020202020204" charset="0"/>
            </a:endParaRPr>
          </a:p>
          <a:p>
            <a:pPr marL="0" indent="0">
              <a:lnSpc>
                <a:spcPct val="200000"/>
              </a:lnSpc>
              <a:buNone/>
            </a:pPr>
            <a:r>
              <a:rPr lang="en-US" sz="1200" dirty="0">
                <a:latin typeface="Candara" panose="020E0502030303020204" pitchFamily="34" charset="0"/>
                <a:ea typeface="Open Sans" panose="020B0604020202020204" charset="0"/>
                <a:cs typeface="Open Sans" panose="020B0604020202020204" charset="0"/>
              </a:rPr>
              <a:t>            </a:t>
            </a:r>
            <a:r>
              <a:rPr lang="en-US" sz="1200" dirty="0" err="1">
                <a:latin typeface="Candara" panose="020E0502030303020204" pitchFamily="34" charset="0"/>
                <a:ea typeface="Open Sans" panose="020B0604020202020204" charset="0"/>
                <a:cs typeface="Open Sans" panose="020B0604020202020204" charset="0"/>
              </a:rPr>
              <a:t>args</a:t>
            </a:r>
            <a:r>
              <a:rPr lang="en-US" sz="1200" dirty="0">
                <a:latin typeface="Candara" panose="020E0502030303020204" pitchFamily="34" charset="0"/>
                <a:ea typeface="Open Sans" panose="020B0604020202020204" charset="0"/>
                <a:cs typeface="Open Sans" panose="020B0604020202020204" charset="0"/>
              </a:rPr>
              <a:t>:</a:t>
            </a:r>
          </a:p>
          <a:p>
            <a:pPr marL="0" indent="0">
              <a:lnSpc>
                <a:spcPct val="200000"/>
              </a:lnSpc>
              <a:buNone/>
            </a:pPr>
            <a:r>
              <a:rPr lang="en-US" sz="1200" dirty="0">
                <a:latin typeface="Candara" panose="020E0502030303020204" pitchFamily="34" charset="0"/>
                <a:ea typeface="Open Sans" panose="020B0604020202020204" charset="0"/>
                <a:cs typeface="Open Sans" panose="020B0604020202020204" charset="0"/>
              </a:rPr>
              <a:t>            - /bin/</a:t>
            </a:r>
            <a:r>
              <a:rPr lang="en-US" sz="1200" dirty="0" err="1">
                <a:latin typeface="Candara" panose="020E0502030303020204" pitchFamily="34" charset="0"/>
                <a:ea typeface="Open Sans" panose="020B0604020202020204" charset="0"/>
                <a:cs typeface="Open Sans" panose="020B0604020202020204" charset="0"/>
              </a:rPr>
              <a:t>sh</a:t>
            </a:r>
            <a:endParaRPr lang="en-US" sz="1200" dirty="0">
              <a:latin typeface="Candara" panose="020E0502030303020204" pitchFamily="34" charset="0"/>
              <a:ea typeface="Open Sans" panose="020B0604020202020204" charset="0"/>
              <a:cs typeface="Open Sans" panose="020B0604020202020204" charset="0"/>
            </a:endParaRPr>
          </a:p>
          <a:p>
            <a:pPr marL="0" indent="0">
              <a:lnSpc>
                <a:spcPct val="200000"/>
              </a:lnSpc>
              <a:buNone/>
            </a:pPr>
            <a:r>
              <a:rPr lang="en-US" sz="1200" dirty="0">
                <a:latin typeface="Candara" panose="020E0502030303020204" pitchFamily="34" charset="0"/>
                <a:ea typeface="Open Sans" panose="020B0604020202020204" charset="0"/>
                <a:cs typeface="Open Sans" panose="020B0604020202020204" charset="0"/>
              </a:rPr>
              <a:t>            - -c</a:t>
            </a:r>
          </a:p>
          <a:p>
            <a:pPr marL="0" indent="0">
              <a:lnSpc>
                <a:spcPct val="200000"/>
              </a:lnSpc>
              <a:buNone/>
            </a:pPr>
            <a:r>
              <a:rPr lang="en-US" sz="1200" dirty="0">
                <a:latin typeface="Candara" panose="020E0502030303020204" pitchFamily="34" charset="0"/>
                <a:ea typeface="Open Sans" panose="020B0604020202020204" charset="0"/>
                <a:cs typeface="Open Sans" panose="020B0604020202020204" charset="0"/>
              </a:rPr>
              <a:t>            - date; echo Hello from the Kubernetes cluster</a:t>
            </a:r>
          </a:p>
          <a:p>
            <a:pPr marL="0" indent="0">
              <a:lnSpc>
                <a:spcPct val="200000"/>
              </a:lnSpc>
              <a:buNone/>
            </a:pPr>
            <a:r>
              <a:rPr lang="en-US" sz="1200" dirty="0">
                <a:latin typeface="Candara" panose="020E0502030303020204" pitchFamily="34" charset="0"/>
                <a:ea typeface="Open Sans" panose="020B0604020202020204" charset="0"/>
                <a:cs typeface="Open Sans" panose="020B0604020202020204" charset="0"/>
              </a:rPr>
              <a:t>          </a:t>
            </a:r>
            <a:r>
              <a:rPr lang="en-US" sz="1200" dirty="0" err="1">
                <a:latin typeface="Candara" panose="020E0502030303020204" pitchFamily="34" charset="0"/>
                <a:ea typeface="Open Sans" panose="020B0604020202020204" charset="0"/>
                <a:cs typeface="Open Sans" panose="020B0604020202020204" charset="0"/>
              </a:rPr>
              <a:t>restartPolicy</a:t>
            </a:r>
            <a:r>
              <a:rPr lang="en-US" sz="1200" dirty="0">
                <a:latin typeface="Candara" panose="020E0502030303020204" pitchFamily="34" charset="0"/>
                <a:ea typeface="Open Sans" panose="020B0604020202020204" charset="0"/>
                <a:cs typeface="Open Sans" panose="020B0604020202020204" charset="0"/>
              </a:rPr>
              <a:t>: </a:t>
            </a:r>
            <a:r>
              <a:rPr lang="en-US" sz="1200" dirty="0" err="1">
                <a:latin typeface="Candara" panose="020E0502030303020204" pitchFamily="34" charset="0"/>
                <a:ea typeface="Open Sans" panose="020B0604020202020204" charset="0"/>
                <a:cs typeface="Open Sans" panose="020B0604020202020204" charset="0"/>
              </a:rPr>
              <a:t>OnFailure</a:t>
            </a:r>
            <a:endParaRPr lang="en-US" sz="1200" dirty="0">
              <a:latin typeface="Candara" panose="020E0502030303020204" pitchFamily="34" charset="0"/>
              <a:ea typeface="Open Sans" panose="020B0604020202020204" charset="0"/>
              <a:cs typeface="Open Sans" panose="020B0604020202020204" charset="0"/>
            </a:endParaRPr>
          </a:p>
        </p:txBody>
      </p:sp>
      <p:sp>
        <p:nvSpPr>
          <p:cNvPr id="4" name="Slide Number Placeholder 3"/>
          <p:cNvSpPr>
            <a:spLocks noGrp="1"/>
          </p:cNvSpPr>
          <p:nvPr>
            <p:ph type="sldNum" sz="quarter" idx="10"/>
          </p:nvPr>
        </p:nvSpPr>
        <p:spPr/>
        <p:txBody>
          <a:bodyPr/>
          <a:lstStyle/>
          <a:p>
            <a:fld id="{71B81024-447F-46C1-A9FC-67CC60C8E1BA}" type="slidenum">
              <a:rPr lang="en-US" smtClean="0"/>
              <a:pPr/>
              <a:t>38</a:t>
            </a:fld>
            <a:endParaRPr lang="en-US" dirty="0"/>
          </a:p>
        </p:txBody>
      </p:sp>
    </p:spTree>
    <p:extLst>
      <p:ext uri="{BB962C8B-B14F-4D97-AF65-F5344CB8AC3E}">
        <p14:creationId xmlns:p14="http://schemas.microsoft.com/office/powerpoint/2010/main" val="413869886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IN" b="1" dirty="0"/>
              <a:t>Instructor notes:</a:t>
            </a:r>
            <a:endParaRPr lang="en-US" dirty="0">
              <a:solidFill>
                <a:schemeClr val="tx1">
                  <a:lumMod val="75000"/>
                  <a:lumOff val="25000"/>
                </a:schemeClr>
              </a:solidFill>
              <a:latin typeface="Candara" panose="020E0502030303020204" pitchFamily="34" charset="0"/>
            </a:endParaRPr>
          </a:p>
          <a:p>
            <a:pPr marL="0" indent="0">
              <a:lnSpc>
                <a:spcPct val="200000"/>
              </a:lnSpc>
              <a:buNone/>
            </a:pPr>
            <a:endParaRPr lang="en-US" sz="1200" dirty="0">
              <a:latin typeface="Candara" panose="020E0502030303020204" pitchFamily="34" charset="0"/>
              <a:ea typeface="Open Sans" panose="020B0604020202020204" charset="0"/>
              <a:cs typeface="Open Sans" panose="020B0604020202020204" charset="0"/>
            </a:endParaRPr>
          </a:p>
          <a:p>
            <a:pPr marL="0" indent="0">
              <a:lnSpc>
                <a:spcPct val="200000"/>
              </a:lnSpc>
              <a:buNone/>
            </a:pPr>
            <a:r>
              <a:rPr lang="en-US" sz="1200" dirty="0">
                <a:latin typeface="Candara" panose="020E0502030303020204" pitchFamily="34" charset="0"/>
                <a:ea typeface="Open Sans" panose="020B0604020202020204" charset="0"/>
                <a:cs typeface="Open Sans" panose="020B0604020202020204" charset="0"/>
              </a:rPr>
              <a:t>ConfigMaps allow you to decouple configuration artifacts from image content to keep containerized applications portable. A </a:t>
            </a:r>
            <a:r>
              <a:rPr lang="en-US" sz="1200" dirty="0" err="1">
                <a:latin typeface="Candara" panose="020E0502030303020204" pitchFamily="34" charset="0"/>
                <a:ea typeface="Open Sans" panose="020B0604020202020204" charset="0"/>
                <a:cs typeface="Open Sans" panose="020B0604020202020204" charset="0"/>
              </a:rPr>
              <a:t>ConfigMap</a:t>
            </a:r>
            <a:r>
              <a:rPr lang="en-US" sz="1200" dirty="0">
                <a:latin typeface="Candara" panose="020E0502030303020204" pitchFamily="34" charset="0"/>
                <a:ea typeface="Open Sans" panose="020B0604020202020204" charset="0"/>
                <a:cs typeface="Open Sans" panose="020B0604020202020204" charset="0"/>
              </a:rPr>
              <a:t> stores configuration settings for your code. Store connection strings, public credentials, hostnames, and URLs in your </a:t>
            </a:r>
            <a:r>
              <a:rPr lang="en-US" sz="1200" dirty="0" err="1">
                <a:latin typeface="Candara" panose="020E0502030303020204" pitchFamily="34" charset="0"/>
                <a:ea typeface="Open Sans" panose="020B0604020202020204" charset="0"/>
                <a:cs typeface="Open Sans" panose="020B0604020202020204" charset="0"/>
              </a:rPr>
              <a:t>ConfigMap</a:t>
            </a:r>
            <a:r>
              <a:rPr lang="en-US" sz="1200" dirty="0">
                <a:latin typeface="Candara" panose="020E0502030303020204" pitchFamily="34" charset="0"/>
                <a:ea typeface="Open Sans" panose="020B0604020202020204" charset="0"/>
                <a:cs typeface="Open Sans" panose="020B0604020202020204" charset="0"/>
              </a:rPr>
              <a:t>. </a:t>
            </a:r>
          </a:p>
          <a:p>
            <a:pPr marL="0" indent="0">
              <a:lnSpc>
                <a:spcPct val="200000"/>
              </a:lnSpc>
              <a:buNone/>
            </a:pPr>
            <a:endParaRPr lang="en-US" sz="1200" dirty="0">
              <a:latin typeface="Candara" panose="020E0502030303020204" pitchFamily="34" charset="0"/>
              <a:ea typeface="Open Sans" panose="020B0604020202020204" charset="0"/>
              <a:cs typeface="Open Sans" panose="020B0604020202020204" charset="0"/>
            </a:endParaRPr>
          </a:p>
          <a:p>
            <a:pPr marL="0" indent="0">
              <a:lnSpc>
                <a:spcPct val="200000"/>
              </a:lnSpc>
              <a:buNone/>
            </a:pPr>
            <a:r>
              <a:rPr lang="en-US" sz="1200" b="0" i="0" kern="1200" dirty="0">
                <a:solidFill>
                  <a:schemeClr val="tx1"/>
                </a:solidFill>
                <a:effectLst/>
                <a:latin typeface="+mn-lt"/>
                <a:ea typeface="+mn-ea"/>
                <a:cs typeface="+mn-cs"/>
              </a:rPr>
              <a:t>We can use configMaps to separate configuration settings from application source code. </a:t>
            </a:r>
          </a:p>
          <a:p>
            <a:pPr marL="0" indent="0">
              <a:lnSpc>
                <a:spcPct val="200000"/>
              </a:lnSpc>
              <a:buNone/>
            </a:pPr>
            <a:endParaRPr lang="en-US" sz="1200" b="0" i="0" kern="1200" dirty="0">
              <a:solidFill>
                <a:schemeClr val="tx1"/>
              </a:solidFill>
              <a:effectLst/>
              <a:latin typeface="+mn-lt"/>
              <a:ea typeface="+mn-ea"/>
              <a:cs typeface="+mn-cs"/>
            </a:endParaRPr>
          </a:p>
          <a:p>
            <a:pPr marL="0" indent="0">
              <a:lnSpc>
                <a:spcPct val="200000"/>
              </a:lnSpc>
              <a:buNone/>
            </a:pPr>
            <a:r>
              <a:rPr lang="en-US" sz="1200" dirty="0" err="1">
                <a:latin typeface="Candara" panose="020E0502030303020204" pitchFamily="34" charset="0"/>
                <a:ea typeface="Open Sans" panose="020B0604020202020204" charset="0"/>
                <a:cs typeface="Open Sans" panose="020B0604020202020204" charset="0"/>
              </a:rPr>
              <a:t>apiVersion</a:t>
            </a:r>
            <a:r>
              <a:rPr lang="en-US" sz="1200" dirty="0">
                <a:latin typeface="Candara" panose="020E0502030303020204" pitchFamily="34" charset="0"/>
                <a:ea typeface="Open Sans" panose="020B0604020202020204" charset="0"/>
                <a:cs typeface="Open Sans" panose="020B0604020202020204" charset="0"/>
              </a:rPr>
              <a:t>: v1</a:t>
            </a:r>
          </a:p>
          <a:p>
            <a:pPr marL="0" indent="0">
              <a:lnSpc>
                <a:spcPct val="200000"/>
              </a:lnSpc>
              <a:buNone/>
            </a:pPr>
            <a:r>
              <a:rPr lang="en-US" sz="1200" dirty="0">
                <a:latin typeface="Candara" panose="020E0502030303020204" pitchFamily="34" charset="0"/>
                <a:ea typeface="Open Sans" panose="020B0604020202020204" charset="0"/>
                <a:cs typeface="Open Sans" panose="020B0604020202020204" charset="0"/>
              </a:rPr>
              <a:t>metadata:</a:t>
            </a:r>
          </a:p>
          <a:p>
            <a:pPr marL="0" indent="0">
              <a:lnSpc>
                <a:spcPct val="200000"/>
              </a:lnSpc>
              <a:buNone/>
            </a:pPr>
            <a:r>
              <a:rPr lang="en-US" sz="1200" dirty="0">
                <a:latin typeface="Candara" panose="020E0502030303020204" pitchFamily="34" charset="0"/>
                <a:ea typeface="Open Sans" panose="020B0604020202020204" charset="0"/>
                <a:cs typeface="Open Sans" panose="020B0604020202020204" charset="0"/>
              </a:rPr>
              <a:t>  name: </a:t>
            </a:r>
            <a:r>
              <a:rPr lang="en-US" sz="1200" dirty="0" err="1">
                <a:latin typeface="Candara" panose="020E0502030303020204" pitchFamily="34" charset="0"/>
                <a:ea typeface="Open Sans" panose="020B0604020202020204" charset="0"/>
                <a:cs typeface="Open Sans" panose="020B0604020202020204" charset="0"/>
              </a:rPr>
              <a:t>configmap</a:t>
            </a:r>
            <a:endParaRPr lang="en-US" sz="1200" dirty="0">
              <a:latin typeface="Candara" panose="020E0502030303020204" pitchFamily="34" charset="0"/>
              <a:ea typeface="Open Sans" panose="020B0604020202020204" charset="0"/>
              <a:cs typeface="Open Sans" panose="020B0604020202020204" charset="0"/>
            </a:endParaRPr>
          </a:p>
          <a:p>
            <a:pPr marL="0" indent="0">
              <a:lnSpc>
                <a:spcPct val="200000"/>
              </a:lnSpc>
              <a:buNone/>
            </a:pPr>
            <a:r>
              <a:rPr lang="en-US" sz="1200" dirty="0">
                <a:latin typeface="Candara" panose="020E0502030303020204" pitchFamily="34" charset="0"/>
                <a:ea typeface="Open Sans" panose="020B0604020202020204" charset="0"/>
                <a:cs typeface="Open Sans" panose="020B0604020202020204" charset="0"/>
              </a:rPr>
              <a:t>data:</a:t>
            </a:r>
          </a:p>
          <a:p>
            <a:pPr marL="0" indent="0">
              <a:lnSpc>
                <a:spcPct val="200000"/>
              </a:lnSpc>
              <a:buNone/>
            </a:pPr>
            <a:r>
              <a:rPr lang="en-US" sz="1200" dirty="0">
                <a:latin typeface="Candara" panose="020E0502030303020204" pitchFamily="34" charset="0"/>
                <a:ea typeface="Open Sans" panose="020B0604020202020204" charset="0"/>
                <a:cs typeface="Open Sans" panose="020B0604020202020204" charset="0"/>
              </a:rPr>
              <a:t>  </a:t>
            </a:r>
            <a:r>
              <a:rPr lang="en-US" sz="1200" dirty="0" err="1">
                <a:latin typeface="Candara" panose="020E0502030303020204" pitchFamily="34" charset="0"/>
                <a:ea typeface="Open Sans" panose="020B0604020202020204" charset="0"/>
                <a:cs typeface="Open Sans" panose="020B0604020202020204" charset="0"/>
              </a:rPr>
              <a:t>springpeople</a:t>
            </a:r>
            <a:r>
              <a:rPr lang="en-US" sz="1200" dirty="0">
                <a:latin typeface="Candara" panose="020E0502030303020204" pitchFamily="34" charset="0"/>
                <a:ea typeface="Open Sans" panose="020B0604020202020204" charset="0"/>
                <a:cs typeface="Open Sans" panose="020B0604020202020204" charset="0"/>
              </a:rPr>
              <a:t>: value</a:t>
            </a:r>
          </a:p>
          <a:p>
            <a:pPr marL="0" indent="0">
              <a:lnSpc>
                <a:spcPct val="200000"/>
              </a:lnSpc>
              <a:buNone/>
            </a:pPr>
            <a:r>
              <a:rPr lang="en-US" sz="1200" dirty="0">
                <a:latin typeface="Candara" panose="020E0502030303020204" pitchFamily="34" charset="0"/>
                <a:ea typeface="Open Sans" panose="020B0604020202020204" charset="0"/>
                <a:cs typeface="Open Sans" panose="020B0604020202020204" charset="0"/>
              </a:rPr>
              <a:t>kind: </a:t>
            </a:r>
            <a:r>
              <a:rPr lang="en-US" sz="1200" dirty="0" err="1">
                <a:latin typeface="Candara" panose="020E0502030303020204" pitchFamily="34" charset="0"/>
                <a:ea typeface="Open Sans" panose="020B0604020202020204" charset="0"/>
                <a:cs typeface="Open Sans" panose="020B0604020202020204" charset="0"/>
              </a:rPr>
              <a:t>ConfigMap</a:t>
            </a:r>
            <a:endParaRPr lang="en-US" sz="1200" dirty="0">
              <a:latin typeface="Candara" panose="020E0502030303020204" pitchFamily="34" charset="0"/>
              <a:ea typeface="Open Sans" panose="020B0604020202020204" charset="0"/>
              <a:cs typeface="Open Sans" panose="020B0604020202020204" charset="0"/>
            </a:endParaRPr>
          </a:p>
        </p:txBody>
      </p:sp>
      <p:sp>
        <p:nvSpPr>
          <p:cNvPr id="4" name="Slide Number Placeholder 3"/>
          <p:cNvSpPr>
            <a:spLocks noGrp="1"/>
          </p:cNvSpPr>
          <p:nvPr>
            <p:ph type="sldNum" sz="quarter" idx="10"/>
          </p:nvPr>
        </p:nvSpPr>
        <p:spPr/>
        <p:txBody>
          <a:bodyPr/>
          <a:lstStyle/>
          <a:p>
            <a:fld id="{71B81024-447F-46C1-A9FC-67CC60C8E1BA}" type="slidenum">
              <a:rPr lang="en-US" smtClean="0"/>
              <a:pPr/>
              <a:t>39</a:t>
            </a:fld>
            <a:endParaRPr lang="en-US" dirty="0"/>
          </a:p>
        </p:txBody>
      </p:sp>
    </p:spTree>
    <p:extLst>
      <p:ext uri="{BB962C8B-B14F-4D97-AF65-F5344CB8AC3E}">
        <p14:creationId xmlns:p14="http://schemas.microsoft.com/office/powerpoint/2010/main" val="3723082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b="1" dirty="0"/>
              <a:t>Instructor notes:</a:t>
            </a:r>
            <a:endParaRPr lang="en-US" dirty="0">
              <a:solidFill>
                <a:schemeClr val="tx1">
                  <a:lumMod val="75000"/>
                  <a:lumOff val="25000"/>
                </a:schemeClr>
              </a:solidFill>
              <a:latin typeface="Candara" panose="020E0502030303020204" pitchFamily="34" charset="0"/>
            </a:endParaRPr>
          </a:p>
          <a:p>
            <a:pPr marL="0" indent="0">
              <a:lnSpc>
                <a:spcPct val="200000"/>
              </a:lnSpc>
              <a:buNone/>
            </a:pPr>
            <a:endParaRPr lang="en-US" sz="1200" dirty="0">
              <a:latin typeface="Candara" panose="020E0502030303020204" pitchFamily="34" charset="0"/>
              <a:ea typeface="Open Sans" panose="020B0604020202020204" charset="0"/>
              <a:cs typeface="Open Sans" panose="020B0604020202020204" charset="0"/>
            </a:endParaRPr>
          </a:p>
          <a:p>
            <a:pPr marL="0" indent="0">
              <a:lnSpc>
                <a:spcPct val="200000"/>
              </a:lnSpc>
              <a:buNone/>
            </a:pPr>
            <a:r>
              <a:rPr lang="en-US" sz="1200" dirty="0">
                <a:latin typeface="Open Sans" panose="020B0604020202020204" charset="0"/>
                <a:ea typeface="Open Sans" panose="020B0604020202020204" charset="0"/>
                <a:cs typeface="Open Sans" panose="020B0604020202020204" charset="0"/>
              </a:rPr>
              <a:t>In above diagram we could see common orchestration tool implementation. With this we have master node and other as client node. Using this master node it will try to manage containers across multiple nodes inside cluster. This master node is also known as manager who is responsible for managing complete lifecycle of a docker container.</a:t>
            </a:r>
          </a:p>
          <a:p>
            <a:pPr marL="0" indent="0">
              <a:lnSpc>
                <a:spcPct val="200000"/>
              </a:lnSpc>
              <a:buFont typeface="Courier New" panose="02070309020205020404" pitchFamily="49" charset="0"/>
              <a:buNone/>
            </a:pPr>
            <a:endParaRPr lang="en-US" dirty="0"/>
          </a:p>
        </p:txBody>
      </p:sp>
      <p:sp>
        <p:nvSpPr>
          <p:cNvPr id="4" name="Slide Number Placeholder 3"/>
          <p:cNvSpPr>
            <a:spLocks noGrp="1"/>
          </p:cNvSpPr>
          <p:nvPr>
            <p:ph type="sldNum" sz="quarter" idx="10"/>
          </p:nvPr>
        </p:nvSpPr>
        <p:spPr/>
        <p:txBody>
          <a:bodyPr/>
          <a:lstStyle/>
          <a:p>
            <a:fld id="{71B81024-447F-46C1-A9FC-67CC60C8E1BA}" type="slidenum">
              <a:rPr lang="en-US" smtClean="0"/>
              <a:pPr/>
              <a:t>4</a:t>
            </a:fld>
            <a:endParaRPr lang="en-US" dirty="0"/>
          </a:p>
        </p:txBody>
      </p:sp>
    </p:spTree>
    <p:extLst>
      <p:ext uri="{BB962C8B-B14F-4D97-AF65-F5344CB8AC3E}">
        <p14:creationId xmlns:p14="http://schemas.microsoft.com/office/powerpoint/2010/main" val="35342126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IN" b="1" dirty="0"/>
              <a:t>Instructor notes:</a:t>
            </a:r>
          </a:p>
          <a:p>
            <a:endParaRPr lang="en-US" dirty="0">
              <a:solidFill>
                <a:schemeClr val="tx1">
                  <a:lumMod val="75000"/>
                  <a:lumOff val="25000"/>
                </a:schemeClr>
              </a:solidFill>
              <a:latin typeface="Candara" panose="020E0502030303020204" pitchFamily="34" charset="0"/>
            </a:endParaRPr>
          </a:p>
          <a:p>
            <a:pPr marL="0" indent="0">
              <a:lnSpc>
                <a:spcPct val="200000"/>
              </a:lnSpc>
              <a:buNone/>
            </a:pPr>
            <a:r>
              <a:rPr lang="en-US" sz="1200" b="0" i="0" kern="1200" dirty="0">
                <a:solidFill>
                  <a:schemeClr val="tx1"/>
                </a:solidFill>
                <a:effectLst/>
                <a:latin typeface="+mn-lt"/>
                <a:ea typeface="+mn-ea"/>
                <a:cs typeface="+mn-cs"/>
              </a:rPr>
              <a:t>We can create pod configuration with configMaps to load environment variables in Kubernetes containers.</a:t>
            </a:r>
          </a:p>
          <a:p>
            <a:pPr marL="0" indent="0">
              <a:lnSpc>
                <a:spcPct val="200000"/>
              </a:lnSpc>
              <a:buNone/>
            </a:pPr>
            <a:endParaRPr lang="en-US" sz="1200" b="0" i="0" kern="1200" dirty="0">
              <a:solidFill>
                <a:schemeClr val="tx1"/>
              </a:solidFill>
              <a:effectLst/>
              <a:latin typeface="+mn-lt"/>
              <a:ea typeface="+mn-ea"/>
              <a:cs typeface="+mn-cs"/>
            </a:endParaRPr>
          </a:p>
          <a:p>
            <a:pPr marL="0" indent="0">
              <a:lnSpc>
                <a:spcPct val="200000"/>
              </a:lnSpc>
              <a:buNone/>
            </a:pPr>
            <a:r>
              <a:rPr lang="en-US" sz="1200" dirty="0" err="1">
                <a:latin typeface="Candara" panose="020E0502030303020204" pitchFamily="34" charset="0"/>
                <a:ea typeface="Open Sans" panose="020B0604020202020204" charset="0"/>
                <a:cs typeface="Open Sans" panose="020B0604020202020204" charset="0"/>
              </a:rPr>
              <a:t>apiVersion</a:t>
            </a:r>
            <a:r>
              <a:rPr lang="en-US" sz="1200" dirty="0">
                <a:latin typeface="Candara" panose="020E0502030303020204" pitchFamily="34" charset="0"/>
                <a:ea typeface="Open Sans" panose="020B0604020202020204" charset="0"/>
                <a:cs typeface="Open Sans" panose="020B0604020202020204" charset="0"/>
              </a:rPr>
              <a:t>: v1</a:t>
            </a:r>
          </a:p>
          <a:p>
            <a:pPr marL="0" indent="0">
              <a:lnSpc>
                <a:spcPct val="200000"/>
              </a:lnSpc>
              <a:buNone/>
            </a:pPr>
            <a:r>
              <a:rPr lang="en-US" sz="1200" dirty="0">
                <a:latin typeface="Candara" panose="020E0502030303020204" pitchFamily="34" charset="0"/>
                <a:ea typeface="Open Sans" panose="020B0604020202020204" charset="0"/>
                <a:cs typeface="Open Sans" panose="020B0604020202020204" charset="0"/>
              </a:rPr>
              <a:t>kind: Pod</a:t>
            </a:r>
          </a:p>
          <a:p>
            <a:pPr marL="0" indent="0">
              <a:lnSpc>
                <a:spcPct val="200000"/>
              </a:lnSpc>
              <a:buNone/>
            </a:pPr>
            <a:r>
              <a:rPr lang="en-US" sz="1200" dirty="0">
                <a:latin typeface="Candara" panose="020E0502030303020204" pitchFamily="34" charset="0"/>
                <a:ea typeface="Open Sans" panose="020B0604020202020204" charset="0"/>
                <a:cs typeface="Open Sans" panose="020B0604020202020204" charset="0"/>
              </a:rPr>
              <a:t>metadata:</a:t>
            </a:r>
          </a:p>
          <a:p>
            <a:pPr marL="0" indent="0">
              <a:lnSpc>
                <a:spcPct val="200000"/>
              </a:lnSpc>
              <a:buNone/>
            </a:pPr>
            <a:r>
              <a:rPr lang="en-US" sz="1200" dirty="0">
                <a:latin typeface="Candara" panose="020E0502030303020204" pitchFamily="34" charset="0"/>
                <a:ea typeface="Open Sans" panose="020B0604020202020204" charset="0"/>
                <a:cs typeface="Open Sans" panose="020B0604020202020204" charset="0"/>
              </a:rPr>
              <a:t>  name: </a:t>
            </a:r>
            <a:r>
              <a:rPr lang="en-US" sz="1200" dirty="0" err="1">
                <a:latin typeface="Candara" panose="020E0502030303020204" pitchFamily="34" charset="0"/>
                <a:ea typeface="Open Sans" panose="020B0604020202020204" charset="0"/>
                <a:cs typeface="Open Sans" panose="020B0604020202020204" charset="0"/>
              </a:rPr>
              <a:t>configmap</a:t>
            </a:r>
            <a:r>
              <a:rPr lang="en-US" sz="1200" dirty="0">
                <a:latin typeface="Candara" panose="020E0502030303020204" pitchFamily="34" charset="0"/>
                <a:ea typeface="Open Sans" panose="020B0604020202020204" charset="0"/>
                <a:cs typeface="Open Sans" panose="020B0604020202020204" charset="0"/>
              </a:rPr>
              <a:t>-pod</a:t>
            </a:r>
          </a:p>
          <a:p>
            <a:pPr marL="0" indent="0">
              <a:lnSpc>
                <a:spcPct val="200000"/>
              </a:lnSpc>
              <a:buNone/>
            </a:pPr>
            <a:r>
              <a:rPr lang="en-US" sz="1200" dirty="0">
                <a:latin typeface="Candara" panose="020E0502030303020204" pitchFamily="34" charset="0"/>
                <a:ea typeface="Open Sans" panose="020B0604020202020204" charset="0"/>
                <a:cs typeface="Open Sans" panose="020B0604020202020204" charset="0"/>
              </a:rPr>
              <a:t>spec:</a:t>
            </a:r>
          </a:p>
          <a:p>
            <a:pPr marL="0" indent="0">
              <a:lnSpc>
                <a:spcPct val="200000"/>
              </a:lnSpc>
              <a:buNone/>
            </a:pPr>
            <a:r>
              <a:rPr lang="en-US" sz="1200" dirty="0">
                <a:latin typeface="Candara" panose="020E0502030303020204" pitchFamily="34" charset="0"/>
                <a:ea typeface="Open Sans" panose="020B0604020202020204" charset="0"/>
                <a:cs typeface="Open Sans" panose="020B0604020202020204" charset="0"/>
              </a:rPr>
              <a:t>  containers:</a:t>
            </a:r>
          </a:p>
          <a:p>
            <a:pPr marL="0" indent="0">
              <a:lnSpc>
                <a:spcPct val="200000"/>
              </a:lnSpc>
              <a:buNone/>
            </a:pPr>
            <a:r>
              <a:rPr lang="en-US" sz="1200" dirty="0">
                <a:latin typeface="Candara" panose="020E0502030303020204" pitchFamily="34" charset="0"/>
                <a:ea typeface="Open Sans" panose="020B0604020202020204" charset="0"/>
                <a:cs typeface="Open Sans" panose="020B0604020202020204" charset="0"/>
              </a:rPr>
              <a:t>    - name: </a:t>
            </a:r>
            <a:r>
              <a:rPr lang="en-US" sz="1200" dirty="0" err="1">
                <a:latin typeface="Candara" panose="020E0502030303020204" pitchFamily="34" charset="0"/>
                <a:ea typeface="Open Sans" panose="020B0604020202020204" charset="0"/>
                <a:cs typeface="Open Sans" panose="020B0604020202020204" charset="0"/>
              </a:rPr>
              <a:t>springpeople</a:t>
            </a:r>
            <a:r>
              <a:rPr lang="en-US" sz="1200" dirty="0">
                <a:latin typeface="Candara" panose="020E0502030303020204" pitchFamily="34" charset="0"/>
                <a:ea typeface="Open Sans" panose="020B0604020202020204" charset="0"/>
                <a:cs typeface="Open Sans" panose="020B0604020202020204" charset="0"/>
              </a:rPr>
              <a:t>-container</a:t>
            </a:r>
          </a:p>
          <a:p>
            <a:pPr marL="0" indent="0">
              <a:lnSpc>
                <a:spcPct val="200000"/>
              </a:lnSpc>
              <a:buNone/>
            </a:pPr>
            <a:r>
              <a:rPr lang="en-US" sz="1200" dirty="0">
                <a:latin typeface="Candara" panose="020E0502030303020204" pitchFamily="34" charset="0"/>
                <a:ea typeface="Open Sans" panose="020B0604020202020204" charset="0"/>
                <a:cs typeface="Open Sans" panose="020B0604020202020204" charset="0"/>
              </a:rPr>
              <a:t>      image: alpine</a:t>
            </a:r>
          </a:p>
          <a:p>
            <a:pPr marL="0" indent="0">
              <a:lnSpc>
                <a:spcPct val="200000"/>
              </a:lnSpc>
              <a:buNone/>
            </a:pPr>
            <a:r>
              <a:rPr lang="en-US" sz="1200" dirty="0">
                <a:latin typeface="Candara" panose="020E0502030303020204" pitchFamily="34" charset="0"/>
                <a:ea typeface="Open Sans" panose="020B0604020202020204" charset="0"/>
                <a:cs typeface="Open Sans" panose="020B0604020202020204" charset="0"/>
              </a:rPr>
              <a:t>      command: [ "/bin/</a:t>
            </a:r>
            <a:r>
              <a:rPr lang="en-US" sz="1200" dirty="0" err="1">
                <a:latin typeface="Candara" panose="020E0502030303020204" pitchFamily="34" charset="0"/>
                <a:ea typeface="Open Sans" panose="020B0604020202020204" charset="0"/>
                <a:cs typeface="Open Sans" panose="020B0604020202020204" charset="0"/>
              </a:rPr>
              <a:t>sh</a:t>
            </a:r>
            <a:r>
              <a:rPr lang="en-US" sz="1200" dirty="0">
                <a:latin typeface="Candara" panose="020E0502030303020204" pitchFamily="34" charset="0"/>
                <a:ea typeface="Open Sans" panose="020B0604020202020204" charset="0"/>
                <a:cs typeface="Open Sans" panose="020B0604020202020204" charset="0"/>
              </a:rPr>
              <a:t>", "-c", "env" ]</a:t>
            </a:r>
          </a:p>
          <a:p>
            <a:pPr marL="0" indent="0">
              <a:lnSpc>
                <a:spcPct val="200000"/>
              </a:lnSpc>
              <a:buNone/>
            </a:pPr>
            <a:r>
              <a:rPr lang="en-US" sz="1200" dirty="0">
                <a:latin typeface="Candara" panose="020E0502030303020204" pitchFamily="34" charset="0"/>
                <a:ea typeface="Open Sans" panose="020B0604020202020204" charset="0"/>
                <a:cs typeface="Open Sans" panose="020B0604020202020204" charset="0"/>
              </a:rPr>
              <a:t>      env:</a:t>
            </a:r>
          </a:p>
          <a:p>
            <a:pPr marL="0" indent="0">
              <a:lnSpc>
                <a:spcPct val="200000"/>
              </a:lnSpc>
              <a:buNone/>
            </a:pPr>
            <a:r>
              <a:rPr lang="en-US" sz="1200" dirty="0">
                <a:latin typeface="Candara" panose="020E0502030303020204" pitchFamily="34" charset="0"/>
                <a:ea typeface="Open Sans" panose="020B0604020202020204" charset="0"/>
                <a:cs typeface="Open Sans" panose="020B0604020202020204" charset="0"/>
              </a:rPr>
              <a:t>        - name: ENV_KEY</a:t>
            </a:r>
          </a:p>
          <a:p>
            <a:pPr marL="0" indent="0">
              <a:lnSpc>
                <a:spcPct val="200000"/>
              </a:lnSpc>
              <a:buNone/>
            </a:pPr>
            <a:r>
              <a:rPr lang="en-US" sz="1200" dirty="0">
                <a:latin typeface="Candara" panose="020E0502030303020204" pitchFamily="34" charset="0"/>
                <a:ea typeface="Open Sans" panose="020B0604020202020204" charset="0"/>
                <a:cs typeface="Open Sans" panose="020B0604020202020204" charset="0"/>
              </a:rPr>
              <a:t>          </a:t>
            </a:r>
            <a:r>
              <a:rPr lang="en-US" sz="1200" dirty="0" err="1">
                <a:latin typeface="Candara" panose="020E0502030303020204" pitchFamily="34" charset="0"/>
                <a:ea typeface="Open Sans" panose="020B0604020202020204" charset="0"/>
                <a:cs typeface="Open Sans" panose="020B0604020202020204" charset="0"/>
              </a:rPr>
              <a:t>valueFrom</a:t>
            </a:r>
            <a:r>
              <a:rPr lang="en-US" sz="1200" dirty="0">
                <a:latin typeface="Candara" panose="020E0502030303020204" pitchFamily="34" charset="0"/>
                <a:ea typeface="Open Sans" panose="020B0604020202020204" charset="0"/>
                <a:cs typeface="Open Sans" panose="020B0604020202020204" charset="0"/>
              </a:rPr>
              <a:t>:</a:t>
            </a:r>
          </a:p>
          <a:p>
            <a:pPr marL="0" indent="0">
              <a:lnSpc>
                <a:spcPct val="200000"/>
              </a:lnSpc>
              <a:buNone/>
            </a:pPr>
            <a:r>
              <a:rPr lang="en-US" sz="1200" dirty="0">
                <a:latin typeface="Candara" panose="020E0502030303020204" pitchFamily="34" charset="0"/>
                <a:ea typeface="Open Sans" panose="020B0604020202020204" charset="0"/>
                <a:cs typeface="Open Sans" panose="020B0604020202020204" charset="0"/>
              </a:rPr>
              <a:t>            </a:t>
            </a:r>
            <a:r>
              <a:rPr lang="en-US" sz="1200" dirty="0" err="1">
                <a:latin typeface="Candara" panose="020E0502030303020204" pitchFamily="34" charset="0"/>
                <a:ea typeface="Open Sans" panose="020B0604020202020204" charset="0"/>
                <a:cs typeface="Open Sans" panose="020B0604020202020204" charset="0"/>
              </a:rPr>
              <a:t>configMapKeyRef</a:t>
            </a:r>
            <a:r>
              <a:rPr lang="en-US" sz="1200" dirty="0">
                <a:latin typeface="Candara" panose="020E0502030303020204" pitchFamily="34" charset="0"/>
                <a:ea typeface="Open Sans" panose="020B0604020202020204" charset="0"/>
                <a:cs typeface="Open Sans" panose="020B0604020202020204" charset="0"/>
              </a:rPr>
              <a:t>:</a:t>
            </a:r>
          </a:p>
          <a:p>
            <a:pPr marL="0" indent="0">
              <a:lnSpc>
                <a:spcPct val="200000"/>
              </a:lnSpc>
              <a:buNone/>
            </a:pPr>
            <a:r>
              <a:rPr lang="en-US" sz="1200" dirty="0">
                <a:latin typeface="Candara" panose="020E0502030303020204" pitchFamily="34" charset="0"/>
                <a:ea typeface="Open Sans" panose="020B0604020202020204" charset="0"/>
                <a:cs typeface="Open Sans" panose="020B0604020202020204" charset="0"/>
              </a:rPr>
              <a:t>              name: </a:t>
            </a:r>
            <a:r>
              <a:rPr lang="en-US" sz="1200" dirty="0" err="1">
                <a:latin typeface="Candara" panose="020E0502030303020204" pitchFamily="34" charset="0"/>
                <a:ea typeface="Open Sans" panose="020B0604020202020204" charset="0"/>
                <a:cs typeface="Open Sans" panose="020B0604020202020204" charset="0"/>
              </a:rPr>
              <a:t>configmap</a:t>
            </a:r>
            <a:endParaRPr lang="en-US" sz="1200" dirty="0">
              <a:latin typeface="Candara" panose="020E0502030303020204" pitchFamily="34" charset="0"/>
              <a:ea typeface="Open Sans" panose="020B0604020202020204" charset="0"/>
              <a:cs typeface="Open Sans" panose="020B0604020202020204" charset="0"/>
            </a:endParaRPr>
          </a:p>
          <a:p>
            <a:pPr marL="0" indent="0">
              <a:lnSpc>
                <a:spcPct val="200000"/>
              </a:lnSpc>
              <a:buNone/>
            </a:pPr>
            <a:r>
              <a:rPr lang="en-US" sz="1200" dirty="0">
                <a:latin typeface="Candara" panose="020E0502030303020204" pitchFamily="34" charset="0"/>
                <a:ea typeface="Open Sans" panose="020B0604020202020204" charset="0"/>
                <a:cs typeface="Open Sans" panose="020B0604020202020204" charset="0"/>
              </a:rPr>
              <a:t>              key: </a:t>
            </a:r>
            <a:r>
              <a:rPr lang="en-US" sz="1200" dirty="0" err="1">
                <a:latin typeface="Candara" panose="020E0502030303020204" pitchFamily="34" charset="0"/>
                <a:ea typeface="Open Sans" panose="020B0604020202020204" charset="0"/>
                <a:cs typeface="Open Sans" panose="020B0604020202020204" charset="0"/>
              </a:rPr>
              <a:t>springpeople</a:t>
            </a:r>
            <a:endParaRPr lang="en-US" sz="1200" dirty="0">
              <a:latin typeface="Candara" panose="020E0502030303020204" pitchFamily="34" charset="0"/>
              <a:ea typeface="Open Sans" panose="020B0604020202020204" charset="0"/>
              <a:cs typeface="Open Sans" panose="020B0604020202020204" charset="0"/>
            </a:endParaRPr>
          </a:p>
          <a:p>
            <a:pPr marL="0" indent="0">
              <a:lnSpc>
                <a:spcPct val="200000"/>
              </a:lnSpc>
              <a:buNone/>
            </a:pPr>
            <a:r>
              <a:rPr lang="en-US" sz="1200" dirty="0">
                <a:latin typeface="Candara" panose="020E0502030303020204" pitchFamily="34" charset="0"/>
                <a:ea typeface="Open Sans" panose="020B0604020202020204" charset="0"/>
                <a:cs typeface="Open Sans" panose="020B0604020202020204" charset="0"/>
              </a:rPr>
              <a:t>  </a:t>
            </a:r>
            <a:r>
              <a:rPr lang="en-US" sz="1200" dirty="0" err="1">
                <a:latin typeface="Candara" panose="020E0502030303020204" pitchFamily="34" charset="0"/>
                <a:ea typeface="Open Sans" panose="020B0604020202020204" charset="0"/>
                <a:cs typeface="Open Sans" panose="020B0604020202020204" charset="0"/>
              </a:rPr>
              <a:t>restartPolicy</a:t>
            </a:r>
            <a:r>
              <a:rPr lang="en-US" sz="1200" dirty="0">
                <a:latin typeface="Candara" panose="020E0502030303020204" pitchFamily="34" charset="0"/>
                <a:ea typeface="Open Sans" panose="020B0604020202020204" charset="0"/>
                <a:cs typeface="Open Sans" panose="020B0604020202020204" charset="0"/>
              </a:rPr>
              <a:t>: Never</a:t>
            </a:r>
          </a:p>
        </p:txBody>
      </p:sp>
      <p:sp>
        <p:nvSpPr>
          <p:cNvPr id="4" name="Slide Number Placeholder 3"/>
          <p:cNvSpPr>
            <a:spLocks noGrp="1"/>
          </p:cNvSpPr>
          <p:nvPr>
            <p:ph type="sldNum" sz="quarter" idx="10"/>
          </p:nvPr>
        </p:nvSpPr>
        <p:spPr/>
        <p:txBody>
          <a:bodyPr/>
          <a:lstStyle/>
          <a:p>
            <a:fld id="{71B81024-447F-46C1-A9FC-67CC60C8E1BA}" type="slidenum">
              <a:rPr lang="en-US" smtClean="0"/>
              <a:pPr/>
              <a:t>40</a:t>
            </a:fld>
            <a:endParaRPr lang="en-US" dirty="0"/>
          </a:p>
        </p:txBody>
      </p:sp>
    </p:spTree>
    <p:extLst>
      <p:ext uri="{BB962C8B-B14F-4D97-AF65-F5344CB8AC3E}">
        <p14:creationId xmlns:p14="http://schemas.microsoft.com/office/powerpoint/2010/main" val="169639029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IN" b="1" dirty="0"/>
              <a:t>Instructor notes:</a:t>
            </a:r>
            <a:endParaRPr lang="en-US" dirty="0">
              <a:solidFill>
                <a:schemeClr val="tx1">
                  <a:lumMod val="75000"/>
                  <a:lumOff val="25000"/>
                </a:schemeClr>
              </a:solidFill>
              <a:latin typeface="Candara" panose="020E0502030303020204" pitchFamily="34" charset="0"/>
            </a:endParaRPr>
          </a:p>
          <a:p>
            <a:pPr marL="0" indent="0">
              <a:lnSpc>
                <a:spcPct val="200000"/>
              </a:lnSpc>
              <a:buNone/>
            </a:pPr>
            <a:endParaRPr lang="en-US" sz="1200" dirty="0">
              <a:latin typeface="Candara" panose="020E0502030303020204" pitchFamily="34" charset="0"/>
              <a:ea typeface="Open Sans" panose="020B0604020202020204" charset="0"/>
              <a:cs typeface="Open Sans" panose="020B0604020202020204" charset="0"/>
            </a:endParaRPr>
          </a:p>
          <a:p>
            <a:pPr marL="0" indent="0">
              <a:lnSpc>
                <a:spcPct val="200000"/>
              </a:lnSpc>
              <a:buNone/>
            </a:pPr>
            <a:r>
              <a:rPr lang="en-US" sz="1200" dirty="0">
                <a:latin typeface="Candara" panose="020E0502030303020204" pitchFamily="34" charset="0"/>
                <a:ea typeface="Open Sans" panose="020B0604020202020204" charset="0"/>
                <a:cs typeface="Open Sans" panose="020B0604020202020204" charset="0"/>
              </a:rPr>
              <a:t>Kubernetes secret objects let you store and manage sensitive information, such as passwords, OAuth tokens, and </a:t>
            </a:r>
            <a:r>
              <a:rPr lang="en-US" sz="1200" dirty="0" err="1">
                <a:latin typeface="Candara" panose="020E0502030303020204" pitchFamily="34" charset="0"/>
                <a:ea typeface="Open Sans" panose="020B0604020202020204" charset="0"/>
                <a:cs typeface="Open Sans" panose="020B0604020202020204" charset="0"/>
              </a:rPr>
              <a:t>ssh</a:t>
            </a:r>
            <a:r>
              <a:rPr lang="en-US" sz="1200" dirty="0">
                <a:latin typeface="Candara" panose="020E0502030303020204" pitchFamily="34" charset="0"/>
                <a:ea typeface="Open Sans" panose="020B0604020202020204" charset="0"/>
                <a:cs typeface="Open Sans" panose="020B0604020202020204" charset="0"/>
              </a:rPr>
              <a:t> keys. Putting this information in a secret is safer and more flexible than putting it verbatim in a Pod definition or in a container image.</a:t>
            </a:r>
          </a:p>
          <a:p>
            <a:pPr marL="0" indent="0">
              <a:lnSpc>
                <a:spcPct val="200000"/>
              </a:lnSpc>
              <a:buNone/>
            </a:pPr>
            <a:endParaRPr lang="en-US" sz="1200" dirty="0">
              <a:latin typeface="Candara" panose="020E0502030303020204" pitchFamily="34" charset="0"/>
              <a:ea typeface="Open Sans" panose="020B0604020202020204" charset="0"/>
              <a:cs typeface="Open Sans" panose="020B0604020202020204" charset="0"/>
            </a:endParaRPr>
          </a:p>
          <a:p>
            <a:pPr marL="0" indent="0">
              <a:lnSpc>
                <a:spcPct val="200000"/>
              </a:lnSpc>
              <a:buNone/>
            </a:pPr>
            <a:r>
              <a:rPr lang="en-US" sz="1200" b="0" i="0" kern="1200" dirty="0">
                <a:solidFill>
                  <a:schemeClr val="tx1"/>
                </a:solidFill>
                <a:effectLst/>
                <a:latin typeface="+mn-lt"/>
                <a:ea typeface="+mn-ea"/>
                <a:cs typeface="+mn-cs"/>
              </a:rPr>
              <a:t>We can use secrets as per below Kubernetes configuration YAML file.</a:t>
            </a:r>
          </a:p>
          <a:p>
            <a:pPr marL="0" indent="0">
              <a:lnSpc>
                <a:spcPct val="200000"/>
              </a:lnSpc>
              <a:buNone/>
            </a:pPr>
            <a:endParaRPr lang="en-US" sz="1200" b="0" i="0" kern="1200" dirty="0">
              <a:solidFill>
                <a:schemeClr val="tx1"/>
              </a:solidFill>
              <a:effectLst/>
              <a:latin typeface="+mn-lt"/>
              <a:ea typeface="+mn-ea"/>
              <a:cs typeface="+mn-cs"/>
            </a:endParaRPr>
          </a:p>
          <a:p>
            <a:pPr marL="0" indent="0">
              <a:lnSpc>
                <a:spcPct val="200000"/>
              </a:lnSpc>
              <a:buNone/>
            </a:pPr>
            <a:r>
              <a:rPr lang="en-US" sz="1200" dirty="0" err="1">
                <a:latin typeface="Candara" panose="020E0502030303020204" pitchFamily="34" charset="0"/>
                <a:ea typeface="Open Sans" panose="020B0604020202020204" charset="0"/>
                <a:cs typeface="Open Sans" panose="020B0604020202020204" charset="0"/>
              </a:rPr>
              <a:t>apiVersion</a:t>
            </a:r>
            <a:r>
              <a:rPr lang="en-US" sz="1200" dirty="0">
                <a:latin typeface="Candara" panose="020E0502030303020204" pitchFamily="34" charset="0"/>
                <a:ea typeface="Open Sans" panose="020B0604020202020204" charset="0"/>
                <a:cs typeface="Open Sans" panose="020B0604020202020204" charset="0"/>
              </a:rPr>
              <a:t>: v1</a:t>
            </a:r>
          </a:p>
          <a:p>
            <a:pPr marL="0" indent="0">
              <a:lnSpc>
                <a:spcPct val="200000"/>
              </a:lnSpc>
              <a:buNone/>
            </a:pPr>
            <a:r>
              <a:rPr lang="en-US" sz="1200" dirty="0">
                <a:latin typeface="Candara" panose="020E0502030303020204" pitchFamily="34" charset="0"/>
                <a:ea typeface="Open Sans" panose="020B0604020202020204" charset="0"/>
                <a:cs typeface="Open Sans" panose="020B0604020202020204" charset="0"/>
              </a:rPr>
              <a:t>kind: Secret</a:t>
            </a:r>
          </a:p>
          <a:p>
            <a:pPr marL="0" indent="0">
              <a:lnSpc>
                <a:spcPct val="200000"/>
              </a:lnSpc>
              <a:buNone/>
            </a:pPr>
            <a:r>
              <a:rPr lang="en-US" sz="1200" dirty="0">
                <a:latin typeface="Candara" panose="020E0502030303020204" pitchFamily="34" charset="0"/>
                <a:ea typeface="Open Sans" panose="020B0604020202020204" charset="0"/>
                <a:cs typeface="Open Sans" panose="020B0604020202020204" charset="0"/>
              </a:rPr>
              <a:t>metadata:</a:t>
            </a:r>
          </a:p>
          <a:p>
            <a:pPr marL="0" indent="0">
              <a:lnSpc>
                <a:spcPct val="200000"/>
              </a:lnSpc>
              <a:buNone/>
            </a:pPr>
            <a:r>
              <a:rPr lang="en-US" sz="1200" dirty="0">
                <a:latin typeface="Candara" panose="020E0502030303020204" pitchFamily="34" charset="0"/>
                <a:ea typeface="Open Sans" panose="020B0604020202020204" charset="0"/>
                <a:cs typeface="Open Sans" panose="020B0604020202020204" charset="0"/>
              </a:rPr>
              <a:t>name: tomcat-pass</a:t>
            </a:r>
          </a:p>
          <a:p>
            <a:pPr marL="0" indent="0">
              <a:lnSpc>
                <a:spcPct val="200000"/>
              </a:lnSpc>
              <a:buNone/>
            </a:pPr>
            <a:r>
              <a:rPr lang="en-US" sz="1200" dirty="0">
                <a:latin typeface="Candara" panose="020E0502030303020204" pitchFamily="34" charset="0"/>
                <a:ea typeface="Open Sans" panose="020B0604020202020204" charset="0"/>
                <a:cs typeface="Open Sans" panose="020B0604020202020204" charset="0"/>
              </a:rPr>
              <a:t>type: Opaque</a:t>
            </a:r>
          </a:p>
          <a:p>
            <a:pPr marL="0" indent="0">
              <a:lnSpc>
                <a:spcPct val="200000"/>
              </a:lnSpc>
              <a:buNone/>
            </a:pPr>
            <a:r>
              <a:rPr lang="en-US" sz="1200" dirty="0">
                <a:latin typeface="Candara" panose="020E0502030303020204" pitchFamily="34" charset="0"/>
                <a:ea typeface="Open Sans" panose="020B0604020202020204" charset="0"/>
                <a:cs typeface="Open Sans" panose="020B0604020202020204" charset="0"/>
              </a:rPr>
              <a:t>data:</a:t>
            </a:r>
          </a:p>
          <a:p>
            <a:pPr marL="0" indent="0">
              <a:lnSpc>
                <a:spcPct val="200000"/>
              </a:lnSpc>
              <a:buNone/>
            </a:pPr>
            <a:r>
              <a:rPr lang="en-US" sz="1200" dirty="0">
                <a:latin typeface="Candara" panose="020E0502030303020204" pitchFamily="34" charset="0"/>
                <a:ea typeface="Open Sans" panose="020B0604020202020204" charset="0"/>
                <a:cs typeface="Open Sans" panose="020B0604020202020204" charset="0"/>
              </a:rPr>
              <a:t>   password: &lt;User Password&gt;</a:t>
            </a:r>
          </a:p>
          <a:p>
            <a:pPr marL="0" indent="0">
              <a:lnSpc>
                <a:spcPct val="200000"/>
              </a:lnSpc>
              <a:buNone/>
            </a:pPr>
            <a:r>
              <a:rPr lang="en-US" sz="1200" dirty="0">
                <a:latin typeface="Candara" panose="020E0502030303020204" pitchFamily="34" charset="0"/>
                <a:ea typeface="Open Sans" panose="020B0604020202020204" charset="0"/>
                <a:cs typeface="Open Sans" panose="020B0604020202020204" charset="0"/>
              </a:rPr>
              <a:t>   username: &lt;User Name&gt;</a:t>
            </a:r>
          </a:p>
        </p:txBody>
      </p:sp>
      <p:sp>
        <p:nvSpPr>
          <p:cNvPr id="4" name="Slide Number Placeholder 3"/>
          <p:cNvSpPr>
            <a:spLocks noGrp="1"/>
          </p:cNvSpPr>
          <p:nvPr>
            <p:ph type="sldNum" sz="quarter" idx="10"/>
          </p:nvPr>
        </p:nvSpPr>
        <p:spPr/>
        <p:txBody>
          <a:bodyPr/>
          <a:lstStyle/>
          <a:p>
            <a:fld id="{71B81024-447F-46C1-A9FC-67CC60C8E1BA}" type="slidenum">
              <a:rPr lang="en-US" smtClean="0"/>
              <a:pPr/>
              <a:t>41</a:t>
            </a:fld>
            <a:endParaRPr lang="en-US" dirty="0"/>
          </a:p>
        </p:txBody>
      </p:sp>
    </p:spTree>
    <p:extLst>
      <p:ext uri="{BB962C8B-B14F-4D97-AF65-F5344CB8AC3E}">
        <p14:creationId xmlns:p14="http://schemas.microsoft.com/office/powerpoint/2010/main" val="15919814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b="1" dirty="0"/>
              <a:t>Instructor notes:</a:t>
            </a:r>
            <a:endParaRPr lang="en-US" dirty="0">
              <a:solidFill>
                <a:schemeClr val="tx1">
                  <a:lumMod val="75000"/>
                  <a:lumOff val="25000"/>
                </a:schemeClr>
              </a:solidFill>
              <a:latin typeface="Candara" panose="020E0502030303020204" pitchFamily="34" charset="0"/>
            </a:endParaRPr>
          </a:p>
          <a:p>
            <a:pPr marL="0" indent="0">
              <a:lnSpc>
                <a:spcPct val="200000"/>
              </a:lnSpc>
              <a:buNone/>
            </a:pPr>
            <a:endParaRPr lang="en-US" sz="1200" dirty="0">
              <a:latin typeface="Candara" panose="020E0502030303020204" pitchFamily="34" charset="0"/>
              <a:ea typeface="Open Sans" panose="020B0604020202020204" charset="0"/>
              <a:cs typeface="Open Sans" panose="020B0604020202020204" charset="0"/>
            </a:endParaRPr>
          </a:p>
          <a:p>
            <a:pPr>
              <a:lnSpc>
                <a:spcPct val="100000"/>
              </a:lnSpc>
            </a:pPr>
            <a:r>
              <a:rPr lang="en-US" sz="1200" dirty="0">
                <a:latin typeface="Candara" panose="020E0502030303020204" pitchFamily="34" charset="0"/>
                <a:ea typeface="Open Sans" panose="020B0604020202020204" charset="0"/>
                <a:cs typeface="Open Sans" panose="020B0604020202020204" charset="0"/>
              </a:rPr>
              <a:t>To update a service without an outage, kubectl supports what is called rolling update, which updates one pod at a time, rather than taking down the entire service at the same time. </a:t>
            </a:r>
          </a:p>
          <a:p>
            <a:pPr marL="0" indent="0">
              <a:lnSpc>
                <a:spcPct val="200000"/>
              </a:lnSpc>
              <a:buFont typeface="Courier New" panose="02070309020205020404" pitchFamily="49" charset="0"/>
              <a:buNone/>
            </a:pPr>
            <a:endParaRPr lang="en-US" dirty="0"/>
          </a:p>
          <a:p>
            <a:pPr marL="0" indent="0">
              <a:lnSpc>
                <a:spcPct val="200000"/>
              </a:lnSpc>
              <a:buFont typeface="Courier New" panose="02070309020205020404" pitchFamily="49" charset="0"/>
              <a:buNone/>
            </a:pPr>
            <a:r>
              <a:rPr lang="en-US" dirty="0"/>
              <a:t>A rolling update applies changes to the configuration of pods being managed by a replication controller. The changes can be passed as a new replication controller configuration file; or, if only updating the image, a new container image can be specified directly.</a:t>
            </a:r>
          </a:p>
        </p:txBody>
      </p:sp>
      <p:sp>
        <p:nvSpPr>
          <p:cNvPr id="4" name="Slide Number Placeholder 3"/>
          <p:cNvSpPr>
            <a:spLocks noGrp="1"/>
          </p:cNvSpPr>
          <p:nvPr>
            <p:ph type="sldNum" sz="quarter" idx="10"/>
          </p:nvPr>
        </p:nvSpPr>
        <p:spPr/>
        <p:txBody>
          <a:bodyPr/>
          <a:lstStyle/>
          <a:p>
            <a:fld id="{71B81024-447F-46C1-A9FC-67CC60C8E1BA}" type="slidenum">
              <a:rPr lang="en-US" smtClean="0"/>
              <a:pPr/>
              <a:t>42</a:t>
            </a:fld>
            <a:endParaRPr lang="en-US" dirty="0"/>
          </a:p>
        </p:txBody>
      </p:sp>
    </p:spTree>
    <p:extLst>
      <p:ext uri="{BB962C8B-B14F-4D97-AF65-F5344CB8AC3E}">
        <p14:creationId xmlns:p14="http://schemas.microsoft.com/office/powerpoint/2010/main" val="376214404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b="1" dirty="0"/>
              <a:t>Instructor notes:</a:t>
            </a:r>
            <a:endParaRPr lang="en-US" dirty="0">
              <a:solidFill>
                <a:schemeClr val="tx1">
                  <a:lumMod val="75000"/>
                  <a:lumOff val="25000"/>
                </a:schemeClr>
              </a:solidFill>
              <a:latin typeface="Candara" panose="020E0502030303020204" pitchFamily="34" charset="0"/>
            </a:endParaRPr>
          </a:p>
          <a:p>
            <a:pPr marL="0" indent="0">
              <a:lnSpc>
                <a:spcPct val="200000"/>
              </a:lnSpc>
              <a:buNone/>
            </a:pPr>
            <a:endParaRPr lang="en-US" sz="1200" dirty="0">
              <a:latin typeface="Candara" panose="020E0502030303020204" pitchFamily="34" charset="0"/>
              <a:ea typeface="Open Sans" panose="020B0604020202020204" charset="0"/>
              <a:cs typeface="Open Sans" panose="020B0604020202020204" charset="0"/>
            </a:endParaRPr>
          </a:p>
          <a:p>
            <a:pPr>
              <a:lnSpc>
                <a:spcPct val="100000"/>
              </a:lnSpc>
            </a:pPr>
            <a:r>
              <a:rPr lang="en-US" sz="1200" dirty="0">
                <a:latin typeface="Candara" panose="020E0502030303020204" pitchFamily="34" charset="0"/>
                <a:ea typeface="Open Sans" panose="020B0604020202020204" charset="0"/>
                <a:cs typeface="Open Sans" panose="020B0604020202020204" charset="0"/>
              </a:rPr>
              <a:t>We can follow set of commands using which we can roll out new changes to our Kubernetes pods.</a:t>
            </a:r>
          </a:p>
          <a:p>
            <a:pPr>
              <a:lnSpc>
                <a:spcPct val="100000"/>
              </a:lnSpc>
            </a:pPr>
            <a:endParaRPr lang="en-US" sz="1200" dirty="0">
              <a:latin typeface="Candara" panose="020E0502030303020204" pitchFamily="34" charset="0"/>
            </a:endParaRPr>
          </a:p>
          <a:p>
            <a:pPr>
              <a:lnSpc>
                <a:spcPct val="100000"/>
              </a:lnSpc>
            </a:pPr>
            <a:r>
              <a:rPr lang="en-US" dirty="0"/>
              <a:t>kubectl set image deployments/</a:t>
            </a:r>
            <a:r>
              <a:rPr lang="en-US" dirty="0" err="1"/>
              <a:t>kubernetes</a:t>
            </a:r>
            <a:r>
              <a:rPr lang="en-US" dirty="0"/>
              <a:t>-bootcamp </a:t>
            </a:r>
            <a:r>
              <a:rPr lang="en-US" dirty="0" err="1"/>
              <a:t>kubernetes</a:t>
            </a:r>
            <a:r>
              <a:rPr lang="en-US" dirty="0"/>
              <a:t>-bootcamp=</a:t>
            </a:r>
            <a:r>
              <a:rPr lang="en-US" dirty="0" err="1"/>
              <a:t>jocatalin</a:t>
            </a:r>
            <a:r>
              <a:rPr lang="en-US" dirty="0"/>
              <a:t>/kubernetes-bootcamp:v2		Sets up new docker image to pod</a:t>
            </a:r>
          </a:p>
          <a:p>
            <a:pPr>
              <a:lnSpc>
                <a:spcPct val="100000"/>
              </a:lnSpc>
            </a:pPr>
            <a:r>
              <a:rPr lang="en-US" dirty="0"/>
              <a:t>kubectl get pods								Fetch Kubernetes Pods</a:t>
            </a:r>
          </a:p>
          <a:p>
            <a:pPr>
              <a:lnSpc>
                <a:spcPct val="100000"/>
              </a:lnSpc>
            </a:pPr>
            <a:r>
              <a:rPr lang="en-US" dirty="0"/>
              <a:t>kubectl rollout status deployments/</a:t>
            </a:r>
            <a:r>
              <a:rPr lang="en-US" dirty="0" err="1"/>
              <a:t>kubernetes</a:t>
            </a:r>
            <a:r>
              <a:rPr lang="en-US" dirty="0"/>
              <a:t>-bootcamp						Kubernetes Roll out status</a:t>
            </a:r>
          </a:p>
          <a:p>
            <a:pPr>
              <a:lnSpc>
                <a:spcPct val="100000"/>
              </a:lnSpc>
            </a:pPr>
            <a:r>
              <a:rPr lang="en-US" dirty="0"/>
              <a:t>kubectl rollout history deployments/</a:t>
            </a:r>
            <a:r>
              <a:rPr lang="en-US" dirty="0" err="1"/>
              <a:t>kubernetes</a:t>
            </a:r>
            <a:r>
              <a:rPr lang="en-US" dirty="0"/>
              <a:t>-bootcamp						Kubernetes Roll out history</a:t>
            </a:r>
          </a:p>
        </p:txBody>
      </p:sp>
      <p:sp>
        <p:nvSpPr>
          <p:cNvPr id="4" name="Slide Number Placeholder 3"/>
          <p:cNvSpPr>
            <a:spLocks noGrp="1"/>
          </p:cNvSpPr>
          <p:nvPr>
            <p:ph type="sldNum" sz="quarter" idx="10"/>
          </p:nvPr>
        </p:nvSpPr>
        <p:spPr/>
        <p:txBody>
          <a:bodyPr/>
          <a:lstStyle/>
          <a:p>
            <a:fld id="{71B81024-447F-46C1-A9FC-67CC60C8E1BA}" type="slidenum">
              <a:rPr lang="en-US" smtClean="0"/>
              <a:pPr/>
              <a:t>43</a:t>
            </a:fld>
            <a:endParaRPr lang="en-US" dirty="0"/>
          </a:p>
        </p:txBody>
      </p:sp>
    </p:spTree>
    <p:extLst>
      <p:ext uri="{BB962C8B-B14F-4D97-AF65-F5344CB8AC3E}">
        <p14:creationId xmlns:p14="http://schemas.microsoft.com/office/powerpoint/2010/main" val="28473233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b="1" dirty="0"/>
              <a:t>Instructor notes:</a:t>
            </a:r>
            <a:endParaRPr lang="en-US" dirty="0">
              <a:solidFill>
                <a:schemeClr val="tx1">
                  <a:lumMod val="75000"/>
                  <a:lumOff val="25000"/>
                </a:schemeClr>
              </a:solidFill>
              <a:latin typeface="Candara" panose="020E0502030303020204" pitchFamily="34" charset="0"/>
            </a:endParaRPr>
          </a:p>
          <a:p>
            <a:pPr marL="0" indent="0">
              <a:lnSpc>
                <a:spcPct val="200000"/>
              </a:lnSpc>
              <a:buNone/>
            </a:pPr>
            <a:endParaRPr lang="en-US" sz="1200" dirty="0">
              <a:latin typeface="Candara" panose="020E0502030303020204" pitchFamily="34" charset="0"/>
              <a:ea typeface="Open Sans" panose="020B0604020202020204" charset="0"/>
              <a:cs typeface="Open Sans" panose="020B0604020202020204" charset="0"/>
            </a:endParaRPr>
          </a:p>
          <a:p>
            <a:pPr>
              <a:lnSpc>
                <a:spcPct val="100000"/>
              </a:lnSpc>
            </a:pPr>
            <a:r>
              <a:rPr lang="en-US" sz="1200" dirty="0">
                <a:latin typeface="Candara" panose="020E0502030303020204" pitchFamily="34" charset="0"/>
                <a:ea typeface="Open Sans" panose="020B0604020202020204" charset="0"/>
                <a:cs typeface="Open Sans" panose="020B0604020202020204" charset="0"/>
              </a:rPr>
              <a:t>We can follow set of commands using which we can roll back our changes to our Kubernetes pods. We don’t have to remember previous version, Kubernetes will automatically rollback recent changes.</a:t>
            </a:r>
          </a:p>
          <a:p>
            <a:pPr>
              <a:lnSpc>
                <a:spcPct val="100000"/>
              </a:lnSpc>
            </a:pPr>
            <a:endParaRPr lang="en-US" sz="1200" dirty="0">
              <a:latin typeface="Candara" panose="020E0502030303020204" pitchFamily="34" charset="0"/>
            </a:endParaRPr>
          </a:p>
          <a:p>
            <a:pPr>
              <a:lnSpc>
                <a:spcPct val="100000"/>
              </a:lnSpc>
            </a:pPr>
            <a:r>
              <a:rPr lang="en-US" dirty="0"/>
              <a:t>kubectl rollout undo deployments/</a:t>
            </a:r>
            <a:r>
              <a:rPr lang="en-US" dirty="0" err="1"/>
              <a:t>kubernetes</a:t>
            </a:r>
            <a:r>
              <a:rPr lang="en-US" dirty="0"/>
              <a:t>-bootcamp				Undo rollout changes </a:t>
            </a:r>
          </a:p>
          <a:p>
            <a:pPr>
              <a:lnSpc>
                <a:spcPct val="100000"/>
              </a:lnSpc>
            </a:pPr>
            <a:r>
              <a:rPr lang="en-US" dirty="0"/>
              <a:t>kubectl rollout status deployments/</a:t>
            </a:r>
            <a:r>
              <a:rPr lang="en-US" dirty="0" err="1"/>
              <a:t>kubernetes</a:t>
            </a:r>
            <a:r>
              <a:rPr lang="en-US" dirty="0"/>
              <a:t>-bootcamp				Rollout status for pods</a:t>
            </a:r>
          </a:p>
          <a:p>
            <a:pPr>
              <a:lnSpc>
                <a:spcPct val="100000"/>
              </a:lnSpc>
            </a:pPr>
            <a:r>
              <a:rPr lang="en-US" dirty="0"/>
              <a:t>kubectl rollout history deployments/</a:t>
            </a:r>
            <a:r>
              <a:rPr lang="en-US" dirty="0" err="1"/>
              <a:t>kubernetes</a:t>
            </a:r>
            <a:r>
              <a:rPr lang="en-US" dirty="0"/>
              <a:t>-bootcamp				Rollout history for Kubernetes deployment</a:t>
            </a:r>
          </a:p>
          <a:p>
            <a:pPr>
              <a:lnSpc>
                <a:spcPct val="100000"/>
              </a:lnSpc>
            </a:pPr>
            <a:r>
              <a:rPr lang="en-US" dirty="0"/>
              <a:t>kubectl get pods</a:t>
            </a:r>
          </a:p>
        </p:txBody>
      </p:sp>
      <p:sp>
        <p:nvSpPr>
          <p:cNvPr id="4" name="Slide Number Placeholder 3"/>
          <p:cNvSpPr>
            <a:spLocks noGrp="1"/>
          </p:cNvSpPr>
          <p:nvPr>
            <p:ph type="sldNum" sz="quarter" idx="10"/>
          </p:nvPr>
        </p:nvSpPr>
        <p:spPr/>
        <p:txBody>
          <a:bodyPr/>
          <a:lstStyle/>
          <a:p>
            <a:fld id="{71B81024-447F-46C1-A9FC-67CC60C8E1BA}" type="slidenum">
              <a:rPr lang="en-US" smtClean="0"/>
              <a:pPr/>
              <a:t>44</a:t>
            </a:fld>
            <a:endParaRPr lang="en-US" dirty="0"/>
          </a:p>
        </p:txBody>
      </p:sp>
    </p:spTree>
    <p:extLst>
      <p:ext uri="{BB962C8B-B14F-4D97-AF65-F5344CB8AC3E}">
        <p14:creationId xmlns:p14="http://schemas.microsoft.com/office/powerpoint/2010/main" val="16753299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b="1" dirty="0"/>
              <a:t>Instructor notes:</a:t>
            </a:r>
            <a:endParaRPr lang="en-US" dirty="0">
              <a:solidFill>
                <a:schemeClr val="tx1">
                  <a:lumMod val="75000"/>
                  <a:lumOff val="25000"/>
                </a:schemeClr>
              </a:solidFill>
              <a:latin typeface="Candara" panose="020E0502030303020204" pitchFamily="34" charset="0"/>
            </a:endParaRPr>
          </a:p>
          <a:p>
            <a:pPr marL="0" indent="0">
              <a:lnSpc>
                <a:spcPct val="200000"/>
              </a:lnSpc>
              <a:buNone/>
            </a:pPr>
            <a:endParaRPr lang="en-US" sz="1200" dirty="0">
              <a:latin typeface="Candara" panose="020E0502030303020204" pitchFamily="34" charset="0"/>
              <a:ea typeface="Open Sans" panose="020B0604020202020204" charset="0"/>
              <a:cs typeface="Open Sans" panose="020B0604020202020204" charset="0"/>
            </a:endParaRPr>
          </a:p>
          <a:p>
            <a:pPr>
              <a:lnSpc>
                <a:spcPct val="200000"/>
              </a:lnSpc>
            </a:pPr>
            <a:r>
              <a:rPr lang="en-US" sz="1200" dirty="0">
                <a:latin typeface="Candara" panose="020E0502030303020204" pitchFamily="34" charset="0"/>
                <a:ea typeface="Open Sans" panose="020B0604020202020204" charset="0"/>
                <a:cs typeface="Open Sans" panose="020B0604020202020204" charset="0"/>
              </a:rPr>
              <a:t>When you specify a Pod, you can optionally specify how much CPU and memory (RAM) each Container needs.  When Containers have resource requests specified, the scheduler can make better decisions about which nodes to place Pods on. </a:t>
            </a:r>
          </a:p>
          <a:p>
            <a:pPr>
              <a:lnSpc>
                <a:spcPct val="200000"/>
              </a:lnSpc>
            </a:pPr>
            <a:endParaRPr lang="en-US" sz="1200" dirty="0">
              <a:latin typeface="Candara" panose="020E0502030303020204" pitchFamily="34" charset="0"/>
              <a:ea typeface="Open Sans" panose="020B0604020202020204" charset="0"/>
              <a:cs typeface="Open Sans" panose="020B0604020202020204" charset="0"/>
            </a:endParaRPr>
          </a:p>
          <a:p>
            <a:pPr>
              <a:lnSpc>
                <a:spcPct val="200000"/>
              </a:lnSpc>
            </a:pPr>
            <a:r>
              <a:rPr lang="en-US" sz="1200" dirty="0">
                <a:latin typeface="Candara" panose="020E0502030303020204" pitchFamily="34" charset="0"/>
                <a:ea typeface="Open Sans" panose="020B0604020202020204" charset="0"/>
                <a:cs typeface="Open Sans" panose="020B0604020202020204" charset="0"/>
              </a:rPr>
              <a:t>And when Containers have their limits specified, contention for resources on a node can be handled in a specified manner. CPU is specified in units of cores, and memory is specified in units of bytes.</a:t>
            </a:r>
          </a:p>
          <a:p>
            <a:pPr marL="0" indent="0">
              <a:lnSpc>
                <a:spcPct val="200000"/>
              </a:lnSpc>
              <a:buFont typeface="Courier New" panose="02070309020205020404" pitchFamily="49" charset="0"/>
              <a:buNone/>
            </a:pPr>
            <a:endParaRPr lang="en-US" dirty="0"/>
          </a:p>
        </p:txBody>
      </p:sp>
      <p:sp>
        <p:nvSpPr>
          <p:cNvPr id="4" name="Slide Number Placeholder 3"/>
          <p:cNvSpPr>
            <a:spLocks noGrp="1"/>
          </p:cNvSpPr>
          <p:nvPr>
            <p:ph type="sldNum" sz="quarter" idx="10"/>
          </p:nvPr>
        </p:nvSpPr>
        <p:spPr/>
        <p:txBody>
          <a:bodyPr/>
          <a:lstStyle/>
          <a:p>
            <a:fld id="{71B81024-447F-46C1-A9FC-67CC60C8E1BA}" type="slidenum">
              <a:rPr lang="en-US" smtClean="0"/>
              <a:pPr/>
              <a:t>45</a:t>
            </a:fld>
            <a:endParaRPr lang="en-US" dirty="0"/>
          </a:p>
        </p:txBody>
      </p:sp>
    </p:spTree>
    <p:extLst>
      <p:ext uri="{BB962C8B-B14F-4D97-AF65-F5344CB8AC3E}">
        <p14:creationId xmlns:p14="http://schemas.microsoft.com/office/powerpoint/2010/main" val="318957060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IN" b="1" dirty="0"/>
              <a:t>Instructor notes:</a:t>
            </a:r>
            <a:endParaRPr lang="en-US" dirty="0">
              <a:solidFill>
                <a:schemeClr val="tx1">
                  <a:lumMod val="75000"/>
                  <a:lumOff val="25000"/>
                </a:schemeClr>
              </a:solidFill>
              <a:latin typeface="Candara" panose="020E0502030303020204" pitchFamily="34" charset="0"/>
            </a:endParaRPr>
          </a:p>
          <a:p>
            <a:pPr marL="0" indent="0">
              <a:lnSpc>
                <a:spcPct val="200000"/>
              </a:lnSpc>
              <a:buNone/>
            </a:pPr>
            <a:endParaRPr lang="en-US" sz="1200" dirty="0">
              <a:latin typeface="Candara" panose="020E0502030303020204" pitchFamily="34" charset="0"/>
              <a:ea typeface="Open Sans" panose="020B0604020202020204" charset="0"/>
              <a:cs typeface="Open Sans" panose="020B0604020202020204" charset="0"/>
            </a:endParaRPr>
          </a:p>
          <a:p>
            <a:pPr>
              <a:lnSpc>
                <a:spcPct val="200000"/>
              </a:lnSpc>
            </a:pPr>
            <a:r>
              <a:rPr lang="en-US" sz="1200" dirty="0">
                <a:latin typeface="Candara" panose="020E0502030303020204" pitchFamily="34" charset="0"/>
                <a:ea typeface="Open Sans" panose="020B0604020202020204" charset="0"/>
                <a:cs typeface="Open Sans" panose="020B0604020202020204" charset="0"/>
              </a:rPr>
              <a:t>To specify a CPU request for a container, include the </a:t>
            </a:r>
            <a:r>
              <a:rPr lang="en-US" sz="1200" dirty="0" err="1">
                <a:latin typeface="Candara" panose="020E0502030303020204" pitchFamily="34" charset="0"/>
                <a:ea typeface="Open Sans" panose="020B0604020202020204" charset="0"/>
                <a:cs typeface="Open Sans" panose="020B0604020202020204" charset="0"/>
              </a:rPr>
              <a:t>resources:requests</a:t>
            </a:r>
            <a:r>
              <a:rPr lang="en-US" sz="1200" dirty="0">
                <a:latin typeface="Candara" panose="020E0502030303020204" pitchFamily="34" charset="0"/>
                <a:ea typeface="Open Sans" panose="020B0604020202020204" charset="0"/>
                <a:cs typeface="Open Sans" panose="020B0604020202020204" charset="0"/>
              </a:rPr>
              <a:t> field in the Container resource manifest. To specify a CPU limit, include </a:t>
            </a:r>
            <a:r>
              <a:rPr lang="en-US" sz="1200" dirty="0" err="1">
                <a:latin typeface="Candara" panose="020E0502030303020204" pitchFamily="34" charset="0"/>
                <a:ea typeface="Open Sans" panose="020B0604020202020204" charset="0"/>
                <a:cs typeface="Open Sans" panose="020B0604020202020204" charset="0"/>
              </a:rPr>
              <a:t>resources:limits</a:t>
            </a:r>
            <a:r>
              <a:rPr lang="en-US" sz="1200" dirty="0">
                <a:latin typeface="Candara" panose="020E0502030303020204" pitchFamily="34" charset="0"/>
                <a:ea typeface="Open Sans" panose="020B0604020202020204" charset="0"/>
                <a:cs typeface="Open Sans" panose="020B0604020202020204" charset="0"/>
              </a:rPr>
              <a:t>.</a:t>
            </a:r>
          </a:p>
          <a:p>
            <a:pPr>
              <a:lnSpc>
                <a:spcPct val="200000"/>
              </a:lnSpc>
            </a:pPr>
            <a:endParaRPr lang="en-US" sz="1200" dirty="0">
              <a:latin typeface="Candara" panose="020E0502030303020204" pitchFamily="34" charset="0"/>
            </a:endParaRPr>
          </a:p>
          <a:p>
            <a:pPr>
              <a:lnSpc>
                <a:spcPct val="200000"/>
              </a:lnSpc>
            </a:pPr>
            <a:r>
              <a:rPr lang="en-US" sz="1200" dirty="0">
                <a:latin typeface="Candara" panose="020E0502030303020204" pitchFamily="34" charset="0"/>
              </a:rPr>
              <a:t>We can specify these reservations as per below template:</a:t>
            </a:r>
          </a:p>
          <a:p>
            <a:pPr>
              <a:lnSpc>
                <a:spcPct val="200000"/>
              </a:lnSpc>
            </a:pPr>
            <a:endParaRPr lang="en-US" sz="1200" dirty="0">
              <a:latin typeface="Candara" panose="020E0502030303020204" pitchFamily="34" charset="0"/>
            </a:endParaRPr>
          </a:p>
          <a:p>
            <a:pPr>
              <a:lnSpc>
                <a:spcPct val="200000"/>
              </a:lnSpc>
            </a:pPr>
            <a:r>
              <a:rPr lang="en-US" dirty="0" err="1"/>
              <a:t>apiVersion</a:t>
            </a:r>
            <a:r>
              <a:rPr lang="en-US" dirty="0"/>
              <a:t>: v1</a:t>
            </a:r>
          </a:p>
          <a:p>
            <a:pPr>
              <a:lnSpc>
                <a:spcPct val="200000"/>
              </a:lnSpc>
            </a:pPr>
            <a:r>
              <a:rPr lang="en-US" dirty="0"/>
              <a:t>kind: Pod</a:t>
            </a:r>
          </a:p>
          <a:p>
            <a:pPr>
              <a:lnSpc>
                <a:spcPct val="200000"/>
              </a:lnSpc>
            </a:pPr>
            <a:r>
              <a:rPr lang="en-US" dirty="0"/>
              <a:t>metadata:</a:t>
            </a:r>
          </a:p>
          <a:p>
            <a:pPr>
              <a:lnSpc>
                <a:spcPct val="200000"/>
              </a:lnSpc>
            </a:pPr>
            <a:r>
              <a:rPr lang="en-US" dirty="0"/>
              <a:t>  name: </a:t>
            </a:r>
            <a:r>
              <a:rPr lang="en-US" dirty="0" err="1"/>
              <a:t>springpeople</a:t>
            </a:r>
            <a:endParaRPr lang="en-US" dirty="0"/>
          </a:p>
          <a:p>
            <a:pPr>
              <a:lnSpc>
                <a:spcPct val="200000"/>
              </a:lnSpc>
            </a:pPr>
            <a:r>
              <a:rPr lang="en-US" dirty="0"/>
              <a:t>spec:</a:t>
            </a:r>
          </a:p>
          <a:p>
            <a:pPr>
              <a:lnSpc>
                <a:spcPct val="200000"/>
              </a:lnSpc>
            </a:pPr>
            <a:r>
              <a:rPr lang="en-US" dirty="0"/>
              <a:t>  containers:</a:t>
            </a:r>
          </a:p>
          <a:p>
            <a:pPr>
              <a:lnSpc>
                <a:spcPct val="200000"/>
              </a:lnSpc>
            </a:pPr>
            <a:r>
              <a:rPr lang="en-US" dirty="0"/>
              <a:t>  - name: </a:t>
            </a:r>
            <a:r>
              <a:rPr lang="en-US" dirty="0" err="1"/>
              <a:t>springpeople-containr</a:t>
            </a:r>
            <a:endParaRPr lang="en-US" dirty="0"/>
          </a:p>
          <a:p>
            <a:pPr>
              <a:lnSpc>
                <a:spcPct val="200000"/>
              </a:lnSpc>
            </a:pPr>
            <a:r>
              <a:rPr lang="en-US" dirty="0"/>
              <a:t>    image: jenkins</a:t>
            </a:r>
          </a:p>
          <a:p>
            <a:pPr>
              <a:lnSpc>
                <a:spcPct val="200000"/>
              </a:lnSpc>
            </a:pPr>
            <a:r>
              <a:rPr lang="en-US" dirty="0"/>
              <a:t>    resources:</a:t>
            </a:r>
          </a:p>
          <a:p>
            <a:pPr>
              <a:lnSpc>
                <a:spcPct val="200000"/>
              </a:lnSpc>
            </a:pPr>
            <a:r>
              <a:rPr lang="en-US" dirty="0"/>
              <a:t>      limits:</a:t>
            </a:r>
          </a:p>
          <a:p>
            <a:pPr>
              <a:lnSpc>
                <a:spcPct val="200000"/>
              </a:lnSpc>
            </a:pPr>
            <a:r>
              <a:rPr lang="en-US" dirty="0"/>
              <a:t>        </a:t>
            </a:r>
            <a:r>
              <a:rPr lang="en-US" dirty="0" err="1"/>
              <a:t>cpu</a:t>
            </a:r>
            <a:r>
              <a:rPr lang="en-US" dirty="0"/>
              <a:t>: "1"</a:t>
            </a:r>
          </a:p>
          <a:p>
            <a:pPr>
              <a:lnSpc>
                <a:spcPct val="200000"/>
              </a:lnSpc>
            </a:pPr>
            <a:r>
              <a:rPr lang="en-US" dirty="0"/>
              <a:t>      requests:</a:t>
            </a:r>
          </a:p>
          <a:p>
            <a:pPr>
              <a:lnSpc>
                <a:spcPct val="200000"/>
              </a:lnSpc>
            </a:pPr>
            <a:r>
              <a:rPr lang="en-US" dirty="0"/>
              <a:t>        </a:t>
            </a:r>
            <a:r>
              <a:rPr lang="en-US" dirty="0" err="1"/>
              <a:t>cpu</a:t>
            </a:r>
            <a:r>
              <a:rPr lang="en-US" dirty="0"/>
              <a:t>: "0.5"</a:t>
            </a:r>
          </a:p>
          <a:p>
            <a:pPr>
              <a:lnSpc>
                <a:spcPct val="200000"/>
              </a:lnSpc>
            </a:pPr>
            <a:endParaRPr lang="en-US" dirty="0"/>
          </a:p>
        </p:txBody>
      </p:sp>
      <p:sp>
        <p:nvSpPr>
          <p:cNvPr id="4" name="Slide Number Placeholder 3"/>
          <p:cNvSpPr>
            <a:spLocks noGrp="1"/>
          </p:cNvSpPr>
          <p:nvPr>
            <p:ph type="sldNum" sz="quarter" idx="10"/>
          </p:nvPr>
        </p:nvSpPr>
        <p:spPr/>
        <p:txBody>
          <a:bodyPr/>
          <a:lstStyle/>
          <a:p>
            <a:fld id="{71B81024-447F-46C1-A9FC-67CC60C8E1BA}" type="slidenum">
              <a:rPr lang="en-US" smtClean="0"/>
              <a:pPr/>
              <a:t>46</a:t>
            </a:fld>
            <a:endParaRPr lang="en-US" dirty="0"/>
          </a:p>
        </p:txBody>
      </p:sp>
    </p:spTree>
    <p:extLst>
      <p:ext uri="{BB962C8B-B14F-4D97-AF65-F5344CB8AC3E}">
        <p14:creationId xmlns:p14="http://schemas.microsoft.com/office/powerpoint/2010/main" val="60795789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IN" b="1" dirty="0"/>
              <a:t>Instructor notes:</a:t>
            </a:r>
            <a:endParaRPr lang="en-US" dirty="0">
              <a:solidFill>
                <a:schemeClr val="tx1">
                  <a:lumMod val="75000"/>
                  <a:lumOff val="25000"/>
                </a:schemeClr>
              </a:solidFill>
              <a:latin typeface="Candara" panose="020E0502030303020204" pitchFamily="34" charset="0"/>
            </a:endParaRPr>
          </a:p>
          <a:p>
            <a:pPr marL="0" indent="0">
              <a:lnSpc>
                <a:spcPct val="200000"/>
              </a:lnSpc>
              <a:buNone/>
            </a:pPr>
            <a:endParaRPr lang="en-US" sz="1200" dirty="0">
              <a:latin typeface="Candara" panose="020E0502030303020204" pitchFamily="34" charset="0"/>
              <a:ea typeface="Open Sans" panose="020B0604020202020204" charset="0"/>
              <a:cs typeface="Open Sans" panose="020B0604020202020204" charset="0"/>
            </a:endParaRPr>
          </a:p>
          <a:p>
            <a:pPr>
              <a:lnSpc>
                <a:spcPct val="200000"/>
              </a:lnSpc>
            </a:pPr>
            <a:r>
              <a:rPr lang="en-US" sz="1200" dirty="0">
                <a:latin typeface="Candara" panose="020E0502030303020204" pitchFamily="34" charset="0"/>
                <a:ea typeface="Open Sans" panose="020B0604020202020204" charset="0"/>
                <a:cs typeface="Open Sans" panose="020B0604020202020204" charset="0"/>
              </a:rPr>
              <a:t>To specify a memory request for a Container, include the </a:t>
            </a:r>
            <a:r>
              <a:rPr lang="en-US" sz="1200" dirty="0" err="1">
                <a:latin typeface="Candara" panose="020E0502030303020204" pitchFamily="34" charset="0"/>
                <a:ea typeface="Open Sans" panose="020B0604020202020204" charset="0"/>
                <a:cs typeface="Open Sans" panose="020B0604020202020204" charset="0"/>
              </a:rPr>
              <a:t>resources:requests</a:t>
            </a:r>
            <a:r>
              <a:rPr lang="en-US" sz="1200" dirty="0">
                <a:latin typeface="Candara" panose="020E0502030303020204" pitchFamily="34" charset="0"/>
                <a:ea typeface="Open Sans" panose="020B0604020202020204" charset="0"/>
                <a:cs typeface="Open Sans" panose="020B0604020202020204" charset="0"/>
              </a:rPr>
              <a:t> field in the Container’s resource manifest. To specify a memory limit, include </a:t>
            </a:r>
            <a:r>
              <a:rPr lang="en-US" sz="1200" dirty="0" err="1">
                <a:latin typeface="Candara" panose="020E0502030303020204" pitchFamily="34" charset="0"/>
                <a:ea typeface="Open Sans" panose="020B0604020202020204" charset="0"/>
                <a:cs typeface="Open Sans" panose="020B0604020202020204" charset="0"/>
              </a:rPr>
              <a:t>resources:limits</a:t>
            </a:r>
            <a:r>
              <a:rPr lang="en-US" sz="1200" dirty="0">
                <a:latin typeface="Candara" panose="020E0502030303020204" pitchFamily="34" charset="0"/>
                <a:ea typeface="Open Sans" panose="020B0604020202020204" charset="0"/>
                <a:cs typeface="Open Sans" panose="020B0604020202020204" charset="0"/>
              </a:rPr>
              <a:t>.</a:t>
            </a:r>
          </a:p>
          <a:p>
            <a:pPr>
              <a:lnSpc>
                <a:spcPct val="200000"/>
              </a:lnSpc>
            </a:pPr>
            <a:endParaRPr lang="en-US" sz="1200" dirty="0">
              <a:latin typeface="Candara" panose="020E0502030303020204" pitchFamily="34" charset="0"/>
            </a:endParaRPr>
          </a:p>
          <a:p>
            <a:pPr>
              <a:lnSpc>
                <a:spcPct val="200000"/>
              </a:lnSpc>
            </a:pPr>
            <a:r>
              <a:rPr lang="en-US" sz="1200" dirty="0">
                <a:latin typeface="Candara" panose="020E0502030303020204" pitchFamily="34" charset="0"/>
              </a:rPr>
              <a:t>We can specify these reservations as per below template:</a:t>
            </a:r>
          </a:p>
          <a:p>
            <a:pPr>
              <a:lnSpc>
                <a:spcPct val="200000"/>
              </a:lnSpc>
            </a:pPr>
            <a:endParaRPr lang="en-US" sz="1200" dirty="0">
              <a:latin typeface="Candara" panose="020E0502030303020204" pitchFamily="34" charset="0"/>
            </a:endParaRPr>
          </a:p>
          <a:p>
            <a:pPr>
              <a:lnSpc>
                <a:spcPct val="200000"/>
              </a:lnSpc>
            </a:pPr>
            <a:r>
              <a:rPr lang="en-US" dirty="0" err="1"/>
              <a:t>apiVersion</a:t>
            </a:r>
            <a:r>
              <a:rPr lang="en-US" dirty="0"/>
              <a:t>: v1</a:t>
            </a:r>
          </a:p>
          <a:p>
            <a:pPr>
              <a:lnSpc>
                <a:spcPct val="200000"/>
              </a:lnSpc>
            </a:pPr>
            <a:r>
              <a:rPr lang="en-US" dirty="0"/>
              <a:t>kind: Pod</a:t>
            </a:r>
          </a:p>
          <a:p>
            <a:pPr>
              <a:lnSpc>
                <a:spcPct val="200000"/>
              </a:lnSpc>
            </a:pPr>
            <a:r>
              <a:rPr lang="en-US" dirty="0"/>
              <a:t>metadata:</a:t>
            </a:r>
          </a:p>
          <a:p>
            <a:pPr>
              <a:lnSpc>
                <a:spcPct val="200000"/>
              </a:lnSpc>
            </a:pPr>
            <a:r>
              <a:rPr lang="en-US" dirty="0"/>
              <a:t>  name: </a:t>
            </a:r>
            <a:r>
              <a:rPr lang="en-US" dirty="0" err="1"/>
              <a:t>springpeople</a:t>
            </a:r>
            <a:endParaRPr lang="en-US" dirty="0"/>
          </a:p>
          <a:p>
            <a:pPr>
              <a:lnSpc>
                <a:spcPct val="200000"/>
              </a:lnSpc>
            </a:pPr>
            <a:r>
              <a:rPr lang="en-US" dirty="0"/>
              <a:t>spec:</a:t>
            </a:r>
          </a:p>
          <a:p>
            <a:pPr>
              <a:lnSpc>
                <a:spcPct val="200000"/>
              </a:lnSpc>
            </a:pPr>
            <a:r>
              <a:rPr lang="en-US" dirty="0"/>
              <a:t>  containers:</a:t>
            </a:r>
          </a:p>
          <a:p>
            <a:pPr>
              <a:lnSpc>
                <a:spcPct val="200000"/>
              </a:lnSpc>
            </a:pPr>
            <a:r>
              <a:rPr lang="en-US" dirty="0"/>
              <a:t>  - name: </a:t>
            </a:r>
            <a:r>
              <a:rPr lang="en-US" dirty="0" err="1"/>
              <a:t>springpeople-containr</a:t>
            </a:r>
            <a:endParaRPr lang="en-US" dirty="0"/>
          </a:p>
          <a:p>
            <a:pPr>
              <a:lnSpc>
                <a:spcPct val="200000"/>
              </a:lnSpc>
            </a:pPr>
            <a:r>
              <a:rPr lang="en-US" dirty="0"/>
              <a:t>    image: jenkins</a:t>
            </a:r>
          </a:p>
          <a:p>
            <a:pPr>
              <a:lnSpc>
                <a:spcPct val="200000"/>
              </a:lnSpc>
            </a:pPr>
            <a:r>
              <a:rPr lang="en-US" dirty="0"/>
              <a:t>    resources:</a:t>
            </a:r>
          </a:p>
          <a:p>
            <a:pPr>
              <a:lnSpc>
                <a:spcPct val="200000"/>
              </a:lnSpc>
            </a:pPr>
            <a:r>
              <a:rPr lang="en-US" dirty="0"/>
              <a:t>      limits:</a:t>
            </a:r>
          </a:p>
          <a:p>
            <a:pPr>
              <a:lnSpc>
                <a:spcPct val="200000"/>
              </a:lnSpc>
            </a:pPr>
            <a:r>
              <a:rPr lang="en-US" dirty="0"/>
              <a:t>        memory: "400Mi"</a:t>
            </a:r>
          </a:p>
          <a:p>
            <a:pPr>
              <a:lnSpc>
                <a:spcPct val="200000"/>
              </a:lnSpc>
            </a:pPr>
            <a:r>
              <a:rPr lang="en-US" dirty="0"/>
              <a:t>      requests:</a:t>
            </a:r>
          </a:p>
          <a:p>
            <a:pPr>
              <a:lnSpc>
                <a:spcPct val="200000"/>
              </a:lnSpc>
            </a:pPr>
            <a:r>
              <a:rPr lang="en-US" dirty="0"/>
              <a:t>        memory: "200Mi"</a:t>
            </a:r>
          </a:p>
        </p:txBody>
      </p:sp>
      <p:sp>
        <p:nvSpPr>
          <p:cNvPr id="4" name="Slide Number Placeholder 3"/>
          <p:cNvSpPr>
            <a:spLocks noGrp="1"/>
          </p:cNvSpPr>
          <p:nvPr>
            <p:ph type="sldNum" sz="quarter" idx="10"/>
          </p:nvPr>
        </p:nvSpPr>
        <p:spPr/>
        <p:txBody>
          <a:bodyPr/>
          <a:lstStyle/>
          <a:p>
            <a:fld id="{71B81024-447F-46C1-A9FC-67CC60C8E1BA}" type="slidenum">
              <a:rPr lang="en-US" smtClean="0"/>
              <a:pPr/>
              <a:t>47</a:t>
            </a:fld>
            <a:endParaRPr lang="en-US" dirty="0"/>
          </a:p>
        </p:txBody>
      </p:sp>
    </p:spTree>
    <p:extLst>
      <p:ext uri="{BB962C8B-B14F-4D97-AF65-F5344CB8AC3E}">
        <p14:creationId xmlns:p14="http://schemas.microsoft.com/office/powerpoint/2010/main" val="19340500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IN" b="1" dirty="0"/>
              <a:t>Instructor notes:</a:t>
            </a:r>
            <a:endParaRPr lang="en-US" dirty="0">
              <a:solidFill>
                <a:schemeClr val="tx1">
                  <a:lumMod val="75000"/>
                  <a:lumOff val="25000"/>
                </a:schemeClr>
              </a:solidFill>
              <a:latin typeface="Candara" panose="020E0502030303020204" pitchFamily="34" charset="0"/>
            </a:endParaRPr>
          </a:p>
          <a:p>
            <a:pPr marL="0" indent="0">
              <a:lnSpc>
                <a:spcPct val="200000"/>
              </a:lnSpc>
              <a:buNone/>
            </a:pPr>
            <a:endParaRPr lang="en-US" sz="1200" dirty="0">
              <a:latin typeface="Candara" panose="020E0502030303020204" pitchFamily="34" charset="0"/>
              <a:ea typeface="Open Sans" panose="020B0604020202020204" charset="0"/>
              <a:cs typeface="Open Sans" panose="020B0604020202020204" charset="0"/>
            </a:endParaRPr>
          </a:p>
          <a:p>
            <a:pPr>
              <a:lnSpc>
                <a:spcPct val="200000"/>
              </a:lnSpc>
            </a:pPr>
            <a:r>
              <a:rPr lang="en-US" sz="1200" dirty="0">
                <a:latin typeface="Candara" panose="020E0502030303020204" pitchFamily="34" charset="0"/>
                <a:ea typeface="Open Sans" panose="020B0604020202020204" charset="0"/>
                <a:cs typeface="Open Sans" panose="020B0604020202020204" charset="0"/>
              </a:rPr>
              <a:t>Autoscaling is one of the key features in Kubernetes cluster. It is a feature in which the cluster is capable of increasing the number of nodes as the demand for service response increases and decrease the number of nodes as the requirement decreases.</a:t>
            </a:r>
          </a:p>
          <a:p>
            <a:pPr>
              <a:lnSpc>
                <a:spcPct val="200000"/>
              </a:lnSpc>
            </a:pPr>
            <a:endParaRPr lang="en-US" sz="1200" dirty="0">
              <a:latin typeface="Candara" panose="020E0502030303020204" pitchFamily="34" charset="0"/>
            </a:endParaRPr>
          </a:p>
          <a:p>
            <a:pPr>
              <a:lnSpc>
                <a:spcPct val="200000"/>
              </a:lnSpc>
            </a:pPr>
            <a:r>
              <a:rPr lang="en-US" sz="1200" dirty="0">
                <a:latin typeface="Candara" panose="020E0502030303020204" pitchFamily="34" charset="0"/>
              </a:rPr>
              <a:t>We can run below command to setup autoscaling for a specific application depending on CPU utilization.</a:t>
            </a:r>
          </a:p>
          <a:p>
            <a:pPr>
              <a:lnSpc>
                <a:spcPct val="200000"/>
              </a:lnSpc>
            </a:pPr>
            <a:endParaRPr lang="en-US" sz="1200" dirty="0">
              <a:latin typeface="Candara" panose="020E0502030303020204" pitchFamily="34" charset="0"/>
            </a:endParaRPr>
          </a:p>
          <a:p>
            <a:pPr>
              <a:lnSpc>
                <a:spcPct val="200000"/>
              </a:lnSpc>
            </a:pPr>
            <a:r>
              <a:rPr lang="en-US" dirty="0"/>
              <a:t>kubectl </a:t>
            </a:r>
            <a:r>
              <a:rPr lang="en-US" dirty="0" err="1"/>
              <a:t>autoscale</a:t>
            </a:r>
            <a:r>
              <a:rPr lang="en-US" dirty="0"/>
              <a:t> deployment &lt;Application Name&gt; --</a:t>
            </a:r>
            <a:r>
              <a:rPr lang="en-US" dirty="0" err="1"/>
              <a:t>cpu</a:t>
            </a:r>
            <a:r>
              <a:rPr lang="en-US" dirty="0"/>
              <a:t>-percent = 50 --min = 1 -- max = 10</a:t>
            </a:r>
          </a:p>
        </p:txBody>
      </p:sp>
      <p:sp>
        <p:nvSpPr>
          <p:cNvPr id="4" name="Slide Number Placeholder 3"/>
          <p:cNvSpPr>
            <a:spLocks noGrp="1"/>
          </p:cNvSpPr>
          <p:nvPr>
            <p:ph type="sldNum" sz="quarter" idx="10"/>
          </p:nvPr>
        </p:nvSpPr>
        <p:spPr/>
        <p:txBody>
          <a:bodyPr/>
          <a:lstStyle/>
          <a:p>
            <a:fld id="{71B81024-447F-46C1-A9FC-67CC60C8E1BA}" type="slidenum">
              <a:rPr lang="en-US" smtClean="0"/>
              <a:pPr/>
              <a:t>48</a:t>
            </a:fld>
            <a:endParaRPr lang="en-US" dirty="0"/>
          </a:p>
        </p:txBody>
      </p:sp>
    </p:spTree>
    <p:extLst>
      <p:ext uri="{BB962C8B-B14F-4D97-AF65-F5344CB8AC3E}">
        <p14:creationId xmlns:p14="http://schemas.microsoft.com/office/powerpoint/2010/main" val="359237687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IN" b="1" dirty="0"/>
              <a:t>Instructor notes:</a:t>
            </a:r>
            <a:endParaRPr lang="en-US" dirty="0">
              <a:solidFill>
                <a:schemeClr val="tx1">
                  <a:lumMod val="75000"/>
                  <a:lumOff val="25000"/>
                </a:schemeClr>
              </a:solidFill>
              <a:latin typeface="Candara" panose="020E0502030303020204" pitchFamily="34" charset="0"/>
            </a:endParaRPr>
          </a:p>
          <a:p>
            <a:pPr marL="0" indent="0">
              <a:lnSpc>
                <a:spcPct val="200000"/>
              </a:lnSpc>
              <a:buNone/>
            </a:pPr>
            <a:endParaRPr lang="en-US" sz="1200" dirty="0">
              <a:latin typeface="Candara" panose="020E0502030303020204" pitchFamily="34" charset="0"/>
              <a:ea typeface="Open Sans" panose="020B0604020202020204" charset="0"/>
              <a:cs typeface="Open Sans" panose="020B0604020202020204" charset="0"/>
            </a:endParaRPr>
          </a:p>
          <a:p>
            <a:pPr>
              <a:lnSpc>
                <a:spcPct val="200000"/>
              </a:lnSpc>
            </a:pPr>
            <a:endParaRPr lang="en-US" sz="1200" dirty="0">
              <a:latin typeface="Candara" panose="020E0502030303020204" pitchFamily="34" charset="0"/>
            </a:endParaRPr>
          </a:p>
          <a:p>
            <a:pPr>
              <a:lnSpc>
                <a:spcPct val="200000"/>
              </a:lnSpc>
            </a:pPr>
            <a:r>
              <a:rPr lang="en-US" sz="1200" dirty="0">
                <a:latin typeface="Candara" panose="020E0502030303020204" pitchFamily="34" charset="0"/>
              </a:rPr>
              <a:t>We can run below command to setup autoscaling for a specific application depending on CPU utilization.</a:t>
            </a:r>
          </a:p>
          <a:p>
            <a:pPr>
              <a:lnSpc>
                <a:spcPct val="200000"/>
              </a:lnSpc>
            </a:pPr>
            <a:endParaRPr lang="en-US" sz="1200" dirty="0">
              <a:latin typeface="Candara" panose="020E0502030303020204" pitchFamily="34" charset="0"/>
            </a:endParaRPr>
          </a:p>
          <a:p>
            <a:pPr>
              <a:lnSpc>
                <a:spcPct val="200000"/>
              </a:lnSpc>
            </a:pPr>
            <a:r>
              <a:rPr lang="en-US" dirty="0"/>
              <a:t>kubectl </a:t>
            </a:r>
            <a:r>
              <a:rPr lang="en-US" dirty="0" err="1"/>
              <a:t>autoscale</a:t>
            </a:r>
            <a:r>
              <a:rPr lang="en-US" dirty="0"/>
              <a:t> deployment &lt;Application Name&gt; --</a:t>
            </a:r>
            <a:r>
              <a:rPr lang="en-US" dirty="0" err="1"/>
              <a:t>cpu</a:t>
            </a:r>
            <a:r>
              <a:rPr lang="en-US" dirty="0"/>
              <a:t>-percent=50 --min=1 --max =10</a:t>
            </a:r>
          </a:p>
          <a:p>
            <a:pPr>
              <a:lnSpc>
                <a:spcPct val="200000"/>
              </a:lnSpc>
            </a:pPr>
            <a:endParaRPr lang="en-US" dirty="0"/>
          </a:p>
          <a:p>
            <a:pPr>
              <a:lnSpc>
                <a:spcPct val="200000"/>
              </a:lnSpc>
            </a:pPr>
            <a:r>
              <a:rPr lang="en-US" dirty="0"/>
              <a:t>--min represents minimum number of pods to be up and running</a:t>
            </a:r>
          </a:p>
          <a:p>
            <a:pPr>
              <a:lnSpc>
                <a:spcPct val="200000"/>
              </a:lnSpc>
            </a:pPr>
            <a:endParaRPr lang="en-US" dirty="0"/>
          </a:p>
          <a:p>
            <a:pPr>
              <a:lnSpc>
                <a:spcPct val="200000"/>
              </a:lnSpc>
            </a:pPr>
            <a:r>
              <a:rPr lang="en-US" dirty="0"/>
              <a:t>--max represents maximum number of pods in autoscaling</a:t>
            </a:r>
          </a:p>
        </p:txBody>
      </p:sp>
      <p:sp>
        <p:nvSpPr>
          <p:cNvPr id="4" name="Slide Number Placeholder 3"/>
          <p:cNvSpPr>
            <a:spLocks noGrp="1"/>
          </p:cNvSpPr>
          <p:nvPr>
            <p:ph type="sldNum" sz="quarter" idx="10"/>
          </p:nvPr>
        </p:nvSpPr>
        <p:spPr/>
        <p:txBody>
          <a:bodyPr/>
          <a:lstStyle/>
          <a:p>
            <a:fld id="{71B81024-447F-46C1-A9FC-67CC60C8E1BA}" type="slidenum">
              <a:rPr lang="en-US" smtClean="0"/>
              <a:pPr/>
              <a:t>49</a:t>
            </a:fld>
            <a:endParaRPr lang="en-US" dirty="0"/>
          </a:p>
        </p:txBody>
      </p:sp>
    </p:spTree>
    <p:extLst>
      <p:ext uri="{BB962C8B-B14F-4D97-AF65-F5344CB8AC3E}">
        <p14:creationId xmlns:p14="http://schemas.microsoft.com/office/powerpoint/2010/main" val="2920130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b="1" dirty="0"/>
              <a:t>Instructor notes:</a:t>
            </a:r>
            <a:endParaRPr lang="en-US" dirty="0">
              <a:solidFill>
                <a:schemeClr val="tx1">
                  <a:lumMod val="75000"/>
                  <a:lumOff val="25000"/>
                </a:schemeClr>
              </a:solidFill>
              <a:latin typeface="Candara" panose="020E0502030303020204" pitchFamily="34" charset="0"/>
            </a:endParaRPr>
          </a:p>
          <a:p>
            <a:pPr marL="0" indent="0">
              <a:lnSpc>
                <a:spcPct val="200000"/>
              </a:lnSpc>
              <a:buNone/>
            </a:pPr>
            <a:endParaRPr lang="en-US" sz="1200" dirty="0">
              <a:latin typeface="Candara" panose="020E0502030303020204" pitchFamily="34" charset="0"/>
              <a:ea typeface="Open Sans" panose="020B0604020202020204" charset="0"/>
              <a:cs typeface="Open Sans" panose="020B0604020202020204" charset="0"/>
            </a:endParaRPr>
          </a:p>
          <a:p>
            <a:pPr marL="0" indent="0">
              <a:lnSpc>
                <a:spcPct val="200000"/>
              </a:lnSpc>
              <a:buNone/>
            </a:pPr>
            <a:r>
              <a:rPr lang="en-US" sz="1200" dirty="0">
                <a:latin typeface="Open Sans" panose="020B0604020202020204" charset="0"/>
                <a:ea typeface="Open Sans" panose="020B0604020202020204" charset="0"/>
                <a:cs typeface="Open Sans" panose="020B0604020202020204" charset="0"/>
              </a:rPr>
              <a:t>In above diagram we could see common orchestration tool implementation. With this we have master node and other as client node. Using this master node it will try to manage containers across multiple nodes inside cluster. This master node is also known as manager who is responsible for managing complete lifecycle of a docker container.</a:t>
            </a:r>
          </a:p>
          <a:p>
            <a:pPr marL="0" indent="0">
              <a:lnSpc>
                <a:spcPct val="200000"/>
              </a:lnSpc>
              <a:buFont typeface="Courier New" panose="02070309020205020404" pitchFamily="49" charset="0"/>
              <a:buNone/>
            </a:pPr>
            <a:endParaRPr lang="en-US" dirty="0"/>
          </a:p>
        </p:txBody>
      </p:sp>
      <p:sp>
        <p:nvSpPr>
          <p:cNvPr id="4" name="Slide Number Placeholder 3"/>
          <p:cNvSpPr>
            <a:spLocks noGrp="1"/>
          </p:cNvSpPr>
          <p:nvPr>
            <p:ph type="sldNum" sz="quarter" idx="10"/>
          </p:nvPr>
        </p:nvSpPr>
        <p:spPr/>
        <p:txBody>
          <a:bodyPr/>
          <a:lstStyle/>
          <a:p>
            <a:fld id="{71B81024-447F-46C1-A9FC-67CC60C8E1BA}" type="slidenum">
              <a:rPr lang="en-US" smtClean="0"/>
              <a:pPr/>
              <a:t>5</a:t>
            </a:fld>
            <a:endParaRPr lang="en-US" dirty="0"/>
          </a:p>
        </p:txBody>
      </p:sp>
    </p:spTree>
    <p:extLst>
      <p:ext uri="{BB962C8B-B14F-4D97-AF65-F5344CB8AC3E}">
        <p14:creationId xmlns:p14="http://schemas.microsoft.com/office/powerpoint/2010/main" val="1176672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b="1" dirty="0"/>
              <a:t>Instructor notes:</a:t>
            </a:r>
            <a:endParaRPr lang="en-US" dirty="0">
              <a:solidFill>
                <a:schemeClr val="tx1">
                  <a:lumMod val="75000"/>
                  <a:lumOff val="25000"/>
                </a:schemeClr>
              </a:solidFill>
              <a:latin typeface="Candara" panose="020E0502030303020204" pitchFamily="34" charset="0"/>
            </a:endParaRPr>
          </a:p>
          <a:p>
            <a:pPr marL="0" indent="0">
              <a:lnSpc>
                <a:spcPct val="200000"/>
              </a:lnSpc>
              <a:buNone/>
            </a:pPr>
            <a:endParaRPr lang="en-US" sz="1200" dirty="0">
              <a:latin typeface="Candara" panose="020E0502030303020204" pitchFamily="34" charset="0"/>
              <a:ea typeface="Open Sans" panose="020B0604020202020204" charset="0"/>
              <a:cs typeface="Open Sans" panose="020B0604020202020204" charset="0"/>
            </a:endParaRPr>
          </a:p>
          <a:p>
            <a:pPr marL="0" indent="0">
              <a:lnSpc>
                <a:spcPct val="200000"/>
              </a:lnSpc>
              <a:buFont typeface="Courier New" panose="02070309020205020404" pitchFamily="49" charset="0"/>
              <a:buNone/>
            </a:pPr>
            <a:endParaRPr lang="en-US" dirty="0"/>
          </a:p>
        </p:txBody>
      </p:sp>
      <p:sp>
        <p:nvSpPr>
          <p:cNvPr id="4" name="Slide Number Placeholder 3"/>
          <p:cNvSpPr>
            <a:spLocks noGrp="1"/>
          </p:cNvSpPr>
          <p:nvPr>
            <p:ph type="sldNum" sz="quarter" idx="10"/>
          </p:nvPr>
        </p:nvSpPr>
        <p:spPr/>
        <p:txBody>
          <a:bodyPr/>
          <a:lstStyle/>
          <a:p>
            <a:fld id="{71B81024-447F-46C1-A9FC-67CC60C8E1BA}" type="slidenum">
              <a:rPr lang="en-US" smtClean="0"/>
              <a:pPr/>
              <a:t>6</a:t>
            </a:fld>
            <a:endParaRPr lang="en-US" dirty="0"/>
          </a:p>
        </p:txBody>
      </p:sp>
    </p:spTree>
    <p:extLst>
      <p:ext uri="{BB962C8B-B14F-4D97-AF65-F5344CB8AC3E}">
        <p14:creationId xmlns:p14="http://schemas.microsoft.com/office/powerpoint/2010/main" val="393294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b="1" dirty="0"/>
              <a:t>Instructor notes:</a:t>
            </a:r>
            <a:endParaRPr lang="en-US" dirty="0">
              <a:solidFill>
                <a:schemeClr val="tx1">
                  <a:lumMod val="75000"/>
                  <a:lumOff val="25000"/>
                </a:schemeClr>
              </a:solidFill>
              <a:latin typeface="Candara" panose="020E0502030303020204" pitchFamily="34" charset="0"/>
            </a:endParaRPr>
          </a:p>
          <a:p>
            <a:pPr marL="0" indent="0">
              <a:lnSpc>
                <a:spcPct val="200000"/>
              </a:lnSpc>
              <a:buNone/>
            </a:pPr>
            <a:endParaRPr lang="en-US" sz="1200" dirty="0">
              <a:latin typeface="Candara" panose="020E0502030303020204" pitchFamily="34" charset="0"/>
              <a:ea typeface="Open Sans" panose="020B0604020202020204" charset="0"/>
              <a:cs typeface="Open Sans" panose="020B0604020202020204" charset="0"/>
            </a:endParaRPr>
          </a:p>
          <a:p>
            <a:pPr marL="0" indent="0">
              <a:lnSpc>
                <a:spcPct val="200000"/>
              </a:lnSpc>
              <a:buFont typeface="Courier New" panose="02070309020205020404" pitchFamily="49" charset="0"/>
              <a:buNone/>
            </a:pPr>
            <a:endParaRPr lang="en-US" dirty="0"/>
          </a:p>
        </p:txBody>
      </p:sp>
      <p:sp>
        <p:nvSpPr>
          <p:cNvPr id="4" name="Slide Number Placeholder 3"/>
          <p:cNvSpPr>
            <a:spLocks noGrp="1"/>
          </p:cNvSpPr>
          <p:nvPr>
            <p:ph type="sldNum" sz="quarter" idx="10"/>
          </p:nvPr>
        </p:nvSpPr>
        <p:spPr/>
        <p:txBody>
          <a:bodyPr/>
          <a:lstStyle/>
          <a:p>
            <a:fld id="{71B81024-447F-46C1-A9FC-67CC60C8E1BA}" type="slidenum">
              <a:rPr lang="en-US" smtClean="0"/>
              <a:pPr/>
              <a:t>7</a:t>
            </a:fld>
            <a:endParaRPr lang="en-US" dirty="0"/>
          </a:p>
        </p:txBody>
      </p:sp>
    </p:spTree>
    <p:extLst>
      <p:ext uri="{BB962C8B-B14F-4D97-AF65-F5344CB8AC3E}">
        <p14:creationId xmlns:p14="http://schemas.microsoft.com/office/powerpoint/2010/main" val="119064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IN" b="1" dirty="0"/>
              <a:t>Instructor notes:</a:t>
            </a:r>
            <a:endParaRPr lang="en-US" dirty="0">
              <a:solidFill>
                <a:schemeClr val="tx1">
                  <a:lumMod val="75000"/>
                  <a:lumOff val="25000"/>
                </a:schemeClr>
              </a:solidFill>
              <a:latin typeface="Candara" panose="020E0502030303020204" pitchFamily="34" charset="0"/>
            </a:endParaRPr>
          </a:p>
          <a:p>
            <a:pPr marL="0" indent="0">
              <a:lnSpc>
                <a:spcPct val="200000"/>
              </a:lnSpc>
              <a:buNone/>
            </a:pPr>
            <a:endParaRPr lang="en-US" sz="1200" dirty="0">
              <a:latin typeface="Candara" panose="020E0502030303020204" pitchFamily="34" charset="0"/>
              <a:ea typeface="Open Sans" panose="020B0604020202020204" charset="0"/>
              <a:cs typeface="Open Sans" panose="020B0604020202020204" charset="0"/>
            </a:endParaRPr>
          </a:p>
          <a:p>
            <a:pPr marL="0" indent="0">
              <a:lnSpc>
                <a:spcPct val="200000"/>
              </a:lnSpc>
              <a:buFont typeface="Courier New" panose="02070309020205020404" pitchFamily="49" charset="0"/>
              <a:buNone/>
            </a:pPr>
            <a:r>
              <a:rPr lang="en-US" dirty="0"/>
              <a:t>Kubernetes also known as K8s is an open source tool used for managing, deploying and scaling Docker containers. First designed by Google, then handed over to Cloud Native Computing Foundation was first launched in 2014.</a:t>
            </a:r>
          </a:p>
          <a:p>
            <a:pPr marL="0" indent="0">
              <a:lnSpc>
                <a:spcPct val="200000"/>
              </a:lnSpc>
              <a:buFont typeface="Courier New" panose="02070309020205020404" pitchFamily="49" charset="0"/>
              <a:buNone/>
            </a:pPr>
            <a:endParaRPr lang="en-US" dirty="0"/>
          </a:p>
          <a:p>
            <a:pPr marL="0" indent="0">
              <a:lnSpc>
                <a:spcPct val="200000"/>
              </a:lnSpc>
              <a:buFont typeface="Courier New" panose="02070309020205020404" pitchFamily="49" charset="0"/>
              <a:buNone/>
            </a:pPr>
            <a:r>
              <a:rPr lang="en-US" dirty="0"/>
              <a:t>Kubernetes also uses master slave architecture, where we can add different nodes in the cluster. Most of the Cloud providers now provides PaaS based services to provide Kubernetes cluster.</a:t>
            </a:r>
          </a:p>
          <a:p>
            <a:pPr marL="0" indent="0">
              <a:lnSpc>
                <a:spcPct val="200000"/>
              </a:lnSpc>
              <a:buFont typeface="Courier New" panose="02070309020205020404" pitchFamily="49" charset="0"/>
              <a:buNone/>
            </a:pPr>
            <a:endParaRPr lang="en-US" dirty="0"/>
          </a:p>
          <a:p>
            <a:pPr marL="0" indent="0">
              <a:lnSpc>
                <a:spcPct val="200000"/>
              </a:lnSpc>
              <a:buFont typeface="Courier New" panose="02070309020205020404" pitchFamily="49" charset="0"/>
              <a:buNone/>
            </a:pPr>
            <a:r>
              <a:rPr lang="en-US" dirty="0"/>
              <a:t>Kubernetes is developed in Go language.</a:t>
            </a:r>
          </a:p>
        </p:txBody>
      </p:sp>
      <p:sp>
        <p:nvSpPr>
          <p:cNvPr id="4" name="Slide Number Placeholder 3"/>
          <p:cNvSpPr>
            <a:spLocks noGrp="1"/>
          </p:cNvSpPr>
          <p:nvPr>
            <p:ph type="sldNum" sz="quarter" idx="10"/>
          </p:nvPr>
        </p:nvSpPr>
        <p:spPr/>
        <p:txBody>
          <a:bodyPr/>
          <a:lstStyle/>
          <a:p>
            <a:fld id="{71B81024-447F-46C1-A9FC-67CC60C8E1BA}" type="slidenum">
              <a:rPr lang="en-US" smtClean="0"/>
              <a:pPr/>
              <a:t>8</a:t>
            </a:fld>
            <a:endParaRPr lang="en-US" dirty="0"/>
          </a:p>
        </p:txBody>
      </p:sp>
    </p:spTree>
    <p:extLst>
      <p:ext uri="{BB962C8B-B14F-4D97-AF65-F5344CB8AC3E}">
        <p14:creationId xmlns:p14="http://schemas.microsoft.com/office/powerpoint/2010/main" val="2535566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IN" b="1" dirty="0"/>
              <a:t>Instructor notes:</a:t>
            </a:r>
            <a:endParaRPr lang="en-US" dirty="0">
              <a:solidFill>
                <a:schemeClr val="tx1">
                  <a:lumMod val="75000"/>
                  <a:lumOff val="25000"/>
                </a:schemeClr>
              </a:solidFill>
              <a:latin typeface="Candara" panose="020E0502030303020204" pitchFamily="34" charset="0"/>
            </a:endParaRPr>
          </a:p>
          <a:p>
            <a:pPr marL="0" indent="0">
              <a:lnSpc>
                <a:spcPct val="200000"/>
              </a:lnSpc>
              <a:buNone/>
            </a:pPr>
            <a:endParaRPr lang="en-US" sz="1200" dirty="0">
              <a:latin typeface="Candara" panose="020E0502030303020204" pitchFamily="34" charset="0"/>
              <a:ea typeface="Open Sans" panose="020B0604020202020204" charset="0"/>
              <a:cs typeface="Open Sans" panose="020B0604020202020204" charset="0"/>
            </a:endParaRPr>
          </a:p>
          <a:p>
            <a:pPr marL="0" indent="0">
              <a:lnSpc>
                <a:spcPct val="200000"/>
              </a:lnSpc>
              <a:buNone/>
            </a:pPr>
            <a:r>
              <a:rPr lang="en-US" sz="1200" dirty="0">
                <a:latin typeface="Candara" panose="020E0502030303020204" pitchFamily="34" charset="0"/>
                <a:ea typeface="Open Sans" panose="020B0604020202020204" charset="0"/>
                <a:cs typeface="Open Sans" panose="020B0604020202020204" charset="0"/>
              </a:rPr>
              <a:t>Kubernetes mainly responsible for tasks like containers deployment, scaling, descaling, load balancing and high availability. There are cloud based services which helps us to provide Kubernetes as PaaS service. We can use these services to create cluster using AWS, GCP and Azure porta.</a:t>
            </a:r>
          </a:p>
          <a:p>
            <a:pPr marL="0" indent="0">
              <a:lnSpc>
                <a:spcPct val="200000"/>
              </a:lnSpc>
              <a:buNone/>
            </a:pPr>
            <a:endParaRPr lang="en-US" sz="1200" dirty="0">
              <a:latin typeface="Candara" panose="020E0502030303020204" pitchFamily="34" charset="0"/>
              <a:ea typeface="Open Sans" panose="020B0604020202020204" charset="0"/>
              <a:cs typeface="Open Sans" panose="020B0604020202020204" charset="0"/>
            </a:endParaRPr>
          </a:p>
          <a:p>
            <a:pPr marL="0" indent="0">
              <a:lnSpc>
                <a:spcPct val="200000"/>
              </a:lnSpc>
              <a:buNone/>
            </a:pPr>
            <a:r>
              <a:rPr lang="en-US" sz="1200" dirty="0">
                <a:latin typeface="Candara" panose="020E0502030303020204" pitchFamily="34" charset="0"/>
                <a:ea typeface="Open Sans" panose="020B0604020202020204" charset="0"/>
                <a:cs typeface="Open Sans" panose="020B0604020202020204" charset="0"/>
              </a:rPr>
              <a:t>Kubernetes and Docker are both fundamentally different technologies but they work very well together, and both facilitate the management and deployment of containers in a distributed architecture.</a:t>
            </a:r>
          </a:p>
          <a:p>
            <a:pPr marL="0" indent="0">
              <a:lnSpc>
                <a:spcPct val="200000"/>
              </a:lnSpc>
              <a:buNone/>
            </a:pPr>
            <a:endParaRPr lang="en-US" sz="1200" dirty="0">
              <a:latin typeface="Candara" panose="020E0502030303020204" pitchFamily="34" charset="0"/>
              <a:ea typeface="Open Sans" panose="020B0604020202020204" charset="0"/>
              <a:cs typeface="Open Sans" panose="020B0604020202020204" charset="0"/>
            </a:endParaRPr>
          </a:p>
          <a:p>
            <a:pPr marL="0" indent="0">
              <a:lnSpc>
                <a:spcPct val="200000"/>
              </a:lnSpc>
              <a:buNone/>
            </a:pPr>
            <a:r>
              <a:rPr lang="en-US" sz="1200" dirty="0">
                <a:latin typeface="Candara" panose="020E0502030303020204" pitchFamily="34" charset="0"/>
                <a:ea typeface="Open Sans" panose="020B0604020202020204" charset="0"/>
                <a:cs typeface="Open Sans" panose="020B0604020202020204" charset="0"/>
              </a:rPr>
              <a:t>Docker containers are managed using orchestration tools like Kubernetes. We can host production ready Docker containers using Kubernetes cluster.</a:t>
            </a:r>
          </a:p>
          <a:p>
            <a:pPr marL="0" indent="0">
              <a:lnSpc>
                <a:spcPct val="200000"/>
              </a:lnSpc>
              <a:buNone/>
            </a:pPr>
            <a:endParaRPr lang="en-US" sz="1200" dirty="0">
              <a:latin typeface="Candara" panose="020E0502030303020204" pitchFamily="34" charset="0"/>
              <a:ea typeface="Open Sans" panose="020B0604020202020204" charset="0"/>
              <a:cs typeface="Open Sans" panose="020B0604020202020204" charset="0"/>
            </a:endParaRPr>
          </a:p>
          <a:p>
            <a:pPr marL="0" indent="0">
              <a:lnSpc>
                <a:spcPct val="200000"/>
              </a:lnSpc>
              <a:buNone/>
            </a:pPr>
            <a:r>
              <a:rPr lang="en-US" sz="1200" dirty="0">
                <a:latin typeface="Candara" panose="020E0502030303020204" pitchFamily="34" charset="0"/>
                <a:ea typeface="Open Sans" panose="020B0604020202020204" charset="0"/>
                <a:cs typeface="Open Sans" panose="020B0604020202020204" charset="0"/>
              </a:rPr>
              <a:t>Kubernetes assigns unique IP address so that we can access these containers from outside world.</a:t>
            </a:r>
          </a:p>
          <a:p>
            <a:pPr marL="0" indent="0">
              <a:lnSpc>
                <a:spcPct val="200000"/>
              </a:lnSpc>
              <a:buNone/>
            </a:pPr>
            <a:endParaRPr lang="en-US" sz="1200" dirty="0">
              <a:latin typeface="Candara" panose="020E0502030303020204" pitchFamily="34" charset="0"/>
              <a:ea typeface="Open Sans" panose="020B0604020202020204" charset="0"/>
              <a:cs typeface="Open Sans" panose="020B0604020202020204" charset="0"/>
            </a:endParaRPr>
          </a:p>
        </p:txBody>
      </p:sp>
      <p:sp>
        <p:nvSpPr>
          <p:cNvPr id="4" name="Slide Number Placeholder 3"/>
          <p:cNvSpPr>
            <a:spLocks noGrp="1"/>
          </p:cNvSpPr>
          <p:nvPr>
            <p:ph type="sldNum" sz="quarter" idx="10"/>
          </p:nvPr>
        </p:nvSpPr>
        <p:spPr/>
        <p:txBody>
          <a:bodyPr/>
          <a:lstStyle/>
          <a:p>
            <a:fld id="{71B81024-447F-46C1-A9FC-67CC60C8E1BA}" type="slidenum">
              <a:rPr lang="en-US" smtClean="0"/>
              <a:pPr/>
              <a:t>9</a:t>
            </a:fld>
            <a:endParaRPr lang="en-US" dirty="0"/>
          </a:p>
        </p:txBody>
      </p:sp>
    </p:spTree>
    <p:extLst>
      <p:ext uri="{BB962C8B-B14F-4D97-AF65-F5344CB8AC3E}">
        <p14:creationId xmlns:p14="http://schemas.microsoft.com/office/powerpoint/2010/main" val="1296672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9"/>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9"/>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9"/>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Title 1"/>
          <p:cNvSpPr>
            <a:spLocks noGrp="1"/>
          </p:cNvSpPr>
          <p:nvPr>
            <p:ph type="title" hasCustomPrompt="1"/>
          </p:nvPr>
        </p:nvSpPr>
        <p:spPr>
          <a:xfrm>
            <a:off x="1731" y="179817"/>
            <a:ext cx="9145143" cy="374088"/>
          </a:xfrm>
        </p:spPr>
        <p:txBody>
          <a:bodyPr anchor="ctr">
            <a:normAutofit/>
          </a:bodyPr>
          <a:lstStyle>
            <a:lvl1pPr algn="ctr">
              <a:defRPr sz="180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a:t>Topic – Open Sans Extrabold - 32</a:t>
            </a:r>
          </a:p>
        </p:txBody>
      </p:sp>
    </p:spTree>
    <p:extLst>
      <p:ext uri="{BB962C8B-B14F-4D97-AF65-F5344CB8AC3E}">
        <p14:creationId xmlns:p14="http://schemas.microsoft.com/office/powerpoint/2010/main" val="3999820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065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12"/>
          <p:cNvSpPr txBox="1">
            <a:spLocks noGrp="1"/>
          </p:cNvSpPr>
          <p:nvPr>
            <p:ph type="title"/>
          </p:nvPr>
        </p:nvSpPr>
        <p:spPr>
          <a:xfrm>
            <a:off x="623888" y="1282700"/>
            <a:ext cx="7886700" cy="21399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2"/>
          <p:cNvSpPr txBox="1">
            <a:spLocks noGrp="1"/>
          </p:cNvSpPr>
          <p:nvPr>
            <p:ph type="body" idx="1"/>
          </p:nvPr>
        </p:nvSpPr>
        <p:spPr>
          <a:xfrm>
            <a:off x="623888" y="3441700"/>
            <a:ext cx="7886700" cy="112553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12"/>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2"/>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2"/>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13"/>
          <p:cNvSpPr txBox="1">
            <a:spLocks noGrp="1"/>
          </p:cNvSpPr>
          <p:nvPr>
            <p:ph type="title"/>
          </p:nvPr>
        </p:nvSpPr>
        <p:spPr>
          <a:xfrm>
            <a:off x="628650" y="274638"/>
            <a:ext cx="7886700" cy="9937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3"/>
          <p:cNvSpPr txBox="1">
            <a:spLocks noGrp="1"/>
          </p:cNvSpPr>
          <p:nvPr>
            <p:ph type="body" idx="1"/>
          </p:nvPr>
        </p:nvSpPr>
        <p:spPr>
          <a:xfrm>
            <a:off x="628650" y="1370013"/>
            <a:ext cx="3867150" cy="326231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3"/>
          <p:cNvSpPr txBox="1">
            <a:spLocks noGrp="1"/>
          </p:cNvSpPr>
          <p:nvPr>
            <p:ph type="body" idx="2"/>
          </p:nvPr>
        </p:nvSpPr>
        <p:spPr>
          <a:xfrm>
            <a:off x="4648200" y="1370013"/>
            <a:ext cx="3867150" cy="326231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13"/>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3"/>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3"/>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14"/>
          <p:cNvSpPr txBox="1">
            <a:spLocks noGrp="1"/>
          </p:cNvSpPr>
          <p:nvPr>
            <p:ph type="title"/>
          </p:nvPr>
        </p:nvSpPr>
        <p:spPr>
          <a:xfrm>
            <a:off x="630238" y="274638"/>
            <a:ext cx="7886700" cy="9937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4"/>
          <p:cNvSpPr txBox="1">
            <a:spLocks noGrp="1"/>
          </p:cNvSpPr>
          <p:nvPr>
            <p:ph type="body" idx="1"/>
          </p:nvPr>
        </p:nvSpPr>
        <p:spPr>
          <a:xfrm>
            <a:off x="630238" y="1260475"/>
            <a:ext cx="3868737" cy="619125"/>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14"/>
          <p:cNvSpPr txBox="1">
            <a:spLocks noGrp="1"/>
          </p:cNvSpPr>
          <p:nvPr>
            <p:ph type="body" idx="2"/>
          </p:nvPr>
        </p:nvSpPr>
        <p:spPr>
          <a:xfrm>
            <a:off x="630238" y="1879600"/>
            <a:ext cx="3868737" cy="276225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14"/>
          <p:cNvSpPr txBox="1">
            <a:spLocks noGrp="1"/>
          </p:cNvSpPr>
          <p:nvPr>
            <p:ph type="body" idx="3"/>
          </p:nvPr>
        </p:nvSpPr>
        <p:spPr>
          <a:xfrm>
            <a:off x="4629150" y="1260475"/>
            <a:ext cx="3887788" cy="619125"/>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14"/>
          <p:cNvSpPr txBox="1">
            <a:spLocks noGrp="1"/>
          </p:cNvSpPr>
          <p:nvPr>
            <p:ph type="body" idx="4"/>
          </p:nvPr>
        </p:nvSpPr>
        <p:spPr>
          <a:xfrm>
            <a:off x="4629150" y="1879600"/>
            <a:ext cx="3887788" cy="276225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4"/>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4"/>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4"/>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15"/>
          <p:cNvSpPr txBox="1">
            <a:spLocks noGrp="1"/>
          </p:cNvSpPr>
          <p:nvPr>
            <p:ph type="title"/>
          </p:nvPr>
        </p:nvSpPr>
        <p:spPr>
          <a:xfrm>
            <a:off x="628650" y="274638"/>
            <a:ext cx="7886700" cy="9937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5"/>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5"/>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5"/>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6"/>
          <p:cNvSpPr txBox="1">
            <a:spLocks noGrp="1"/>
          </p:cNvSpPr>
          <p:nvPr>
            <p:ph type="title"/>
          </p:nvPr>
        </p:nvSpPr>
        <p:spPr>
          <a:xfrm>
            <a:off x="630238" y="342900"/>
            <a:ext cx="2949575"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6"/>
          <p:cNvSpPr txBox="1">
            <a:spLocks noGrp="1"/>
          </p:cNvSpPr>
          <p:nvPr>
            <p:ph type="body" idx="1"/>
          </p:nvPr>
        </p:nvSpPr>
        <p:spPr>
          <a:xfrm>
            <a:off x="3887788" y="741363"/>
            <a:ext cx="4629150" cy="36544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6"/>
          <p:cNvSpPr txBox="1">
            <a:spLocks noGrp="1"/>
          </p:cNvSpPr>
          <p:nvPr>
            <p:ph type="body" idx="2"/>
          </p:nvPr>
        </p:nvSpPr>
        <p:spPr>
          <a:xfrm>
            <a:off x="630238" y="1543050"/>
            <a:ext cx="2949575" cy="28590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6"/>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6"/>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6"/>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630238" y="342900"/>
            <a:ext cx="2949575"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7"/>
          <p:cNvSpPr>
            <a:spLocks noGrp="1"/>
          </p:cNvSpPr>
          <p:nvPr>
            <p:ph type="pic" idx="2"/>
          </p:nvPr>
        </p:nvSpPr>
        <p:spPr>
          <a:xfrm>
            <a:off x="3887788" y="741363"/>
            <a:ext cx="4629150" cy="36544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7"/>
          <p:cNvSpPr txBox="1">
            <a:spLocks noGrp="1"/>
          </p:cNvSpPr>
          <p:nvPr>
            <p:ph type="body" idx="1"/>
          </p:nvPr>
        </p:nvSpPr>
        <p:spPr>
          <a:xfrm>
            <a:off x="630238" y="1543050"/>
            <a:ext cx="2949575" cy="28590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7"/>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7"/>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7"/>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628650" y="274638"/>
            <a:ext cx="7886700" cy="9937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8"/>
          <p:cNvSpPr txBox="1">
            <a:spLocks noGrp="1"/>
          </p:cNvSpPr>
          <p:nvPr>
            <p:ph type="body" idx="1"/>
          </p:nvPr>
        </p:nvSpPr>
        <p:spPr>
          <a:xfrm rot="5400000">
            <a:off x="2940844" y="-942181"/>
            <a:ext cx="3262312"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8"/>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8"/>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8"/>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9"/>
          <p:cNvSpPr txBox="1">
            <a:spLocks noGrp="1"/>
          </p:cNvSpPr>
          <p:nvPr>
            <p:ph type="title"/>
          </p:nvPr>
        </p:nvSpPr>
        <p:spPr>
          <a:xfrm rot="5400000">
            <a:off x="5350669" y="1467644"/>
            <a:ext cx="4357687"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9"/>
          <p:cNvSpPr txBox="1">
            <a:spLocks noGrp="1"/>
          </p:cNvSpPr>
          <p:nvPr>
            <p:ph type="body" idx="1"/>
          </p:nvPr>
        </p:nvSpPr>
        <p:spPr>
          <a:xfrm rot="5400000">
            <a:off x="1331119" y="-427831"/>
            <a:ext cx="4357687" cy="57626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9"/>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9"/>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9"/>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
          <p:cNvSpPr txBox="1">
            <a:spLocks noGrp="1"/>
          </p:cNvSpPr>
          <p:nvPr>
            <p:ph type="title"/>
          </p:nvPr>
        </p:nvSpPr>
        <p:spPr>
          <a:xfrm>
            <a:off x="628650" y="274638"/>
            <a:ext cx="7886700" cy="993775"/>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8"/>
          <p:cNvSpPr txBox="1">
            <a:spLocks noGrp="1"/>
          </p:cNvSpPr>
          <p:nvPr>
            <p:ph type="body" idx="1"/>
          </p:nvPr>
        </p:nvSpPr>
        <p:spPr>
          <a:xfrm>
            <a:off x="628650" y="1370013"/>
            <a:ext cx="7886700" cy="3262312"/>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8"/>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8"/>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8"/>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1" r:id="rId10"/>
    <p:sldLayoutId id="214748369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1.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3.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6.xm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7.xm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8.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9.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8DA9DB"/>
            </a:gs>
            <a:gs pos="100000">
              <a:srgbClr val="2F5496"/>
            </a:gs>
          </a:gsLst>
          <a:lin ang="10800000" scaled="0"/>
        </a:gradFill>
        <a:effectLst/>
      </p:bgPr>
    </p:bg>
    <p:spTree>
      <p:nvGrpSpPr>
        <p:cNvPr id="1" name="Shape 87"/>
        <p:cNvGrpSpPr/>
        <p:nvPr/>
      </p:nvGrpSpPr>
      <p:grpSpPr>
        <a:xfrm>
          <a:off x="0" y="0"/>
          <a:ext cx="0" cy="0"/>
          <a:chOff x="0" y="0"/>
          <a:chExt cx="0" cy="0"/>
        </a:xfrm>
      </p:grpSpPr>
      <p:sp>
        <p:nvSpPr>
          <p:cNvPr id="89" name="Google Shape;89;p1"/>
          <p:cNvSpPr/>
          <p:nvPr/>
        </p:nvSpPr>
        <p:spPr>
          <a:xfrm>
            <a:off x="3276600" y="1276350"/>
            <a:ext cx="5867400"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6600"/>
              <a:buFont typeface="Arial"/>
              <a:buNone/>
            </a:pPr>
            <a:r>
              <a:rPr lang="en-US" sz="3600" b="1" i="0" u="none" strike="noStrike" cap="none" dirty="0">
                <a:solidFill>
                  <a:schemeClr val="lt1"/>
                </a:solidFill>
                <a:latin typeface="Arial"/>
                <a:ea typeface="Arial"/>
                <a:cs typeface="Arial"/>
                <a:sym typeface="Arial"/>
              </a:rPr>
              <a:t>Kubernetes Basics</a:t>
            </a:r>
            <a:endParaRPr sz="1000" b="0" i="0" u="none" strike="noStrike" cap="none" dirty="0">
              <a:solidFill>
                <a:schemeClr val="lt1"/>
              </a:solidFill>
              <a:latin typeface="Arial"/>
              <a:ea typeface="Arial"/>
              <a:cs typeface="Arial"/>
              <a:sym typeface="Arial"/>
            </a:endParaRPr>
          </a:p>
        </p:txBody>
      </p:sp>
      <p:sp>
        <p:nvSpPr>
          <p:cNvPr id="93" name="Google Shape;93;p1"/>
          <p:cNvSpPr/>
          <p:nvPr/>
        </p:nvSpPr>
        <p:spPr>
          <a:xfrm>
            <a:off x="152400" y="133350"/>
            <a:ext cx="8839200" cy="4876800"/>
          </a:xfrm>
          <a:prstGeom prst="rect">
            <a:avLst/>
          </a:prstGeom>
          <a:noFill/>
          <a:ln w="19050" cap="flat" cmpd="sng">
            <a:solidFill>
              <a:srgbClr val="2F549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p:cNvCxnSpPr/>
          <p:nvPr/>
        </p:nvCxnSpPr>
        <p:spPr>
          <a:xfrm>
            <a:off x="0" y="454446"/>
            <a:ext cx="9144000" cy="119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29" name="Rectangle 28"/>
          <p:cNvSpPr/>
          <p:nvPr/>
        </p:nvSpPr>
        <p:spPr>
          <a:xfrm>
            <a:off x="0" y="5093923"/>
            <a:ext cx="9144000" cy="49577"/>
          </a:xfrm>
          <a:prstGeom prst="rect">
            <a:avLst/>
          </a:prstGeom>
          <a:solidFill>
            <a:srgbClr val="0CBD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           </a:t>
            </a:r>
          </a:p>
        </p:txBody>
      </p:sp>
      <p:sp>
        <p:nvSpPr>
          <p:cNvPr id="23" name="TextBox 22"/>
          <p:cNvSpPr txBox="1"/>
          <p:nvPr/>
        </p:nvSpPr>
        <p:spPr>
          <a:xfrm>
            <a:off x="611050" y="69047"/>
            <a:ext cx="3021981" cy="415498"/>
          </a:xfrm>
          <a:prstGeom prst="rect">
            <a:avLst/>
          </a:prstGeom>
          <a:noFill/>
        </p:spPr>
        <p:txBody>
          <a:bodyPr wrap="none" rtlCol="0">
            <a:spAutoFit/>
          </a:bodyPr>
          <a:lstStyle/>
          <a:p>
            <a:r>
              <a:rPr lang="en-US" sz="2100" b="1" dirty="0">
                <a:solidFill>
                  <a:schemeClr val="tx1">
                    <a:lumMod val="75000"/>
                    <a:lumOff val="25000"/>
                  </a:schemeClr>
                </a:solidFill>
                <a:latin typeface="Candara" panose="020E0502030303020204" pitchFamily="34" charset="0"/>
                <a:ea typeface="Open Sans" pitchFamily="34" charset="0"/>
                <a:cs typeface="Open Sans" pitchFamily="34" charset="0"/>
              </a:rPr>
              <a:t>Kubernetes Architecture</a:t>
            </a:r>
          </a:p>
        </p:txBody>
      </p:sp>
      <p:sp>
        <p:nvSpPr>
          <p:cNvPr id="2" name="TextBox 1">
            <a:extLst>
              <a:ext uri="{FF2B5EF4-FFF2-40B4-BE49-F238E27FC236}">
                <a16:creationId xmlns:a16="http://schemas.microsoft.com/office/drawing/2014/main" id="{04CE2EB9-FCD1-4271-AB38-E7E3E1B31EBD}"/>
              </a:ext>
            </a:extLst>
          </p:cNvPr>
          <p:cNvSpPr txBox="1"/>
          <p:nvPr/>
        </p:nvSpPr>
        <p:spPr>
          <a:xfrm>
            <a:off x="3583080" y="4742841"/>
            <a:ext cx="1968500" cy="253916"/>
          </a:xfrm>
          <a:prstGeom prst="rect">
            <a:avLst/>
          </a:prstGeom>
          <a:noFill/>
        </p:spPr>
        <p:txBody>
          <a:bodyPr wrap="square" rtlCol="0">
            <a:spAutoFit/>
          </a:bodyPr>
          <a:lstStyle/>
          <a:p>
            <a:pPr algn="ctr"/>
            <a:r>
              <a:rPr lang="en-US" sz="1050" dirty="0"/>
              <a:t>Source: </a:t>
            </a:r>
            <a:r>
              <a:rPr lang="en-US" sz="1050" dirty="0" err="1"/>
              <a:t>Sensu</a:t>
            </a:r>
            <a:endParaRPr lang="en-US" sz="1050" dirty="0"/>
          </a:p>
        </p:txBody>
      </p:sp>
      <p:pic>
        <p:nvPicPr>
          <p:cNvPr id="3074" name="Picture 2" descr="Image result for kubernetes&quot;">
            <a:extLst>
              <a:ext uri="{FF2B5EF4-FFF2-40B4-BE49-F238E27FC236}">
                <a16:creationId xmlns:a16="http://schemas.microsoft.com/office/drawing/2014/main" id="{88CF823E-B63E-40F6-9DBE-39C6EAA935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6549" y="579436"/>
            <a:ext cx="6121562" cy="4169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4658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p:cNvCxnSpPr/>
          <p:nvPr/>
        </p:nvCxnSpPr>
        <p:spPr>
          <a:xfrm>
            <a:off x="0" y="454446"/>
            <a:ext cx="9144000" cy="119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29" name="Rectangle 28"/>
          <p:cNvSpPr/>
          <p:nvPr/>
        </p:nvSpPr>
        <p:spPr>
          <a:xfrm>
            <a:off x="0" y="5093923"/>
            <a:ext cx="9144000" cy="49577"/>
          </a:xfrm>
          <a:prstGeom prst="rect">
            <a:avLst/>
          </a:prstGeom>
          <a:solidFill>
            <a:srgbClr val="0CBD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           </a:t>
            </a:r>
          </a:p>
        </p:txBody>
      </p:sp>
      <p:sp>
        <p:nvSpPr>
          <p:cNvPr id="23" name="TextBox 22"/>
          <p:cNvSpPr txBox="1"/>
          <p:nvPr/>
        </p:nvSpPr>
        <p:spPr>
          <a:xfrm>
            <a:off x="611050" y="69047"/>
            <a:ext cx="3044423" cy="415498"/>
          </a:xfrm>
          <a:prstGeom prst="rect">
            <a:avLst/>
          </a:prstGeom>
          <a:noFill/>
        </p:spPr>
        <p:txBody>
          <a:bodyPr wrap="none" rtlCol="0">
            <a:spAutoFit/>
          </a:bodyPr>
          <a:lstStyle/>
          <a:p>
            <a:r>
              <a:rPr lang="en-US" sz="2100" b="1" dirty="0">
                <a:solidFill>
                  <a:schemeClr val="tx1">
                    <a:lumMod val="75000"/>
                    <a:lumOff val="25000"/>
                  </a:schemeClr>
                </a:solidFill>
                <a:latin typeface="Candara" panose="020E0502030303020204" pitchFamily="34" charset="0"/>
                <a:ea typeface="Open Sans" pitchFamily="34" charset="0"/>
                <a:cs typeface="Open Sans" pitchFamily="34" charset="0"/>
              </a:rPr>
              <a:t>Kubernetes Terminology</a:t>
            </a:r>
          </a:p>
        </p:txBody>
      </p:sp>
      <p:sp>
        <p:nvSpPr>
          <p:cNvPr id="6" name="Google Shape;524;p9">
            <a:extLst>
              <a:ext uri="{FF2B5EF4-FFF2-40B4-BE49-F238E27FC236}">
                <a16:creationId xmlns:a16="http://schemas.microsoft.com/office/drawing/2014/main" id="{153372C7-D43D-4370-965A-928927AA3F9C}"/>
              </a:ext>
            </a:extLst>
          </p:cNvPr>
          <p:cNvSpPr txBox="1">
            <a:spLocks/>
          </p:cNvSpPr>
          <p:nvPr/>
        </p:nvSpPr>
        <p:spPr>
          <a:xfrm>
            <a:off x="439341" y="912019"/>
            <a:ext cx="8382926" cy="3730320"/>
          </a:xfrm>
          <a:prstGeom prst="rect">
            <a:avLst/>
          </a:prstGeom>
          <a:noFill/>
          <a:ln>
            <a:noFill/>
          </a:ln>
        </p:spPr>
        <p:txBody>
          <a:bodyPr spcFirstLastPara="1" wrap="square" lIns="68569" tIns="34275" rIns="68569" bIns="3427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500" b="1" dirty="0">
                <a:latin typeface="Candara" panose="020E0502030303020204" pitchFamily="34" charset="0"/>
                <a:ea typeface="Open Sans" panose="020B0604020202020204" charset="0"/>
                <a:cs typeface="Open Sans" panose="020B0604020202020204" charset="0"/>
              </a:rPr>
              <a:t>Pods</a:t>
            </a:r>
            <a:r>
              <a:rPr lang="en-US" sz="1500" dirty="0">
                <a:latin typeface="Candara" panose="020E0502030303020204" pitchFamily="34" charset="0"/>
                <a:ea typeface="Open Sans" panose="020B0604020202020204" charset="0"/>
                <a:cs typeface="Open Sans" panose="020B0604020202020204" charset="0"/>
              </a:rPr>
              <a:t> : Basic scheduling unit in Kubernetes is known as Pod. Pod can have one or more containers deployed on Kubernetes cluster. Each Pod is allocated an unique IP address within cluster. </a:t>
            </a:r>
          </a:p>
          <a:p>
            <a:pPr>
              <a:lnSpc>
                <a:spcPct val="100000"/>
              </a:lnSpc>
            </a:pPr>
            <a:endParaRPr lang="en-US" sz="1500" dirty="0">
              <a:latin typeface="Candara" panose="020E0502030303020204" pitchFamily="34" charset="0"/>
              <a:ea typeface="Open Sans" panose="020B0604020202020204" charset="0"/>
              <a:cs typeface="Open Sans" panose="020B0604020202020204" charset="0"/>
            </a:endParaRPr>
          </a:p>
          <a:p>
            <a:pPr>
              <a:lnSpc>
                <a:spcPct val="100000"/>
              </a:lnSpc>
            </a:pPr>
            <a:r>
              <a:rPr lang="en-US" sz="1500" b="1" dirty="0">
                <a:latin typeface="Candara" panose="020E0502030303020204" pitchFamily="34" charset="0"/>
                <a:ea typeface="Open Sans" panose="020B0604020202020204" charset="0"/>
                <a:cs typeface="Open Sans" panose="020B0604020202020204" charset="0"/>
              </a:rPr>
              <a:t>Labels and Selectors </a:t>
            </a:r>
            <a:r>
              <a:rPr lang="en-US" sz="1500" dirty="0">
                <a:latin typeface="Candara" panose="020E0502030303020204" pitchFamily="34" charset="0"/>
                <a:ea typeface="Open Sans" panose="020B0604020202020204" charset="0"/>
                <a:cs typeface="Open Sans" panose="020B0604020202020204" charset="0"/>
              </a:rPr>
              <a:t>: Kubernetes uses key-pair values called labels to objects like Pods, Controller, Services etc. These Labels are very important to search for a specific resource in Kubernetes.</a:t>
            </a:r>
          </a:p>
          <a:p>
            <a:pPr>
              <a:lnSpc>
                <a:spcPct val="100000"/>
              </a:lnSpc>
            </a:pPr>
            <a:endParaRPr lang="en-US" sz="1500" dirty="0">
              <a:latin typeface="Candara" panose="020E0502030303020204" pitchFamily="34" charset="0"/>
              <a:ea typeface="Open Sans" panose="020B0604020202020204" charset="0"/>
              <a:cs typeface="Open Sans" panose="020B0604020202020204" charset="0"/>
            </a:endParaRPr>
          </a:p>
          <a:p>
            <a:pPr>
              <a:lnSpc>
                <a:spcPct val="100000"/>
              </a:lnSpc>
            </a:pPr>
            <a:r>
              <a:rPr lang="en-US" sz="1500" b="1" dirty="0">
                <a:latin typeface="Candara" panose="020E0502030303020204" pitchFamily="34" charset="0"/>
                <a:ea typeface="Open Sans" panose="020B0604020202020204" charset="0"/>
                <a:cs typeface="Open Sans" panose="020B0604020202020204" charset="0"/>
              </a:rPr>
              <a:t>Controllers</a:t>
            </a:r>
            <a:r>
              <a:rPr lang="en-US" sz="1500" dirty="0">
                <a:latin typeface="Candara" panose="020E0502030303020204" pitchFamily="34" charset="0"/>
                <a:ea typeface="Open Sans" panose="020B0604020202020204" charset="0"/>
                <a:cs typeface="Open Sans" panose="020B0604020202020204" charset="0"/>
              </a:rPr>
              <a:t> : Controllers are the main component of Kubernetes. These controllers are used to manage the overall functionality of Kubernetes. We are having various controllers like daemon controller, replica set controller and job controller. These controller will make sure containers are always up and running.</a:t>
            </a:r>
          </a:p>
          <a:p>
            <a:pPr>
              <a:lnSpc>
                <a:spcPct val="100000"/>
              </a:lnSpc>
            </a:pPr>
            <a:endParaRPr lang="en-US" sz="1500" dirty="0">
              <a:latin typeface="Candara" panose="020E0502030303020204" pitchFamily="34" charset="0"/>
              <a:ea typeface="Open Sans" panose="020B0604020202020204" charset="0"/>
              <a:cs typeface="Open Sans" panose="020B0604020202020204" charset="0"/>
            </a:endParaRPr>
          </a:p>
          <a:p>
            <a:pPr>
              <a:lnSpc>
                <a:spcPct val="100000"/>
              </a:lnSpc>
            </a:pPr>
            <a:r>
              <a:rPr lang="en-US" sz="1500" b="1" dirty="0">
                <a:latin typeface="Candara" panose="020E0502030303020204" pitchFamily="34" charset="0"/>
                <a:ea typeface="Open Sans" panose="020B0604020202020204" charset="0"/>
                <a:cs typeface="Open Sans" panose="020B0604020202020204" charset="0"/>
              </a:rPr>
              <a:t>Services</a:t>
            </a:r>
            <a:r>
              <a:rPr lang="en-US" sz="1500" dirty="0">
                <a:latin typeface="Candara" panose="020E0502030303020204" pitchFamily="34" charset="0"/>
                <a:ea typeface="Open Sans" panose="020B0604020202020204" charset="0"/>
                <a:cs typeface="Open Sans" panose="020B0604020202020204" charset="0"/>
              </a:rPr>
              <a:t> : Kubernetes service is a group of multiple container bundled up together. Each service is allocated a unique port which can be used to access a application. These services helps to implement features like load balancing and high availability.</a:t>
            </a:r>
          </a:p>
        </p:txBody>
      </p:sp>
    </p:spTree>
    <p:extLst>
      <p:ext uri="{BB962C8B-B14F-4D97-AF65-F5344CB8AC3E}">
        <p14:creationId xmlns:p14="http://schemas.microsoft.com/office/powerpoint/2010/main" val="3520842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p:tgtEl>
                                          <p:spTgt spid="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p:cNvCxnSpPr/>
          <p:nvPr/>
        </p:nvCxnSpPr>
        <p:spPr>
          <a:xfrm>
            <a:off x="0" y="454446"/>
            <a:ext cx="9144000" cy="119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29" name="Rectangle 28"/>
          <p:cNvSpPr/>
          <p:nvPr/>
        </p:nvSpPr>
        <p:spPr>
          <a:xfrm>
            <a:off x="0" y="5093923"/>
            <a:ext cx="9144000" cy="49577"/>
          </a:xfrm>
          <a:prstGeom prst="rect">
            <a:avLst/>
          </a:prstGeom>
          <a:solidFill>
            <a:srgbClr val="0CBD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           </a:t>
            </a:r>
          </a:p>
        </p:txBody>
      </p:sp>
      <p:sp>
        <p:nvSpPr>
          <p:cNvPr id="23" name="TextBox 22"/>
          <p:cNvSpPr txBox="1"/>
          <p:nvPr/>
        </p:nvSpPr>
        <p:spPr>
          <a:xfrm>
            <a:off x="611050" y="69047"/>
            <a:ext cx="3914854" cy="415498"/>
          </a:xfrm>
          <a:prstGeom prst="rect">
            <a:avLst/>
          </a:prstGeom>
          <a:noFill/>
        </p:spPr>
        <p:txBody>
          <a:bodyPr wrap="none" rtlCol="0">
            <a:spAutoFit/>
          </a:bodyPr>
          <a:lstStyle/>
          <a:p>
            <a:r>
              <a:rPr lang="en-US" sz="2100" b="1" dirty="0">
                <a:solidFill>
                  <a:schemeClr val="tx1">
                    <a:lumMod val="75000"/>
                    <a:lumOff val="25000"/>
                  </a:schemeClr>
                </a:solidFill>
                <a:latin typeface="Candara" panose="020E0502030303020204" pitchFamily="34" charset="0"/>
                <a:ea typeface="Open Sans" pitchFamily="34" charset="0"/>
                <a:cs typeface="Open Sans" pitchFamily="34" charset="0"/>
              </a:rPr>
              <a:t>Kubernetes Master Components</a:t>
            </a:r>
          </a:p>
        </p:txBody>
      </p:sp>
      <p:sp>
        <p:nvSpPr>
          <p:cNvPr id="2" name="TextBox 1">
            <a:extLst>
              <a:ext uri="{FF2B5EF4-FFF2-40B4-BE49-F238E27FC236}">
                <a16:creationId xmlns:a16="http://schemas.microsoft.com/office/drawing/2014/main" id="{04CE2EB9-FCD1-4271-AB38-E7E3E1B31EBD}"/>
              </a:ext>
            </a:extLst>
          </p:cNvPr>
          <p:cNvSpPr txBox="1"/>
          <p:nvPr/>
        </p:nvSpPr>
        <p:spPr>
          <a:xfrm>
            <a:off x="3583080" y="4742841"/>
            <a:ext cx="1968500" cy="253916"/>
          </a:xfrm>
          <a:prstGeom prst="rect">
            <a:avLst/>
          </a:prstGeom>
          <a:noFill/>
        </p:spPr>
        <p:txBody>
          <a:bodyPr wrap="square" rtlCol="0">
            <a:spAutoFit/>
          </a:bodyPr>
          <a:lstStyle/>
          <a:p>
            <a:pPr algn="ctr"/>
            <a:r>
              <a:rPr lang="en-US" sz="1050" dirty="0"/>
              <a:t>Source: Kubernetes</a:t>
            </a:r>
          </a:p>
        </p:txBody>
      </p:sp>
      <p:pic>
        <p:nvPicPr>
          <p:cNvPr id="3" name="Picture 2">
            <a:extLst>
              <a:ext uri="{FF2B5EF4-FFF2-40B4-BE49-F238E27FC236}">
                <a16:creationId xmlns:a16="http://schemas.microsoft.com/office/drawing/2014/main" id="{F137607D-3324-4769-9562-EEC708561E47}"/>
              </a:ext>
            </a:extLst>
          </p:cNvPr>
          <p:cNvPicPr>
            <a:picLocks noChangeAspect="1"/>
          </p:cNvPicPr>
          <p:nvPr/>
        </p:nvPicPr>
        <p:blipFill>
          <a:blip r:embed="rId3"/>
          <a:stretch>
            <a:fillRect/>
          </a:stretch>
        </p:blipFill>
        <p:spPr>
          <a:xfrm>
            <a:off x="2669849" y="528325"/>
            <a:ext cx="3804302" cy="4201070"/>
          </a:xfrm>
          <a:prstGeom prst="rect">
            <a:avLst/>
          </a:prstGeom>
        </p:spPr>
      </p:pic>
    </p:spTree>
    <p:extLst>
      <p:ext uri="{BB962C8B-B14F-4D97-AF65-F5344CB8AC3E}">
        <p14:creationId xmlns:p14="http://schemas.microsoft.com/office/powerpoint/2010/main" val="1089028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p:cNvCxnSpPr/>
          <p:nvPr/>
        </p:nvCxnSpPr>
        <p:spPr>
          <a:xfrm>
            <a:off x="0" y="454446"/>
            <a:ext cx="9144000" cy="119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29" name="Rectangle 28"/>
          <p:cNvSpPr/>
          <p:nvPr/>
        </p:nvSpPr>
        <p:spPr>
          <a:xfrm>
            <a:off x="0" y="5093923"/>
            <a:ext cx="9144000" cy="49577"/>
          </a:xfrm>
          <a:prstGeom prst="rect">
            <a:avLst/>
          </a:prstGeom>
          <a:solidFill>
            <a:srgbClr val="0CBD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           </a:t>
            </a:r>
          </a:p>
        </p:txBody>
      </p:sp>
      <p:sp>
        <p:nvSpPr>
          <p:cNvPr id="23" name="TextBox 22"/>
          <p:cNvSpPr txBox="1"/>
          <p:nvPr/>
        </p:nvSpPr>
        <p:spPr>
          <a:xfrm>
            <a:off x="611050" y="69047"/>
            <a:ext cx="3712876" cy="415498"/>
          </a:xfrm>
          <a:prstGeom prst="rect">
            <a:avLst/>
          </a:prstGeom>
          <a:noFill/>
        </p:spPr>
        <p:txBody>
          <a:bodyPr wrap="none" rtlCol="0">
            <a:spAutoFit/>
          </a:bodyPr>
          <a:lstStyle/>
          <a:p>
            <a:r>
              <a:rPr lang="en-US" sz="2100" b="1" dirty="0">
                <a:solidFill>
                  <a:schemeClr val="tx1">
                    <a:lumMod val="75000"/>
                    <a:lumOff val="25000"/>
                  </a:schemeClr>
                </a:solidFill>
                <a:latin typeface="Candara" panose="020E0502030303020204" pitchFamily="34" charset="0"/>
                <a:ea typeface="Open Sans" pitchFamily="34" charset="0"/>
                <a:cs typeface="Open Sans" pitchFamily="34" charset="0"/>
              </a:rPr>
              <a:t>Kubernetes Node Components</a:t>
            </a:r>
          </a:p>
        </p:txBody>
      </p:sp>
      <p:sp>
        <p:nvSpPr>
          <p:cNvPr id="2" name="TextBox 1">
            <a:extLst>
              <a:ext uri="{FF2B5EF4-FFF2-40B4-BE49-F238E27FC236}">
                <a16:creationId xmlns:a16="http://schemas.microsoft.com/office/drawing/2014/main" id="{04CE2EB9-FCD1-4271-AB38-E7E3E1B31EBD}"/>
              </a:ext>
            </a:extLst>
          </p:cNvPr>
          <p:cNvSpPr txBox="1"/>
          <p:nvPr/>
        </p:nvSpPr>
        <p:spPr>
          <a:xfrm>
            <a:off x="3587750" y="4765398"/>
            <a:ext cx="1968500" cy="253916"/>
          </a:xfrm>
          <a:prstGeom prst="rect">
            <a:avLst/>
          </a:prstGeom>
          <a:noFill/>
        </p:spPr>
        <p:txBody>
          <a:bodyPr wrap="square" rtlCol="0">
            <a:spAutoFit/>
          </a:bodyPr>
          <a:lstStyle/>
          <a:p>
            <a:pPr algn="ctr"/>
            <a:r>
              <a:rPr lang="en-US" sz="1050" dirty="0"/>
              <a:t>Source: Kubernetes</a:t>
            </a:r>
          </a:p>
        </p:txBody>
      </p:sp>
      <p:pic>
        <p:nvPicPr>
          <p:cNvPr id="4" name="Picture 3">
            <a:extLst>
              <a:ext uri="{FF2B5EF4-FFF2-40B4-BE49-F238E27FC236}">
                <a16:creationId xmlns:a16="http://schemas.microsoft.com/office/drawing/2014/main" id="{94041089-3A2F-450C-8CBB-3BC6B0F5EB01}"/>
              </a:ext>
            </a:extLst>
          </p:cNvPr>
          <p:cNvPicPr>
            <a:picLocks noChangeAspect="1"/>
          </p:cNvPicPr>
          <p:nvPr/>
        </p:nvPicPr>
        <p:blipFill>
          <a:blip r:embed="rId3"/>
          <a:stretch>
            <a:fillRect/>
          </a:stretch>
        </p:blipFill>
        <p:spPr>
          <a:xfrm>
            <a:off x="1231969" y="1065301"/>
            <a:ext cx="6097191" cy="3012898"/>
          </a:xfrm>
          <a:prstGeom prst="rect">
            <a:avLst/>
          </a:prstGeom>
        </p:spPr>
      </p:pic>
    </p:spTree>
    <p:extLst>
      <p:ext uri="{BB962C8B-B14F-4D97-AF65-F5344CB8AC3E}">
        <p14:creationId xmlns:p14="http://schemas.microsoft.com/office/powerpoint/2010/main" val="4218254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p:cNvCxnSpPr/>
          <p:nvPr/>
        </p:nvCxnSpPr>
        <p:spPr>
          <a:xfrm>
            <a:off x="0" y="454446"/>
            <a:ext cx="9144000" cy="119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29" name="Rectangle 28"/>
          <p:cNvSpPr/>
          <p:nvPr/>
        </p:nvSpPr>
        <p:spPr>
          <a:xfrm>
            <a:off x="0" y="5093923"/>
            <a:ext cx="9144000" cy="49577"/>
          </a:xfrm>
          <a:prstGeom prst="rect">
            <a:avLst/>
          </a:prstGeom>
          <a:solidFill>
            <a:srgbClr val="0CBD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           </a:t>
            </a:r>
          </a:p>
        </p:txBody>
      </p:sp>
      <p:sp>
        <p:nvSpPr>
          <p:cNvPr id="23" name="TextBox 22"/>
          <p:cNvSpPr txBox="1"/>
          <p:nvPr/>
        </p:nvSpPr>
        <p:spPr>
          <a:xfrm>
            <a:off x="611050" y="69047"/>
            <a:ext cx="2129109" cy="415498"/>
          </a:xfrm>
          <a:prstGeom prst="rect">
            <a:avLst/>
          </a:prstGeom>
          <a:noFill/>
        </p:spPr>
        <p:txBody>
          <a:bodyPr wrap="none" rtlCol="0">
            <a:spAutoFit/>
          </a:bodyPr>
          <a:lstStyle/>
          <a:p>
            <a:r>
              <a:rPr lang="en-US" sz="2100" b="1" dirty="0">
                <a:solidFill>
                  <a:schemeClr val="tx1">
                    <a:lumMod val="75000"/>
                    <a:lumOff val="25000"/>
                  </a:schemeClr>
                </a:solidFill>
                <a:latin typeface="Candara" panose="020E0502030303020204" pitchFamily="34" charset="0"/>
                <a:ea typeface="Open Sans" pitchFamily="34" charset="0"/>
                <a:cs typeface="Open Sans" pitchFamily="34" charset="0"/>
              </a:rPr>
              <a:t>YAML Templates</a:t>
            </a:r>
          </a:p>
        </p:txBody>
      </p:sp>
      <p:sp>
        <p:nvSpPr>
          <p:cNvPr id="6" name="Google Shape;524;p9">
            <a:extLst>
              <a:ext uri="{FF2B5EF4-FFF2-40B4-BE49-F238E27FC236}">
                <a16:creationId xmlns:a16="http://schemas.microsoft.com/office/drawing/2014/main" id="{153372C7-D43D-4370-965A-928927AA3F9C}"/>
              </a:ext>
            </a:extLst>
          </p:cNvPr>
          <p:cNvSpPr txBox="1">
            <a:spLocks/>
          </p:cNvSpPr>
          <p:nvPr/>
        </p:nvSpPr>
        <p:spPr>
          <a:xfrm>
            <a:off x="439341" y="912019"/>
            <a:ext cx="8382926" cy="3730320"/>
          </a:xfrm>
          <a:prstGeom prst="rect">
            <a:avLst/>
          </a:prstGeom>
          <a:noFill/>
          <a:ln>
            <a:noFill/>
          </a:ln>
        </p:spPr>
        <p:txBody>
          <a:bodyPr spcFirstLastPara="1" wrap="square" lIns="68569" tIns="34275" rIns="68569" bIns="3427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800" dirty="0">
                <a:latin typeface="Candara" panose="020E0502030303020204" pitchFamily="34" charset="0"/>
                <a:ea typeface="Open Sans" panose="020B0604020202020204" charset="0"/>
                <a:cs typeface="Open Sans" panose="020B0604020202020204" charset="0"/>
              </a:rPr>
              <a:t>YAML, which stands for Yet Another Markup Language, or YAML </a:t>
            </a:r>
            <a:r>
              <a:rPr lang="en-US" sz="1800" dirty="0" err="1">
                <a:latin typeface="Candara" panose="020E0502030303020204" pitchFamily="34" charset="0"/>
                <a:ea typeface="Open Sans" panose="020B0604020202020204" charset="0"/>
                <a:cs typeface="Open Sans" panose="020B0604020202020204" charset="0"/>
              </a:rPr>
              <a:t>Ain’t</a:t>
            </a:r>
            <a:r>
              <a:rPr lang="en-US" sz="1800" dirty="0">
                <a:latin typeface="Candara" panose="020E0502030303020204" pitchFamily="34" charset="0"/>
                <a:ea typeface="Open Sans" panose="020B0604020202020204" charset="0"/>
                <a:cs typeface="Open Sans" panose="020B0604020202020204" charset="0"/>
              </a:rPr>
              <a:t> Markup Language (depending who you ask) is a human-readable text-based format for specifying configuration-type information. </a:t>
            </a:r>
          </a:p>
          <a:p>
            <a:pPr>
              <a:lnSpc>
                <a:spcPct val="100000"/>
              </a:lnSpc>
            </a:pPr>
            <a:endParaRPr lang="en-US" sz="1800" dirty="0">
              <a:latin typeface="Candara" panose="020E0502030303020204" pitchFamily="34" charset="0"/>
              <a:ea typeface="Open Sans" panose="020B0604020202020204" charset="0"/>
              <a:cs typeface="Open Sans" panose="020B0604020202020204" charset="0"/>
            </a:endParaRPr>
          </a:p>
          <a:p>
            <a:pPr>
              <a:lnSpc>
                <a:spcPct val="100000"/>
              </a:lnSpc>
            </a:pPr>
            <a:r>
              <a:rPr lang="en-US" sz="1800" dirty="0">
                <a:latin typeface="Candara" panose="020E0502030303020204" pitchFamily="34" charset="0"/>
                <a:ea typeface="Open Sans" panose="020B0604020202020204" charset="0"/>
                <a:cs typeface="Open Sans" panose="020B0604020202020204" charset="0"/>
              </a:rPr>
              <a:t>YAML is a superset of JSON, so any valid JSON can be easily converted in YAML format.</a:t>
            </a:r>
          </a:p>
          <a:p>
            <a:pPr>
              <a:lnSpc>
                <a:spcPct val="100000"/>
              </a:lnSpc>
            </a:pPr>
            <a:endParaRPr lang="en-US" sz="1800" dirty="0">
              <a:latin typeface="Candara" panose="020E0502030303020204" pitchFamily="34" charset="0"/>
              <a:ea typeface="Open Sans" panose="020B0604020202020204" charset="0"/>
              <a:cs typeface="Open Sans" panose="020B0604020202020204" charset="0"/>
            </a:endParaRPr>
          </a:p>
          <a:p>
            <a:pPr>
              <a:lnSpc>
                <a:spcPct val="100000"/>
              </a:lnSpc>
            </a:pPr>
            <a:r>
              <a:rPr lang="en-US" sz="1800" dirty="0">
                <a:latin typeface="Candara" panose="020E0502030303020204" pitchFamily="34" charset="0"/>
                <a:ea typeface="Open Sans" panose="020B0604020202020204" charset="0"/>
                <a:cs typeface="Open Sans" panose="020B0604020202020204" charset="0"/>
              </a:rPr>
              <a:t>There are only two types of structures you need to know about in YAML:</a:t>
            </a:r>
          </a:p>
          <a:p>
            <a:pPr lvl="1">
              <a:lnSpc>
                <a:spcPct val="200000"/>
              </a:lnSpc>
            </a:pPr>
            <a:r>
              <a:rPr lang="en-US" sz="1500" dirty="0">
                <a:latin typeface="Candara" panose="020E0502030303020204" pitchFamily="34" charset="0"/>
                <a:ea typeface="Open Sans" panose="020B0604020202020204" charset="0"/>
                <a:cs typeface="Open Sans" panose="020B0604020202020204" charset="0"/>
              </a:rPr>
              <a:t>Lists</a:t>
            </a:r>
          </a:p>
          <a:p>
            <a:pPr lvl="1">
              <a:lnSpc>
                <a:spcPct val="200000"/>
              </a:lnSpc>
            </a:pPr>
            <a:r>
              <a:rPr lang="en-US" sz="1500" dirty="0">
                <a:latin typeface="Candara" panose="020E0502030303020204" pitchFamily="34" charset="0"/>
                <a:ea typeface="Open Sans" panose="020B0604020202020204" charset="0"/>
                <a:cs typeface="Open Sans" panose="020B0604020202020204" charset="0"/>
              </a:rPr>
              <a:t>Maps</a:t>
            </a:r>
          </a:p>
        </p:txBody>
      </p:sp>
    </p:spTree>
    <p:extLst>
      <p:ext uri="{BB962C8B-B14F-4D97-AF65-F5344CB8AC3E}">
        <p14:creationId xmlns:p14="http://schemas.microsoft.com/office/powerpoint/2010/main" val="3812188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p:tgtEl>
                                          <p:spTgt spid="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p:cNvCxnSpPr/>
          <p:nvPr/>
        </p:nvCxnSpPr>
        <p:spPr>
          <a:xfrm>
            <a:off x="0" y="454446"/>
            <a:ext cx="9144000" cy="119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29" name="Rectangle 28"/>
          <p:cNvSpPr/>
          <p:nvPr/>
        </p:nvSpPr>
        <p:spPr>
          <a:xfrm>
            <a:off x="0" y="5093923"/>
            <a:ext cx="9144000" cy="49577"/>
          </a:xfrm>
          <a:prstGeom prst="rect">
            <a:avLst/>
          </a:prstGeom>
          <a:solidFill>
            <a:srgbClr val="0CBD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           </a:t>
            </a:r>
          </a:p>
        </p:txBody>
      </p:sp>
      <p:sp>
        <p:nvSpPr>
          <p:cNvPr id="23" name="TextBox 22"/>
          <p:cNvSpPr txBox="1"/>
          <p:nvPr/>
        </p:nvSpPr>
        <p:spPr>
          <a:xfrm>
            <a:off x="611050" y="69047"/>
            <a:ext cx="1883849" cy="415498"/>
          </a:xfrm>
          <a:prstGeom prst="rect">
            <a:avLst/>
          </a:prstGeom>
          <a:noFill/>
        </p:spPr>
        <p:txBody>
          <a:bodyPr wrap="none" rtlCol="0">
            <a:spAutoFit/>
          </a:bodyPr>
          <a:lstStyle/>
          <a:p>
            <a:r>
              <a:rPr lang="en-US" sz="2100" b="1" dirty="0">
                <a:solidFill>
                  <a:schemeClr val="tx1">
                    <a:lumMod val="75000"/>
                    <a:lumOff val="25000"/>
                  </a:schemeClr>
                </a:solidFill>
                <a:latin typeface="Candara" panose="020E0502030303020204" pitchFamily="34" charset="0"/>
                <a:ea typeface="Open Sans" pitchFamily="34" charset="0"/>
                <a:cs typeface="Open Sans" pitchFamily="34" charset="0"/>
              </a:rPr>
              <a:t>YAML Benefits</a:t>
            </a:r>
          </a:p>
        </p:txBody>
      </p:sp>
      <p:sp>
        <p:nvSpPr>
          <p:cNvPr id="6" name="Google Shape;524;p9">
            <a:extLst>
              <a:ext uri="{FF2B5EF4-FFF2-40B4-BE49-F238E27FC236}">
                <a16:creationId xmlns:a16="http://schemas.microsoft.com/office/drawing/2014/main" id="{153372C7-D43D-4370-965A-928927AA3F9C}"/>
              </a:ext>
            </a:extLst>
          </p:cNvPr>
          <p:cNvSpPr txBox="1">
            <a:spLocks/>
          </p:cNvSpPr>
          <p:nvPr/>
        </p:nvSpPr>
        <p:spPr>
          <a:xfrm>
            <a:off x="439341" y="912019"/>
            <a:ext cx="8382926" cy="3730320"/>
          </a:xfrm>
          <a:prstGeom prst="rect">
            <a:avLst/>
          </a:prstGeom>
          <a:noFill/>
          <a:ln>
            <a:noFill/>
          </a:ln>
        </p:spPr>
        <p:txBody>
          <a:bodyPr spcFirstLastPara="1" wrap="square" lIns="68569" tIns="34275" rIns="68569" bIns="3427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800" dirty="0">
                <a:latin typeface="Candara" panose="020E0502030303020204" pitchFamily="34" charset="0"/>
                <a:ea typeface="Open Sans" panose="020B0604020202020204" charset="0"/>
                <a:cs typeface="Open Sans" panose="020B0604020202020204" charset="0"/>
              </a:rPr>
              <a:t>Using YAML for K8s definitions offers you a number of advantages, list as below:</a:t>
            </a:r>
          </a:p>
          <a:p>
            <a:pPr>
              <a:lnSpc>
                <a:spcPct val="100000"/>
              </a:lnSpc>
            </a:pPr>
            <a:endParaRPr lang="en-US" sz="1800" dirty="0">
              <a:latin typeface="Candara" panose="020E0502030303020204" pitchFamily="34" charset="0"/>
              <a:ea typeface="Open Sans" panose="020B0604020202020204" charset="0"/>
              <a:cs typeface="Open Sans" panose="020B0604020202020204" charset="0"/>
            </a:endParaRPr>
          </a:p>
          <a:p>
            <a:pPr>
              <a:lnSpc>
                <a:spcPct val="100000"/>
              </a:lnSpc>
            </a:pPr>
            <a:r>
              <a:rPr lang="en-US" sz="1800" b="1" dirty="0">
                <a:latin typeface="Candara" panose="020E0502030303020204" pitchFamily="34" charset="0"/>
                <a:ea typeface="Open Sans" panose="020B0604020202020204" charset="0"/>
                <a:cs typeface="Open Sans" panose="020B0604020202020204" charset="0"/>
              </a:rPr>
              <a:t>Convenience</a:t>
            </a:r>
            <a:r>
              <a:rPr lang="en-US" sz="1800" dirty="0">
                <a:latin typeface="Candara" panose="020E0502030303020204" pitchFamily="34" charset="0"/>
                <a:ea typeface="Open Sans" panose="020B0604020202020204" charset="0"/>
                <a:cs typeface="Open Sans" panose="020B0604020202020204" charset="0"/>
              </a:rPr>
              <a:t>: You don’t have to put all different parameters in command line interface.</a:t>
            </a:r>
          </a:p>
          <a:p>
            <a:pPr>
              <a:lnSpc>
                <a:spcPct val="100000"/>
              </a:lnSpc>
            </a:pPr>
            <a:endParaRPr lang="en-US" sz="1800" dirty="0">
              <a:latin typeface="Candara" panose="020E0502030303020204" pitchFamily="34" charset="0"/>
              <a:ea typeface="Open Sans" panose="020B0604020202020204" charset="0"/>
              <a:cs typeface="Open Sans" panose="020B0604020202020204" charset="0"/>
            </a:endParaRPr>
          </a:p>
          <a:p>
            <a:pPr>
              <a:lnSpc>
                <a:spcPct val="100000"/>
              </a:lnSpc>
            </a:pPr>
            <a:r>
              <a:rPr lang="en-US" sz="1800" b="1" dirty="0">
                <a:latin typeface="Candara" panose="020E0502030303020204" pitchFamily="34" charset="0"/>
                <a:ea typeface="Open Sans" panose="020B0604020202020204" charset="0"/>
                <a:cs typeface="Open Sans" panose="020B0604020202020204" charset="0"/>
              </a:rPr>
              <a:t>Maintenance</a:t>
            </a:r>
            <a:r>
              <a:rPr lang="en-US" sz="1800" dirty="0">
                <a:latin typeface="Candara" panose="020E0502030303020204" pitchFamily="34" charset="0"/>
                <a:ea typeface="Open Sans" panose="020B0604020202020204" charset="0"/>
                <a:cs typeface="Open Sans" panose="020B0604020202020204" charset="0"/>
              </a:rPr>
              <a:t>: YAML files can be versioned in version control system, which can be easily modified by respective users.</a:t>
            </a:r>
          </a:p>
          <a:p>
            <a:pPr>
              <a:lnSpc>
                <a:spcPct val="100000"/>
              </a:lnSpc>
            </a:pPr>
            <a:endParaRPr lang="en-US" sz="1800" dirty="0">
              <a:latin typeface="Candara" panose="020E0502030303020204" pitchFamily="34" charset="0"/>
              <a:ea typeface="Open Sans" panose="020B0604020202020204" charset="0"/>
              <a:cs typeface="Open Sans" panose="020B0604020202020204" charset="0"/>
            </a:endParaRPr>
          </a:p>
          <a:p>
            <a:pPr>
              <a:lnSpc>
                <a:spcPct val="100000"/>
              </a:lnSpc>
            </a:pPr>
            <a:r>
              <a:rPr lang="en-US" sz="1800" b="1" dirty="0">
                <a:latin typeface="Candara" panose="020E0502030303020204" pitchFamily="34" charset="0"/>
                <a:ea typeface="Open Sans" panose="020B0604020202020204" charset="0"/>
                <a:cs typeface="Open Sans" panose="020B0604020202020204" charset="0"/>
              </a:rPr>
              <a:t>Flexibility</a:t>
            </a:r>
            <a:r>
              <a:rPr lang="en-US" sz="1800" dirty="0">
                <a:latin typeface="Candara" panose="020E0502030303020204" pitchFamily="34" charset="0"/>
                <a:ea typeface="Open Sans" panose="020B0604020202020204" charset="0"/>
                <a:cs typeface="Open Sans" panose="020B0604020202020204" charset="0"/>
              </a:rPr>
              <a:t>: You’ll be able to create much more complex structures using YAML than you can on the command line.</a:t>
            </a:r>
            <a:endParaRPr lang="en-US" sz="1500" dirty="0">
              <a:latin typeface="Candara" panose="020E0502030303020204" pitchFamily="3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1435185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p:tgtEl>
                                          <p:spTgt spid="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p:cNvCxnSpPr/>
          <p:nvPr/>
        </p:nvCxnSpPr>
        <p:spPr>
          <a:xfrm>
            <a:off x="0" y="454446"/>
            <a:ext cx="9144000" cy="119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29" name="Rectangle 28"/>
          <p:cNvSpPr/>
          <p:nvPr/>
        </p:nvSpPr>
        <p:spPr>
          <a:xfrm>
            <a:off x="0" y="5093923"/>
            <a:ext cx="9144000" cy="49577"/>
          </a:xfrm>
          <a:prstGeom prst="rect">
            <a:avLst/>
          </a:prstGeom>
          <a:solidFill>
            <a:srgbClr val="0CBD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           </a:t>
            </a:r>
          </a:p>
        </p:txBody>
      </p:sp>
      <p:sp>
        <p:nvSpPr>
          <p:cNvPr id="23" name="TextBox 22"/>
          <p:cNvSpPr txBox="1"/>
          <p:nvPr/>
        </p:nvSpPr>
        <p:spPr>
          <a:xfrm>
            <a:off x="611050" y="69047"/>
            <a:ext cx="5665333" cy="415498"/>
          </a:xfrm>
          <a:prstGeom prst="rect">
            <a:avLst/>
          </a:prstGeom>
          <a:noFill/>
        </p:spPr>
        <p:txBody>
          <a:bodyPr wrap="none" rtlCol="0">
            <a:spAutoFit/>
          </a:bodyPr>
          <a:lstStyle/>
          <a:p>
            <a:r>
              <a:rPr lang="en-US" sz="2100" b="1" dirty="0">
                <a:solidFill>
                  <a:schemeClr val="tx1">
                    <a:lumMod val="75000"/>
                    <a:lumOff val="25000"/>
                  </a:schemeClr>
                </a:solidFill>
                <a:latin typeface="Candara" panose="020E0502030303020204" pitchFamily="34" charset="0"/>
                <a:ea typeface="Open Sans" pitchFamily="34" charset="0"/>
                <a:cs typeface="Open Sans" pitchFamily="34" charset="0"/>
              </a:rPr>
              <a:t>Imperative Management of Kubernetes Objects</a:t>
            </a:r>
          </a:p>
        </p:txBody>
      </p:sp>
      <p:sp>
        <p:nvSpPr>
          <p:cNvPr id="6" name="Google Shape;524;p9">
            <a:extLst>
              <a:ext uri="{FF2B5EF4-FFF2-40B4-BE49-F238E27FC236}">
                <a16:creationId xmlns:a16="http://schemas.microsoft.com/office/drawing/2014/main" id="{153372C7-D43D-4370-965A-928927AA3F9C}"/>
              </a:ext>
            </a:extLst>
          </p:cNvPr>
          <p:cNvSpPr txBox="1">
            <a:spLocks/>
          </p:cNvSpPr>
          <p:nvPr/>
        </p:nvSpPr>
        <p:spPr>
          <a:xfrm>
            <a:off x="439341" y="912019"/>
            <a:ext cx="8382926" cy="3730320"/>
          </a:xfrm>
          <a:prstGeom prst="rect">
            <a:avLst/>
          </a:prstGeom>
          <a:noFill/>
          <a:ln>
            <a:noFill/>
          </a:ln>
        </p:spPr>
        <p:txBody>
          <a:bodyPr spcFirstLastPara="1" wrap="square" lIns="68569" tIns="34275" rIns="68569" bIns="3427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800" dirty="0">
                <a:latin typeface="Candara" panose="020E0502030303020204" pitchFamily="34" charset="0"/>
                <a:ea typeface="Open Sans" panose="020B0604020202020204" charset="0"/>
                <a:cs typeface="Open Sans" panose="020B0604020202020204" charset="0"/>
              </a:rPr>
              <a:t>Imperative commands are used to manage Kubernetes objects directly with kubectl command as arguments or flags.</a:t>
            </a:r>
          </a:p>
          <a:p>
            <a:pPr>
              <a:lnSpc>
                <a:spcPct val="100000"/>
              </a:lnSpc>
            </a:pPr>
            <a:endParaRPr lang="en-US" sz="1800" dirty="0">
              <a:latin typeface="Candara" panose="020E0502030303020204" pitchFamily="34" charset="0"/>
              <a:ea typeface="Open Sans" panose="020B0604020202020204" charset="0"/>
              <a:cs typeface="Open Sans" panose="020B0604020202020204" charset="0"/>
            </a:endParaRPr>
          </a:p>
          <a:p>
            <a:pPr>
              <a:lnSpc>
                <a:spcPct val="100000"/>
              </a:lnSpc>
            </a:pPr>
            <a:r>
              <a:rPr lang="en-US" sz="1800" dirty="0">
                <a:latin typeface="Candara" panose="020E0502030303020204" pitchFamily="34" charset="0"/>
                <a:ea typeface="Open Sans" panose="020B0604020202020204" charset="0"/>
                <a:cs typeface="Open Sans" panose="020B0604020202020204" charset="0"/>
              </a:rPr>
              <a:t>This is one of the simple way to deploy pods, deployment and services.</a:t>
            </a:r>
          </a:p>
          <a:p>
            <a:pPr>
              <a:lnSpc>
                <a:spcPct val="100000"/>
              </a:lnSpc>
            </a:pPr>
            <a:endParaRPr lang="en-US" sz="1800" dirty="0">
              <a:latin typeface="Candara" panose="020E0502030303020204" pitchFamily="34" charset="0"/>
              <a:ea typeface="Open Sans" panose="020B0604020202020204" charset="0"/>
              <a:cs typeface="Open Sans" panose="020B0604020202020204" charset="0"/>
            </a:endParaRPr>
          </a:p>
          <a:p>
            <a:pPr>
              <a:lnSpc>
                <a:spcPct val="100000"/>
              </a:lnSpc>
            </a:pPr>
            <a:r>
              <a:rPr lang="en-US" sz="1800" dirty="0">
                <a:latin typeface="Candara" panose="020E0502030303020204" pitchFamily="34" charset="0"/>
                <a:ea typeface="Open Sans" panose="020B0604020202020204" charset="0"/>
                <a:cs typeface="Open Sans" panose="020B0604020202020204" charset="0"/>
              </a:rPr>
              <a:t>We can manage complete Kubernetes cluster using kubectl command line.</a:t>
            </a:r>
          </a:p>
          <a:p>
            <a:pPr>
              <a:lnSpc>
                <a:spcPct val="100000"/>
              </a:lnSpc>
            </a:pPr>
            <a:endParaRPr lang="en-US" sz="1800" dirty="0">
              <a:latin typeface="Candara" panose="020E0502030303020204" pitchFamily="34" charset="0"/>
              <a:ea typeface="Open Sans" panose="020B0604020202020204" charset="0"/>
              <a:cs typeface="Open Sans" panose="020B0604020202020204" charset="0"/>
            </a:endParaRPr>
          </a:p>
          <a:p>
            <a:pPr marL="0" indent="0">
              <a:lnSpc>
                <a:spcPct val="100000"/>
              </a:lnSpc>
              <a:buNone/>
            </a:pPr>
            <a:r>
              <a:rPr lang="en-US" sz="1800" dirty="0">
                <a:latin typeface="Candara" panose="020E0502030303020204" pitchFamily="34" charset="0"/>
                <a:ea typeface="Open Sans" panose="020B0604020202020204" charset="0"/>
                <a:cs typeface="Open Sans" panose="020B0604020202020204" charset="0"/>
              </a:rPr>
              <a:t>Examples</a:t>
            </a:r>
          </a:p>
          <a:p>
            <a:pPr marL="0" indent="0">
              <a:lnSpc>
                <a:spcPct val="100000"/>
              </a:lnSpc>
              <a:buNone/>
            </a:pPr>
            <a:r>
              <a:rPr lang="en-US" sz="1800" dirty="0">
                <a:latin typeface="Candara" panose="020E0502030303020204" pitchFamily="34" charset="0"/>
                <a:ea typeface="Open Sans" panose="020B0604020202020204" charset="0"/>
                <a:cs typeface="Open Sans" panose="020B0604020202020204" charset="0"/>
              </a:rPr>
              <a:t>	Run an instance of the nginx container by creating a Deployment object:</a:t>
            </a:r>
          </a:p>
          <a:p>
            <a:pPr marL="0" indent="0">
              <a:lnSpc>
                <a:spcPct val="100000"/>
              </a:lnSpc>
              <a:buNone/>
            </a:pPr>
            <a:r>
              <a:rPr lang="en-US" sz="1800" dirty="0">
                <a:latin typeface="Candara" panose="020E0502030303020204" pitchFamily="34" charset="0"/>
                <a:ea typeface="Open Sans" panose="020B0604020202020204" charset="0"/>
                <a:cs typeface="Open Sans" panose="020B0604020202020204" charset="0"/>
              </a:rPr>
              <a:t>		kubectl run </a:t>
            </a:r>
            <a:r>
              <a:rPr lang="en-US" sz="1800" dirty="0" err="1">
                <a:latin typeface="Candara" panose="020E0502030303020204" pitchFamily="34" charset="0"/>
                <a:ea typeface="Open Sans" panose="020B0604020202020204" charset="0"/>
                <a:cs typeface="Open Sans" panose="020B0604020202020204" charset="0"/>
              </a:rPr>
              <a:t>nginx</a:t>
            </a:r>
            <a:r>
              <a:rPr lang="en-US" sz="1800" dirty="0">
                <a:latin typeface="Candara" panose="020E0502030303020204" pitchFamily="34" charset="0"/>
                <a:ea typeface="Open Sans" panose="020B0604020202020204" charset="0"/>
                <a:cs typeface="Open Sans" panose="020B0604020202020204" charset="0"/>
              </a:rPr>
              <a:t> --image </a:t>
            </a:r>
            <a:r>
              <a:rPr lang="en-US" sz="1800" dirty="0" err="1">
                <a:latin typeface="Candara" panose="020E0502030303020204" pitchFamily="34" charset="0"/>
                <a:ea typeface="Open Sans" panose="020B0604020202020204" charset="0"/>
                <a:cs typeface="Open Sans" panose="020B0604020202020204" charset="0"/>
              </a:rPr>
              <a:t>nginx</a:t>
            </a:r>
            <a:endParaRPr lang="en-US" sz="1800" dirty="0">
              <a:latin typeface="Candara" panose="020E0502030303020204" pitchFamily="3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1664401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p:tgtEl>
                                          <p:spTgt spid="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p:cNvCxnSpPr/>
          <p:nvPr/>
        </p:nvCxnSpPr>
        <p:spPr>
          <a:xfrm>
            <a:off x="0" y="454446"/>
            <a:ext cx="9144000" cy="119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29" name="Rectangle 28"/>
          <p:cNvSpPr/>
          <p:nvPr/>
        </p:nvSpPr>
        <p:spPr>
          <a:xfrm>
            <a:off x="0" y="5093923"/>
            <a:ext cx="9144000" cy="49577"/>
          </a:xfrm>
          <a:prstGeom prst="rect">
            <a:avLst/>
          </a:prstGeom>
          <a:solidFill>
            <a:srgbClr val="0CBD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           </a:t>
            </a:r>
          </a:p>
        </p:txBody>
      </p:sp>
      <p:sp>
        <p:nvSpPr>
          <p:cNvPr id="23" name="TextBox 22"/>
          <p:cNvSpPr txBox="1"/>
          <p:nvPr/>
        </p:nvSpPr>
        <p:spPr>
          <a:xfrm>
            <a:off x="611050" y="69047"/>
            <a:ext cx="5710218" cy="415498"/>
          </a:xfrm>
          <a:prstGeom prst="rect">
            <a:avLst/>
          </a:prstGeom>
          <a:noFill/>
        </p:spPr>
        <p:txBody>
          <a:bodyPr wrap="none" rtlCol="0">
            <a:spAutoFit/>
          </a:bodyPr>
          <a:lstStyle/>
          <a:p>
            <a:r>
              <a:rPr lang="en-US" sz="2100" b="1" dirty="0">
                <a:solidFill>
                  <a:schemeClr val="tx1">
                    <a:lumMod val="75000"/>
                    <a:lumOff val="25000"/>
                  </a:schemeClr>
                </a:solidFill>
                <a:latin typeface="Candara" panose="020E0502030303020204" pitchFamily="34" charset="0"/>
                <a:ea typeface="Open Sans" pitchFamily="34" charset="0"/>
                <a:cs typeface="Open Sans" pitchFamily="34" charset="0"/>
              </a:rPr>
              <a:t>Declarative Management of Kubernetes Objects</a:t>
            </a:r>
          </a:p>
        </p:txBody>
      </p:sp>
      <p:sp>
        <p:nvSpPr>
          <p:cNvPr id="6" name="Google Shape;524;p9">
            <a:extLst>
              <a:ext uri="{FF2B5EF4-FFF2-40B4-BE49-F238E27FC236}">
                <a16:creationId xmlns:a16="http://schemas.microsoft.com/office/drawing/2014/main" id="{153372C7-D43D-4370-965A-928927AA3F9C}"/>
              </a:ext>
            </a:extLst>
          </p:cNvPr>
          <p:cNvSpPr txBox="1">
            <a:spLocks/>
          </p:cNvSpPr>
          <p:nvPr/>
        </p:nvSpPr>
        <p:spPr>
          <a:xfrm>
            <a:off x="439341" y="912019"/>
            <a:ext cx="8382926" cy="3730320"/>
          </a:xfrm>
          <a:prstGeom prst="rect">
            <a:avLst/>
          </a:prstGeom>
          <a:noFill/>
          <a:ln>
            <a:noFill/>
          </a:ln>
        </p:spPr>
        <p:txBody>
          <a:bodyPr spcFirstLastPara="1" wrap="square" lIns="68569" tIns="34275" rIns="68569" bIns="3427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800" dirty="0">
                <a:latin typeface="Candara" panose="020E0502030303020204" pitchFamily="34" charset="0"/>
                <a:ea typeface="Open Sans" panose="020B0604020202020204" charset="0"/>
                <a:cs typeface="Open Sans" panose="020B0604020202020204" charset="0"/>
              </a:rPr>
              <a:t>With declarative object management, admins can manage Kubernetes objects using configuration files stored locally.</a:t>
            </a:r>
          </a:p>
          <a:p>
            <a:pPr>
              <a:lnSpc>
                <a:spcPct val="100000"/>
              </a:lnSpc>
            </a:pPr>
            <a:endParaRPr lang="en-US" sz="1800" dirty="0">
              <a:latin typeface="Candara" panose="020E0502030303020204" pitchFamily="34" charset="0"/>
              <a:ea typeface="Open Sans" panose="020B0604020202020204" charset="0"/>
              <a:cs typeface="Open Sans" panose="020B0604020202020204" charset="0"/>
            </a:endParaRPr>
          </a:p>
          <a:p>
            <a:pPr>
              <a:lnSpc>
                <a:spcPct val="100000"/>
              </a:lnSpc>
            </a:pPr>
            <a:r>
              <a:rPr lang="en-US" sz="1800" dirty="0">
                <a:latin typeface="Candara" panose="020E0502030303020204" pitchFamily="34" charset="0"/>
                <a:ea typeface="Open Sans" panose="020B0604020202020204" charset="0"/>
                <a:cs typeface="Open Sans" panose="020B0604020202020204" charset="0"/>
              </a:rPr>
              <a:t>Users can configure objects configurations like Create, update, and delete operations using YAML templates.</a:t>
            </a:r>
          </a:p>
          <a:p>
            <a:pPr>
              <a:lnSpc>
                <a:spcPct val="100000"/>
              </a:lnSpc>
            </a:pPr>
            <a:endParaRPr lang="en-US" sz="1800" dirty="0">
              <a:latin typeface="Candara" panose="020E0502030303020204" pitchFamily="34" charset="0"/>
              <a:ea typeface="Open Sans" panose="020B0604020202020204" charset="0"/>
              <a:cs typeface="Open Sans" panose="020B0604020202020204" charset="0"/>
            </a:endParaRPr>
          </a:p>
          <a:p>
            <a:pPr>
              <a:lnSpc>
                <a:spcPct val="100000"/>
              </a:lnSpc>
            </a:pPr>
            <a:r>
              <a:rPr lang="en-US" sz="1800" dirty="0">
                <a:latin typeface="Candara" panose="020E0502030303020204" pitchFamily="34" charset="0"/>
                <a:ea typeface="Open Sans" panose="020B0604020202020204" charset="0"/>
                <a:cs typeface="Open Sans" panose="020B0604020202020204" charset="0"/>
              </a:rPr>
              <a:t>Kubernetes objects can be created, updated, and deleted by executing kubectl apply on these configuration files.</a:t>
            </a:r>
          </a:p>
          <a:p>
            <a:pPr>
              <a:lnSpc>
                <a:spcPct val="100000"/>
              </a:lnSpc>
            </a:pPr>
            <a:endParaRPr lang="en-US" sz="1800" dirty="0">
              <a:latin typeface="Candara" panose="020E0502030303020204" pitchFamily="34" charset="0"/>
              <a:ea typeface="Open Sans" panose="020B0604020202020204" charset="0"/>
              <a:cs typeface="Open Sans" panose="020B0604020202020204" charset="0"/>
            </a:endParaRPr>
          </a:p>
          <a:p>
            <a:pPr marL="0" indent="0">
              <a:lnSpc>
                <a:spcPct val="100000"/>
              </a:lnSpc>
              <a:buNone/>
            </a:pPr>
            <a:r>
              <a:rPr lang="en-US" sz="1800" dirty="0">
                <a:latin typeface="Candara" panose="020E0502030303020204" pitchFamily="34" charset="0"/>
                <a:ea typeface="Open Sans" panose="020B0604020202020204" charset="0"/>
                <a:cs typeface="Open Sans" panose="020B0604020202020204" charset="0"/>
              </a:rPr>
              <a:t>Example:</a:t>
            </a:r>
          </a:p>
          <a:p>
            <a:pPr marL="0" indent="0">
              <a:lnSpc>
                <a:spcPct val="100000"/>
              </a:lnSpc>
              <a:buNone/>
            </a:pPr>
            <a:r>
              <a:rPr lang="en-US" sz="1800" dirty="0">
                <a:latin typeface="Candara" panose="020E0502030303020204" pitchFamily="34" charset="0"/>
                <a:ea typeface="Open Sans" panose="020B0604020202020204" charset="0"/>
                <a:cs typeface="Open Sans" panose="020B0604020202020204" charset="0"/>
              </a:rPr>
              <a:t>		kubectl apply -f </a:t>
            </a:r>
            <a:r>
              <a:rPr lang="en-US" sz="1800" dirty="0" err="1">
                <a:latin typeface="Candara" panose="020E0502030303020204" pitchFamily="34" charset="0"/>
                <a:ea typeface="Open Sans" panose="020B0604020202020204" charset="0"/>
                <a:cs typeface="Open Sans" panose="020B0604020202020204" charset="0"/>
              </a:rPr>
              <a:t>myapp-deployment.yaml</a:t>
            </a:r>
            <a:r>
              <a:rPr lang="en-US" sz="1800" dirty="0">
                <a:latin typeface="Candara" panose="020E0502030303020204" pitchFamily="34" charset="0"/>
                <a:ea typeface="Open Sans" panose="020B0604020202020204" charset="0"/>
                <a:cs typeface="Open Sans" panose="020B0604020202020204" charset="0"/>
              </a:rPr>
              <a:t> </a:t>
            </a:r>
          </a:p>
        </p:txBody>
      </p:sp>
    </p:spTree>
    <p:extLst>
      <p:ext uri="{BB962C8B-B14F-4D97-AF65-F5344CB8AC3E}">
        <p14:creationId xmlns:p14="http://schemas.microsoft.com/office/powerpoint/2010/main" val="2217944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p:tgtEl>
                                          <p:spTgt spid="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p:cNvCxnSpPr/>
          <p:nvPr/>
        </p:nvCxnSpPr>
        <p:spPr>
          <a:xfrm>
            <a:off x="0" y="454446"/>
            <a:ext cx="9144000" cy="119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29" name="Rectangle 28"/>
          <p:cNvSpPr/>
          <p:nvPr/>
        </p:nvSpPr>
        <p:spPr>
          <a:xfrm>
            <a:off x="0" y="5093923"/>
            <a:ext cx="9144000" cy="49577"/>
          </a:xfrm>
          <a:prstGeom prst="rect">
            <a:avLst/>
          </a:prstGeom>
          <a:solidFill>
            <a:srgbClr val="0CBD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           </a:t>
            </a:r>
          </a:p>
        </p:txBody>
      </p:sp>
      <p:sp>
        <p:nvSpPr>
          <p:cNvPr id="23" name="TextBox 22"/>
          <p:cNvSpPr txBox="1"/>
          <p:nvPr/>
        </p:nvSpPr>
        <p:spPr>
          <a:xfrm>
            <a:off x="611050" y="69047"/>
            <a:ext cx="3918060" cy="415498"/>
          </a:xfrm>
          <a:prstGeom prst="rect">
            <a:avLst/>
          </a:prstGeom>
          <a:noFill/>
        </p:spPr>
        <p:txBody>
          <a:bodyPr wrap="none" rtlCol="0">
            <a:spAutoFit/>
          </a:bodyPr>
          <a:lstStyle/>
          <a:p>
            <a:r>
              <a:rPr lang="en-US" sz="2100" b="1" dirty="0">
                <a:solidFill>
                  <a:schemeClr val="tx1">
                    <a:lumMod val="75000"/>
                    <a:lumOff val="25000"/>
                  </a:schemeClr>
                </a:solidFill>
                <a:latin typeface="Candara" panose="020E0502030303020204" pitchFamily="34" charset="0"/>
                <a:ea typeface="Open Sans" pitchFamily="34" charset="0"/>
                <a:cs typeface="Open Sans" pitchFamily="34" charset="0"/>
              </a:rPr>
              <a:t>Kubernetes Labels and Selectors</a:t>
            </a:r>
          </a:p>
        </p:txBody>
      </p:sp>
      <p:sp>
        <p:nvSpPr>
          <p:cNvPr id="6" name="Google Shape;524;p9">
            <a:extLst>
              <a:ext uri="{FF2B5EF4-FFF2-40B4-BE49-F238E27FC236}">
                <a16:creationId xmlns:a16="http://schemas.microsoft.com/office/drawing/2014/main" id="{153372C7-D43D-4370-965A-928927AA3F9C}"/>
              </a:ext>
            </a:extLst>
          </p:cNvPr>
          <p:cNvSpPr txBox="1">
            <a:spLocks/>
          </p:cNvSpPr>
          <p:nvPr/>
        </p:nvSpPr>
        <p:spPr>
          <a:xfrm>
            <a:off x="380537" y="706590"/>
            <a:ext cx="8382926" cy="3730320"/>
          </a:xfrm>
          <a:prstGeom prst="rect">
            <a:avLst/>
          </a:prstGeom>
          <a:noFill/>
          <a:ln>
            <a:noFill/>
          </a:ln>
        </p:spPr>
        <p:txBody>
          <a:bodyPr spcFirstLastPara="1" wrap="square" lIns="68569" tIns="34275" rIns="68569" bIns="3427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800" dirty="0">
                <a:latin typeface="Candara" panose="020E0502030303020204" pitchFamily="34" charset="0"/>
                <a:ea typeface="Open Sans" panose="020B0604020202020204" charset="0"/>
                <a:cs typeface="Open Sans" panose="020B0604020202020204" charset="0"/>
              </a:rPr>
              <a:t>Kubernetes attaches key-value pairs called labels for various objects such as services, pods, and nodes.</a:t>
            </a:r>
          </a:p>
          <a:p>
            <a:pPr>
              <a:lnSpc>
                <a:spcPct val="100000"/>
              </a:lnSpc>
            </a:pPr>
            <a:r>
              <a:rPr lang="en-US" sz="1800" dirty="0">
                <a:latin typeface="Candara" panose="020E0502030303020204" pitchFamily="34" charset="0"/>
                <a:ea typeface="Open Sans" panose="020B0604020202020204" charset="0"/>
                <a:cs typeface="Open Sans" panose="020B0604020202020204" charset="0"/>
              </a:rPr>
              <a:t>These labels can be used to locate a specific resource</a:t>
            </a:r>
          </a:p>
          <a:p>
            <a:pPr>
              <a:lnSpc>
                <a:spcPct val="100000"/>
              </a:lnSpc>
            </a:pPr>
            <a:r>
              <a:rPr lang="en-US" sz="1800" dirty="0">
                <a:latin typeface="Candara" panose="020E0502030303020204" pitchFamily="34" charset="0"/>
                <a:ea typeface="Open Sans" panose="020B0604020202020204" charset="0"/>
                <a:cs typeface="Open Sans" panose="020B0604020202020204" charset="0"/>
              </a:rPr>
              <a:t>Same label can be used for multiple objects, so you should define and create unique labels for Kubernetes objects</a:t>
            </a:r>
          </a:p>
          <a:p>
            <a:pPr marL="0" indent="0">
              <a:lnSpc>
                <a:spcPct val="100000"/>
              </a:lnSpc>
              <a:buNone/>
            </a:pPr>
            <a:r>
              <a:rPr lang="en-US" sz="1800" dirty="0">
                <a:latin typeface="Candara" panose="020E0502030303020204" pitchFamily="34" charset="0"/>
                <a:ea typeface="Open Sans" panose="020B0604020202020204" charset="0"/>
                <a:cs typeface="Open Sans" panose="020B0604020202020204" charset="0"/>
              </a:rPr>
              <a:t>Labels:							Selectors:</a:t>
            </a:r>
          </a:p>
          <a:p>
            <a:pPr marL="0" indent="0">
              <a:lnSpc>
                <a:spcPct val="100000"/>
              </a:lnSpc>
              <a:buNone/>
            </a:pPr>
            <a:r>
              <a:rPr lang="en-US" sz="1800" dirty="0" err="1">
                <a:latin typeface="Candara" panose="020E0502030303020204" pitchFamily="34" charset="0"/>
                <a:ea typeface="Open Sans" panose="020B0604020202020204" charset="0"/>
                <a:cs typeface="Open Sans" panose="020B0604020202020204" charset="0"/>
              </a:rPr>
              <a:t>apiVersion</a:t>
            </a:r>
            <a:r>
              <a:rPr lang="en-US" sz="1800" dirty="0">
                <a:latin typeface="Candara" panose="020E0502030303020204" pitchFamily="34" charset="0"/>
                <a:ea typeface="Open Sans" panose="020B0604020202020204" charset="0"/>
                <a:cs typeface="Open Sans" panose="020B0604020202020204" charset="0"/>
              </a:rPr>
              <a:t>: v1						spec:</a:t>
            </a:r>
          </a:p>
          <a:p>
            <a:pPr marL="0" indent="0">
              <a:lnSpc>
                <a:spcPct val="100000"/>
              </a:lnSpc>
              <a:buNone/>
            </a:pPr>
            <a:r>
              <a:rPr lang="en-US" sz="1800" dirty="0">
                <a:latin typeface="Candara" panose="020E0502030303020204" pitchFamily="34" charset="0"/>
                <a:ea typeface="Open Sans" panose="020B0604020202020204" charset="0"/>
                <a:cs typeface="Open Sans" panose="020B0604020202020204" charset="0"/>
              </a:rPr>
              <a:t>kind: Pod						     selector:</a:t>
            </a:r>
          </a:p>
          <a:p>
            <a:pPr marL="0" indent="0">
              <a:lnSpc>
                <a:spcPct val="100000"/>
              </a:lnSpc>
              <a:buNone/>
            </a:pPr>
            <a:r>
              <a:rPr lang="en-US" sz="1800" dirty="0">
                <a:latin typeface="Candara" panose="020E0502030303020204" pitchFamily="34" charset="0"/>
                <a:ea typeface="Open Sans" panose="020B0604020202020204" charset="0"/>
                <a:cs typeface="Open Sans" panose="020B0604020202020204" charset="0"/>
              </a:rPr>
              <a:t>metadata:							</a:t>
            </a:r>
            <a:r>
              <a:rPr lang="en-US" sz="1800" dirty="0" err="1">
                <a:latin typeface="Candara" panose="020E0502030303020204" pitchFamily="34" charset="0"/>
                <a:ea typeface="Open Sans" panose="020B0604020202020204" charset="0"/>
                <a:cs typeface="Open Sans" panose="020B0604020202020204" charset="0"/>
              </a:rPr>
              <a:t>matchLabels</a:t>
            </a:r>
            <a:r>
              <a:rPr lang="en-US" sz="1800" dirty="0">
                <a:latin typeface="Candara" panose="020E0502030303020204" pitchFamily="34" charset="0"/>
                <a:ea typeface="Open Sans" panose="020B0604020202020204" charset="0"/>
                <a:cs typeface="Open Sans" panose="020B0604020202020204" charset="0"/>
              </a:rPr>
              <a:t>:</a:t>
            </a:r>
          </a:p>
          <a:p>
            <a:pPr marL="0" indent="0">
              <a:lnSpc>
                <a:spcPct val="100000"/>
              </a:lnSpc>
              <a:buNone/>
            </a:pPr>
            <a:r>
              <a:rPr lang="en-US" sz="1800" dirty="0">
                <a:latin typeface="Candara" panose="020E0502030303020204" pitchFamily="34" charset="0"/>
                <a:ea typeface="Open Sans" panose="020B0604020202020204" charset="0"/>
                <a:cs typeface="Open Sans" panose="020B0604020202020204" charset="0"/>
              </a:rPr>
              <a:t>  name: example-pod							app: </a:t>
            </a:r>
            <a:r>
              <a:rPr lang="en-US" sz="1800" dirty="0" err="1">
                <a:latin typeface="Candara" panose="020E0502030303020204" pitchFamily="34" charset="0"/>
                <a:ea typeface="Open Sans" panose="020B0604020202020204" charset="0"/>
                <a:cs typeface="Open Sans" panose="020B0604020202020204" charset="0"/>
              </a:rPr>
              <a:t>springpeople</a:t>
            </a:r>
            <a:endParaRPr lang="en-US" sz="1800" dirty="0">
              <a:latin typeface="Candara" panose="020E0502030303020204" pitchFamily="34" charset="0"/>
              <a:ea typeface="Open Sans" panose="020B0604020202020204" charset="0"/>
              <a:cs typeface="Open Sans" panose="020B0604020202020204" charset="0"/>
            </a:endParaRPr>
          </a:p>
          <a:p>
            <a:pPr marL="0" indent="0">
              <a:lnSpc>
                <a:spcPct val="100000"/>
              </a:lnSpc>
              <a:buNone/>
            </a:pPr>
            <a:r>
              <a:rPr lang="en-US" sz="1800" dirty="0">
                <a:latin typeface="Candara" panose="020E0502030303020204" pitchFamily="34" charset="0"/>
                <a:ea typeface="Open Sans" panose="020B0604020202020204" charset="0"/>
                <a:cs typeface="Open Sans" panose="020B0604020202020204" charset="0"/>
              </a:rPr>
              <a:t>  labels:						      </a:t>
            </a:r>
          </a:p>
          <a:p>
            <a:pPr marL="0" indent="0">
              <a:lnSpc>
                <a:spcPct val="100000"/>
              </a:lnSpc>
              <a:buNone/>
            </a:pPr>
            <a:r>
              <a:rPr lang="en-US" sz="1800" dirty="0">
                <a:latin typeface="Candara" panose="020E0502030303020204" pitchFamily="34" charset="0"/>
                <a:ea typeface="Open Sans" panose="020B0604020202020204" charset="0"/>
                <a:cs typeface="Open Sans" panose="020B0604020202020204" charset="0"/>
              </a:rPr>
              <a:t>    env: development							</a:t>
            </a:r>
          </a:p>
        </p:txBody>
      </p:sp>
    </p:spTree>
    <p:extLst>
      <p:ext uri="{BB962C8B-B14F-4D97-AF65-F5344CB8AC3E}">
        <p14:creationId xmlns:p14="http://schemas.microsoft.com/office/powerpoint/2010/main" val="2282412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p:tgtEl>
                                          <p:spTgt spid="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p:cNvCxnSpPr/>
          <p:nvPr/>
        </p:nvCxnSpPr>
        <p:spPr>
          <a:xfrm>
            <a:off x="0" y="454446"/>
            <a:ext cx="9144000" cy="119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29" name="Rectangle 28"/>
          <p:cNvSpPr/>
          <p:nvPr/>
        </p:nvSpPr>
        <p:spPr>
          <a:xfrm>
            <a:off x="0" y="5093923"/>
            <a:ext cx="9144000" cy="49577"/>
          </a:xfrm>
          <a:prstGeom prst="rect">
            <a:avLst/>
          </a:prstGeom>
          <a:solidFill>
            <a:srgbClr val="0CBD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           </a:t>
            </a:r>
          </a:p>
        </p:txBody>
      </p:sp>
      <p:sp>
        <p:nvSpPr>
          <p:cNvPr id="23" name="TextBox 22"/>
          <p:cNvSpPr txBox="1"/>
          <p:nvPr/>
        </p:nvSpPr>
        <p:spPr>
          <a:xfrm>
            <a:off x="611050" y="69047"/>
            <a:ext cx="2900153" cy="415498"/>
          </a:xfrm>
          <a:prstGeom prst="rect">
            <a:avLst/>
          </a:prstGeom>
          <a:noFill/>
        </p:spPr>
        <p:txBody>
          <a:bodyPr wrap="none" rtlCol="0">
            <a:spAutoFit/>
          </a:bodyPr>
          <a:lstStyle/>
          <a:p>
            <a:r>
              <a:rPr lang="en-US" sz="2100" b="1" dirty="0">
                <a:solidFill>
                  <a:schemeClr val="tx1">
                    <a:lumMod val="75000"/>
                    <a:lumOff val="25000"/>
                  </a:schemeClr>
                </a:solidFill>
                <a:latin typeface="Candara" panose="020E0502030303020204" pitchFamily="34" charset="0"/>
                <a:ea typeface="Open Sans" pitchFamily="34" charset="0"/>
                <a:cs typeface="Open Sans" pitchFamily="34" charset="0"/>
              </a:rPr>
              <a:t>Kubernetes Namespace</a:t>
            </a:r>
          </a:p>
        </p:txBody>
      </p:sp>
      <p:sp>
        <p:nvSpPr>
          <p:cNvPr id="6" name="Google Shape;524;p9">
            <a:extLst>
              <a:ext uri="{FF2B5EF4-FFF2-40B4-BE49-F238E27FC236}">
                <a16:creationId xmlns:a16="http://schemas.microsoft.com/office/drawing/2014/main" id="{153372C7-D43D-4370-965A-928927AA3F9C}"/>
              </a:ext>
            </a:extLst>
          </p:cNvPr>
          <p:cNvSpPr txBox="1">
            <a:spLocks/>
          </p:cNvSpPr>
          <p:nvPr/>
        </p:nvSpPr>
        <p:spPr>
          <a:xfrm>
            <a:off x="493129" y="706590"/>
            <a:ext cx="8382926" cy="3730320"/>
          </a:xfrm>
          <a:prstGeom prst="rect">
            <a:avLst/>
          </a:prstGeom>
          <a:noFill/>
          <a:ln>
            <a:noFill/>
          </a:ln>
        </p:spPr>
        <p:txBody>
          <a:bodyPr spcFirstLastPara="1" wrap="square" lIns="68569" tIns="34275" rIns="68569" bIns="3427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pPr>
            <a:r>
              <a:rPr lang="en-US" sz="1500" dirty="0">
                <a:latin typeface="Candara" panose="020E0502030303020204" pitchFamily="34" charset="0"/>
                <a:ea typeface="Open Sans" panose="020B0604020202020204" charset="0"/>
                <a:cs typeface="Open Sans" panose="020B0604020202020204" charset="0"/>
              </a:rPr>
              <a:t>Namespace acts like a virtual cluster on Kubernetes Cluster.</a:t>
            </a:r>
          </a:p>
          <a:p>
            <a:pPr>
              <a:lnSpc>
                <a:spcPct val="200000"/>
              </a:lnSpc>
            </a:pPr>
            <a:r>
              <a:rPr lang="en-US" sz="1500" dirty="0">
                <a:latin typeface="Candara" panose="020E0502030303020204" pitchFamily="34" charset="0"/>
                <a:ea typeface="Open Sans" panose="020B0604020202020204" charset="0"/>
                <a:cs typeface="Open Sans" panose="020B0604020202020204" charset="0"/>
              </a:rPr>
              <a:t>We can have multiple namespaces on a cluster and resources created in these namespaces will be totally isolated from each other.</a:t>
            </a:r>
          </a:p>
          <a:p>
            <a:pPr>
              <a:lnSpc>
                <a:spcPct val="200000"/>
              </a:lnSpc>
            </a:pPr>
            <a:r>
              <a:rPr lang="en-US" sz="1500" dirty="0">
                <a:latin typeface="Candara" panose="020E0502030303020204" pitchFamily="34" charset="0"/>
                <a:ea typeface="Open Sans" panose="020B0604020202020204" charset="0"/>
                <a:cs typeface="Open Sans" panose="020B0604020202020204" charset="0"/>
              </a:rPr>
              <a:t>We should not use namespaces for isolating resources, we can use labels and selectors for that.</a:t>
            </a:r>
          </a:p>
          <a:p>
            <a:pPr>
              <a:lnSpc>
                <a:spcPct val="200000"/>
              </a:lnSpc>
            </a:pPr>
            <a:r>
              <a:rPr lang="en-US" sz="1500" dirty="0">
                <a:latin typeface="Candara" panose="020E0502030303020204" pitchFamily="34" charset="0"/>
                <a:ea typeface="Open Sans" panose="020B0604020202020204" charset="0"/>
                <a:cs typeface="Open Sans" panose="020B0604020202020204" charset="0"/>
              </a:rPr>
              <a:t>Kubernetes provides mainly three namespaces once initialized on server</a:t>
            </a:r>
          </a:p>
          <a:p>
            <a:pPr lvl="1">
              <a:lnSpc>
                <a:spcPct val="200000"/>
              </a:lnSpc>
              <a:buFont typeface="Wingdings" panose="05000000000000000000" pitchFamily="2" charset="2"/>
              <a:buChar char="ü"/>
            </a:pPr>
            <a:r>
              <a:rPr lang="en-US" sz="1500" dirty="0">
                <a:latin typeface="Candara" panose="020E0502030303020204" pitchFamily="34" charset="0"/>
                <a:ea typeface="Open Sans" panose="020B0604020202020204" charset="0"/>
                <a:cs typeface="Open Sans" panose="020B0604020202020204" charset="0"/>
              </a:rPr>
              <a:t>default:		Used by default to deploy resources on Kubernetes</a:t>
            </a:r>
          </a:p>
          <a:p>
            <a:pPr lvl="1">
              <a:lnSpc>
                <a:spcPct val="200000"/>
              </a:lnSpc>
              <a:buFont typeface="Wingdings" panose="05000000000000000000" pitchFamily="2" charset="2"/>
              <a:buChar char="ü"/>
            </a:pPr>
            <a:r>
              <a:rPr lang="en-US" sz="1500" dirty="0" err="1">
                <a:latin typeface="Candara" panose="020E0502030303020204" pitchFamily="34" charset="0"/>
                <a:ea typeface="Open Sans" panose="020B0604020202020204" charset="0"/>
                <a:cs typeface="Open Sans" panose="020B0604020202020204" charset="0"/>
              </a:rPr>
              <a:t>kube</a:t>
            </a:r>
            <a:r>
              <a:rPr lang="en-US" sz="1500" dirty="0">
                <a:latin typeface="Candara" panose="020E0502030303020204" pitchFamily="34" charset="0"/>
                <a:ea typeface="Open Sans" panose="020B0604020202020204" charset="0"/>
                <a:cs typeface="Open Sans" panose="020B0604020202020204" charset="0"/>
              </a:rPr>
              <a:t>-public	Public namespace for hosting public resources</a:t>
            </a:r>
          </a:p>
          <a:p>
            <a:pPr lvl="1">
              <a:lnSpc>
                <a:spcPct val="200000"/>
              </a:lnSpc>
              <a:buFont typeface="Wingdings" panose="05000000000000000000" pitchFamily="2" charset="2"/>
              <a:buChar char="ü"/>
            </a:pPr>
            <a:r>
              <a:rPr lang="en-US" sz="1500" dirty="0" err="1">
                <a:latin typeface="Candara" panose="020E0502030303020204" pitchFamily="34" charset="0"/>
                <a:ea typeface="Open Sans" panose="020B0604020202020204" charset="0"/>
                <a:cs typeface="Open Sans" panose="020B0604020202020204" charset="0"/>
              </a:rPr>
              <a:t>kube</a:t>
            </a:r>
            <a:r>
              <a:rPr lang="en-US" sz="1500" dirty="0">
                <a:latin typeface="Candara" panose="020E0502030303020204" pitchFamily="34" charset="0"/>
                <a:ea typeface="Open Sans" panose="020B0604020202020204" charset="0"/>
                <a:cs typeface="Open Sans" panose="020B0604020202020204" charset="0"/>
              </a:rPr>
              <a:t>-system	Used by Kubernetes for internal components</a:t>
            </a:r>
          </a:p>
          <a:p>
            <a:pPr marL="0" indent="0">
              <a:lnSpc>
                <a:spcPct val="100000"/>
              </a:lnSpc>
              <a:buNone/>
            </a:pPr>
            <a:endParaRPr lang="en-US" sz="1500" dirty="0">
              <a:latin typeface="Candara" panose="020E0502030303020204" pitchFamily="3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2021419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p:tgtEl>
                                          <p:spTgt spid="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p:cNvCxnSpPr/>
          <p:nvPr/>
        </p:nvCxnSpPr>
        <p:spPr>
          <a:xfrm>
            <a:off x="0" y="454446"/>
            <a:ext cx="9144000" cy="119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29" name="Rectangle 28"/>
          <p:cNvSpPr/>
          <p:nvPr/>
        </p:nvSpPr>
        <p:spPr>
          <a:xfrm>
            <a:off x="0" y="5093923"/>
            <a:ext cx="9144000" cy="49577"/>
          </a:xfrm>
          <a:prstGeom prst="rect">
            <a:avLst/>
          </a:prstGeom>
          <a:solidFill>
            <a:srgbClr val="0CBD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           </a:t>
            </a:r>
          </a:p>
        </p:txBody>
      </p:sp>
      <p:sp>
        <p:nvSpPr>
          <p:cNvPr id="23" name="TextBox 22"/>
          <p:cNvSpPr txBox="1"/>
          <p:nvPr/>
        </p:nvSpPr>
        <p:spPr>
          <a:xfrm>
            <a:off x="611050" y="69047"/>
            <a:ext cx="3472425" cy="415498"/>
          </a:xfrm>
          <a:prstGeom prst="rect">
            <a:avLst/>
          </a:prstGeom>
          <a:noFill/>
        </p:spPr>
        <p:txBody>
          <a:bodyPr wrap="none" rtlCol="0">
            <a:spAutoFit/>
          </a:bodyPr>
          <a:lstStyle/>
          <a:p>
            <a:pPr>
              <a:buSzPts val="2185"/>
            </a:pPr>
            <a:r>
              <a:rPr lang="en-IN" sz="2100" dirty="0"/>
              <a:t>Orchestration of Containers</a:t>
            </a:r>
          </a:p>
        </p:txBody>
      </p:sp>
      <p:sp>
        <p:nvSpPr>
          <p:cNvPr id="9" name="Google Shape;524;p9">
            <a:extLst>
              <a:ext uri="{FF2B5EF4-FFF2-40B4-BE49-F238E27FC236}">
                <a16:creationId xmlns:a16="http://schemas.microsoft.com/office/drawing/2014/main" id="{D12EC6C1-2722-4FC0-8A59-669348F29EEC}"/>
              </a:ext>
            </a:extLst>
          </p:cNvPr>
          <p:cNvSpPr txBox="1">
            <a:spLocks noGrp="1"/>
          </p:cNvSpPr>
          <p:nvPr/>
        </p:nvSpPr>
        <p:spPr>
          <a:xfrm>
            <a:off x="380537" y="706590"/>
            <a:ext cx="8382926" cy="3730320"/>
          </a:xfrm>
          <a:prstGeom prst="rect">
            <a:avLst/>
          </a:prstGeom>
          <a:noFill/>
          <a:ln>
            <a:noFill/>
          </a:ln>
        </p:spPr>
        <p:txBody>
          <a:bodyPr spcFirstLastPara="1" wrap="square" lIns="68569" tIns="34275" rIns="68569" bIns="34275" anchor="t"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pPr marL="257175" indent="-257175">
              <a:lnSpc>
                <a:spcPct val="200000"/>
              </a:lnSpc>
            </a:pPr>
            <a:r>
              <a:rPr lang="en-US" sz="1500" dirty="0">
                <a:latin typeface="Open Sans" panose="020B0604020202020204" charset="0"/>
                <a:ea typeface="Open Sans" panose="020B0604020202020204" charset="0"/>
                <a:cs typeface="Open Sans" panose="020B0604020202020204" charset="0"/>
              </a:rPr>
              <a:t>Container orchestration is a process of managing docker containers Lifecyle in production grade environments.</a:t>
            </a:r>
          </a:p>
          <a:p>
            <a:pPr marL="257175" indent="-257175">
              <a:lnSpc>
                <a:spcPct val="200000"/>
              </a:lnSpc>
            </a:pPr>
            <a:r>
              <a:rPr lang="en-US" sz="1500" dirty="0">
                <a:latin typeface="Open Sans" panose="020B0604020202020204" charset="0"/>
                <a:ea typeface="Open Sans" panose="020B0604020202020204" charset="0"/>
                <a:cs typeface="Open Sans" panose="020B0604020202020204" charset="0"/>
              </a:rPr>
              <a:t>Using these tools we can easily manage multiple clustered containers deployments.</a:t>
            </a:r>
          </a:p>
          <a:p>
            <a:pPr marL="257175" indent="-257175">
              <a:lnSpc>
                <a:spcPct val="200000"/>
              </a:lnSpc>
            </a:pPr>
            <a:r>
              <a:rPr lang="en-US" sz="1500" dirty="0">
                <a:latin typeface="Open Sans" panose="020B0604020202020204" charset="0"/>
                <a:ea typeface="Open Sans" panose="020B0604020202020204" charset="0"/>
                <a:cs typeface="Open Sans" panose="020B0604020202020204" charset="0"/>
              </a:rPr>
              <a:t>Using orchestration tools we can implement features like load balancing, auto scaling and failover.</a:t>
            </a:r>
          </a:p>
          <a:p>
            <a:pPr marL="257175" indent="-257175">
              <a:lnSpc>
                <a:spcPct val="200000"/>
              </a:lnSpc>
            </a:pPr>
            <a:r>
              <a:rPr lang="en-US" sz="1500" dirty="0">
                <a:latin typeface="Open Sans" panose="020B0604020202020204" charset="0"/>
                <a:ea typeface="Open Sans" panose="020B0604020202020204" charset="0"/>
                <a:cs typeface="Open Sans" panose="020B0604020202020204" charset="0"/>
              </a:rPr>
              <a:t>There are two major orchestration tools available for Docker i.e. Kubernetes and Docker Swarm.</a:t>
            </a:r>
          </a:p>
          <a:p>
            <a:pPr marL="0" indent="0">
              <a:lnSpc>
                <a:spcPct val="200000"/>
              </a:lnSpc>
              <a:buNone/>
            </a:pPr>
            <a:endParaRPr lang="en-US" sz="15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16742623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p:cNvCxnSpPr/>
          <p:nvPr/>
        </p:nvCxnSpPr>
        <p:spPr>
          <a:xfrm>
            <a:off x="0" y="454446"/>
            <a:ext cx="9144000" cy="119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29" name="Rectangle 28"/>
          <p:cNvSpPr/>
          <p:nvPr/>
        </p:nvSpPr>
        <p:spPr>
          <a:xfrm>
            <a:off x="0" y="5093923"/>
            <a:ext cx="9144000" cy="49577"/>
          </a:xfrm>
          <a:prstGeom prst="rect">
            <a:avLst/>
          </a:prstGeom>
          <a:solidFill>
            <a:srgbClr val="0CBD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           </a:t>
            </a:r>
          </a:p>
        </p:txBody>
      </p:sp>
      <p:sp>
        <p:nvSpPr>
          <p:cNvPr id="23" name="TextBox 22"/>
          <p:cNvSpPr txBox="1"/>
          <p:nvPr/>
        </p:nvSpPr>
        <p:spPr>
          <a:xfrm>
            <a:off x="611050" y="69047"/>
            <a:ext cx="2018501" cy="415498"/>
          </a:xfrm>
          <a:prstGeom prst="rect">
            <a:avLst/>
          </a:prstGeom>
          <a:noFill/>
        </p:spPr>
        <p:txBody>
          <a:bodyPr wrap="none" rtlCol="0">
            <a:spAutoFit/>
          </a:bodyPr>
          <a:lstStyle/>
          <a:p>
            <a:r>
              <a:rPr lang="en-US" sz="2100" b="1" dirty="0">
                <a:solidFill>
                  <a:schemeClr val="tx1">
                    <a:lumMod val="75000"/>
                    <a:lumOff val="25000"/>
                  </a:schemeClr>
                </a:solidFill>
                <a:latin typeface="Candara" panose="020E0502030303020204" pitchFamily="34" charset="0"/>
                <a:ea typeface="Open Sans" pitchFamily="34" charset="0"/>
                <a:cs typeface="Open Sans" pitchFamily="34" charset="0"/>
              </a:rPr>
              <a:t>Kubernetes Pod</a:t>
            </a:r>
          </a:p>
        </p:txBody>
      </p:sp>
      <p:pic>
        <p:nvPicPr>
          <p:cNvPr id="2050" name="Picture 2" descr="Image result for kubernetes pod&quot;">
            <a:extLst>
              <a:ext uri="{FF2B5EF4-FFF2-40B4-BE49-F238E27FC236}">
                <a16:creationId xmlns:a16="http://schemas.microsoft.com/office/drawing/2014/main" id="{3F338BCC-2801-463B-A96D-387504D9A1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1934" y="1021986"/>
            <a:ext cx="6100132" cy="3514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06286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p:cNvCxnSpPr/>
          <p:nvPr/>
        </p:nvCxnSpPr>
        <p:spPr>
          <a:xfrm>
            <a:off x="0" y="454446"/>
            <a:ext cx="9144000" cy="119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29" name="Rectangle 28"/>
          <p:cNvSpPr/>
          <p:nvPr/>
        </p:nvSpPr>
        <p:spPr>
          <a:xfrm>
            <a:off x="0" y="5093923"/>
            <a:ext cx="9144000" cy="49577"/>
          </a:xfrm>
          <a:prstGeom prst="rect">
            <a:avLst/>
          </a:prstGeom>
          <a:solidFill>
            <a:srgbClr val="0CBD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           </a:t>
            </a:r>
          </a:p>
        </p:txBody>
      </p:sp>
      <p:sp>
        <p:nvSpPr>
          <p:cNvPr id="23" name="TextBox 22"/>
          <p:cNvSpPr txBox="1"/>
          <p:nvPr/>
        </p:nvSpPr>
        <p:spPr>
          <a:xfrm>
            <a:off x="611050" y="69047"/>
            <a:ext cx="2749471" cy="415498"/>
          </a:xfrm>
          <a:prstGeom prst="rect">
            <a:avLst/>
          </a:prstGeom>
          <a:noFill/>
        </p:spPr>
        <p:txBody>
          <a:bodyPr wrap="none" rtlCol="0">
            <a:spAutoFit/>
          </a:bodyPr>
          <a:lstStyle/>
          <a:p>
            <a:r>
              <a:rPr lang="en-US" sz="2100" b="1" dirty="0">
                <a:solidFill>
                  <a:schemeClr val="tx1">
                    <a:lumMod val="75000"/>
                    <a:lumOff val="25000"/>
                  </a:schemeClr>
                </a:solidFill>
                <a:latin typeface="Candara" panose="020E0502030303020204" pitchFamily="34" charset="0"/>
                <a:ea typeface="Open Sans" pitchFamily="34" charset="0"/>
                <a:cs typeface="Open Sans" pitchFamily="34" charset="0"/>
              </a:rPr>
              <a:t>Kubernetes Pod Setup</a:t>
            </a:r>
          </a:p>
        </p:txBody>
      </p:sp>
      <p:pic>
        <p:nvPicPr>
          <p:cNvPr id="7" name="Picture 6">
            <a:extLst>
              <a:ext uri="{FF2B5EF4-FFF2-40B4-BE49-F238E27FC236}">
                <a16:creationId xmlns:a16="http://schemas.microsoft.com/office/drawing/2014/main" id="{6FA0261F-7FFE-4814-9990-5DC1D9D606C6}"/>
              </a:ext>
            </a:extLst>
          </p:cNvPr>
          <p:cNvPicPr>
            <a:picLocks noChangeAspect="1"/>
          </p:cNvPicPr>
          <p:nvPr/>
        </p:nvPicPr>
        <p:blipFill>
          <a:blip r:embed="rId3"/>
          <a:stretch>
            <a:fillRect/>
          </a:stretch>
        </p:blipFill>
        <p:spPr>
          <a:xfrm>
            <a:off x="611050" y="1621964"/>
            <a:ext cx="7776882" cy="1899572"/>
          </a:xfrm>
          <a:prstGeom prst="rect">
            <a:avLst/>
          </a:prstGeom>
        </p:spPr>
      </p:pic>
    </p:spTree>
    <p:extLst>
      <p:ext uri="{BB962C8B-B14F-4D97-AF65-F5344CB8AC3E}">
        <p14:creationId xmlns:p14="http://schemas.microsoft.com/office/powerpoint/2010/main" val="32271807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p:cNvCxnSpPr/>
          <p:nvPr/>
        </p:nvCxnSpPr>
        <p:spPr>
          <a:xfrm>
            <a:off x="0" y="454446"/>
            <a:ext cx="9144000" cy="119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29" name="Rectangle 28"/>
          <p:cNvSpPr/>
          <p:nvPr/>
        </p:nvSpPr>
        <p:spPr>
          <a:xfrm>
            <a:off x="0" y="5093923"/>
            <a:ext cx="9144000" cy="49577"/>
          </a:xfrm>
          <a:prstGeom prst="rect">
            <a:avLst/>
          </a:prstGeom>
          <a:solidFill>
            <a:srgbClr val="0CBD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           </a:t>
            </a:r>
          </a:p>
        </p:txBody>
      </p:sp>
      <p:sp>
        <p:nvSpPr>
          <p:cNvPr id="23" name="TextBox 22"/>
          <p:cNvSpPr txBox="1"/>
          <p:nvPr/>
        </p:nvSpPr>
        <p:spPr>
          <a:xfrm>
            <a:off x="611050" y="69047"/>
            <a:ext cx="1781257" cy="415498"/>
          </a:xfrm>
          <a:prstGeom prst="rect">
            <a:avLst/>
          </a:prstGeom>
          <a:noFill/>
        </p:spPr>
        <p:txBody>
          <a:bodyPr wrap="none" rtlCol="0">
            <a:spAutoFit/>
          </a:bodyPr>
          <a:lstStyle/>
          <a:p>
            <a:r>
              <a:rPr lang="en-US" sz="2100" b="1" dirty="0">
                <a:solidFill>
                  <a:schemeClr val="tx1">
                    <a:lumMod val="75000"/>
                    <a:lumOff val="25000"/>
                  </a:schemeClr>
                </a:solidFill>
                <a:latin typeface="Candara" panose="020E0502030303020204" pitchFamily="34" charset="0"/>
                <a:ea typeface="Open Sans" pitchFamily="34" charset="0"/>
                <a:cs typeface="Open Sans" pitchFamily="34" charset="0"/>
              </a:rPr>
              <a:t>Pod Template</a:t>
            </a:r>
          </a:p>
        </p:txBody>
      </p:sp>
      <p:sp>
        <p:nvSpPr>
          <p:cNvPr id="6" name="Google Shape;524;p9">
            <a:extLst>
              <a:ext uri="{FF2B5EF4-FFF2-40B4-BE49-F238E27FC236}">
                <a16:creationId xmlns:a16="http://schemas.microsoft.com/office/drawing/2014/main" id="{153372C7-D43D-4370-965A-928927AA3F9C}"/>
              </a:ext>
            </a:extLst>
          </p:cNvPr>
          <p:cNvSpPr txBox="1">
            <a:spLocks/>
          </p:cNvSpPr>
          <p:nvPr/>
        </p:nvSpPr>
        <p:spPr>
          <a:xfrm>
            <a:off x="439341" y="912019"/>
            <a:ext cx="8382926" cy="3730320"/>
          </a:xfrm>
          <a:prstGeom prst="rect">
            <a:avLst/>
          </a:prstGeom>
          <a:noFill/>
          <a:ln>
            <a:noFill/>
          </a:ln>
        </p:spPr>
        <p:txBody>
          <a:bodyPr spcFirstLastPara="1" wrap="square" lIns="68569" tIns="34275" rIns="68569" bIns="3427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650" dirty="0" err="1">
                <a:latin typeface="Candara" panose="020E0502030303020204" pitchFamily="34" charset="0"/>
                <a:ea typeface="Open Sans" panose="020B0604020202020204" charset="0"/>
                <a:cs typeface="Open Sans" panose="020B0604020202020204" charset="0"/>
              </a:rPr>
              <a:t>apiVersion</a:t>
            </a:r>
            <a:r>
              <a:rPr lang="en-US" sz="1650" dirty="0">
                <a:latin typeface="Candara" panose="020E0502030303020204" pitchFamily="34" charset="0"/>
                <a:ea typeface="Open Sans" panose="020B0604020202020204" charset="0"/>
                <a:cs typeface="Open Sans" panose="020B0604020202020204" charset="0"/>
              </a:rPr>
              <a:t>: v1</a:t>
            </a:r>
          </a:p>
          <a:p>
            <a:pPr marL="0" indent="0">
              <a:lnSpc>
                <a:spcPct val="100000"/>
              </a:lnSpc>
              <a:buNone/>
            </a:pPr>
            <a:r>
              <a:rPr lang="en-US" sz="1650" dirty="0">
                <a:latin typeface="Candara" panose="020E0502030303020204" pitchFamily="34" charset="0"/>
                <a:ea typeface="Open Sans" panose="020B0604020202020204" charset="0"/>
                <a:cs typeface="Open Sans" panose="020B0604020202020204" charset="0"/>
              </a:rPr>
              <a:t>kind: Pod</a:t>
            </a:r>
          </a:p>
          <a:p>
            <a:pPr marL="0" indent="0">
              <a:lnSpc>
                <a:spcPct val="100000"/>
              </a:lnSpc>
              <a:buNone/>
            </a:pPr>
            <a:r>
              <a:rPr lang="en-US" sz="1650" dirty="0">
                <a:latin typeface="Candara" panose="020E0502030303020204" pitchFamily="34" charset="0"/>
                <a:ea typeface="Open Sans" panose="020B0604020202020204" charset="0"/>
                <a:cs typeface="Open Sans" panose="020B0604020202020204" charset="0"/>
              </a:rPr>
              <a:t>metadata:</a:t>
            </a:r>
          </a:p>
          <a:p>
            <a:pPr marL="0" indent="0">
              <a:lnSpc>
                <a:spcPct val="100000"/>
              </a:lnSpc>
              <a:buNone/>
            </a:pPr>
            <a:r>
              <a:rPr lang="en-US" sz="1650" dirty="0">
                <a:latin typeface="Candara" panose="020E0502030303020204" pitchFamily="34" charset="0"/>
                <a:ea typeface="Open Sans" panose="020B0604020202020204" charset="0"/>
                <a:cs typeface="Open Sans" panose="020B0604020202020204" charset="0"/>
              </a:rPr>
              <a:t>  name: app-pod</a:t>
            </a:r>
          </a:p>
          <a:p>
            <a:pPr marL="0" indent="0">
              <a:lnSpc>
                <a:spcPct val="100000"/>
              </a:lnSpc>
              <a:buNone/>
            </a:pPr>
            <a:r>
              <a:rPr lang="en-US" sz="1650" dirty="0">
                <a:latin typeface="Candara" panose="020E0502030303020204" pitchFamily="34" charset="0"/>
                <a:ea typeface="Open Sans" panose="020B0604020202020204" charset="0"/>
                <a:cs typeface="Open Sans" panose="020B0604020202020204" charset="0"/>
              </a:rPr>
              <a:t>  labels:</a:t>
            </a:r>
          </a:p>
          <a:p>
            <a:pPr marL="0" indent="0">
              <a:lnSpc>
                <a:spcPct val="100000"/>
              </a:lnSpc>
              <a:buNone/>
            </a:pPr>
            <a:r>
              <a:rPr lang="en-US" sz="1650" dirty="0">
                <a:latin typeface="Candara" panose="020E0502030303020204" pitchFamily="34" charset="0"/>
                <a:ea typeface="Open Sans" panose="020B0604020202020204" charset="0"/>
                <a:cs typeface="Open Sans" panose="020B0604020202020204" charset="0"/>
              </a:rPr>
              <a:t>    app: app</a:t>
            </a:r>
          </a:p>
          <a:p>
            <a:pPr marL="0" indent="0">
              <a:lnSpc>
                <a:spcPct val="100000"/>
              </a:lnSpc>
              <a:buNone/>
            </a:pPr>
            <a:r>
              <a:rPr lang="en-US" sz="1650" dirty="0">
                <a:latin typeface="Candara" panose="020E0502030303020204" pitchFamily="34" charset="0"/>
                <a:ea typeface="Open Sans" panose="020B0604020202020204" charset="0"/>
                <a:cs typeface="Open Sans" panose="020B0604020202020204" charset="0"/>
              </a:rPr>
              <a:t>spec:</a:t>
            </a:r>
          </a:p>
          <a:p>
            <a:pPr marL="0" indent="0">
              <a:lnSpc>
                <a:spcPct val="100000"/>
              </a:lnSpc>
              <a:buNone/>
            </a:pPr>
            <a:r>
              <a:rPr lang="en-US" sz="1650" dirty="0">
                <a:latin typeface="Candara" panose="020E0502030303020204" pitchFamily="34" charset="0"/>
                <a:ea typeface="Open Sans" panose="020B0604020202020204" charset="0"/>
                <a:cs typeface="Open Sans" panose="020B0604020202020204" charset="0"/>
              </a:rPr>
              <a:t>  containers:</a:t>
            </a:r>
          </a:p>
          <a:p>
            <a:pPr marL="0" indent="0">
              <a:lnSpc>
                <a:spcPct val="100000"/>
              </a:lnSpc>
              <a:buNone/>
            </a:pPr>
            <a:r>
              <a:rPr lang="en-US" sz="1650" dirty="0">
                <a:latin typeface="Candara" panose="020E0502030303020204" pitchFamily="34" charset="0"/>
                <a:ea typeface="Open Sans" panose="020B0604020202020204" charset="0"/>
                <a:cs typeface="Open Sans" panose="020B0604020202020204" charset="0"/>
              </a:rPr>
              <a:t>  - name: app-container</a:t>
            </a:r>
          </a:p>
          <a:p>
            <a:pPr marL="0" indent="0">
              <a:lnSpc>
                <a:spcPct val="100000"/>
              </a:lnSpc>
              <a:buNone/>
            </a:pPr>
            <a:r>
              <a:rPr lang="en-US" sz="1650" dirty="0">
                <a:latin typeface="Candara" panose="020E0502030303020204" pitchFamily="34" charset="0"/>
                <a:ea typeface="Open Sans" panose="020B0604020202020204" charset="0"/>
                <a:cs typeface="Open Sans" panose="020B0604020202020204" charset="0"/>
              </a:rPr>
              <a:t>    image: jenkins</a:t>
            </a:r>
          </a:p>
        </p:txBody>
      </p:sp>
    </p:spTree>
    <p:extLst>
      <p:ext uri="{BB962C8B-B14F-4D97-AF65-F5344CB8AC3E}">
        <p14:creationId xmlns:p14="http://schemas.microsoft.com/office/powerpoint/2010/main" val="2179079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p:tgtEl>
                                          <p:spTgt spid="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p:cNvCxnSpPr/>
          <p:nvPr/>
        </p:nvCxnSpPr>
        <p:spPr>
          <a:xfrm>
            <a:off x="0" y="454446"/>
            <a:ext cx="9144000" cy="119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29" name="Rectangle 28"/>
          <p:cNvSpPr/>
          <p:nvPr/>
        </p:nvSpPr>
        <p:spPr>
          <a:xfrm>
            <a:off x="0" y="5093923"/>
            <a:ext cx="9144000" cy="49577"/>
          </a:xfrm>
          <a:prstGeom prst="rect">
            <a:avLst/>
          </a:prstGeom>
          <a:solidFill>
            <a:srgbClr val="0CBD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           </a:t>
            </a:r>
          </a:p>
        </p:txBody>
      </p:sp>
      <p:sp>
        <p:nvSpPr>
          <p:cNvPr id="23" name="TextBox 22"/>
          <p:cNvSpPr txBox="1"/>
          <p:nvPr/>
        </p:nvSpPr>
        <p:spPr>
          <a:xfrm>
            <a:off x="611050" y="69047"/>
            <a:ext cx="2754280" cy="415498"/>
          </a:xfrm>
          <a:prstGeom prst="rect">
            <a:avLst/>
          </a:prstGeom>
          <a:noFill/>
        </p:spPr>
        <p:txBody>
          <a:bodyPr wrap="none" rtlCol="0">
            <a:spAutoFit/>
          </a:bodyPr>
          <a:lstStyle/>
          <a:p>
            <a:r>
              <a:rPr lang="en-US" sz="2100" b="1" dirty="0">
                <a:solidFill>
                  <a:schemeClr val="tx1">
                    <a:lumMod val="75000"/>
                    <a:lumOff val="25000"/>
                  </a:schemeClr>
                </a:solidFill>
                <a:latin typeface="Candara" panose="020E0502030303020204" pitchFamily="34" charset="0"/>
                <a:ea typeface="Open Sans" pitchFamily="34" charset="0"/>
                <a:cs typeface="Open Sans" pitchFamily="34" charset="0"/>
              </a:rPr>
              <a:t>Deployment Template</a:t>
            </a:r>
          </a:p>
        </p:txBody>
      </p:sp>
      <p:sp>
        <p:nvSpPr>
          <p:cNvPr id="6" name="Google Shape;524;p9">
            <a:extLst>
              <a:ext uri="{FF2B5EF4-FFF2-40B4-BE49-F238E27FC236}">
                <a16:creationId xmlns:a16="http://schemas.microsoft.com/office/drawing/2014/main" id="{153372C7-D43D-4370-965A-928927AA3F9C}"/>
              </a:ext>
            </a:extLst>
          </p:cNvPr>
          <p:cNvSpPr txBox="1">
            <a:spLocks/>
          </p:cNvSpPr>
          <p:nvPr/>
        </p:nvSpPr>
        <p:spPr>
          <a:xfrm>
            <a:off x="493129" y="706590"/>
            <a:ext cx="8382926" cy="3730320"/>
          </a:xfrm>
          <a:prstGeom prst="rect">
            <a:avLst/>
          </a:prstGeom>
          <a:noFill/>
          <a:ln>
            <a:noFill/>
          </a:ln>
        </p:spPr>
        <p:txBody>
          <a:bodyPr spcFirstLastPara="1" wrap="square" lIns="68569" tIns="34275" rIns="68569" bIns="3427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050" dirty="0" err="1">
                <a:latin typeface="Candara" panose="020E0502030303020204" pitchFamily="34" charset="0"/>
                <a:ea typeface="Open Sans" panose="020B0604020202020204" charset="0"/>
                <a:cs typeface="Open Sans" panose="020B0604020202020204" charset="0"/>
              </a:rPr>
              <a:t>apiVersion</a:t>
            </a:r>
            <a:r>
              <a:rPr lang="en-US" sz="1050" dirty="0">
                <a:latin typeface="Candara" panose="020E0502030303020204" pitchFamily="34" charset="0"/>
                <a:ea typeface="Open Sans" panose="020B0604020202020204" charset="0"/>
                <a:cs typeface="Open Sans" panose="020B0604020202020204" charset="0"/>
              </a:rPr>
              <a:t>: apps/v1</a:t>
            </a:r>
          </a:p>
          <a:p>
            <a:pPr marL="0" indent="0">
              <a:lnSpc>
                <a:spcPct val="100000"/>
              </a:lnSpc>
              <a:buNone/>
            </a:pPr>
            <a:r>
              <a:rPr lang="en-US" sz="1050" dirty="0">
                <a:latin typeface="Candara" panose="020E0502030303020204" pitchFamily="34" charset="0"/>
                <a:ea typeface="Open Sans" panose="020B0604020202020204" charset="0"/>
                <a:cs typeface="Open Sans" panose="020B0604020202020204" charset="0"/>
              </a:rPr>
              <a:t>kind: Deployment</a:t>
            </a:r>
          </a:p>
          <a:p>
            <a:pPr marL="0" indent="0">
              <a:lnSpc>
                <a:spcPct val="100000"/>
              </a:lnSpc>
              <a:buNone/>
            </a:pPr>
            <a:r>
              <a:rPr lang="en-US" sz="1050" dirty="0">
                <a:latin typeface="Candara" panose="020E0502030303020204" pitchFamily="34" charset="0"/>
                <a:ea typeface="Open Sans" panose="020B0604020202020204" charset="0"/>
                <a:cs typeface="Open Sans" panose="020B0604020202020204" charset="0"/>
              </a:rPr>
              <a:t>metadata:</a:t>
            </a:r>
          </a:p>
          <a:p>
            <a:pPr marL="0" indent="0">
              <a:lnSpc>
                <a:spcPct val="100000"/>
              </a:lnSpc>
              <a:buNone/>
            </a:pPr>
            <a:r>
              <a:rPr lang="en-US" sz="1050" dirty="0">
                <a:latin typeface="Candara" panose="020E0502030303020204" pitchFamily="34" charset="0"/>
                <a:ea typeface="Open Sans" panose="020B0604020202020204" charset="0"/>
                <a:cs typeface="Open Sans" panose="020B0604020202020204" charset="0"/>
              </a:rPr>
              <a:t>  name: app-deployment</a:t>
            </a:r>
          </a:p>
          <a:p>
            <a:pPr marL="0" indent="0">
              <a:lnSpc>
                <a:spcPct val="100000"/>
              </a:lnSpc>
              <a:buNone/>
            </a:pPr>
            <a:r>
              <a:rPr lang="en-US" sz="1050" dirty="0">
                <a:latin typeface="Candara" panose="020E0502030303020204" pitchFamily="34" charset="0"/>
                <a:ea typeface="Open Sans" panose="020B0604020202020204" charset="0"/>
                <a:cs typeface="Open Sans" panose="020B0604020202020204" charset="0"/>
              </a:rPr>
              <a:t>spec:</a:t>
            </a:r>
          </a:p>
          <a:p>
            <a:pPr marL="0" indent="0">
              <a:lnSpc>
                <a:spcPct val="100000"/>
              </a:lnSpc>
              <a:buNone/>
            </a:pPr>
            <a:r>
              <a:rPr lang="en-US" sz="1050" dirty="0">
                <a:latin typeface="Candara" panose="020E0502030303020204" pitchFamily="34" charset="0"/>
                <a:ea typeface="Open Sans" panose="020B0604020202020204" charset="0"/>
                <a:cs typeface="Open Sans" panose="020B0604020202020204" charset="0"/>
              </a:rPr>
              <a:t>  selector:</a:t>
            </a:r>
          </a:p>
          <a:p>
            <a:pPr marL="0" indent="0">
              <a:lnSpc>
                <a:spcPct val="100000"/>
              </a:lnSpc>
              <a:buNone/>
            </a:pPr>
            <a:r>
              <a:rPr lang="en-US" sz="1050" dirty="0">
                <a:latin typeface="Candara" panose="020E0502030303020204" pitchFamily="34" charset="0"/>
                <a:ea typeface="Open Sans" panose="020B0604020202020204" charset="0"/>
                <a:cs typeface="Open Sans" panose="020B0604020202020204" charset="0"/>
              </a:rPr>
              <a:t>    </a:t>
            </a:r>
            <a:r>
              <a:rPr lang="en-US" sz="1050" dirty="0" err="1">
                <a:latin typeface="Candara" panose="020E0502030303020204" pitchFamily="34" charset="0"/>
                <a:ea typeface="Open Sans" panose="020B0604020202020204" charset="0"/>
                <a:cs typeface="Open Sans" panose="020B0604020202020204" charset="0"/>
              </a:rPr>
              <a:t>matchLabels</a:t>
            </a:r>
            <a:r>
              <a:rPr lang="en-US" sz="1050" dirty="0">
                <a:latin typeface="Candara" panose="020E0502030303020204" pitchFamily="34" charset="0"/>
                <a:ea typeface="Open Sans" panose="020B0604020202020204" charset="0"/>
                <a:cs typeface="Open Sans" panose="020B0604020202020204" charset="0"/>
              </a:rPr>
              <a:t>:</a:t>
            </a:r>
          </a:p>
          <a:p>
            <a:pPr marL="0" indent="0">
              <a:lnSpc>
                <a:spcPct val="100000"/>
              </a:lnSpc>
              <a:buNone/>
            </a:pPr>
            <a:r>
              <a:rPr lang="en-US" sz="1050" dirty="0">
                <a:latin typeface="Candara" panose="020E0502030303020204" pitchFamily="34" charset="0"/>
                <a:ea typeface="Open Sans" panose="020B0604020202020204" charset="0"/>
                <a:cs typeface="Open Sans" panose="020B0604020202020204" charset="0"/>
              </a:rPr>
              <a:t>      app: app</a:t>
            </a:r>
          </a:p>
          <a:p>
            <a:pPr marL="0" indent="0">
              <a:lnSpc>
                <a:spcPct val="100000"/>
              </a:lnSpc>
              <a:buNone/>
            </a:pPr>
            <a:r>
              <a:rPr lang="en-US" sz="1050" dirty="0">
                <a:latin typeface="Candara" panose="020E0502030303020204" pitchFamily="34" charset="0"/>
                <a:ea typeface="Open Sans" panose="020B0604020202020204" charset="0"/>
                <a:cs typeface="Open Sans" panose="020B0604020202020204" charset="0"/>
              </a:rPr>
              <a:t>  template:</a:t>
            </a:r>
          </a:p>
          <a:p>
            <a:pPr marL="0" indent="0">
              <a:lnSpc>
                <a:spcPct val="100000"/>
              </a:lnSpc>
              <a:buNone/>
            </a:pPr>
            <a:r>
              <a:rPr lang="en-US" sz="1050" dirty="0">
                <a:latin typeface="Candara" panose="020E0502030303020204" pitchFamily="34" charset="0"/>
                <a:ea typeface="Open Sans" panose="020B0604020202020204" charset="0"/>
                <a:cs typeface="Open Sans" panose="020B0604020202020204" charset="0"/>
              </a:rPr>
              <a:t>    metadata:</a:t>
            </a:r>
          </a:p>
          <a:p>
            <a:pPr marL="0" indent="0">
              <a:lnSpc>
                <a:spcPct val="100000"/>
              </a:lnSpc>
              <a:buNone/>
            </a:pPr>
            <a:r>
              <a:rPr lang="en-US" sz="1050" dirty="0">
                <a:latin typeface="Candara" panose="020E0502030303020204" pitchFamily="34" charset="0"/>
                <a:ea typeface="Open Sans" panose="020B0604020202020204" charset="0"/>
                <a:cs typeface="Open Sans" panose="020B0604020202020204" charset="0"/>
              </a:rPr>
              <a:t>      labels:</a:t>
            </a:r>
          </a:p>
          <a:p>
            <a:pPr marL="0" indent="0">
              <a:lnSpc>
                <a:spcPct val="100000"/>
              </a:lnSpc>
              <a:buNone/>
            </a:pPr>
            <a:r>
              <a:rPr lang="en-US" sz="1050" dirty="0">
                <a:latin typeface="Candara" panose="020E0502030303020204" pitchFamily="34" charset="0"/>
                <a:ea typeface="Open Sans" panose="020B0604020202020204" charset="0"/>
                <a:cs typeface="Open Sans" panose="020B0604020202020204" charset="0"/>
              </a:rPr>
              <a:t>        app: app</a:t>
            </a:r>
          </a:p>
          <a:p>
            <a:pPr marL="0" indent="0">
              <a:lnSpc>
                <a:spcPct val="100000"/>
              </a:lnSpc>
              <a:buNone/>
            </a:pPr>
            <a:r>
              <a:rPr lang="en-US" sz="1050" dirty="0">
                <a:latin typeface="Candara" panose="020E0502030303020204" pitchFamily="34" charset="0"/>
                <a:ea typeface="Open Sans" panose="020B0604020202020204" charset="0"/>
                <a:cs typeface="Open Sans" panose="020B0604020202020204" charset="0"/>
              </a:rPr>
              <a:t>    spec:</a:t>
            </a:r>
          </a:p>
          <a:p>
            <a:pPr marL="0" indent="0">
              <a:lnSpc>
                <a:spcPct val="100000"/>
              </a:lnSpc>
              <a:buNone/>
            </a:pPr>
            <a:r>
              <a:rPr lang="en-US" sz="1050" dirty="0">
                <a:latin typeface="Candara" panose="020E0502030303020204" pitchFamily="34" charset="0"/>
                <a:ea typeface="Open Sans" panose="020B0604020202020204" charset="0"/>
                <a:cs typeface="Open Sans" panose="020B0604020202020204" charset="0"/>
              </a:rPr>
              <a:t>      containers:</a:t>
            </a:r>
          </a:p>
          <a:p>
            <a:pPr marL="0" indent="0">
              <a:lnSpc>
                <a:spcPct val="100000"/>
              </a:lnSpc>
              <a:buNone/>
            </a:pPr>
            <a:r>
              <a:rPr lang="en-US" sz="1050" dirty="0">
                <a:latin typeface="Candara" panose="020E0502030303020204" pitchFamily="34" charset="0"/>
                <a:ea typeface="Open Sans" panose="020B0604020202020204" charset="0"/>
                <a:cs typeface="Open Sans" panose="020B0604020202020204" charset="0"/>
              </a:rPr>
              <a:t>      - name: app-container</a:t>
            </a:r>
          </a:p>
          <a:p>
            <a:pPr marL="0" indent="0">
              <a:lnSpc>
                <a:spcPct val="100000"/>
              </a:lnSpc>
              <a:buNone/>
            </a:pPr>
            <a:r>
              <a:rPr lang="en-US" sz="1050" dirty="0">
                <a:latin typeface="Candara" panose="020E0502030303020204" pitchFamily="34" charset="0"/>
                <a:ea typeface="Open Sans" panose="020B0604020202020204" charset="0"/>
                <a:cs typeface="Open Sans" panose="020B0604020202020204" charset="0"/>
              </a:rPr>
              <a:t>        image: </a:t>
            </a:r>
            <a:r>
              <a:rPr lang="en-US" sz="1050" dirty="0" err="1">
                <a:latin typeface="Candara" panose="020E0502030303020204" pitchFamily="34" charset="0"/>
                <a:ea typeface="Open Sans" panose="020B0604020202020204" charset="0"/>
                <a:cs typeface="Open Sans" panose="020B0604020202020204" charset="0"/>
              </a:rPr>
              <a:t>nginx</a:t>
            </a:r>
            <a:endParaRPr lang="en-US" sz="1050" dirty="0">
              <a:latin typeface="Candara" panose="020E0502030303020204" pitchFamily="34" charset="0"/>
              <a:ea typeface="Open Sans" panose="020B0604020202020204" charset="0"/>
              <a:cs typeface="Open Sans" panose="020B0604020202020204" charset="0"/>
            </a:endParaRPr>
          </a:p>
          <a:p>
            <a:pPr marL="0" indent="0">
              <a:lnSpc>
                <a:spcPct val="100000"/>
              </a:lnSpc>
              <a:buNone/>
            </a:pPr>
            <a:r>
              <a:rPr lang="en-US" sz="1050" dirty="0">
                <a:latin typeface="Candara" panose="020E0502030303020204" pitchFamily="34" charset="0"/>
                <a:ea typeface="Open Sans" panose="020B0604020202020204" charset="0"/>
                <a:cs typeface="Open Sans" panose="020B0604020202020204" charset="0"/>
              </a:rPr>
              <a:t>       </a:t>
            </a:r>
          </a:p>
        </p:txBody>
      </p:sp>
    </p:spTree>
    <p:extLst>
      <p:ext uri="{BB962C8B-B14F-4D97-AF65-F5344CB8AC3E}">
        <p14:creationId xmlns:p14="http://schemas.microsoft.com/office/powerpoint/2010/main" val="2356720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p:tgtEl>
                                          <p:spTgt spid="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p:cNvCxnSpPr/>
          <p:nvPr/>
        </p:nvCxnSpPr>
        <p:spPr>
          <a:xfrm>
            <a:off x="0" y="454446"/>
            <a:ext cx="9144000" cy="119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29" name="Rectangle 28"/>
          <p:cNvSpPr/>
          <p:nvPr/>
        </p:nvSpPr>
        <p:spPr>
          <a:xfrm>
            <a:off x="0" y="5093923"/>
            <a:ext cx="9144000" cy="49577"/>
          </a:xfrm>
          <a:prstGeom prst="rect">
            <a:avLst/>
          </a:prstGeom>
          <a:solidFill>
            <a:srgbClr val="0CBD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           </a:t>
            </a:r>
          </a:p>
        </p:txBody>
      </p:sp>
      <p:sp>
        <p:nvSpPr>
          <p:cNvPr id="23" name="TextBox 22"/>
          <p:cNvSpPr txBox="1"/>
          <p:nvPr/>
        </p:nvSpPr>
        <p:spPr>
          <a:xfrm>
            <a:off x="611050" y="69047"/>
            <a:ext cx="2844048" cy="415498"/>
          </a:xfrm>
          <a:prstGeom prst="rect">
            <a:avLst/>
          </a:prstGeom>
          <a:noFill/>
        </p:spPr>
        <p:txBody>
          <a:bodyPr wrap="none" rtlCol="0">
            <a:spAutoFit/>
          </a:bodyPr>
          <a:lstStyle/>
          <a:p>
            <a:r>
              <a:rPr lang="en-US" sz="2100" b="1" dirty="0">
                <a:solidFill>
                  <a:schemeClr val="tx1">
                    <a:lumMod val="75000"/>
                    <a:lumOff val="25000"/>
                  </a:schemeClr>
                </a:solidFill>
                <a:latin typeface="Candara" panose="020E0502030303020204" pitchFamily="34" charset="0"/>
                <a:ea typeface="Open Sans" pitchFamily="34" charset="0"/>
                <a:cs typeface="Open Sans" pitchFamily="34" charset="0"/>
              </a:rPr>
              <a:t>Kubernetes Replica Set</a:t>
            </a:r>
          </a:p>
        </p:txBody>
      </p:sp>
      <p:pic>
        <p:nvPicPr>
          <p:cNvPr id="1026" name="Picture 2" descr="How Kubernetes Deployments Work – The New Stack">
            <a:extLst>
              <a:ext uri="{FF2B5EF4-FFF2-40B4-BE49-F238E27FC236}">
                <a16:creationId xmlns:a16="http://schemas.microsoft.com/office/drawing/2014/main" id="{188C6CC6-917A-4F26-AA03-49F4413272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0546" y="644209"/>
            <a:ext cx="3602908" cy="4044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92482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p:cNvCxnSpPr/>
          <p:nvPr/>
        </p:nvCxnSpPr>
        <p:spPr>
          <a:xfrm>
            <a:off x="0" y="454446"/>
            <a:ext cx="9144000" cy="119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29" name="Rectangle 28"/>
          <p:cNvSpPr/>
          <p:nvPr/>
        </p:nvSpPr>
        <p:spPr>
          <a:xfrm>
            <a:off x="0" y="5093923"/>
            <a:ext cx="9144000" cy="49577"/>
          </a:xfrm>
          <a:prstGeom prst="rect">
            <a:avLst/>
          </a:prstGeom>
          <a:solidFill>
            <a:srgbClr val="0CBD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           </a:t>
            </a:r>
          </a:p>
        </p:txBody>
      </p:sp>
      <p:sp>
        <p:nvSpPr>
          <p:cNvPr id="23" name="TextBox 22"/>
          <p:cNvSpPr txBox="1"/>
          <p:nvPr/>
        </p:nvSpPr>
        <p:spPr>
          <a:xfrm>
            <a:off x="611050" y="69047"/>
            <a:ext cx="2523448" cy="415498"/>
          </a:xfrm>
          <a:prstGeom prst="rect">
            <a:avLst/>
          </a:prstGeom>
          <a:noFill/>
        </p:spPr>
        <p:txBody>
          <a:bodyPr wrap="none" rtlCol="0">
            <a:spAutoFit/>
          </a:bodyPr>
          <a:lstStyle/>
          <a:p>
            <a:r>
              <a:rPr lang="en-US" sz="2100" b="1" dirty="0">
                <a:solidFill>
                  <a:schemeClr val="tx1">
                    <a:lumMod val="75000"/>
                    <a:lumOff val="25000"/>
                  </a:schemeClr>
                </a:solidFill>
                <a:latin typeface="Candara" panose="020E0502030303020204" pitchFamily="34" charset="0"/>
                <a:ea typeface="Open Sans" pitchFamily="34" charset="0"/>
                <a:cs typeface="Open Sans" pitchFamily="34" charset="0"/>
              </a:rPr>
              <a:t>Kubernetes Services</a:t>
            </a:r>
          </a:p>
        </p:txBody>
      </p:sp>
      <p:pic>
        <p:nvPicPr>
          <p:cNvPr id="2050" name="Picture 2" descr="Single and Multi-Port Service in Kubernetes (K8s) | by Kubernetes Advocate  | AVM Consulting Blog | Medium">
            <a:extLst>
              <a:ext uri="{FF2B5EF4-FFF2-40B4-BE49-F238E27FC236}">
                <a16:creationId xmlns:a16="http://schemas.microsoft.com/office/drawing/2014/main" id="{48D4790D-F487-4848-977C-49C69E0A9D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9433" y="764754"/>
            <a:ext cx="5225133" cy="3924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92833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p:cNvCxnSpPr/>
          <p:nvPr/>
        </p:nvCxnSpPr>
        <p:spPr>
          <a:xfrm>
            <a:off x="0" y="454446"/>
            <a:ext cx="9144000" cy="119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29" name="Rectangle 28"/>
          <p:cNvSpPr/>
          <p:nvPr/>
        </p:nvSpPr>
        <p:spPr>
          <a:xfrm>
            <a:off x="0" y="5093923"/>
            <a:ext cx="9144000" cy="49577"/>
          </a:xfrm>
          <a:prstGeom prst="rect">
            <a:avLst/>
          </a:prstGeom>
          <a:solidFill>
            <a:srgbClr val="0CBD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           </a:t>
            </a:r>
          </a:p>
        </p:txBody>
      </p:sp>
      <p:sp>
        <p:nvSpPr>
          <p:cNvPr id="23" name="TextBox 22"/>
          <p:cNvSpPr txBox="1"/>
          <p:nvPr/>
        </p:nvSpPr>
        <p:spPr>
          <a:xfrm>
            <a:off x="611050" y="69047"/>
            <a:ext cx="2286203" cy="415498"/>
          </a:xfrm>
          <a:prstGeom prst="rect">
            <a:avLst/>
          </a:prstGeom>
          <a:noFill/>
        </p:spPr>
        <p:txBody>
          <a:bodyPr wrap="none" rtlCol="0">
            <a:spAutoFit/>
          </a:bodyPr>
          <a:lstStyle/>
          <a:p>
            <a:r>
              <a:rPr lang="en-US" sz="2100" b="1" dirty="0">
                <a:solidFill>
                  <a:schemeClr val="tx1">
                    <a:lumMod val="75000"/>
                    <a:lumOff val="25000"/>
                  </a:schemeClr>
                </a:solidFill>
                <a:latin typeface="Candara" panose="020E0502030303020204" pitchFamily="34" charset="0"/>
                <a:ea typeface="Open Sans" pitchFamily="34" charset="0"/>
                <a:cs typeface="Open Sans" pitchFamily="34" charset="0"/>
              </a:rPr>
              <a:t>Services Template</a:t>
            </a:r>
          </a:p>
        </p:txBody>
      </p:sp>
      <p:sp>
        <p:nvSpPr>
          <p:cNvPr id="6" name="Google Shape;524;p9">
            <a:extLst>
              <a:ext uri="{FF2B5EF4-FFF2-40B4-BE49-F238E27FC236}">
                <a16:creationId xmlns:a16="http://schemas.microsoft.com/office/drawing/2014/main" id="{153372C7-D43D-4370-965A-928927AA3F9C}"/>
              </a:ext>
            </a:extLst>
          </p:cNvPr>
          <p:cNvSpPr txBox="1">
            <a:spLocks/>
          </p:cNvSpPr>
          <p:nvPr/>
        </p:nvSpPr>
        <p:spPr>
          <a:xfrm>
            <a:off x="493129" y="706590"/>
            <a:ext cx="8382926" cy="3730320"/>
          </a:xfrm>
          <a:prstGeom prst="rect">
            <a:avLst/>
          </a:prstGeom>
          <a:noFill/>
          <a:ln>
            <a:noFill/>
          </a:ln>
        </p:spPr>
        <p:txBody>
          <a:bodyPr spcFirstLastPara="1" wrap="square" lIns="68569" tIns="34275" rIns="68569" bIns="3427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350" dirty="0" err="1">
                <a:latin typeface="Candara" panose="020E0502030303020204" pitchFamily="34" charset="0"/>
                <a:ea typeface="Open Sans" panose="020B0604020202020204" charset="0"/>
                <a:cs typeface="Open Sans" panose="020B0604020202020204" charset="0"/>
              </a:rPr>
              <a:t>apiVersion</a:t>
            </a:r>
            <a:r>
              <a:rPr lang="en-US" sz="1350" dirty="0">
                <a:latin typeface="Candara" panose="020E0502030303020204" pitchFamily="34" charset="0"/>
                <a:ea typeface="Open Sans" panose="020B0604020202020204" charset="0"/>
                <a:cs typeface="Open Sans" panose="020B0604020202020204" charset="0"/>
              </a:rPr>
              <a:t>: v1</a:t>
            </a:r>
          </a:p>
          <a:p>
            <a:pPr marL="0" indent="0">
              <a:lnSpc>
                <a:spcPct val="100000"/>
              </a:lnSpc>
              <a:buNone/>
            </a:pPr>
            <a:r>
              <a:rPr lang="en-US" sz="1350" dirty="0">
                <a:latin typeface="Candara" panose="020E0502030303020204" pitchFamily="34" charset="0"/>
                <a:ea typeface="Open Sans" panose="020B0604020202020204" charset="0"/>
                <a:cs typeface="Open Sans" panose="020B0604020202020204" charset="0"/>
              </a:rPr>
              <a:t>kind: Service</a:t>
            </a:r>
          </a:p>
          <a:p>
            <a:pPr marL="0" indent="0">
              <a:lnSpc>
                <a:spcPct val="100000"/>
              </a:lnSpc>
              <a:buNone/>
            </a:pPr>
            <a:r>
              <a:rPr lang="en-US" sz="1350" dirty="0">
                <a:latin typeface="Candara" panose="020E0502030303020204" pitchFamily="34" charset="0"/>
                <a:ea typeface="Open Sans" panose="020B0604020202020204" charset="0"/>
                <a:cs typeface="Open Sans" panose="020B0604020202020204" charset="0"/>
              </a:rPr>
              <a:t>metadata:</a:t>
            </a:r>
          </a:p>
          <a:p>
            <a:pPr marL="0" indent="0">
              <a:lnSpc>
                <a:spcPct val="100000"/>
              </a:lnSpc>
              <a:buNone/>
            </a:pPr>
            <a:r>
              <a:rPr lang="en-US" sz="1350" dirty="0">
                <a:latin typeface="Candara" panose="020E0502030303020204" pitchFamily="34" charset="0"/>
                <a:ea typeface="Open Sans" panose="020B0604020202020204" charset="0"/>
                <a:cs typeface="Open Sans" panose="020B0604020202020204" charset="0"/>
              </a:rPr>
              <a:t>  name: app-nginx</a:t>
            </a:r>
          </a:p>
          <a:p>
            <a:pPr marL="0" indent="0">
              <a:lnSpc>
                <a:spcPct val="100000"/>
              </a:lnSpc>
              <a:buNone/>
            </a:pPr>
            <a:r>
              <a:rPr lang="en-US" sz="1350" dirty="0">
                <a:latin typeface="Candara" panose="020E0502030303020204" pitchFamily="34" charset="0"/>
                <a:ea typeface="Open Sans" panose="020B0604020202020204" charset="0"/>
                <a:cs typeface="Open Sans" panose="020B0604020202020204" charset="0"/>
              </a:rPr>
              <a:t>  labels:</a:t>
            </a:r>
          </a:p>
          <a:p>
            <a:pPr marL="0" indent="0">
              <a:lnSpc>
                <a:spcPct val="100000"/>
              </a:lnSpc>
              <a:buNone/>
            </a:pPr>
            <a:r>
              <a:rPr lang="en-US" sz="1350" dirty="0">
                <a:latin typeface="Candara" panose="020E0502030303020204" pitchFamily="34" charset="0"/>
                <a:ea typeface="Open Sans" panose="020B0604020202020204" charset="0"/>
                <a:cs typeface="Open Sans" panose="020B0604020202020204" charset="0"/>
              </a:rPr>
              <a:t>    run: app-nginx</a:t>
            </a:r>
          </a:p>
          <a:p>
            <a:pPr marL="0" indent="0">
              <a:lnSpc>
                <a:spcPct val="100000"/>
              </a:lnSpc>
              <a:buNone/>
            </a:pPr>
            <a:r>
              <a:rPr lang="en-US" sz="1350" dirty="0">
                <a:latin typeface="Candara" panose="020E0502030303020204" pitchFamily="34" charset="0"/>
                <a:ea typeface="Open Sans" panose="020B0604020202020204" charset="0"/>
                <a:cs typeface="Open Sans" panose="020B0604020202020204" charset="0"/>
              </a:rPr>
              <a:t>spec:</a:t>
            </a:r>
          </a:p>
          <a:p>
            <a:pPr marL="0" indent="0">
              <a:lnSpc>
                <a:spcPct val="100000"/>
              </a:lnSpc>
              <a:buNone/>
            </a:pPr>
            <a:r>
              <a:rPr lang="en-US" sz="1350" dirty="0">
                <a:latin typeface="Candara" panose="020E0502030303020204" pitchFamily="34" charset="0"/>
                <a:ea typeface="Open Sans" panose="020B0604020202020204" charset="0"/>
                <a:cs typeface="Open Sans" panose="020B0604020202020204" charset="0"/>
              </a:rPr>
              <a:t>  ports:</a:t>
            </a:r>
          </a:p>
          <a:p>
            <a:pPr marL="0" indent="0">
              <a:lnSpc>
                <a:spcPct val="100000"/>
              </a:lnSpc>
              <a:buNone/>
            </a:pPr>
            <a:r>
              <a:rPr lang="en-US" sz="1350" dirty="0">
                <a:latin typeface="Candara" panose="020E0502030303020204" pitchFamily="34" charset="0"/>
                <a:ea typeface="Open Sans" panose="020B0604020202020204" charset="0"/>
                <a:cs typeface="Open Sans" panose="020B0604020202020204" charset="0"/>
              </a:rPr>
              <a:t>  - port: 80</a:t>
            </a:r>
          </a:p>
          <a:p>
            <a:pPr marL="0" indent="0">
              <a:lnSpc>
                <a:spcPct val="100000"/>
              </a:lnSpc>
              <a:buNone/>
            </a:pPr>
            <a:r>
              <a:rPr lang="en-US" sz="1350" dirty="0">
                <a:latin typeface="Candara" panose="020E0502030303020204" pitchFamily="34" charset="0"/>
                <a:ea typeface="Open Sans" panose="020B0604020202020204" charset="0"/>
                <a:cs typeface="Open Sans" panose="020B0604020202020204" charset="0"/>
              </a:rPr>
              <a:t>    protocol: TCP</a:t>
            </a:r>
          </a:p>
          <a:p>
            <a:pPr marL="0" indent="0">
              <a:lnSpc>
                <a:spcPct val="100000"/>
              </a:lnSpc>
              <a:buNone/>
            </a:pPr>
            <a:r>
              <a:rPr lang="en-US" sz="1350" dirty="0">
                <a:latin typeface="Candara" panose="020E0502030303020204" pitchFamily="34" charset="0"/>
                <a:ea typeface="Open Sans" panose="020B0604020202020204" charset="0"/>
                <a:cs typeface="Open Sans" panose="020B0604020202020204" charset="0"/>
              </a:rPr>
              <a:t>  selector:</a:t>
            </a:r>
          </a:p>
          <a:p>
            <a:pPr marL="0" indent="0">
              <a:lnSpc>
                <a:spcPct val="100000"/>
              </a:lnSpc>
              <a:buNone/>
            </a:pPr>
            <a:r>
              <a:rPr lang="en-US" sz="1350" dirty="0">
                <a:latin typeface="Candara" panose="020E0502030303020204" pitchFamily="34" charset="0"/>
                <a:ea typeface="Open Sans" panose="020B0604020202020204" charset="0"/>
                <a:cs typeface="Open Sans" panose="020B0604020202020204" charset="0"/>
              </a:rPr>
              <a:t>    run: app-nginx</a:t>
            </a:r>
          </a:p>
          <a:p>
            <a:pPr marL="0" indent="0">
              <a:lnSpc>
                <a:spcPct val="100000"/>
              </a:lnSpc>
              <a:buNone/>
            </a:pPr>
            <a:r>
              <a:rPr lang="en-US" sz="1350" dirty="0">
                <a:latin typeface="Candara" panose="020E0502030303020204" pitchFamily="34" charset="0"/>
                <a:ea typeface="Open Sans" panose="020B0604020202020204" charset="0"/>
                <a:cs typeface="Open Sans" panose="020B0604020202020204" charset="0"/>
              </a:rPr>
              <a:t>  type: </a:t>
            </a:r>
            <a:r>
              <a:rPr lang="en-US" sz="1350" dirty="0" err="1">
                <a:latin typeface="Candara" panose="020E0502030303020204" pitchFamily="34" charset="0"/>
                <a:ea typeface="Open Sans" panose="020B0604020202020204" charset="0"/>
                <a:cs typeface="Open Sans" panose="020B0604020202020204" charset="0"/>
              </a:rPr>
              <a:t>NodePort</a:t>
            </a:r>
            <a:endParaRPr lang="en-US" sz="1350" dirty="0">
              <a:latin typeface="Candara" panose="020E0502030303020204" pitchFamily="3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1193064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p:tgtEl>
                                          <p:spTgt spid="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p:cNvCxnSpPr/>
          <p:nvPr/>
        </p:nvCxnSpPr>
        <p:spPr>
          <a:xfrm>
            <a:off x="0" y="454446"/>
            <a:ext cx="9144000" cy="119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29" name="Rectangle 28"/>
          <p:cNvSpPr/>
          <p:nvPr/>
        </p:nvSpPr>
        <p:spPr>
          <a:xfrm>
            <a:off x="0" y="5093923"/>
            <a:ext cx="9144000" cy="49577"/>
          </a:xfrm>
          <a:prstGeom prst="rect">
            <a:avLst/>
          </a:prstGeom>
          <a:solidFill>
            <a:srgbClr val="0CBD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           </a:t>
            </a:r>
          </a:p>
        </p:txBody>
      </p:sp>
      <p:sp>
        <p:nvSpPr>
          <p:cNvPr id="23" name="TextBox 22"/>
          <p:cNvSpPr txBox="1"/>
          <p:nvPr/>
        </p:nvSpPr>
        <p:spPr>
          <a:xfrm>
            <a:off x="611050" y="69047"/>
            <a:ext cx="3254417" cy="415498"/>
          </a:xfrm>
          <a:prstGeom prst="rect">
            <a:avLst/>
          </a:prstGeom>
          <a:noFill/>
        </p:spPr>
        <p:txBody>
          <a:bodyPr wrap="none" rtlCol="0">
            <a:spAutoFit/>
          </a:bodyPr>
          <a:lstStyle/>
          <a:p>
            <a:r>
              <a:rPr lang="en-US" sz="2100" b="1" dirty="0">
                <a:solidFill>
                  <a:schemeClr val="tx1">
                    <a:lumMod val="75000"/>
                    <a:lumOff val="25000"/>
                  </a:schemeClr>
                </a:solidFill>
                <a:latin typeface="Candara" panose="020E0502030303020204" pitchFamily="34" charset="0"/>
                <a:ea typeface="Open Sans" pitchFamily="34" charset="0"/>
                <a:cs typeface="Open Sans" pitchFamily="34" charset="0"/>
              </a:rPr>
              <a:t>Kubernetes Services Types</a:t>
            </a:r>
          </a:p>
        </p:txBody>
      </p:sp>
      <p:pic>
        <p:nvPicPr>
          <p:cNvPr id="3074" name="Picture 2" descr="What is ClusterIP, NodePort, and LoadBalancer service types in Kubernetes?  – Goglides Tech blog">
            <a:extLst>
              <a:ext uri="{FF2B5EF4-FFF2-40B4-BE49-F238E27FC236}">
                <a16:creationId xmlns:a16="http://schemas.microsoft.com/office/drawing/2014/main" id="{188AAAE5-E728-496E-B775-4B4E2AE45F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552" y="841036"/>
            <a:ext cx="5134896" cy="4051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34705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p:cNvCxnSpPr/>
          <p:nvPr/>
        </p:nvCxnSpPr>
        <p:spPr>
          <a:xfrm>
            <a:off x="0" y="454446"/>
            <a:ext cx="9144000" cy="119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29" name="Rectangle 28"/>
          <p:cNvSpPr/>
          <p:nvPr/>
        </p:nvSpPr>
        <p:spPr>
          <a:xfrm>
            <a:off x="0" y="5093923"/>
            <a:ext cx="9144000" cy="49577"/>
          </a:xfrm>
          <a:prstGeom prst="rect">
            <a:avLst/>
          </a:prstGeom>
          <a:solidFill>
            <a:srgbClr val="0CBD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           </a:t>
            </a:r>
          </a:p>
        </p:txBody>
      </p:sp>
      <p:sp>
        <p:nvSpPr>
          <p:cNvPr id="23" name="TextBox 22"/>
          <p:cNvSpPr txBox="1"/>
          <p:nvPr/>
        </p:nvSpPr>
        <p:spPr>
          <a:xfrm>
            <a:off x="611050" y="69047"/>
            <a:ext cx="1755609" cy="415498"/>
          </a:xfrm>
          <a:prstGeom prst="rect">
            <a:avLst/>
          </a:prstGeom>
          <a:noFill/>
        </p:spPr>
        <p:txBody>
          <a:bodyPr wrap="none" rtlCol="0">
            <a:spAutoFit/>
          </a:bodyPr>
          <a:lstStyle/>
          <a:p>
            <a:r>
              <a:rPr lang="en-US" sz="2100" b="1" dirty="0">
                <a:solidFill>
                  <a:schemeClr val="tx1">
                    <a:lumMod val="75000"/>
                    <a:lumOff val="25000"/>
                  </a:schemeClr>
                </a:solidFill>
                <a:latin typeface="Candara" panose="020E0502030303020204" pitchFamily="34" charset="0"/>
                <a:ea typeface="Open Sans" pitchFamily="34" charset="0"/>
                <a:cs typeface="Open Sans" pitchFamily="34" charset="0"/>
              </a:rPr>
              <a:t>Services Type</a:t>
            </a:r>
          </a:p>
        </p:txBody>
      </p:sp>
      <p:sp>
        <p:nvSpPr>
          <p:cNvPr id="6" name="Google Shape;524;p9">
            <a:extLst>
              <a:ext uri="{FF2B5EF4-FFF2-40B4-BE49-F238E27FC236}">
                <a16:creationId xmlns:a16="http://schemas.microsoft.com/office/drawing/2014/main" id="{153372C7-D43D-4370-965A-928927AA3F9C}"/>
              </a:ext>
            </a:extLst>
          </p:cNvPr>
          <p:cNvSpPr txBox="1">
            <a:spLocks/>
          </p:cNvSpPr>
          <p:nvPr/>
        </p:nvSpPr>
        <p:spPr>
          <a:xfrm>
            <a:off x="493129" y="706590"/>
            <a:ext cx="8382926" cy="3730320"/>
          </a:xfrm>
          <a:prstGeom prst="rect">
            <a:avLst/>
          </a:prstGeom>
          <a:noFill/>
          <a:ln>
            <a:noFill/>
          </a:ln>
        </p:spPr>
        <p:txBody>
          <a:bodyPr spcFirstLastPara="1" wrap="square" lIns="68569" tIns="34275" rIns="68569" bIns="3427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1500" dirty="0">
                <a:latin typeface="Candara" panose="020E0502030303020204" pitchFamily="34" charset="0"/>
                <a:ea typeface="Open Sans" panose="020B0604020202020204" charset="0"/>
                <a:cs typeface="Open Sans" panose="020B0604020202020204" charset="0"/>
              </a:rPr>
              <a:t>While deploying service on Kubernetes we can specify what kind of service we want to configure. We are having below three Types of service:</a:t>
            </a:r>
          </a:p>
          <a:p>
            <a:pPr marL="0" indent="0">
              <a:lnSpc>
                <a:spcPct val="150000"/>
              </a:lnSpc>
              <a:buNone/>
            </a:pPr>
            <a:endParaRPr lang="en-US" sz="750" dirty="0">
              <a:latin typeface="Candara" panose="020E0502030303020204" pitchFamily="34" charset="0"/>
              <a:ea typeface="Open Sans" panose="020B0604020202020204" charset="0"/>
              <a:cs typeface="Open Sans" panose="020B0604020202020204" charset="0"/>
            </a:endParaRPr>
          </a:p>
          <a:p>
            <a:pPr>
              <a:lnSpc>
                <a:spcPct val="150000"/>
              </a:lnSpc>
            </a:pPr>
            <a:r>
              <a:rPr lang="en-US" sz="1500" dirty="0" err="1">
                <a:latin typeface="Candara" panose="020E0502030303020204" pitchFamily="34" charset="0"/>
                <a:ea typeface="Open Sans" panose="020B0604020202020204" charset="0"/>
                <a:cs typeface="Open Sans" panose="020B0604020202020204" charset="0"/>
              </a:rPr>
              <a:t>ClusterIP</a:t>
            </a:r>
            <a:r>
              <a:rPr lang="en-US" sz="1500" dirty="0">
                <a:latin typeface="Candara" panose="020E0502030303020204" pitchFamily="34" charset="0"/>
                <a:ea typeface="Open Sans" panose="020B0604020202020204" charset="0"/>
                <a:cs typeface="Open Sans" panose="020B0604020202020204" charset="0"/>
              </a:rPr>
              <a:t>: Exposes the Service on a cluster-internal IP. Choosing this value makes the Service only reachable from within the cluster. This is the default </a:t>
            </a:r>
            <a:r>
              <a:rPr lang="en-US" sz="1500" dirty="0" err="1">
                <a:latin typeface="Candara" panose="020E0502030303020204" pitchFamily="34" charset="0"/>
                <a:ea typeface="Open Sans" panose="020B0604020202020204" charset="0"/>
                <a:cs typeface="Open Sans" panose="020B0604020202020204" charset="0"/>
              </a:rPr>
              <a:t>ServiceType</a:t>
            </a:r>
            <a:r>
              <a:rPr lang="en-US" sz="1500" dirty="0">
                <a:latin typeface="Candara" panose="020E0502030303020204" pitchFamily="34" charset="0"/>
                <a:ea typeface="Open Sans" panose="020B0604020202020204" charset="0"/>
                <a:cs typeface="Open Sans" panose="020B0604020202020204" charset="0"/>
              </a:rPr>
              <a:t>.</a:t>
            </a:r>
          </a:p>
          <a:p>
            <a:pPr>
              <a:lnSpc>
                <a:spcPct val="150000"/>
              </a:lnSpc>
            </a:pPr>
            <a:endParaRPr lang="en-US" sz="1500" dirty="0">
              <a:latin typeface="Candara" panose="020E0502030303020204" pitchFamily="34" charset="0"/>
              <a:ea typeface="Open Sans" panose="020B0604020202020204" charset="0"/>
              <a:cs typeface="Open Sans" panose="020B0604020202020204" charset="0"/>
            </a:endParaRPr>
          </a:p>
          <a:p>
            <a:pPr>
              <a:lnSpc>
                <a:spcPct val="150000"/>
              </a:lnSpc>
            </a:pPr>
            <a:r>
              <a:rPr lang="en-US" sz="1500" dirty="0" err="1">
                <a:latin typeface="Candara" panose="020E0502030303020204" pitchFamily="34" charset="0"/>
                <a:ea typeface="Open Sans" panose="020B0604020202020204" charset="0"/>
                <a:cs typeface="Open Sans" panose="020B0604020202020204" charset="0"/>
              </a:rPr>
              <a:t>NodePort</a:t>
            </a:r>
            <a:r>
              <a:rPr lang="en-US" sz="1500" dirty="0">
                <a:latin typeface="Candara" panose="020E0502030303020204" pitchFamily="34" charset="0"/>
                <a:ea typeface="Open Sans" panose="020B0604020202020204" charset="0"/>
                <a:cs typeface="Open Sans" panose="020B0604020202020204" charset="0"/>
              </a:rPr>
              <a:t>: Exposes the Service on each Node’s IP at a static port. We will be able to access application from outside cluster using &lt;</a:t>
            </a:r>
            <a:r>
              <a:rPr lang="en-US" sz="1500" dirty="0" err="1">
                <a:latin typeface="Candara" panose="020E0502030303020204" pitchFamily="34" charset="0"/>
                <a:ea typeface="Open Sans" panose="020B0604020202020204" charset="0"/>
                <a:cs typeface="Open Sans" panose="020B0604020202020204" charset="0"/>
              </a:rPr>
              <a:t>NodeIP</a:t>
            </a:r>
            <a:r>
              <a:rPr lang="en-US" sz="1500" dirty="0">
                <a:latin typeface="Candara" panose="020E0502030303020204" pitchFamily="34" charset="0"/>
                <a:ea typeface="Open Sans" panose="020B0604020202020204" charset="0"/>
                <a:cs typeface="Open Sans" panose="020B0604020202020204" charset="0"/>
              </a:rPr>
              <a:t>&gt;:&lt;</a:t>
            </a:r>
            <a:r>
              <a:rPr lang="en-US" sz="1500" dirty="0" err="1">
                <a:latin typeface="Candara" panose="020E0502030303020204" pitchFamily="34" charset="0"/>
                <a:ea typeface="Open Sans" panose="020B0604020202020204" charset="0"/>
                <a:cs typeface="Open Sans" panose="020B0604020202020204" charset="0"/>
              </a:rPr>
              <a:t>NodePort</a:t>
            </a:r>
            <a:r>
              <a:rPr lang="en-US" sz="1500" dirty="0">
                <a:latin typeface="Candara" panose="020E0502030303020204" pitchFamily="34" charset="0"/>
                <a:ea typeface="Open Sans" panose="020B0604020202020204" charset="0"/>
                <a:cs typeface="Open Sans" panose="020B0604020202020204" charset="0"/>
              </a:rPr>
              <a:t>&gt;.</a:t>
            </a:r>
          </a:p>
          <a:p>
            <a:pPr>
              <a:lnSpc>
                <a:spcPct val="150000"/>
              </a:lnSpc>
            </a:pPr>
            <a:endParaRPr lang="en-US" sz="1500" dirty="0">
              <a:latin typeface="Candara" panose="020E0502030303020204" pitchFamily="34" charset="0"/>
              <a:ea typeface="Open Sans" panose="020B0604020202020204" charset="0"/>
              <a:cs typeface="Open Sans" panose="020B0604020202020204" charset="0"/>
            </a:endParaRPr>
          </a:p>
          <a:p>
            <a:pPr>
              <a:lnSpc>
                <a:spcPct val="150000"/>
              </a:lnSpc>
            </a:pPr>
            <a:r>
              <a:rPr lang="en-US" sz="1500" dirty="0" err="1">
                <a:latin typeface="Candara" panose="020E0502030303020204" pitchFamily="34" charset="0"/>
                <a:ea typeface="Open Sans" panose="020B0604020202020204" charset="0"/>
                <a:cs typeface="Open Sans" panose="020B0604020202020204" charset="0"/>
              </a:rPr>
              <a:t>LoadBalancer</a:t>
            </a:r>
            <a:r>
              <a:rPr lang="en-US" sz="1500" dirty="0">
                <a:latin typeface="Candara" panose="020E0502030303020204" pitchFamily="34" charset="0"/>
                <a:ea typeface="Open Sans" panose="020B0604020202020204" charset="0"/>
                <a:cs typeface="Open Sans" panose="020B0604020202020204" charset="0"/>
              </a:rPr>
              <a:t>: We can expose a service using a cloud provider’s load balancer. Kubernetes will create a </a:t>
            </a:r>
            <a:r>
              <a:rPr lang="en-US" sz="1500" dirty="0" err="1">
                <a:latin typeface="Candara" panose="020E0502030303020204" pitchFamily="34" charset="0"/>
                <a:ea typeface="Open Sans" panose="020B0604020202020204" charset="0"/>
                <a:cs typeface="Open Sans" panose="020B0604020202020204" charset="0"/>
              </a:rPr>
              <a:t>NodePort</a:t>
            </a:r>
            <a:r>
              <a:rPr lang="en-US" sz="1500" dirty="0">
                <a:latin typeface="Candara" panose="020E0502030303020204" pitchFamily="34" charset="0"/>
                <a:ea typeface="Open Sans" panose="020B0604020202020204" charset="0"/>
                <a:cs typeface="Open Sans" panose="020B0604020202020204" charset="0"/>
              </a:rPr>
              <a:t> which will redirect traffic to load balancers.</a:t>
            </a:r>
          </a:p>
        </p:txBody>
      </p:sp>
    </p:spTree>
    <p:extLst>
      <p:ext uri="{BB962C8B-B14F-4D97-AF65-F5344CB8AC3E}">
        <p14:creationId xmlns:p14="http://schemas.microsoft.com/office/powerpoint/2010/main" val="504253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p:tgtEl>
                                          <p:spTgt spid="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p:cNvCxnSpPr/>
          <p:nvPr/>
        </p:nvCxnSpPr>
        <p:spPr>
          <a:xfrm>
            <a:off x="0" y="454446"/>
            <a:ext cx="9144000" cy="119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29" name="Rectangle 28"/>
          <p:cNvSpPr/>
          <p:nvPr/>
        </p:nvSpPr>
        <p:spPr>
          <a:xfrm>
            <a:off x="0" y="5093923"/>
            <a:ext cx="9144000" cy="49577"/>
          </a:xfrm>
          <a:prstGeom prst="rect">
            <a:avLst/>
          </a:prstGeom>
          <a:solidFill>
            <a:srgbClr val="0CBD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           </a:t>
            </a:r>
          </a:p>
        </p:txBody>
      </p:sp>
      <p:sp>
        <p:nvSpPr>
          <p:cNvPr id="23" name="TextBox 22"/>
          <p:cNvSpPr txBox="1"/>
          <p:nvPr/>
        </p:nvSpPr>
        <p:spPr>
          <a:xfrm>
            <a:off x="611050" y="69047"/>
            <a:ext cx="2432076" cy="415498"/>
          </a:xfrm>
          <a:prstGeom prst="rect">
            <a:avLst/>
          </a:prstGeom>
          <a:noFill/>
        </p:spPr>
        <p:txBody>
          <a:bodyPr wrap="none" rtlCol="0">
            <a:spAutoFit/>
          </a:bodyPr>
          <a:lstStyle/>
          <a:p>
            <a:r>
              <a:rPr lang="en-US" sz="2100" b="1" dirty="0">
                <a:solidFill>
                  <a:schemeClr val="tx1">
                    <a:lumMod val="75000"/>
                    <a:lumOff val="25000"/>
                  </a:schemeClr>
                </a:solidFill>
                <a:latin typeface="Candara" panose="020E0502030303020204" pitchFamily="34" charset="0"/>
                <a:ea typeface="Open Sans" pitchFamily="34" charset="0"/>
                <a:cs typeface="Open Sans" pitchFamily="34" charset="0"/>
              </a:rPr>
              <a:t>Cluster IP Template</a:t>
            </a:r>
          </a:p>
        </p:txBody>
      </p:sp>
      <p:sp>
        <p:nvSpPr>
          <p:cNvPr id="6" name="Google Shape;524;p9">
            <a:extLst>
              <a:ext uri="{FF2B5EF4-FFF2-40B4-BE49-F238E27FC236}">
                <a16:creationId xmlns:a16="http://schemas.microsoft.com/office/drawing/2014/main" id="{153372C7-D43D-4370-965A-928927AA3F9C}"/>
              </a:ext>
            </a:extLst>
          </p:cNvPr>
          <p:cNvSpPr txBox="1">
            <a:spLocks/>
          </p:cNvSpPr>
          <p:nvPr/>
        </p:nvSpPr>
        <p:spPr>
          <a:xfrm>
            <a:off x="493129" y="706590"/>
            <a:ext cx="8382926" cy="3730320"/>
          </a:xfrm>
          <a:prstGeom prst="rect">
            <a:avLst/>
          </a:prstGeom>
          <a:noFill/>
          <a:ln>
            <a:noFill/>
          </a:ln>
        </p:spPr>
        <p:txBody>
          <a:bodyPr spcFirstLastPara="1" wrap="square" lIns="68569" tIns="34275" rIns="68569" bIns="3427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500" dirty="0" err="1">
                <a:latin typeface="Candara" panose="020E0502030303020204" pitchFamily="34" charset="0"/>
                <a:ea typeface="Open Sans" panose="020B0604020202020204" charset="0"/>
                <a:cs typeface="Open Sans" panose="020B0604020202020204" charset="0"/>
              </a:rPr>
              <a:t>apiVersion</a:t>
            </a:r>
            <a:r>
              <a:rPr lang="en-US" sz="1500" dirty="0">
                <a:latin typeface="Candara" panose="020E0502030303020204" pitchFamily="34" charset="0"/>
                <a:ea typeface="Open Sans" panose="020B0604020202020204" charset="0"/>
                <a:cs typeface="Open Sans" panose="020B0604020202020204" charset="0"/>
              </a:rPr>
              <a:t>: v1</a:t>
            </a:r>
          </a:p>
          <a:p>
            <a:pPr marL="0" indent="0">
              <a:lnSpc>
                <a:spcPct val="100000"/>
              </a:lnSpc>
              <a:buNone/>
            </a:pPr>
            <a:r>
              <a:rPr lang="en-US" sz="1500" dirty="0">
                <a:latin typeface="Candara" panose="020E0502030303020204" pitchFamily="34" charset="0"/>
                <a:ea typeface="Open Sans" panose="020B0604020202020204" charset="0"/>
                <a:cs typeface="Open Sans" panose="020B0604020202020204" charset="0"/>
              </a:rPr>
              <a:t>kind: Service</a:t>
            </a:r>
          </a:p>
          <a:p>
            <a:pPr marL="0" indent="0">
              <a:lnSpc>
                <a:spcPct val="100000"/>
              </a:lnSpc>
              <a:buNone/>
            </a:pPr>
            <a:r>
              <a:rPr lang="en-US" sz="1500" dirty="0">
                <a:latin typeface="Candara" panose="020E0502030303020204" pitchFamily="34" charset="0"/>
                <a:ea typeface="Open Sans" panose="020B0604020202020204" charset="0"/>
                <a:cs typeface="Open Sans" panose="020B0604020202020204" charset="0"/>
              </a:rPr>
              <a:t>metadata: </a:t>
            </a:r>
          </a:p>
          <a:p>
            <a:pPr marL="0" indent="0">
              <a:lnSpc>
                <a:spcPct val="100000"/>
              </a:lnSpc>
              <a:buNone/>
            </a:pPr>
            <a:r>
              <a:rPr lang="en-US" sz="1500" dirty="0">
                <a:latin typeface="Candara" panose="020E0502030303020204" pitchFamily="34" charset="0"/>
                <a:ea typeface="Open Sans" panose="020B0604020202020204" charset="0"/>
                <a:cs typeface="Open Sans" panose="020B0604020202020204" charset="0"/>
              </a:rPr>
              <a:t>  name: </a:t>
            </a:r>
            <a:r>
              <a:rPr lang="en-US" sz="1500" dirty="0" err="1">
                <a:latin typeface="Candara" panose="020E0502030303020204" pitchFamily="34" charset="0"/>
                <a:ea typeface="Open Sans" panose="020B0604020202020204" charset="0"/>
                <a:cs typeface="Open Sans" panose="020B0604020202020204" charset="0"/>
              </a:rPr>
              <a:t>nginx</a:t>
            </a:r>
            <a:r>
              <a:rPr lang="en-US" sz="1500" dirty="0">
                <a:latin typeface="Candara" panose="020E0502030303020204" pitchFamily="34" charset="0"/>
                <a:ea typeface="Open Sans" panose="020B0604020202020204" charset="0"/>
                <a:cs typeface="Open Sans" panose="020B0604020202020204" charset="0"/>
              </a:rPr>
              <a:t>-service</a:t>
            </a:r>
          </a:p>
          <a:p>
            <a:pPr marL="0" indent="0">
              <a:lnSpc>
                <a:spcPct val="100000"/>
              </a:lnSpc>
              <a:buNone/>
            </a:pPr>
            <a:r>
              <a:rPr lang="en-US" sz="1500" dirty="0">
                <a:latin typeface="Candara" panose="020E0502030303020204" pitchFamily="34" charset="0"/>
                <a:ea typeface="Open Sans" panose="020B0604020202020204" charset="0"/>
                <a:cs typeface="Open Sans" panose="020B0604020202020204" charset="0"/>
              </a:rPr>
              <a:t>spec: </a:t>
            </a:r>
          </a:p>
          <a:p>
            <a:pPr marL="0" indent="0">
              <a:lnSpc>
                <a:spcPct val="100000"/>
              </a:lnSpc>
              <a:buNone/>
            </a:pPr>
            <a:r>
              <a:rPr lang="en-US" sz="1500" dirty="0">
                <a:latin typeface="Candara" panose="020E0502030303020204" pitchFamily="34" charset="0"/>
                <a:ea typeface="Open Sans" panose="020B0604020202020204" charset="0"/>
                <a:cs typeface="Open Sans" panose="020B0604020202020204" charset="0"/>
              </a:rPr>
              <a:t>  selector: </a:t>
            </a:r>
          </a:p>
          <a:p>
            <a:pPr marL="0" indent="0">
              <a:lnSpc>
                <a:spcPct val="100000"/>
              </a:lnSpc>
              <a:buNone/>
            </a:pPr>
            <a:r>
              <a:rPr lang="en-US" sz="1500" dirty="0">
                <a:latin typeface="Candara" panose="020E0502030303020204" pitchFamily="34" charset="0"/>
                <a:ea typeface="Open Sans" panose="020B0604020202020204" charset="0"/>
                <a:cs typeface="Open Sans" panose="020B0604020202020204" charset="0"/>
              </a:rPr>
              <a:t>    app: </a:t>
            </a:r>
            <a:r>
              <a:rPr lang="en-US" sz="1500" dirty="0" err="1">
                <a:latin typeface="Candara" panose="020E0502030303020204" pitchFamily="34" charset="0"/>
                <a:ea typeface="Open Sans" panose="020B0604020202020204" charset="0"/>
                <a:cs typeface="Open Sans" panose="020B0604020202020204" charset="0"/>
              </a:rPr>
              <a:t>nginx</a:t>
            </a:r>
            <a:r>
              <a:rPr lang="en-US" sz="1500" dirty="0">
                <a:latin typeface="Candara" panose="020E0502030303020204" pitchFamily="34" charset="0"/>
                <a:ea typeface="Open Sans" panose="020B0604020202020204" charset="0"/>
                <a:cs typeface="Open Sans" panose="020B0604020202020204" charset="0"/>
              </a:rPr>
              <a:t>-pod</a:t>
            </a:r>
          </a:p>
          <a:p>
            <a:pPr marL="0" indent="0">
              <a:lnSpc>
                <a:spcPct val="100000"/>
              </a:lnSpc>
              <a:buNone/>
            </a:pPr>
            <a:r>
              <a:rPr lang="en-US" sz="1500" dirty="0">
                <a:latin typeface="Candara" panose="020E0502030303020204" pitchFamily="34" charset="0"/>
                <a:ea typeface="Open Sans" panose="020B0604020202020204" charset="0"/>
                <a:cs typeface="Open Sans" panose="020B0604020202020204" charset="0"/>
              </a:rPr>
              <a:t>  ports:</a:t>
            </a:r>
          </a:p>
          <a:p>
            <a:pPr marL="0" indent="0">
              <a:lnSpc>
                <a:spcPct val="100000"/>
              </a:lnSpc>
              <a:buNone/>
            </a:pPr>
            <a:r>
              <a:rPr lang="en-US" sz="1500" dirty="0">
                <a:latin typeface="Candara" panose="020E0502030303020204" pitchFamily="34" charset="0"/>
                <a:ea typeface="Open Sans" panose="020B0604020202020204" charset="0"/>
                <a:cs typeface="Open Sans" panose="020B0604020202020204" charset="0"/>
              </a:rPr>
              <a:t>    - name: http</a:t>
            </a:r>
          </a:p>
          <a:p>
            <a:pPr marL="0" indent="0">
              <a:lnSpc>
                <a:spcPct val="100000"/>
              </a:lnSpc>
              <a:buNone/>
            </a:pPr>
            <a:r>
              <a:rPr lang="en-US" sz="1500" dirty="0">
                <a:latin typeface="Candara" panose="020E0502030303020204" pitchFamily="34" charset="0"/>
                <a:ea typeface="Open Sans" panose="020B0604020202020204" charset="0"/>
                <a:cs typeface="Open Sans" panose="020B0604020202020204" charset="0"/>
              </a:rPr>
              <a:t>      port: 8080</a:t>
            </a:r>
          </a:p>
          <a:p>
            <a:pPr marL="0" indent="0">
              <a:lnSpc>
                <a:spcPct val="100000"/>
              </a:lnSpc>
              <a:buNone/>
            </a:pPr>
            <a:r>
              <a:rPr lang="en-US" sz="1500" dirty="0">
                <a:latin typeface="Candara" panose="020E0502030303020204" pitchFamily="34" charset="0"/>
                <a:ea typeface="Open Sans" panose="020B0604020202020204" charset="0"/>
                <a:cs typeface="Open Sans" panose="020B0604020202020204" charset="0"/>
              </a:rPr>
              <a:t>  type: </a:t>
            </a:r>
            <a:r>
              <a:rPr lang="en-US" sz="1500" dirty="0" err="1">
                <a:latin typeface="Candara" panose="020E0502030303020204" pitchFamily="34" charset="0"/>
                <a:ea typeface="Open Sans" panose="020B0604020202020204" charset="0"/>
                <a:cs typeface="Open Sans" panose="020B0604020202020204" charset="0"/>
              </a:rPr>
              <a:t>ClusterIP</a:t>
            </a:r>
            <a:endParaRPr lang="en-US" sz="1500" dirty="0">
              <a:latin typeface="Candara" panose="020E0502030303020204" pitchFamily="3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3684096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p:tgtEl>
                                          <p:spTgt spid="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p:cNvCxnSpPr/>
          <p:nvPr/>
        </p:nvCxnSpPr>
        <p:spPr>
          <a:xfrm>
            <a:off x="0" y="454446"/>
            <a:ext cx="9144000" cy="119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29" name="Rectangle 28"/>
          <p:cNvSpPr/>
          <p:nvPr/>
        </p:nvSpPr>
        <p:spPr>
          <a:xfrm>
            <a:off x="0" y="5093923"/>
            <a:ext cx="9144000" cy="49577"/>
          </a:xfrm>
          <a:prstGeom prst="rect">
            <a:avLst/>
          </a:prstGeom>
          <a:solidFill>
            <a:srgbClr val="0CBD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           </a:t>
            </a:r>
          </a:p>
        </p:txBody>
      </p:sp>
      <p:sp>
        <p:nvSpPr>
          <p:cNvPr id="23" name="TextBox 22"/>
          <p:cNvSpPr txBox="1"/>
          <p:nvPr/>
        </p:nvSpPr>
        <p:spPr>
          <a:xfrm>
            <a:off x="611050" y="69047"/>
            <a:ext cx="4818948" cy="415498"/>
          </a:xfrm>
          <a:prstGeom prst="rect">
            <a:avLst/>
          </a:prstGeom>
          <a:noFill/>
        </p:spPr>
        <p:txBody>
          <a:bodyPr wrap="none" rtlCol="0">
            <a:spAutoFit/>
          </a:bodyPr>
          <a:lstStyle/>
          <a:p>
            <a:pPr>
              <a:buSzPts val="2185"/>
            </a:pPr>
            <a:r>
              <a:rPr lang="en-IN" sz="2100" dirty="0"/>
              <a:t>Benefits of Orchestration of Containers</a:t>
            </a:r>
          </a:p>
        </p:txBody>
      </p:sp>
      <p:sp>
        <p:nvSpPr>
          <p:cNvPr id="9" name="Google Shape;524;p9">
            <a:extLst>
              <a:ext uri="{FF2B5EF4-FFF2-40B4-BE49-F238E27FC236}">
                <a16:creationId xmlns:a16="http://schemas.microsoft.com/office/drawing/2014/main" id="{D12EC6C1-2722-4FC0-8A59-669348F29EEC}"/>
              </a:ext>
            </a:extLst>
          </p:cNvPr>
          <p:cNvSpPr txBox="1">
            <a:spLocks noGrp="1"/>
          </p:cNvSpPr>
          <p:nvPr/>
        </p:nvSpPr>
        <p:spPr>
          <a:xfrm>
            <a:off x="380537" y="706590"/>
            <a:ext cx="8382926" cy="3730320"/>
          </a:xfrm>
          <a:prstGeom prst="rect">
            <a:avLst/>
          </a:prstGeom>
          <a:noFill/>
          <a:ln>
            <a:noFill/>
          </a:ln>
        </p:spPr>
        <p:txBody>
          <a:bodyPr spcFirstLastPara="1" wrap="square" lIns="68569" tIns="34275" rIns="68569" bIns="34275" anchor="t"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pPr marL="0" indent="0">
              <a:lnSpc>
                <a:spcPct val="200000"/>
              </a:lnSpc>
              <a:buNone/>
            </a:pPr>
            <a:r>
              <a:rPr lang="en-US" sz="1500" dirty="0">
                <a:latin typeface="Open Sans" panose="020B0604020202020204" charset="0"/>
                <a:ea typeface="Open Sans" panose="020B0604020202020204" charset="0"/>
                <a:cs typeface="Open Sans" panose="020B0604020202020204" charset="0"/>
              </a:rPr>
              <a:t>Below are some of the benefits of using Orchestration for Containers:</a:t>
            </a:r>
          </a:p>
          <a:p>
            <a:pPr marL="257175" indent="-257175">
              <a:lnSpc>
                <a:spcPct val="200000"/>
              </a:lnSpc>
            </a:pPr>
            <a:r>
              <a:rPr lang="en-US" sz="1500" dirty="0">
                <a:latin typeface="Open Sans" panose="020B0604020202020204" charset="0"/>
                <a:ea typeface="Open Sans" panose="020B0604020202020204" charset="0"/>
                <a:cs typeface="Open Sans" panose="020B0604020202020204" charset="0"/>
              </a:rPr>
              <a:t>Scaling your containers easily</a:t>
            </a:r>
          </a:p>
          <a:p>
            <a:pPr marL="257175" indent="-257175">
              <a:lnSpc>
                <a:spcPct val="200000"/>
              </a:lnSpc>
            </a:pPr>
            <a:r>
              <a:rPr lang="en-US" sz="1500" dirty="0">
                <a:latin typeface="Open Sans" panose="020B0604020202020204" charset="0"/>
                <a:ea typeface="Open Sans" panose="020B0604020202020204" charset="0"/>
                <a:cs typeface="Open Sans" panose="020B0604020202020204" charset="0"/>
              </a:rPr>
              <a:t>Service discovery and service management</a:t>
            </a:r>
          </a:p>
          <a:p>
            <a:pPr marL="257175" indent="-257175">
              <a:lnSpc>
                <a:spcPct val="200000"/>
              </a:lnSpc>
            </a:pPr>
            <a:r>
              <a:rPr lang="en-US" sz="1500" dirty="0">
                <a:latin typeface="Open Sans" panose="020B0604020202020204" charset="0"/>
                <a:ea typeface="Open Sans" panose="020B0604020202020204" charset="0"/>
                <a:cs typeface="Open Sans" panose="020B0604020202020204" charset="0"/>
              </a:rPr>
              <a:t>Load Balancing across multiple containers for application</a:t>
            </a:r>
          </a:p>
          <a:p>
            <a:pPr marL="257175" indent="-257175">
              <a:lnSpc>
                <a:spcPct val="200000"/>
              </a:lnSpc>
            </a:pPr>
            <a:r>
              <a:rPr lang="en-US" sz="1500" dirty="0">
                <a:latin typeface="Open Sans" panose="020B0604020202020204" charset="0"/>
                <a:ea typeface="Open Sans" panose="020B0604020202020204" charset="0"/>
                <a:cs typeface="Open Sans" panose="020B0604020202020204" charset="0"/>
              </a:rPr>
              <a:t>Container lifecycle management</a:t>
            </a:r>
          </a:p>
          <a:p>
            <a:pPr marL="257175" indent="-257175">
              <a:lnSpc>
                <a:spcPct val="200000"/>
              </a:lnSpc>
            </a:pPr>
            <a:r>
              <a:rPr lang="en-US" sz="1500" dirty="0">
                <a:latin typeface="Open Sans" panose="020B0604020202020204" charset="0"/>
                <a:ea typeface="Open Sans" panose="020B0604020202020204" charset="0"/>
                <a:cs typeface="Open Sans" panose="020B0604020202020204" charset="0"/>
              </a:rPr>
              <a:t>Easy deployment rollback of containers across cluster</a:t>
            </a:r>
          </a:p>
        </p:txBody>
      </p:sp>
    </p:spTree>
    <p:extLst>
      <p:ext uri="{BB962C8B-B14F-4D97-AF65-F5344CB8AC3E}">
        <p14:creationId xmlns:p14="http://schemas.microsoft.com/office/powerpoint/2010/main" val="6116050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p:cNvCxnSpPr/>
          <p:nvPr/>
        </p:nvCxnSpPr>
        <p:spPr>
          <a:xfrm>
            <a:off x="0" y="454446"/>
            <a:ext cx="9144000" cy="119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29" name="Rectangle 28"/>
          <p:cNvSpPr/>
          <p:nvPr/>
        </p:nvSpPr>
        <p:spPr>
          <a:xfrm>
            <a:off x="0" y="5093923"/>
            <a:ext cx="9144000" cy="49577"/>
          </a:xfrm>
          <a:prstGeom prst="rect">
            <a:avLst/>
          </a:prstGeom>
          <a:solidFill>
            <a:srgbClr val="0CBD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           </a:t>
            </a:r>
          </a:p>
        </p:txBody>
      </p:sp>
      <p:sp>
        <p:nvSpPr>
          <p:cNvPr id="23" name="TextBox 22"/>
          <p:cNvSpPr txBox="1"/>
          <p:nvPr/>
        </p:nvSpPr>
        <p:spPr>
          <a:xfrm>
            <a:off x="611050" y="69047"/>
            <a:ext cx="2451312" cy="415498"/>
          </a:xfrm>
          <a:prstGeom prst="rect">
            <a:avLst/>
          </a:prstGeom>
          <a:noFill/>
        </p:spPr>
        <p:txBody>
          <a:bodyPr wrap="none" rtlCol="0">
            <a:spAutoFit/>
          </a:bodyPr>
          <a:lstStyle/>
          <a:p>
            <a:r>
              <a:rPr lang="en-US" sz="2100" b="1" dirty="0" err="1">
                <a:solidFill>
                  <a:schemeClr val="tx1">
                    <a:lumMod val="75000"/>
                    <a:lumOff val="25000"/>
                  </a:schemeClr>
                </a:solidFill>
                <a:latin typeface="Candara" panose="020E0502030303020204" pitchFamily="34" charset="0"/>
                <a:ea typeface="Open Sans" pitchFamily="34" charset="0"/>
                <a:cs typeface="Open Sans" pitchFamily="34" charset="0"/>
              </a:rPr>
              <a:t>NodePort</a:t>
            </a:r>
            <a:r>
              <a:rPr lang="en-US" sz="2100" b="1" dirty="0">
                <a:solidFill>
                  <a:schemeClr val="tx1">
                    <a:lumMod val="75000"/>
                    <a:lumOff val="25000"/>
                  </a:schemeClr>
                </a:solidFill>
                <a:latin typeface="Candara" panose="020E0502030303020204" pitchFamily="34" charset="0"/>
                <a:ea typeface="Open Sans" pitchFamily="34" charset="0"/>
                <a:cs typeface="Open Sans" pitchFamily="34" charset="0"/>
              </a:rPr>
              <a:t> Template</a:t>
            </a:r>
          </a:p>
        </p:txBody>
      </p:sp>
      <p:sp>
        <p:nvSpPr>
          <p:cNvPr id="6" name="Google Shape;524;p9">
            <a:extLst>
              <a:ext uri="{FF2B5EF4-FFF2-40B4-BE49-F238E27FC236}">
                <a16:creationId xmlns:a16="http://schemas.microsoft.com/office/drawing/2014/main" id="{153372C7-D43D-4370-965A-928927AA3F9C}"/>
              </a:ext>
            </a:extLst>
          </p:cNvPr>
          <p:cNvSpPr txBox="1">
            <a:spLocks/>
          </p:cNvSpPr>
          <p:nvPr/>
        </p:nvSpPr>
        <p:spPr>
          <a:xfrm>
            <a:off x="493129" y="706590"/>
            <a:ext cx="8382926" cy="3730320"/>
          </a:xfrm>
          <a:prstGeom prst="rect">
            <a:avLst/>
          </a:prstGeom>
          <a:noFill/>
          <a:ln>
            <a:noFill/>
          </a:ln>
        </p:spPr>
        <p:txBody>
          <a:bodyPr spcFirstLastPara="1" wrap="square" lIns="68569" tIns="34275" rIns="68569" bIns="3427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500" dirty="0" err="1">
                <a:latin typeface="Candara" panose="020E0502030303020204" pitchFamily="34" charset="0"/>
                <a:ea typeface="Open Sans" panose="020B0604020202020204" charset="0"/>
                <a:cs typeface="Open Sans" panose="020B0604020202020204" charset="0"/>
              </a:rPr>
              <a:t>apiVersion</a:t>
            </a:r>
            <a:r>
              <a:rPr lang="en-US" sz="1500" dirty="0">
                <a:latin typeface="Candara" panose="020E0502030303020204" pitchFamily="34" charset="0"/>
                <a:ea typeface="Open Sans" panose="020B0604020202020204" charset="0"/>
                <a:cs typeface="Open Sans" panose="020B0604020202020204" charset="0"/>
              </a:rPr>
              <a:t>: v1</a:t>
            </a:r>
          </a:p>
          <a:p>
            <a:pPr marL="0" indent="0">
              <a:lnSpc>
                <a:spcPct val="100000"/>
              </a:lnSpc>
              <a:buNone/>
            </a:pPr>
            <a:r>
              <a:rPr lang="en-US" sz="1500" dirty="0">
                <a:latin typeface="Candara" panose="020E0502030303020204" pitchFamily="34" charset="0"/>
                <a:ea typeface="Open Sans" panose="020B0604020202020204" charset="0"/>
                <a:cs typeface="Open Sans" panose="020B0604020202020204" charset="0"/>
              </a:rPr>
              <a:t>kind: Service</a:t>
            </a:r>
          </a:p>
          <a:p>
            <a:pPr marL="0" indent="0">
              <a:lnSpc>
                <a:spcPct val="100000"/>
              </a:lnSpc>
              <a:buNone/>
            </a:pPr>
            <a:r>
              <a:rPr lang="en-US" sz="1500" dirty="0">
                <a:latin typeface="Candara" panose="020E0502030303020204" pitchFamily="34" charset="0"/>
                <a:ea typeface="Open Sans" panose="020B0604020202020204" charset="0"/>
                <a:cs typeface="Open Sans" panose="020B0604020202020204" charset="0"/>
              </a:rPr>
              <a:t>metadata: </a:t>
            </a:r>
          </a:p>
          <a:p>
            <a:pPr marL="0" indent="0">
              <a:lnSpc>
                <a:spcPct val="100000"/>
              </a:lnSpc>
              <a:buNone/>
            </a:pPr>
            <a:r>
              <a:rPr lang="en-US" sz="1500" dirty="0">
                <a:latin typeface="Candara" panose="020E0502030303020204" pitchFamily="34" charset="0"/>
                <a:ea typeface="Open Sans" panose="020B0604020202020204" charset="0"/>
                <a:cs typeface="Open Sans" panose="020B0604020202020204" charset="0"/>
              </a:rPr>
              <a:t>  name: </a:t>
            </a:r>
            <a:r>
              <a:rPr lang="en-US" sz="1500" dirty="0" err="1">
                <a:latin typeface="Candara" panose="020E0502030303020204" pitchFamily="34" charset="0"/>
                <a:ea typeface="Open Sans" panose="020B0604020202020204" charset="0"/>
                <a:cs typeface="Open Sans" panose="020B0604020202020204" charset="0"/>
              </a:rPr>
              <a:t>nginx</a:t>
            </a:r>
            <a:r>
              <a:rPr lang="en-US" sz="1500" dirty="0">
                <a:latin typeface="Candara" panose="020E0502030303020204" pitchFamily="34" charset="0"/>
                <a:ea typeface="Open Sans" panose="020B0604020202020204" charset="0"/>
                <a:cs typeface="Open Sans" panose="020B0604020202020204" charset="0"/>
              </a:rPr>
              <a:t>-service</a:t>
            </a:r>
          </a:p>
          <a:p>
            <a:pPr marL="0" indent="0">
              <a:lnSpc>
                <a:spcPct val="100000"/>
              </a:lnSpc>
              <a:buNone/>
            </a:pPr>
            <a:r>
              <a:rPr lang="en-US" sz="1500" dirty="0">
                <a:latin typeface="Candara" panose="020E0502030303020204" pitchFamily="34" charset="0"/>
                <a:ea typeface="Open Sans" panose="020B0604020202020204" charset="0"/>
                <a:cs typeface="Open Sans" panose="020B0604020202020204" charset="0"/>
              </a:rPr>
              <a:t>spec: </a:t>
            </a:r>
          </a:p>
          <a:p>
            <a:pPr marL="0" indent="0">
              <a:lnSpc>
                <a:spcPct val="100000"/>
              </a:lnSpc>
              <a:buNone/>
            </a:pPr>
            <a:r>
              <a:rPr lang="en-US" sz="1500" dirty="0">
                <a:latin typeface="Candara" panose="020E0502030303020204" pitchFamily="34" charset="0"/>
                <a:ea typeface="Open Sans" panose="020B0604020202020204" charset="0"/>
                <a:cs typeface="Open Sans" panose="020B0604020202020204" charset="0"/>
              </a:rPr>
              <a:t>  selector: </a:t>
            </a:r>
          </a:p>
          <a:p>
            <a:pPr marL="0" indent="0">
              <a:lnSpc>
                <a:spcPct val="100000"/>
              </a:lnSpc>
              <a:buNone/>
            </a:pPr>
            <a:r>
              <a:rPr lang="en-US" sz="1500" dirty="0">
                <a:latin typeface="Candara" panose="020E0502030303020204" pitchFamily="34" charset="0"/>
                <a:ea typeface="Open Sans" panose="020B0604020202020204" charset="0"/>
                <a:cs typeface="Open Sans" panose="020B0604020202020204" charset="0"/>
              </a:rPr>
              <a:t>    app: </a:t>
            </a:r>
            <a:r>
              <a:rPr lang="en-US" sz="1500" dirty="0" err="1">
                <a:latin typeface="Candara" panose="020E0502030303020204" pitchFamily="34" charset="0"/>
                <a:ea typeface="Open Sans" panose="020B0604020202020204" charset="0"/>
                <a:cs typeface="Open Sans" panose="020B0604020202020204" charset="0"/>
              </a:rPr>
              <a:t>nginx</a:t>
            </a:r>
            <a:r>
              <a:rPr lang="en-US" sz="1500" dirty="0">
                <a:latin typeface="Candara" panose="020E0502030303020204" pitchFamily="34" charset="0"/>
                <a:ea typeface="Open Sans" panose="020B0604020202020204" charset="0"/>
                <a:cs typeface="Open Sans" panose="020B0604020202020204" charset="0"/>
              </a:rPr>
              <a:t>-pod</a:t>
            </a:r>
          </a:p>
          <a:p>
            <a:pPr marL="0" indent="0">
              <a:lnSpc>
                <a:spcPct val="100000"/>
              </a:lnSpc>
              <a:buNone/>
            </a:pPr>
            <a:r>
              <a:rPr lang="en-US" sz="1500" dirty="0">
                <a:latin typeface="Candara" panose="020E0502030303020204" pitchFamily="34" charset="0"/>
                <a:ea typeface="Open Sans" panose="020B0604020202020204" charset="0"/>
                <a:cs typeface="Open Sans" panose="020B0604020202020204" charset="0"/>
              </a:rPr>
              <a:t>  ports:</a:t>
            </a:r>
          </a:p>
          <a:p>
            <a:pPr marL="0" indent="0">
              <a:lnSpc>
                <a:spcPct val="100000"/>
              </a:lnSpc>
              <a:buNone/>
            </a:pPr>
            <a:r>
              <a:rPr lang="en-US" sz="1500" dirty="0">
                <a:latin typeface="Candara" panose="020E0502030303020204" pitchFamily="34" charset="0"/>
                <a:ea typeface="Open Sans" panose="020B0604020202020204" charset="0"/>
                <a:cs typeface="Open Sans" panose="020B0604020202020204" charset="0"/>
              </a:rPr>
              <a:t>    - name: http</a:t>
            </a:r>
          </a:p>
          <a:p>
            <a:pPr marL="0" indent="0">
              <a:lnSpc>
                <a:spcPct val="100000"/>
              </a:lnSpc>
              <a:buNone/>
            </a:pPr>
            <a:r>
              <a:rPr lang="en-US" sz="1500" dirty="0">
                <a:latin typeface="Candara" panose="020E0502030303020204" pitchFamily="34" charset="0"/>
                <a:ea typeface="Open Sans" panose="020B0604020202020204" charset="0"/>
                <a:cs typeface="Open Sans" panose="020B0604020202020204" charset="0"/>
              </a:rPr>
              <a:t>      port: 8080</a:t>
            </a:r>
          </a:p>
          <a:p>
            <a:pPr marL="0" indent="0">
              <a:lnSpc>
                <a:spcPct val="100000"/>
              </a:lnSpc>
              <a:buNone/>
            </a:pPr>
            <a:r>
              <a:rPr lang="en-US" sz="1500" dirty="0">
                <a:latin typeface="Candara" panose="020E0502030303020204" pitchFamily="34" charset="0"/>
                <a:ea typeface="Open Sans" panose="020B0604020202020204" charset="0"/>
                <a:cs typeface="Open Sans" panose="020B0604020202020204" charset="0"/>
              </a:rPr>
              <a:t>  type: </a:t>
            </a:r>
            <a:r>
              <a:rPr lang="en-US" sz="1500" dirty="0" err="1">
                <a:latin typeface="Candara" panose="020E0502030303020204" pitchFamily="34" charset="0"/>
                <a:ea typeface="Open Sans" panose="020B0604020202020204" charset="0"/>
                <a:cs typeface="Open Sans" panose="020B0604020202020204" charset="0"/>
              </a:rPr>
              <a:t>NodePort</a:t>
            </a:r>
            <a:endParaRPr lang="en-US" sz="1500" dirty="0">
              <a:latin typeface="Candara" panose="020E0502030303020204" pitchFamily="3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1692921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p:tgtEl>
                                          <p:spTgt spid="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p:cNvCxnSpPr/>
          <p:nvPr/>
        </p:nvCxnSpPr>
        <p:spPr>
          <a:xfrm>
            <a:off x="0" y="454446"/>
            <a:ext cx="9144000" cy="119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29" name="Rectangle 28"/>
          <p:cNvSpPr/>
          <p:nvPr/>
        </p:nvSpPr>
        <p:spPr>
          <a:xfrm>
            <a:off x="0" y="5093923"/>
            <a:ext cx="9144000" cy="49577"/>
          </a:xfrm>
          <a:prstGeom prst="rect">
            <a:avLst/>
          </a:prstGeom>
          <a:solidFill>
            <a:srgbClr val="0CBD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           </a:t>
            </a:r>
          </a:p>
        </p:txBody>
      </p:sp>
      <p:sp>
        <p:nvSpPr>
          <p:cNvPr id="23" name="TextBox 22"/>
          <p:cNvSpPr txBox="1"/>
          <p:nvPr/>
        </p:nvSpPr>
        <p:spPr>
          <a:xfrm>
            <a:off x="611050" y="69047"/>
            <a:ext cx="2959465" cy="415498"/>
          </a:xfrm>
          <a:prstGeom prst="rect">
            <a:avLst/>
          </a:prstGeom>
          <a:noFill/>
        </p:spPr>
        <p:txBody>
          <a:bodyPr wrap="none" rtlCol="0">
            <a:spAutoFit/>
          </a:bodyPr>
          <a:lstStyle/>
          <a:p>
            <a:r>
              <a:rPr lang="en-US" sz="2100" b="1" dirty="0">
                <a:solidFill>
                  <a:schemeClr val="tx1">
                    <a:lumMod val="75000"/>
                    <a:lumOff val="25000"/>
                  </a:schemeClr>
                </a:solidFill>
                <a:latin typeface="Candara" panose="020E0502030303020204" pitchFamily="34" charset="0"/>
                <a:ea typeface="Open Sans" pitchFamily="34" charset="0"/>
                <a:cs typeface="Open Sans" pitchFamily="34" charset="0"/>
              </a:rPr>
              <a:t>Load Balancer Template</a:t>
            </a:r>
          </a:p>
        </p:txBody>
      </p:sp>
      <p:sp>
        <p:nvSpPr>
          <p:cNvPr id="6" name="Google Shape;524;p9">
            <a:extLst>
              <a:ext uri="{FF2B5EF4-FFF2-40B4-BE49-F238E27FC236}">
                <a16:creationId xmlns:a16="http://schemas.microsoft.com/office/drawing/2014/main" id="{153372C7-D43D-4370-965A-928927AA3F9C}"/>
              </a:ext>
            </a:extLst>
          </p:cNvPr>
          <p:cNvSpPr txBox="1">
            <a:spLocks/>
          </p:cNvSpPr>
          <p:nvPr/>
        </p:nvSpPr>
        <p:spPr>
          <a:xfrm>
            <a:off x="493129" y="706590"/>
            <a:ext cx="8382926" cy="3730320"/>
          </a:xfrm>
          <a:prstGeom prst="rect">
            <a:avLst/>
          </a:prstGeom>
          <a:noFill/>
          <a:ln>
            <a:noFill/>
          </a:ln>
        </p:spPr>
        <p:txBody>
          <a:bodyPr spcFirstLastPara="1" wrap="square" lIns="68569" tIns="34275" rIns="68569" bIns="3427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500" dirty="0" err="1">
                <a:latin typeface="Candara" panose="020E0502030303020204" pitchFamily="34" charset="0"/>
                <a:ea typeface="Open Sans" panose="020B0604020202020204" charset="0"/>
                <a:cs typeface="Open Sans" panose="020B0604020202020204" charset="0"/>
              </a:rPr>
              <a:t>apiVersion</a:t>
            </a:r>
            <a:r>
              <a:rPr lang="en-US" sz="1500" dirty="0">
                <a:latin typeface="Candara" panose="020E0502030303020204" pitchFamily="34" charset="0"/>
                <a:ea typeface="Open Sans" panose="020B0604020202020204" charset="0"/>
                <a:cs typeface="Open Sans" panose="020B0604020202020204" charset="0"/>
              </a:rPr>
              <a:t>: v1</a:t>
            </a:r>
          </a:p>
          <a:p>
            <a:pPr marL="0" indent="0">
              <a:lnSpc>
                <a:spcPct val="100000"/>
              </a:lnSpc>
              <a:buNone/>
            </a:pPr>
            <a:r>
              <a:rPr lang="en-US" sz="1500" dirty="0">
                <a:latin typeface="Candara" panose="020E0502030303020204" pitchFamily="34" charset="0"/>
                <a:ea typeface="Open Sans" panose="020B0604020202020204" charset="0"/>
                <a:cs typeface="Open Sans" panose="020B0604020202020204" charset="0"/>
              </a:rPr>
              <a:t>kind: Service</a:t>
            </a:r>
          </a:p>
          <a:p>
            <a:pPr marL="0" indent="0">
              <a:lnSpc>
                <a:spcPct val="100000"/>
              </a:lnSpc>
              <a:buNone/>
            </a:pPr>
            <a:r>
              <a:rPr lang="en-US" sz="1500" dirty="0">
                <a:latin typeface="Candara" panose="020E0502030303020204" pitchFamily="34" charset="0"/>
                <a:ea typeface="Open Sans" panose="020B0604020202020204" charset="0"/>
                <a:cs typeface="Open Sans" panose="020B0604020202020204" charset="0"/>
              </a:rPr>
              <a:t>metadata: </a:t>
            </a:r>
          </a:p>
          <a:p>
            <a:pPr marL="0" indent="0">
              <a:lnSpc>
                <a:spcPct val="100000"/>
              </a:lnSpc>
              <a:buNone/>
            </a:pPr>
            <a:r>
              <a:rPr lang="en-US" sz="1500" dirty="0">
                <a:latin typeface="Candara" panose="020E0502030303020204" pitchFamily="34" charset="0"/>
                <a:ea typeface="Open Sans" panose="020B0604020202020204" charset="0"/>
                <a:cs typeface="Open Sans" panose="020B0604020202020204" charset="0"/>
              </a:rPr>
              <a:t>  name: </a:t>
            </a:r>
            <a:r>
              <a:rPr lang="en-US" sz="1500" dirty="0" err="1">
                <a:latin typeface="Candara" panose="020E0502030303020204" pitchFamily="34" charset="0"/>
                <a:ea typeface="Open Sans" panose="020B0604020202020204" charset="0"/>
                <a:cs typeface="Open Sans" panose="020B0604020202020204" charset="0"/>
              </a:rPr>
              <a:t>nginx</a:t>
            </a:r>
            <a:r>
              <a:rPr lang="en-US" sz="1500" dirty="0">
                <a:latin typeface="Candara" panose="020E0502030303020204" pitchFamily="34" charset="0"/>
                <a:ea typeface="Open Sans" panose="020B0604020202020204" charset="0"/>
                <a:cs typeface="Open Sans" panose="020B0604020202020204" charset="0"/>
              </a:rPr>
              <a:t>-service</a:t>
            </a:r>
          </a:p>
          <a:p>
            <a:pPr marL="0" indent="0">
              <a:lnSpc>
                <a:spcPct val="100000"/>
              </a:lnSpc>
              <a:buNone/>
            </a:pPr>
            <a:r>
              <a:rPr lang="en-US" sz="1500" dirty="0">
                <a:latin typeface="Candara" panose="020E0502030303020204" pitchFamily="34" charset="0"/>
                <a:ea typeface="Open Sans" panose="020B0604020202020204" charset="0"/>
                <a:cs typeface="Open Sans" panose="020B0604020202020204" charset="0"/>
              </a:rPr>
              <a:t>spec: </a:t>
            </a:r>
          </a:p>
          <a:p>
            <a:pPr marL="0" indent="0">
              <a:lnSpc>
                <a:spcPct val="100000"/>
              </a:lnSpc>
              <a:buNone/>
            </a:pPr>
            <a:r>
              <a:rPr lang="en-US" sz="1500" dirty="0">
                <a:latin typeface="Candara" panose="020E0502030303020204" pitchFamily="34" charset="0"/>
                <a:ea typeface="Open Sans" panose="020B0604020202020204" charset="0"/>
                <a:cs typeface="Open Sans" panose="020B0604020202020204" charset="0"/>
              </a:rPr>
              <a:t>  selector: </a:t>
            </a:r>
          </a:p>
          <a:p>
            <a:pPr marL="0" indent="0">
              <a:lnSpc>
                <a:spcPct val="100000"/>
              </a:lnSpc>
              <a:buNone/>
            </a:pPr>
            <a:r>
              <a:rPr lang="en-US" sz="1500" dirty="0">
                <a:latin typeface="Candara" panose="020E0502030303020204" pitchFamily="34" charset="0"/>
                <a:ea typeface="Open Sans" panose="020B0604020202020204" charset="0"/>
                <a:cs typeface="Open Sans" panose="020B0604020202020204" charset="0"/>
              </a:rPr>
              <a:t>    app: </a:t>
            </a:r>
            <a:r>
              <a:rPr lang="en-US" sz="1500" dirty="0" err="1">
                <a:latin typeface="Candara" panose="020E0502030303020204" pitchFamily="34" charset="0"/>
                <a:ea typeface="Open Sans" panose="020B0604020202020204" charset="0"/>
                <a:cs typeface="Open Sans" panose="020B0604020202020204" charset="0"/>
              </a:rPr>
              <a:t>nginx</a:t>
            </a:r>
            <a:r>
              <a:rPr lang="en-US" sz="1500" dirty="0">
                <a:latin typeface="Candara" panose="020E0502030303020204" pitchFamily="34" charset="0"/>
                <a:ea typeface="Open Sans" panose="020B0604020202020204" charset="0"/>
                <a:cs typeface="Open Sans" panose="020B0604020202020204" charset="0"/>
              </a:rPr>
              <a:t>-pod</a:t>
            </a:r>
          </a:p>
          <a:p>
            <a:pPr marL="0" indent="0">
              <a:lnSpc>
                <a:spcPct val="100000"/>
              </a:lnSpc>
              <a:buNone/>
            </a:pPr>
            <a:r>
              <a:rPr lang="en-US" sz="1500" dirty="0">
                <a:latin typeface="Candara" panose="020E0502030303020204" pitchFamily="34" charset="0"/>
                <a:ea typeface="Open Sans" panose="020B0604020202020204" charset="0"/>
                <a:cs typeface="Open Sans" panose="020B0604020202020204" charset="0"/>
              </a:rPr>
              <a:t>  ports:</a:t>
            </a:r>
          </a:p>
          <a:p>
            <a:pPr marL="0" indent="0">
              <a:lnSpc>
                <a:spcPct val="100000"/>
              </a:lnSpc>
              <a:buNone/>
            </a:pPr>
            <a:r>
              <a:rPr lang="en-US" sz="1500" dirty="0">
                <a:latin typeface="Candara" panose="020E0502030303020204" pitchFamily="34" charset="0"/>
                <a:ea typeface="Open Sans" panose="020B0604020202020204" charset="0"/>
                <a:cs typeface="Open Sans" panose="020B0604020202020204" charset="0"/>
              </a:rPr>
              <a:t>    - name: http</a:t>
            </a:r>
          </a:p>
          <a:p>
            <a:pPr marL="0" indent="0">
              <a:lnSpc>
                <a:spcPct val="100000"/>
              </a:lnSpc>
              <a:buNone/>
            </a:pPr>
            <a:r>
              <a:rPr lang="en-US" sz="1500" dirty="0">
                <a:latin typeface="Candara" panose="020E0502030303020204" pitchFamily="34" charset="0"/>
                <a:ea typeface="Open Sans" panose="020B0604020202020204" charset="0"/>
                <a:cs typeface="Open Sans" panose="020B0604020202020204" charset="0"/>
              </a:rPr>
              <a:t>      port: 8080</a:t>
            </a:r>
          </a:p>
          <a:p>
            <a:pPr marL="0" indent="0">
              <a:lnSpc>
                <a:spcPct val="100000"/>
              </a:lnSpc>
              <a:buNone/>
            </a:pPr>
            <a:r>
              <a:rPr lang="en-US" sz="1500" dirty="0">
                <a:latin typeface="Candara" panose="020E0502030303020204" pitchFamily="34" charset="0"/>
                <a:ea typeface="Open Sans" panose="020B0604020202020204" charset="0"/>
                <a:cs typeface="Open Sans" panose="020B0604020202020204" charset="0"/>
              </a:rPr>
              <a:t>  type: </a:t>
            </a:r>
            <a:r>
              <a:rPr lang="en-US" sz="1500" dirty="0" err="1">
                <a:latin typeface="Candara" panose="020E0502030303020204" pitchFamily="34" charset="0"/>
                <a:ea typeface="Open Sans" panose="020B0604020202020204" charset="0"/>
                <a:cs typeface="Open Sans" panose="020B0604020202020204" charset="0"/>
              </a:rPr>
              <a:t>LoadBalancer</a:t>
            </a:r>
            <a:endParaRPr lang="en-US" sz="1500" dirty="0">
              <a:latin typeface="Candara" panose="020E0502030303020204" pitchFamily="3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1991938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p:tgtEl>
                                          <p:spTgt spid="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p:cNvCxnSpPr/>
          <p:nvPr/>
        </p:nvCxnSpPr>
        <p:spPr>
          <a:xfrm>
            <a:off x="0" y="454446"/>
            <a:ext cx="9144000" cy="119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29" name="Rectangle 28"/>
          <p:cNvSpPr/>
          <p:nvPr/>
        </p:nvSpPr>
        <p:spPr>
          <a:xfrm>
            <a:off x="0" y="5093923"/>
            <a:ext cx="9144000" cy="49577"/>
          </a:xfrm>
          <a:prstGeom prst="rect">
            <a:avLst/>
          </a:prstGeom>
          <a:solidFill>
            <a:srgbClr val="0CBD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           </a:t>
            </a:r>
          </a:p>
        </p:txBody>
      </p:sp>
      <p:sp>
        <p:nvSpPr>
          <p:cNvPr id="23" name="TextBox 22"/>
          <p:cNvSpPr txBox="1"/>
          <p:nvPr/>
        </p:nvSpPr>
        <p:spPr>
          <a:xfrm>
            <a:off x="611050" y="69047"/>
            <a:ext cx="1697901" cy="415498"/>
          </a:xfrm>
          <a:prstGeom prst="rect">
            <a:avLst/>
          </a:prstGeom>
          <a:noFill/>
        </p:spPr>
        <p:txBody>
          <a:bodyPr wrap="none" rtlCol="0">
            <a:spAutoFit/>
          </a:bodyPr>
          <a:lstStyle/>
          <a:p>
            <a:r>
              <a:rPr lang="en-US" sz="2100" b="1" dirty="0">
                <a:solidFill>
                  <a:schemeClr val="tx1">
                    <a:lumMod val="75000"/>
                    <a:lumOff val="25000"/>
                  </a:schemeClr>
                </a:solidFill>
                <a:latin typeface="Candara" panose="020E0502030303020204" pitchFamily="34" charset="0"/>
                <a:ea typeface="Open Sans" pitchFamily="34" charset="0"/>
                <a:cs typeface="Open Sans" pitchFamily="34" charset="0"/>
              </a:rPr>
              <a:t>Daemon Sets</a:t>
            </a:r>
          </a:p>
        </p:txBody>
      </p:sp>
      <p:pic>
        <p:nvPicPr>
          <p:cNvPr id="1026" name="Picture 2" descr="Image result for daemon set kubernetes&quot;">
            <a:extLst>
              <a:ext uri="{FF2B5EF4-FFF2-40B4-BE49-F238E27FC236}">
                <a16:creationId xmlns:a16="http://schemas.microsoft.com/office/drawing/2014/main" id="{B1488212-69CB-4E04-AE18-91CE275220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1003" y="841036"/>
            <a:ext cx="4521994" cy="3464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53561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p:cNvCxnSpPr/>
          <p:nvPr/>
        </p:nvCxnSpPr>
        <p:spPr>
          <a:xfrm>
            <a:off x="0" y="454446"/>
            <a:ext cx="9144000" cy="119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29" name="Rectangle 28"/>
          <p:cNvSpPr/>
          <p:nvPr/>
        </p:nvSpPr>
        <p:spPr>
          <a:xfrm>
            <a:off x="0" y="5093923"/>
            <a:ext cx="9144000" cy="49577"/>
          </a:xfrm>
          <a:prstGeom prst="rect">
            <a:avLst/>
          </a:prstGeom>
          <a:solidFill>
            <a:srgbClr val="0CBD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           </a:t>
            </a:r>
          </a:p>
        </p:txBody>
      </p:sp>
      <p:sp>
        <p:nvSpPr>
          <p:cNvPr id="23" name="TextBox 22"/>
          <p:cNvSpPr txBox="1"/>
          <p:nvPr/>
        </p:nvSpPr>
        <p:spPr>
          <a:xfrm>
            <a:off x="611050" y="69047"/>
            <a:ext cx="1697901" cy="415498"/>
          </a:xfrm>
          <a:prstGeom prst="rect">
            <a:avLst/>
          </a:prstGeom>
          <a:noFill/>
        </p:spPr>
        <p:txBody>
          <a:bodyPr wrap="none" rtlCol="0">
            <a:spAutoFit/>
          </a:bodyPr>
          <a:lstStyle/>
          <a:p>
            <a:r>
              <a:rPr lang="en-US" sz="2100" b="1" dirty="0">
                <a:solidFill>
                  <a:schemeClr val="tx1">
                    <a:lumMod val="75000"/>
                    <a:lumOff val="25000"/>
                  </a:schemeClr>
                </a:solidFill>
                <a:latin typeface="Candara" panose="020E0502030303020204" pitchFamily="34" charset="0"/>
                <a:ea typeface="Open Sans" pitchFamily="34" charset="0"/>
                <a:cs typeface="Open Sans" pitchFamily="34" charset="0"/>
              </a:rPr>
              <a:t>Daemon Sets</a:t>
            </a:r>
          </a:p>
        </p:txBody>
      </p:sp>
      <p:pic>
        <p:nvPicPr>
          <p:cNvPr id="2" name="Picture 1">
            <a:extLst>
              <a:ext uri="{FF2B5EF4-FFF2-40B4-BE49-F238E27FC236}">
                <a16:creationId xmlns:a16="http://schemas.microsoft.com/office/drawing/2014/main" id="{5E346F18-D18C-4008-B6FC-90644AA23A8D}"/>
              </a:ext>
            </a:extLst>
          </p:cNvPr>
          <p:cNvPicPr>
            <a:picLocks noChangeAspect="1"/>
          </p:cNvPicPr>
          <p:nvPr/>
        </p:nvPicPr>
        <p:blipFill>
          <a:blip r:embed="rId3"/>
          <a:stretch>
            <a:fillRect/>
          </a:stretch>
        </p:blipFill>
        <p:spPr>
          <a:xfrm>
            <a:off x="1278731" y="1857375"/>
            <a:ext cx="6586538" cy="1428750"/>
          </a:xfrm>
          <a:prstGeom prst="rect">
            <a:avLst/>
          </a:prstGeom>
        </p:spPr>
      </p:pic>
    </p:spTree>
    <p:extLst>
      <p:ext uri="{BB962C8B-B14F-4D97-AF65-F5344CB8AC3E}">
        <p14:creationId xmlns:p14="http://schemas.microsoft.com/office/powerpoint/2010/main" val="14998701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p:cNvCxnSpPr/>
          <p:nvPr/>
        </p:nvCxnSpPr>
        <p:spPr>
          <a:xfrm>
            <a:off x="0" y="454446"/>
            <a:ext cx="9144000" cy="119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29" name="Rectangle 28"/>
          <p:cNvSpPr/>
          <p:nvPr/>
        </p:nvSpPr>
        <p:spPr>
          <a:xfrm>
            <a:off x="0" y="5093923"/>
            <a:ext cx="9144000" cy="49577"/>
          </a:xfrm>
          <a:prstGeom prst="rect">
            <a:avLst/>
          </a:prstGeom>
          <a:solidFill>
            <a:srgbClr val="0CBD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           </a:t>
            </a:r>
          </a:p>
        </p:txBody>
      </p:sp>
      <p:sp>
        <p:nvSpPr>
          <p:cNvPr id="23" name="TextBox 22"/>
          <p:cNvSpPr txBox="1"/>
          <p:nvPr/>
        </p:nvSpPr>
        <p:spPr>
          <a:xfrm>
            <a:off x="611050" y="69047"/>
            <a:ext cx="2452916" cy="415498"/>
          </a:xfrm>
          <a:prstGeom prst="rect">
            <a:avLst/>
          </a:prstGeom>
          <a:noFill/>
        </p:spPr>
        <p:txBody>
          <a:bodyPr wrap="none" rtlCol="0">
            <a:spAutoFit/>
          </a:bodyPr>
          <a:lstStyle/>
          <a:p>
            <a:r>
              <a:rPr lang="en-US" sz="2100" b="1" dirty="0">
                <a:solidFill>
                  <a:schemeClr val="tx1">
                    <a:lumMod val="75000"/>
                    <a:lumOff val="25000"/>
                  </a:schemeClr>
                </a:solidFill>
                <a:latin typeface="Candara" panose="020E0502030303020204" pitchFamily="34" charset="0"/>
                <a:ea typeface="Open Sans" pitchFamily="34" charset="0"/>
                <a:cs typeface="Open Sans" pitchFamily="34" charset="0"/>
              </a:rPr>
              <a:t>Kubernetes Volume</a:t>
            </a:r>
          </a:p>
        </p:txBody>
      </p:sp>
      <p:sp>
        <p:nvSpPr>
          <p:cNvPr id="6" name="Google Shape;524;p9">
            <a:extLst>
              <a:ext uri="{FF2B5EF4-FFF2-40B4-BE49-F238E27FC236}">
                <a16:creationId xmlns:a16="http://schemas.microsoft.com/office/drawing/2014/main" id="{6EBFE286-8057-411E-B57F-911116C532DA}"/>
              </a:ext>
            </a:extLst>
          </p:cNvPr>
          <p:cNvSpPr txBox="1">
            <a:spLocks/>
          </p:cNvSpPr>
          <p:nvPr/>
        </p:nvSpPr>
        <p:spPr>
          <a:xfrm>
            <a:off x="493129" y="706590"/>
            <a:ext cx="8382926" cy="3730320"/>
          </a:xfrm>
          <a:prstGeom prst="rect">
            <a:avLst/>
          </a:prstGeom>
          <a:noFill/>
          <a:ln>
            <a:noFill/>
          </a:ln>
        </p:spPr>
        <p:txBody>
          <a:bodyPr spcFirstLastPara="1" wrap="square" lIns="68569" tIns="34275" rIns="68569" bIns="3427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350" dirty="0" err="1">
                <a:latin typeface="Candara" panose="020E0502030303020204" pitchFamily="34" charset="0"/>
                <a:ea typeface="Open Sans" panose="020B0604020202020204" charset="0"/>
                <a:cs typeface="Open Sans" panose="020B0604020202020204" charset="0"/>
              </a:rPr>
              <a:t>apiVersion</a:t>
            </a:r>
            <a:r>
              <a:rPr lang="en-US" sz="1350" dirty="0">
                <a:latin typeface="Candara" panose="020E0502030303020204" pitchFamily="34" charset="0"/>
                <a:ea typeface="Open Sans" panose="020B0604020202020204" charset="0"/>
                <a:cs typeface="Open Sans" panose="020B0604020202020204" charset="0"/>
              </a:rPr>
              <a:t>: v1</a:t>
            </a:r>
          </a:p>
          <a:p>
            <a:pPr marL="0" indent="0">
              <a:lnSpc>
                <a:spcPct val="100000"/>
              </a:lnSpc>
              <a:buNone/>
            </a:pPr>
            <a:r>
              <a:rPr lang="en-US" sz="1350" dirty="0">
                <a:latin typeface="Candara" panose="020E0502030303020204" pitchFamily="34" charset="0"/>
                <a:ea typeface="Open Sans" panose="020B0604020202020204" charset="0"/>
                <a:cs typeface="Open Sans" panose="020B0604020202020204" charset="0"/>
              </a:rPr>
              <a:t>kind: Pod</a:t>
            </a:r>
          </a:p>
          <a:p>
            <a:pPr marL="0" indent="0">
              <a:lnSpc>
                <a:spcPct val="100000"/>
              </a:lnSpc>
              <a:buNone/>
            </a:pPr>
            <a:r>
              <a:rPr lang="en-US" sz="1350" dirty="0">
                <a:latin typeface="Candara" panose="020E0502030303020204" pitchFamily="34" charset="0"/>
                <a:ea typeface="Open Sans" panose="020B0604020202020204" charset="0"/>
                <a:cs typeface="Open Sans" panose="020B0604020202020204" charset="0"/>
              </a:rPr>
              <a:t>metadata:</a:t>
            </a:r>
          </a:p>
          <a:p>
            <a:pPr marL="0" indent="0">
              <a:lnSpc>
                <a:spcPct val="100000"/>
              </a:lnSpc>
              <a:buNone/>
            </a:pPr>
            <a:r>
              <a:rPr lang="en-US" sz="1350" dirty="0">
                <a:latin typeface="Candara" panose="020E0502030303020204" pitchFamily="34" charset="0"/>
                <a:ea typeface="Open Sans" panose="020B0604020202020204" charset="0"/>
                <a:cs typeface="Open Sans" panose="020B0604020202020204" charset="0"/>
              </a:rPr>
              <a:t>  name: </a:t>
            </a:r>
            <a:r>
              <a:rPr lang="en-US" sz="1350" dirty="0" err="1">
                <a:latin typeface="Candara" panose="020E0502030303020204" pitchFamily="34" charset="0"/>
                <a:ea typeface="Open Sans" panose="020B0604020202020204" charset="0"/>
                <a:cs typeface="Open Sans" panose="020B0604020202020204" charset="0"/>
              </a:rPr>
              <a:t>redis</a:t>
            </a:r>
            <a:endParaRPr lang="en-US" sz="1350" dirty="0">
              <a:latin typeface="Candara" panose="020E0502030303020204" pitchFamily="34" charset="0"/>
              <a:ea typeface="Open Sans" panose="020B0604020202020204" charset="0"/>
              <a:cs typeface="Open Sans" panose="020B0604020202020204" charset="0"/>
            </a:endParaRPr>
          </a:p>
          <a:p>
            <a:pPr marL="0" indent="0">
              <a:lnSpc>
                <a:spcPct val="100000"/>
              </a:lnSpc>
              <a:buNone/>
            </a:pPr>
            <a:r>
              <a:rPr lang="en-US" sz="1350" dirty="0">
                <a:latin typeface="Candara" panose="020E0502030303020204" pitchFamily="34" charset="0"/>
                <a:ea typeface="Open Sans" panose="020B0604020202020204" charset="0"/>
                <a:cs typeface="Open Sans" panose="020B0604020202020204" charset="0"/>
              </a:rPr>
              <a:t>spec:</a:t>
            </a:r>
          </a:p>
          <a:p>
            <a:pPr marL="0" indent="0">
              <a:lnSpc>
                <a:spcPct val="100000"/>
              </a:lnSpc>
              <a:buNone/>
            </a:pPr>
            <a:r>
              <a:rPr lang="en-US" sz="1350" dirty="0">
                <a:latin typeface="Candara" panose="020E0502030303020204" pitchFamily="34" charset="0"/>
                <a:ea typeface="Open Sans" panose="020B0604020202020204" charset="0"/>
                <a:cs typeface="Open Sans" panose="020B0604020202020204" charset="0"/>
              </a:rPr>
              <a:t>  containers:</a:t>
            </a:r>
          </a:p>
          <a:p>
            <a:pPr marL="0" indent="0">
              <a:lnSpc>
                <a:spcPct val="100000"/>
              </a:lnSpc>
              <a:buNone/>
            </a:pPr>
            <a:r>
              <a:rPr lang="en-US" sz="1350" dirty="0">
                <a:latin typeface="Candara" panose="020E0502030303020204" pitchFamily="34" charset="0"/>
                <a:ea typeface="Open Sans" panose="020B0604020202020204" charset="0"/>
                <a:cs typeface="Open Sans" panose="020B0604020202020204" charset="0"/>
              </a:rPr>
              <a:t>  - name: </a:t>
            </a:r>
            <a:r>
              <a:rPr lang="en-US" sz="1350" dirty="0" err="1">
                <a:latin typeface="Candara" panose="020E0502030303020204" pitchFamily="34" charset="0"/>
                <a:ea typeface="Open Sans" panose="020B0604020202020204" charset="0"/>
                <a:cs typeface="Open Sans" panose="020B0604020202020204" charset="0"/>
              </a:rPr>
              <a:t>redis</a:t>
            </a:r>
            <a:endParaRPr lang="en-US" sz="1350" dirty="0">
              <a:latin typeface="Candara" panose="020E0502030303020204" pitchFamily="34" charset="0"/>
              <a:ea typeface="Open Sans" panose="020B0604020202020204" charset="0"/>
              <a:cs typeface="Open Sans" panose="020B0604020202020204" charset="0"/>
            </a:endParaRPr>
          </a:p>
          <a:p>
            <a:pPr marL="0" indent="0">
              <a:lnSpc>
                <a:spcPct val="100000"/>
              </a:lnSpc>
              <a:buNone/>
            </a:pPr>
            <a:r>
              <a:rPr lang="en-US" sz="1350" dirty="0">
                <a:latin typeface="Candara" panose="020E0502030303020204" pitchFamily="34" charset="0"/>
                <a:ea typeface="Open Sans" panose="020B0604020202020204" charset="0"/>
                <a:cs typeface="Open Sans" panose="020B0604020202020204" charset="0"/>
              </a:rPr>
              <a:t>    image: </a:t>
            </a:r>
            <a:r>
              <a:rPr lang="en-US" sz="1350" dirty="0" err="1">
                <a:latin typeface="Candara" panose="020E0502030303020204" pitchFamily="34" charset="0"/>
                <a:ea typeface="Open Sans" panose="020B0604020202020204" charset="0"/>
                <a:cs typeface="Open Sans" panose="020B0604020202020204" charset="0"/>
              </a:rPr>
              <a:t>redis</a:t>
            </a:r>
            <a:endParaRPr lang="en-US" sz="1350" dirty="0">
              <a:latin typeface="Candara" panose="020E0502030303020204" pitchFamily="34" charset="0"/>
              <a:ea typeface="Open Sans" panose="020B0604020202020204" charset="0"/>
              <a:cs typeface="Open Sans" panose="020B0604020202020204" charset="0"/>
            </a:endParaRPr>
          </a:p>
          <a:p>
            <a:pPr marL="0" indent="0">
              <a:lnSpc>
                <a:spcPct val="100000"/>
              </a:lnSpc>
              <a:buNone/>
            </a:pPr>
            <a:r>
              <a:rPr lang="en-US" sz="1350" dirty="0">
                <a:latin typeface="Candara" panose="020E0502030303020204" pitchFamily="34" charset="0"/>
                <a:ea typeface="Open Sans" panose="020B0604020202020204" charset="0"/>
                <a:cs typeface="Open Sans" panose="020B0604020202020204" charset="0"/>
              </a:rPr>
              <a:t>    </a:t>
            </a:r>
            <a:r>
              <a:rPr lang="en-US" sz="1350" dirty="0" err="1">
                <a:latin typeface="Candara" panose="020E0502030303020204" pitchFamily="34" charset="0"/>
                <a:ea typeface="Open Sans" panose="020B0604020202020204" charset="0"/>
                <a:cs typeface="Open Sans" panose="020B0604020202020204" charset="0"/>
              </a:rPr>
              <a:t>volumeMounts</a:t>
            </a:r>
            <a:r>
              <a:rPr lang="en-US" sz="1350" dirty="0">
                <a:latin typeface="Candara" panose="020E0502030303020204" pitchFamily="34" charset="0"/>
                <a:ea typeface="Open Sans" panose="020B0604020202020204" charset="0"/>
                <a:cs typeface="Open Sans" panose="020B0604020202020204" charset="0"/>
              </a:rPr>
              <a:t>:</a:t>
            </a:r>
          </a:p>
          <a:p>
            <a:pPr marL="0" indent="0">
              <a:lnSpc>
                <a:spcPct val="100000"/>
              </a:lnSpc>
              <a:buNone/>
            </a:pPr>
            <a:r>
              <a:rPr lang="en-US" sz="1350" dirty="0">
                <a:latin typeface="Candara" panose="020E0502030303020204" pitchFamily="34" charset="0"/>
                <a:ea typeface="Open Sans" panose="020B0604020202020204" charset="0"/>
                <a:cs typeface="Open Sans" panose="020B0604020202020204" charset="0"/>
              </a:rPr>
              <a:t>    - name: </a:t>
            </a:r>
            <a:r>
              <a:rPr lang="en-US" sz="1350" dirty="0" err="1">
                <a:latin typeface="Candara" panose="020E0502030303020204" pitchFamily="34" charset="0"/>
                <a:ea typeface="Open Sans" panose="020B0604020202020204" charset="0"/>
                <a:cs typeface="Open Sans" panose="020B0604020202020204" charset="0"/>
              </a:rPr>
              <a:t>redis</a:t>
            </a:r>
            <a:r>
              <a:rPr lang="en-US" sz="1350" dirty="0">
                <a:latin typeface="Candara" panose="020E0502030303020204" pitchFamily="34" charset="0"/>
                <a:ea typeface="Open Sans" panose="020B0604020202020204" charset="0"/>
                <a:cs typeface="Open Sans" panose="020B0604020202020204" charset="0"/>
              </a:rPr>
              <a:t>-storage</a:t>
            </a:r>
          </a:p>
          <a:p>
            <a:pPr marL="0" indent="0">
              <a:lnSpc>
                <a:spcPct val="100000"/>
              </a:lnSpc>
              <a:buNone/>
            </a:pPr>
            <a:r>
              <a:rPr lang="en-US" sz="1350" dirty="0">
                <a:latin typeface="Candara" panose="020E0502030303020204" pitchFamily="34" charset="0"/>
                <a:ea typeface="Open Sans" panose="020B0604020202020204" charset="0"/>
                <a:cs typeface="Open Sans" panose="020B0604020202020204" charset="0"/>
              </a:rPr>
              <a:t>      </a:t>
            </a:r>
            <a:r>
              <a:rPr lang="en-US" sz="1350" dirty="0" err="1">
                <a:latin typeface="Candara" panose="020E0502030303020204" pitchFamily="34" charset="0"/>
                <a:ea typeface="Open Sans" panose="020B0604020202020204" charset="0"/>
                <a:cs typeface="Open Sans" panose="020B0604020202020204" charset="0"/>
              </a:rPr>
              <a:t>mountPath</a:t>
            </a:r>
            <a:r>
              <a:rPr lang="en-US" sz="1350" dirty="0">
                <a:latin typeface="Candara" panose="020E0502030303020204" pitchFamily="34" charset="0"/>
                <a:ea typeface="Open Sans" panose="020B0604020202020204" charset="0"/>
                <a:cs typeface="Open Sans" panose="020B0604020202020204" charset="0"/>
              </a:rPr>
              <a:t>: /data/</a:t>
            </a:r>
            <a:r>
              <a:rPr lang="en-US" sz="1350" dirty="0" err="1">
                <a:latin typeface="Candara" panose="020E0502030303020204" pitchFamily="34" charset="0"/>
                <a:ea typeface="Open Sans" panose="020B0604020202020204" charset="0"/>
                <a:cs typeface="Open Sans" panose="020B0604020202020204" charset="0"/>
              </a:rPr>
              <a:t>redis</a:t>
            </a:r>
            <a:endParaRPr lang="en-US" sz="1350" dirty="0">
              <a:latin typeface="Candara" panose="020E0502030303020204" pitchFamily="34" charset="0"/>
              <a:ea typeface="Open Sans" panose="020B0604020202020204" charset="0"/>
              <a:cs typeface="Open Sans" panose="020B0604020202020204" charset="0"/>
            </a:endParaRPr>
          </a:p>
          <a:p>
            <a:pPr marL="0" indent="0">
              <a:lnSpc>
                <a:spcPct val="100000"/>
              </a:lnSpc>
              <a:buNone/>
            </a:pPr>
            <a:r>
              <a:rPr lang="en-US" sz="1350" dirty="0">
                <a:latin typeface="Candara" panose="020E0502030303020204" pitchFamily="34" charset="0"/>
                <a:ea typeface="Open Sans" panose="020B0604020202020204" charset="0"/>
                <a:cs typeface="Open Sans" panose="020B0604020202020204" charset="0"/>
              </a:rPr>
              <a:t>  volumes:</a:t>
            </a:r>
          </a:p>
          <a:p>
            <a:pPr marL="0" indent="0">
              <a:lnSpc>
                <a:spcPct val="100000"/>
              </a:lnSpc>
              <a:buNone/>
            </a:pPr>
            <a:r>
              <a:rPr lang="en-US" sz="1350" dirty="0">
                <a:latin typeface="Candara" panose="020E0502030303020204" pitchFamily="34" charset="0"/>
                <a:ea typeface="Open Sans" panose="020B0604020202020204" charset="0"/>
                <a:cs typeface="Open Sans" panose="020B0604020202020204" charset="0"/>
              </a:rPr>
              <a:t>  - name: </a:t>
            </a:r>
            <a:r>
              <a:rPr lang="en-US" sz="1350" dirty="0" err="1">
                <a:latin typeface="Candara" panose="020E0502030303020204" pitchFamily="34" charset="0"/>
                <a:ea typeface="Open Sans" panose="020B0604020202020204" charset="0"/>
                <a:cs typeface="Open Sans" panose="020B0604020202020204" charset="0"/>
              </a:rPr>
              <a:t>redis</a:t>
            </a:r>
            <a:r>
              <a:rPr lang="en-US" sz="1350" dirty="0">
                <a:latin typeface="Candara" panose="020E0502030303020204" pitchFamily="34" charset="0"/>
                <a:ea typeface="Open Sans" panose="020B0604020202020204" charset="0"/>
                <a:cs typeface="Open Sans" panose="020B0604020202020204" charset="0"/>
              </a:rPr>
              <a:t>-storage</a:t>
            </a:r>
          </a:p>
          <a:p>
            <a:pPr marL="0" indent="0">
              <a:lnSpc>
                <a:spcPct val="100000"/>
              </a:lnSpc>
              <a:buNone/>
            </a:pPr>
            <a:r>
              <a:rPr lang="en-US" sz="1350" dirty="0">
                <a:latin typeface="Candara" panose="020E0502030303020204" pitchFamily="34" charset="0"/>
                <a:ea typeface="Open Sans" panose="020B0604020202020204" charset="0"/>
                <a:cs typeface="Open Sans" panose="020B0604020202020204" charset="0"/>
              </a:rPr>
              <a:t>    </a:t>
            </a:r>
            <a:r>
              <a:rPr lang="en-US" sz="1350" dirty="0" err="1">
                <a:latin typeface="Candara" panose="020E0502030303020204" pitchFamily="34" charset="0"/>
                <a:ea typeface="Open Sans" panose="020B0604020202020204" charset="0"/>
                <a:cs typeface="Open Sans" panose="020B0604020202020204" charset="0"/>
              </a:rPr>
              <a:t>emptyDir</a:t>
            </a:r>
            <a:r>
              <a:rPr lang="en-US" sz="1350" dirty="0">
                <a:latin typeface="Candara" panose="020E0502030303020204" pitchFamily="34" charset="0"/>
                <a:ea typeface="Open Sans" panose="020B0604020202020204" charset="0"/>
                <a:cs typeface="Open Sans" panose="020B0604020202020204" charset="0"/>
              </a:rPr>
              <a:t>: {}</a:t>
            </a:r>
          </a:p>
        </p:txBody>
      </p:sp>
    </p:spTree>
    <p:extLst>
      <p:ext uri="{BB962C8B-B14F-4D97-AF65-F5344CB8AC3E}">
        <p14:creationId xmlns:p14="http://schemas.microsoft.com/office/powerpoint/2010/main" val="3943658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p:tgtEl>
                                          <p:spTgt spid="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p:cNvCxnSpPr/>
          <p:nvPr/>
        </p:nvCxnSpPr>
        <p:spPr>
          <a:xfrm>
            <a:off x="0" y="454446"/>
            <a:ext cx="9144000" cy="119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29" name="Rectangle 28"/>
          <p:cNvSpPr/>
          <p:nvPr/>
        </p:nvSpPr>
        <p:spPr>
          <a:xfrm>
            <a:off x="0" y="5093923"/>
            <a:ext cx="9144000" cy="49577"/>
          </a:xfrm>
          <a:prstGeom prst="rect">
            <a:avLst/>
          </a:prstGeom>
          <a:solidFill>
            <a:srgbClr val="0CBD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           </a:t>
            </a:r>
          </a:p>
        </p:txBody>
      </p:sp>
      <p:sp>
        <p:nvSpPr>
          <p:cNvPr id="23" name="TextBox 22"/>
          <p:cNvSpPr txBox="1"/>
          <p:nvPr/>
        </p:nvSpPr>
        <p:spPr>
          <a:xfrm>
            <a:off x="611050" y="69047"/>
            <a:ext cx="2090637" cy="415498"/>
          </a:xfrm>
          <a:prstGeom prst="rect">
            <a:avLst/>
          </a:prstGeom>
          <a:noFill/>
        </p:spPr>
        <p:txBody>
          <a:bodyPr wrap="none" rtlCol="0">
            <a:spAutoFit/>
          </a:bodyPr>
          <a:lstStyle/>
          <a:p>
            <a:r>
              <a:rPr lang="en-US" sz="2100" b="1" dirty="0">
                <a:solidFill>
                  <a:schemeClr val="tx1">
                    <a:lumMod val="75000"/>
                    <a:lumOff val="25000"/>
                  </a:schemeClr>
                </a:solidFill>
                <a:latin typeface="Candara" panose="020E0502030303020204" pitchFamily="34" charset="0"/>
                <a:ea typeface="Open Sans" pitchFamily="34" charset="0"/>
                <a:cs typeface="Open Sans" pitchFamily="34" charset="0"/>
              </a:rPr>
              <a:t>Kubernetes Jobs</a:t>
            </a:r>
          </a:p>
        </p:txBody>
      </p:sp>
      <p:pic>
        <p:nvPicPr>
          <p:cNvPr id="3074" name="Picture 2" descr="Image result for kubernetes jobs&quot;">
            <a:extLst>
              <a:ext uri="{FF2B5EF4-FFF2-40B4-BE49-F238E27FC236}">
                <a16:creationId xmlns:a16="http://schemas.microsoft.com/office/drawing/2014/main" id="{0D523FC3-4258-45CC-9C01-5A165D4AD1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0978" y="1118831"/>
            <a:ext cx="7182045" cy="290583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41BDA7F-8D96-4C26-B8B5-0E53FEFFF4F8}"/>
              </a:ext>
            </a:extLst>
          </p:cNvPr>
          <p:cNvSpPr txBox="1"/>
          <p:nvPr/>
        </p:nvSpPr>
        <p:spPr>
          <a:xfrm>
            <a:off x="3627120" y="4373880"/>
            <a:ext cx="1889760" cy="253916"/>
          </a:xfrm>
          <a:prstGeom prst="rect">
            <a:avLst/>
          </a:prstGeom>
          <a:noFill/>
        </p:spPr>
        <p:txBody>
          <a:bodyPr wrap="square" rtlCol="0">
            <a:spAutoFit/>
          </a:bodyPr>
          <a:lstStyle/>
          <a:p>
            <a:pPr algn="ctr"/>
            <a:r>
              <a:rPr lang="en-US" sz="1050" dirty="0"/>
              <a:t>Source: Microsoft</a:t>
            </a:r>
          </a:p>
        </p:txBody>
      </p:sp>
    </p:spTree>
    <p:extLst>
      <p:ext uri="{BB962C8B-B14F-4D97-AF65-F5344CB8AC3E}">
        <p14:creationId xmlns:p14="http://schemas.microsoft.com/office/powerpoint/2010/main" val="20954757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p:cNvCxnSpPr/>
          <p:nvPr/>
        </p:nvCxnSpPr>
        <p:spPr>
          <a:xfrm>
            <a:off x="0" y="454446"/>
            <a:ext cx="9144000" cy="119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29" name="Rectangle 28"/>
          <p:cNvSpPr/>
          <p:nvPr/>
        </p:nvSpPr>
        <p:spPr>
          <a:xfrm>
            <a:off x="0" y="5093923"/>
            <a:ext cx="9144000" cy="49577"/>
          </a:xfrm>
          <a:prstGeom prst="rect">
            <a:avLst/>
          </a:prstGeom>
          <a:solidFill>
            <a:srgbClr val="0CBD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           </a:t>
            </a:r>
          </a:p>
        </p:txBody>
      </p:sp>
      <p:sp>
        <p:nvSpPr>
          <p:cNvPr id="23" name="TextBox 22"/>
          <p:cNvSpPr txBox="1"/>
          <p:nvPr/>
        </p:nvSpPr>
        <p:spPr>
          <a:xfrm>
            <a:off x="611050" y="69047"/>
            <a:ext cx="2090637" cy="415498"/>
          </a:xfrm>
          <a:prstGeom prst="rect">
            <a:avLst/>
          </a:prstGeom>
          <a:noFill/>
        </p:spPr>
        <p:txBody>
          <a:bodyPr wrap="none" rtlCol="0">
            <a:spAutoFit/>
          </a:bodyPr>
          <a:lstStyle/>
          <a:p>
            <a:r>
              <a:rPr lang="en-US" sz="2100" b="1" dirty="0">
                <a:solidFill>
                  <a:schemeClr val="tx1">
                    <a:lumMod val="75000"/>
                    <a:lumOff val="25000"/>
                  </a:schemeClr>
                </a:solidFill>
                <a:latin typeface="Candara" panose="020E0502030303020204" pitchFamily="34" charset="0"/>
                <a:ea typeface="Open Sans" pitchFamily="34" charset="0"/>
                <a:cs typeface="Open Sans" pitchFamily="34" charset="0"/>
              </a:rPr>
              <a:t>Kubernetes Jobs</a:t>
            </a:r>
          </a:p>
        </p:txBody>
      </p:sp>
      <p:sp>
        <p:nvSpPr>
          <p:cNvPr id="6" name="Google Shape;524;p9">
            <a:extLst>
              <a:ext uri="{FF2B5EF4-FFF2-40B4-BE49-F238E27FC236}">
                <a16:creationId xmlns:a16="http://schemas.microsoft.com/office/drawing/2014/main" id="{6EBFE286-8057-411E-B57F-911116C532DA}"/>
              </a:ext>
            </a:extLst>
          </p:cNvPr>
          <p:cNvSpPr txBox="1">
            <a:spLocks/>
          </p:cNvSpPr>
          <p:nvPr/>
        </p:nvSpPr>
        <p:spPr>
          <a:xfrm>
            <a:off x="493129" y="706590"/>
            <a:ext cx="8382926" cy="3730320"/>
          </a:xfrm>
          <a:prstGeom prst="rect">
            <a:avLst/>
          </a:prstGeom>
          <a:noFill/>
          <a:ln>
            <a:noFill/>
          </a:ln>
        </p:spPr>
        <p:txBody>
          <a:bodyPr spcFirstLastPara="1" wrap="square" lIns="68569" tIns="34275" rIns="68569" bIns="3427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000" dirty="0" err="1">
                <a:latin typeface="Candara" panose="020E0502030303020204" pitchFamily="34" charset="0"/>
                <a:ea typeface="Open Sans" panose="020B0604020202020204" charset="0"/>
                <a:cs typeface="Open Sans" panose="020B0604020202020204" charset="0"/>
              </a:rPr>
              <a:t>apiVersion</a:t>
            </a:r>
            <a:r>
              <a:rPr lang="en-US" sz="1000" dirty="0">
                <a:latin typeface="Candara" panose="020E0502030303020204" pitchFamily="34" charset="0"/>
                <a:ea typeface="Open Sans" panose="020B0604020202020204" charset="0"/>
                <a:cs typeface="Open Sans" panose="020B0604020202020204" charset="0"/>
              </a:rPr>
              <a:t>: batch/v1</a:t>
            </a:r>
          </a:p>
          <a:p>
            <a:pPr marL="0" indent="0">
              <a:lnSpc>
                <a:spcPct val="100000"/>
              </a:lnSpc>
              <a:buNone/>
            </a:pPr>
            <a:r>
              <a:rPr lang="en-US" sz="1000" dirty="0">
                <a:latin typeface="Candara" panose="020E0502030303020204" pitchFamily="34" charset="0"/>
                <a:ea typeface="Open Sans" panose="020B0604020202020204" charset="0"/>
                <a:cs typeface="Open Sans" panose="020B0604020202020204" charset="0"/>
              </a:rPr>
              <a:t>kind: Job</a:t>
            </a:r>
          </a:p>
          <a:p>
            <a:pPr marL="0" indent="0">
              <a:lnSpc>
                <a:spcPct val="100000"/>
              </a:lnSpc>
              <a:buNone/>
            </a:pPr>
            <a:r>
              <a:rPr lang="en-US" sz="1000" dirty="0">
                <a:latin typeface="Candara" panose="020E0502030303020204" pitchFamily="34" charset="0"/>
                <a:ea typeface="Open Sans" panose="020B0604020202020204" charset="0"/>
                <a:cs typeface="Open Sans" panose="020B0604020202020204" charset="0"/>
              </a:rPr>
              <a:t>metadata:</a:t>
            </a:r>
          </a:p>
          <a:p>
            <a:pPr marL="0" indent="0">
              <a:lnSpc>
                <a:spcPct val="100000"/>
              </a:lnSpc>
              <a:buNone/>
            </a:pPr>
            <a:r>
              <a:rPr lang="en-US" sz="1000" dirty="0">
                <a:latin typeface="Candara" panose="020E0502030303020204" pitchFamily="34" charset="0"/>
                <a:ea typeface="Open Sans" panose="020B0604020202020204" charset="0"/>
                <a:cs typeface="Open Sans" panose="020B0604020202020204" charset="0"/>
              </a:rPr>
              <a:t>  name: countdown</a:t>
            </a:r>
          </a:p>
          <a:p>
            <a:pPr marL="0" indent="0">
              <a:lnSpc>
                <a:spcPct val="100000"/>
              </a:lnSpc>
              <a:buNone/>
            </a:pPr>
            <a:r>
              <a:rPr lang="en-US" sz="1000" dirty="0">
                <a:latin typeface="Candara" panose="020E0502030303020204" pitchFamily="34" charset="0"/>
                <a:ea typeface="Open Sans" panose="020B0604020202020204" charset="0"/>
                <a:cs typeface="Open Sans" panose="020B0604020202020204" charset="0"/>
              </a:rPr>
              <a:t>spec:</a:t>
            </a:r>
          </a:p>
          <a:p>
            <a:pPr marL="0" indent="0">
              <a:lnSpc>
                <a:spcPct val="100000"/>
              </a:lnSpc>
              <a:buNone/>
            </a:pPr>
            <a:r>
              <a:rPr lang="en-US" sz="1000" dirty="0">
                <a:latin typeface="Candara" panose="020E0502030303020204" pitchFamily="34" charset="0"/>
                <a:ea typeface="Open Sans" panose="020B0604020202020204" charset="0"/>
                <a:cs typeface="Open Sans" panose="020B0604020202020204" charset="0"/>
              </a:rPr>
              <a:t>  template:</a:t>
            </a:r>
          </a:p>
          <a:p>
            <a:pPr marL="0" indent="0">
              <a:lnSpc>
                <a:spcPct val="100000"/>
              </a:lnSpc>
              <a:buNone/>
            </a:pPr>
            <a:r>
              <a:rPr lang="en-US" sz="1000" dirty="0">
                <a:latin typeface="Candara" panose="020E0502030303020204" pitchFamily="34" charset="0"/>
                <a:ea typeface="Open Sans" panose="020B0604020202020204" charset="0"/>
                <a:cs typeface="Open Sans" panose="020B0604020202020204" charset="0"/>
              </a:rPr>
              <a:t>    metadata:</a:t>
            </a:r>
          </a:p>
          <a:p>
            <a:pPr marL="0" indent="0">
              <a:lnSpc>
                <a:spcPct val="100000"/>
              </a:lnSpc>
              <a:buNone/>
            </a:pPr>
            <a:r>
              <a:rPr lang="en-US" sz="1000" dirty="0">
                <a:latin typeface="Candara" panose="020E0502030303020204" pitchFamily="34" charset="0"/>
                <a:ea typeface="Open Sans" panose="020B0604020202020204" charset="0"/>
                <a:cs typeface="Open Sans" panose="020B0604020202020204" charset="0"/>
              </a:rPr>
              <a:t>      name: countdown</a:t>
            </a:r>
          </a:p>
          <a:p>
            <a:pPr marL="0" indent="0">
              <a:lnSpc>
                <a:spcPct val="100000"/>
              </a:lnSpc>
              <a:buNone/>
            </a:pPr>
            <a:r>
              <a:rPr lang="en-US" sz="1000" dirty="0">
                <a:latin typeface="Candara" panose="020E0502030303020204" pitchFamily="34" charset="0"/>
                <a:ea typeface="Open Sans" panose="020B0604020202020204" charset="0"/>
                <a:cs typeface="Open Sans" panose="020B0604020202020204" charset="0"/>
              </a:rPr>
              <a:t>    spec:</a:t>
            </a:r>
          </a:p>
          <a:p>
            <a:pPr marL="0" indent="0">
              <a:lnSpc>
                <a:spcPct val="100000"/>
              </a:lnSpc>
              <a:buNone/>
            </a:pPr>
            <a:r>
              <a:rPr lang="en-US" sz="1000" dirty="0">
                <a:latin typeface="Candara" panose="020E0502030303020204" pitchFamily="34" charset="0"/>
                <a:ea typeface="Open Sans" panose="020B0604020202020204" charset="0"/>
                <a:cs typeface="Open Sans" panose="020B0604020202020204" charset="0"/>
              </a:rPr>
              <a:t>      containers:</a:t>
            </a:r>
          </a:p>
          <a:p>
            <a:pPr marL="0" indent="0">
              <a:lnSpc>
                <a:spcPct val="100000"/>
              </a:lnSpc>
              <a:buNone/>
            </a:pPr>
            <a:r>
              <a:rPr lang="en-US" sz="1000" dirty="0">
                <a:latin typeface="Candara" panose="020E0502030303020204" pitchFamily="34" charset="0"/>
                <a:ea typeface="Open Sans" panose="020B0604020202020204" charset="0"/>
                <a:cs typeface="Open Sans" panose="020B0604020202020204" charset="0"/>
              </a:rPr>
              <a:t>      - name: counter</a:t>
            </a:r>
          </a:p>
          <a:p>
            <a:pPr marL="0" indent="0">
              <a:lnSpc>
                <a:spcPct val="100000"/>
              </a:lnSpc>
              <a:buNone/>
            </a:pPr>
            <a:r>
              <a:rPr lang="en-US" sz="1000" dirty="0">
                <a:latin typeface="Candara" panose="020E0502030303020204" pitchFamily="34" charset="0"/>
                <a:ea typeface="Open Sans" panose="020B0604020202020204" charset="0"/>
                <a:cs typeface="Open Sans" panose="020B0604020202020204" charset="0"/>
              </a:rPr>
              <a:t>        image: centos:7</a:t>
            </a:r>
          </a:p>
          <a:p>
            <a:pPr marL="0" indent="0">
              <a:lnSpc>
                <a:spcPct val="100000"/>
              </a:lnSpc>
              <a:buNone/>
            </a:pPr>
            <a:r>
              <a:rPr lang="en-US" sz="1000" dirty="0">
                <a:latin typeface="Candara" panose="020E0502030303020204" pitchFamily="34" charset="0"/>
                <a:ea typeface="Open Sans" panose="020B0604020202020204" charset="0"/>
                <a:cs typeface="Open Sans" panose="020B0604020202020204" charset="0"/>
              </a:rPr>
              <a:t>        command:</a:t>
            </a:r>
          </a:p>
          <a:p>
            <a:pPr marL="0" indent="0">
              <a:lnSpc>
                <a:spcPct val="100000"/>
              </a:lnSpc>
              <a:buNone/>
            </a:pPr>
            <a:r>
              <a:rPr lang="en-US" sz="1000" dirty="0">
                <a:latin typeface="Candara" panose="020E0502030303020204" pitchFamily="34" charset="0"/>
                <a:ea typeface="Open Sans" panose="020B0604020202020204" charset="0"/>
                <a:cs typeface="Open Sans" panose="020B0604020202020204" charset="0"/>
              </a:rPr>
              <a:t>         - "bin/bash"</a:t>
            </a:r>
          </a:p>
          <a:p>
            <a:pPr marL="0" indent="0">
              <a:lnSpc>
                <a:spcPct val="100000"/>
              </a:lnSpc>
              <a:buNone/>
            </a:pPr>
            <a:r>
              <a:rPr lang="en-US" sz="1000" dirty="0">
                <a:latin typeface="Candara" panose="020E0502030303020204" pitchFamily="34" charset="0"/>
                <a:ea typeface="Open Sans" panose="020B0604020202020204" charset="0"/>
                <a:cs typeface="Open Sans" panose="020B0604020202020204" charset="0"/>
              </a:rPr>
              <a:t>         - "-c"</a:t>
            </a:r>
          </a:p>
          <a:p>
            <a:pPr marL="0" indent="0">
              <a:lnSpc>
                <a:spcPct val="100000"/>
              </a:lnSpc>
              <a:buNone/>
            </a:pPr>
            <a:r>
              <a:rPr lang="en-US" sz="1000" dirty="0">
                <a:latin typeface="Candara" panose="020E0502030303020204" pitchFamily="34" charset="0"/>
                <a:ea typeface="Open Sans" panose="020B0604020202020204" charset="0"/>
                <a:cs typeface="Open Sans" panose="020B0604020202020204" charset="0"/>
              </a:rPr>
              <a:t>         - "for </a:t>
            </a:r>
            <a:r>
              <a:rPr lang="en-US" sz="1000" dirty="0" err="1">
                <a:latin typeface="Candara" panose="020E0502030303020204" pitchFamily="34" charset="0"/>
                <a:ea typeface="Open Sans" panose="020B0604020202020204" charset="0"/>
                <a:cs typeface="Open Sans" panose="020B0604020202020204" charset="0"/>
              </a:rPr>
              <a:t>i</a:t>
            </a:r>
            <a:r>
              <a:rPr lang="en-US" sz="1000" dirty="0">
                <a:latin typeface="Candara" panose="020E0502030303020204" pitchFamily="34" charset="0"/>
                <a:ea typeface="Open Sans" panose="020B0604020202020204" charset="0"/>
                <a:cs typeface="Open Sans" panose="020B0604020202020204" charset="0"/>
              </a:rPr>
              <a:t> in 9 8 7 6 5 4 3 2 1 ; do echo $</a:t>
            </a:r>
            <a:r>
              <a:rPr lang="en-US" sz="1000" dirty="0" err="1">
                <a:latin typeface="Candara" panose="020E0502030303020204" pitchFamily="34" charset="0"/>
                <a:ea typeface="Open Sans" panose="020B0604020202020204" charset="0"/>
                <a:cs typeface="Open Sans" panose="020B0604020202020204" charset="0"/>
              </a:rPr>
              <a:t>i</a:t>
            </a:r>
            <a:r>
              <a:rPr lang="en-US" sz="1000" dirty="0">
                <a:latin typeface="Candara" panose="020E0502030303020204" pitchFamily="34" charset="0"/>
                <a:ea typeface="Open Sans" panose="020B0604020202020204" charset="0"/>
                <a:cs typeface="Open Sans" panose="020B0604020202020204" charset="0"/>
              </a:rPr>
              <a:t> ; done"</a:t>
            </a:r>
          </a:p>
          <a:p>
            <a:pPr marL="0" indent="0">
              <a:lnSpc>
                <a:spcPct val="100000"/>
              </a:lnSpc>
              <a:buNone/>
            </a:pPr>
            <a:r>
              <a:rPr lang="en-US" sz="1000" dirty="0">
                <a:latin typeface="Candara" panose="020E0502030303020204" pitchFamily="34" charset="0"/>
                <a:ea typeface="Open Sans" panose="020B0604020202020204" charset="0"/>
                <a:cs typeface="Open Sans" panose="020B0604020202020204" charset="0"/>
              </a:rPr>
              <a:t>      </a:t>
            </a:r>
            <a:r>
              <a:rPr lang="en-US" sz="1000" dirty="0" err="1">
                <a:latin typeface="Candara" panose="020E0502030303020204" pitchFamily="34" charset="0"/>
                <a:ea typeface="Open Sans" panose="020B0604020202020204" charset="0"/>
                <a:cs typeface="Open Sans" panose="020B0604020202020204" charset="0"/>
              </a:rPr>
              <a:t>restartPolicy</a:t>
            </a:r>
            <a:r>
              <a:rPr lang="en-US" sz="1000" dirty="0">
                <a:latin typeface="Candara" panose="020E0502030303020204" pitchFamily="34" charset="0"/>
                <a:ea typeface="Open Sans" panose="020B0604020202020204" charset="0"/>
                <a:cs typeface="Open Sans" panose="020B0604020202020204" charset="0"/>
              </a:rPr>
              <a:t>: Never</a:t>
            </a:r>
          </a:p>
        </p:txBody>
      </p:sp>
    </p:spTree>
    <p:extLst>
      <p:ext uri="{BB962C8B-B14F-4D97-AF65-F5344CB8AC3E}">
        <p14:creationId xmlns:p14="http://schemas.microsoft.com/office/powerpoint/2010/main" val="2446212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p:tgtEl>
                                          <p:spTgt spid="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p:cNvCxnSpPr/>
          <p:nvPr/>
        </p:nvCxnSpPr>
        <p:spPr>
          <a:xfrm>
            <a:off x="0" y="454446"/>
            <a:ext cx="9144000" cy="119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29" name="Rectangle 28"/>
          <p:cNvSpPr/>
          <p:nvPr/>
        </p:nvSpPr>
        <p:spPr>
          <a:xfrm>
            <a:off x="0" y="5093923"/>
            <a:ext cx="9144000" cy="49577"/>
          </a:xfrm>
          <a:prstGeom prst="rect">
            <a:avLst/>
          </a:prstGeom>
          <a:solidFill>
            <a:srgbClr val="0CBD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           </a:t>
            </a:r>
          </a:p>
        </p:txBody>
      </p:sp>
      <p:sp>
        <p:nvSpPr>
          <p:cNvPr id="23" name="TextBox 22"/>
          <p:cNvSpPr txBox="1"/>
          <p:nvPr/>
        </p:nvSpPr>
        <p:spPr>
          <a:xfrm>
            <a:off x="611050" y="69047"/>
            <a:ext cx="2642070" cy="415498"/>
          </a:xfrm>
          <a:prstGeom prst="rect">
            <a:avLst/>
          </a:prstGeom>
          <a:noFill/>
        </p:spPr>
        <p:txBody>
          <a:bodyPr wrap="none" rtlCol="0">
            <a:spAutoFit/>
          </a:bodyPr>
          <a:lstStyle/>
          <a:p>
            <a:r>
              <a:rPr lang="en-US" sz="2100" b="1" dirty="0">
                <a:solidFill>
                  <a:schemeClr val="tx1">
                    <a:lumMod val="75000"/>
                    <a:lumOff val="25000"/>
                  </a:schemeClr>
                </a:solidFill>
                <a:latin typeface="Candara" panose="020E0502030303020204" pitchFamily="34" charset="0"/>
                <a:ea typeface="Open Sans" pitchFamily="34" charset="0"/>
                <a:cs typeface="Open Sans" pitchFamily="34" charset="0"/>
              </a:rPr>
              <a:t>Kubernetes </a:t>
            </a:r>
            <a:r>
              <a:rPr lang="en-US" sz="2100" b="1" dirty="0" err="1">
                <a:solidFill>
                  <a:schemeClr val="tx1">
                    <a:lumMod val="75000"/>
                    <a:lumOff val="25000"/>
                  </a:schemeClr>
                </a:solidFill>
                <a:latin typeface="Candara" panose="020E0502030303020204" pitchFamily="34" charset="0"/>
                <a:ea typeface="Open Sans" pitchFamily="34" charset="0"/>
                <a:cs typeface="Open Sans" pitchFamily="34" charset="0"/>
              </a:rPr>
              <a:t>CronJobs</a:t>
            </a:r>
            <a:endParaRPr lang="en-US" sz="2100" b="1" dirty="0">
              <a:solidFill>
                <a:schemeClr val="tx1">
                  <a:lumMod val="75000"/>
                  <a:lumOff val="25000"/>
                </a:schemeClr>
              </a:solidFill>
              <a:latin typeface="Candara" panose="020E0502030303020204" pitchFamily="34" charset="0"/>
              <a:ea typeface="Open Sans" pitchFamily="34" charset="0"/>
              <a:cs typeface="Open Sans" pitchFamily="34" charset="0"/>
            </a:endParaRPr>
          </a:p>
        </p:txBody>
      </p:sp>
      <p:sp>
        <p:nvSpPr>
          <p:cNvPr id="2" name="TextBox 1">
            <a:extLst>
              <a:ext uri="{FF2B5EF4-FFF2-40B4-BE49-F238E27FC236}">
                <a16:creationId xmlns:a16="http://schemas.microsoft.com/office/drawing/2014/main" id="{641BDA7F-8D96-4C26-B8B5-0E53FEFFF4F8}"/>
              </a:ext>
            </a:extLst>
          </p:cNvPr>
          <p:cNvSpPr txBox="1"/>
          <p:nvPr/>
        </p:nvSpPr>
        <p:spPr>
          <a:xfrm>
            <a:off x="3627120" y="4373880"/>
            <a:ext cx="1889760" cy="253916"/>
          </a:xfrm>
          <a:prstGeom prst="rect">
            <a:avLst/>
          </a:prstGeom>
          <a:noFill/>
        </p:spPr>
        <p:txBody>
          <a:bodyPr wrap="square" rtlCol="0">
            <a:spAutoFit/>
          </a:bodyPr>
          <a:lstStyle/>
          <a:p>
            <a:pPr algn="ctr"/>
            <a:r>
              <a:rPr lang="en-US" sz="1050" dirty="0"/>
              <a:t>Source: Medium</a:t>
            </a:r>
          </a:p>
        </p:txBody>
      </p:sp>
      <p:pic>
        <p:nvPicPr>
          <p:cNvPr id="7170" name="Picture 2" descr="Image result for kubernetes jobs&quot;">
            <a:extLst>
              <a:ext uri="{FF2B5EF4-FFF2-40B4-BE49-F238E27FC236}">
                <a16:creationId xmlns:a16="http://schemas.microsoft.com/office/drawing/2014/main" id="{B3162AA5-52A2-436C-97BF-0AF70356AA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1638" y="1221581"/>
            <a:ext cx="5800725" cy="2700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61070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p:cNvCxnSpPr/>
          <p:nvPr/>
        </p:nvCxnSpPr>
        <p:spPr>
          <a:xfrm>
            <a:off x="0" y="454446"/>
            <a:ext cx="9144000" cy="119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29" name="Rectangle 28"/>
          <p:cNvSpPr/>
          <p:nvPr/>
        </p:nvSpPr>
        <p:spPr>
          <a:xfrm>
            <a:off x="0" y="5093923"/>
            <a:ext cx="9144000" cy="49577"/>
          </a:xfrm>
          <a:prstGeom prst="rect">
            <a:avLst/>
          </a:prstGeom>
          <a:solidFill>
            <a:srgbClr val="0CBD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           </a:t>
            </a:r>
          </a:p>
        </p:txBody>
      </p:sp>
      <p:sp>
        <p:nvSpPr>
          <p:cNvPr id="23" name="TextBox 22"/>
          <p:cNvSpPr txBox="1"/>
          <p:nvPr/>
        </p:nvSpPr>
        <p:spPr>
          <a:xfrm>
            <a:off x="611050" y="69047"/>
            <a:ext cx="2642070" cy="415498"/>
          </a:xfrm>
          <a:prstGeom prst="rect">
            <a:avLst/>
          </a:prstGeom>
          <a:noFill/>
        </p:spPr>
        <p:txBody>
          <a:bodyPr wrap="none" rtlCol="0">
            <a:spAutoFit/>
          </a:bodyPr>
          <a:lstStyle/>
          <a:p>
            <a:r>
              <a:rPr lang="en-US" sz="2100" b="1" dirty="0">
                <a:solidFill>
                  <a:schemeClr val="tx1">
                    <a:lumMod val="75000"/>
                    <a:lumOff val="25000"/>
                  </a:schemeClr>
                </a:solidFill>
                <a:latin typeface="Candara" panose="020E0502030303020204" pitchFamily="34" charset="0"/>
                <a:ea typeface="Open Sans" pitchFamily="34" charset="0"/>
                <a:cs typeface="Open Sans" pitchFamily="34" charset="0"/>
              </a:rPr>
              <a:t>Kubernetes </a:t>
            </a:r>
            <a:r>
              <a:rPr lang="en-US" sz="2100" b="1" dirty="0" err="1">
                <a:solidFill>
                  <a:schemeClr val="tx1">
                    <a:lumMod val="75000"/>
                    <a:lumOff val="25000"/>
                  </a:schemeClr>
                </a:solidFill>
                <a:latin typeface="Candara" panose="020E0502030303020204" pitchFamily="34" charset="0"/>
                <a:ea typeface="Open Sans" pitchFamily="34" charset="0"/>
                <a:cs typeface="Open Sans" pitchFamily="34" charset="0"/>
              </a:rPr>
              <a:t>CronJobs</a:t>
            </a:r>
            <a:endParaRPr lang="en-US" sz="2100" b="1" dirty="0">
              <a:solidFill>
                <a:schemeClr val="tx1">
                  <a:lumMod val="75000"/>
                  <a:lumOff val="25000"/>
                </a:schemeClr>
              </a:solidFill>
              <a:latin typeface="Candara" panose="020E0502030303020204" pitchFamily="34" charset="0"/>
              <a:ea typeface="Open Sans" pitchFamily="34" charset="0"/>
              <a:cs typeface="Open Sans" pitchFamily="34" charset="0"/>
            </a:endParaRPr>
          </a:p>
        </p:txBody>
      </p:sp>
      <p:sp>
        <p:nvSpPr>
          <p:cNvPr id="6" name="Google Shape;524;p9">
            <a:extLst>
              <a:ext uri="{FF2B5EF4-FFF2-40B4-BE49-F238E27FC236}">
                <a16:creationId xmlns:a16="http://schemas.microsoft.com/office/drawing/2014/main" id="{6EBFE286-8057-411E-B57F-911116C532DA}"/>
              </a:ext>
            </a:extLst>
          </p:cNvPr>
          <p:cNvSpPr txBox="1">
            <a:spLocks/>
          </p:cNvSpPr>
          <p:nvPr/>
        </p:nvSpPr>
        <p:spPr>
          <a:xfrm>
            <a:off x="493129" y="447510"/>
            <a:ext cx="8382926" cy="3730320"/>
          </a:xfrm>
          <a:prstGeom prst="rect">
            <a:avLst/>
          </a:prstGeom>
          <a:noFill/>
          <a:ln>
            <a:noFill/>
          </a:ln>
        </p:spPr>
        <p:txBody>
          <a:bodyPr spcFirstLastPara="1" wrap="square" lIns="68569" tIns="34275" rIns="68569" bIns="3427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050" dirty="0" err="1">
                <a:latin typeface="Candara" panose="020E0502030303020204" pitchFamily="34" charset="0"/>
                <a:ea typeface="Open Sans" panose="020B0604020202020204" charset="0"/>
                <a:cs typeface="Open Sans" panose="020B0604020202020204" charset="0"/>
              </a:rPr>
              <a:t>apiVersion</a:t>
            </a:r>
            <a:r>
              <a:rPr lang="en-US" sz="1050" dirty="0">
                <a:latin typeface="Candara" panose="020E0502030303020204" pitchFamily="34" charset="0"/>
                <a:ea typeface="Open Sans" panose="020B0604020202020204" charset="0"/>
                <a:cs typeface="Open Sans" panose="020B0604020202020204" charset="0"/>
              </a:rPr>
              <a:t>: batch/v1beta1</a:t>
            </a:r>
          </a:p>
          <a:p>
            <a:pPr marL="0" indent="0">
              <a:lnSpc>
                <a:spcPct val="100000"/>
              </a:lnSpc>
              <a:buNone/>
            </a:pPr>
            <a:r>
              <a:rPr lang="en-US" sz="1050" dirty="0">
                <a:latin typeface="Candara" panose="020E0502030303020204" pitchFamily="34" charset="0"/>
                <a:ea typeface="Open Sans" panose="020B0604020202020204" charset="0"/>
                <a:cs typeface="Open Sans" panose="020B0604020202020204" charset="0"/>
              </a:rPr>
              <a:t>kind: </a:t>
            </a:r>
            <a:r>
              <a:rPr lang="en-US" sz="1050" dirty="0" err="1">
                <a:latin typeface="Candara" panose="020E0502030303020204" pitchFamily="34" charset="0"/>
                <a:ea typeface="Open Sans" panose="020B0604020202020204" charset="0"/>
                <a:cs typeface="Open Sans" panose="020B0604020202020204" charset="0"/>
              </a:rPr>
              <a:t>CronJob</a:t>
            </a:r>
            <a:endParaRPr lang="en-US" sz="1050" dirty="0">
              <a:latin typeface="Candara" panose="020E0502030303020204" pitchFamily="34" charset="0"/>
              <a:ea typeface="Open Sans" panose="020B0604020202020204" charset="0"/>
              <a:cs typeface="Open Sans" panose="020B0604020202020204" charset="0"/>
            </a:endParaRPr>
          </a:p>
          <a:p>
            <a:pPr marL="0" indent="0">
              <a:lnSpc>
                <a:spcPct val="100000"/>
              </a:lnSpc>
              <a:buNone/>
            </a:pPr>
            <a:r>
              <a:rPr lang="en-US" sz="1050" dirty="0">
                <a:latin typeface="Candara" panose="020E0502030303020204" pitchFamily="34" charset="0"/>
                <a:ea typeface="Open Sans" panose="020B0604020202020204" charset="0"/>
                <a:cs typeface="Open Sans" panose="020B0604020202020204" charset="0"/>
              </a:rPr>
              <a:t>metadata:</a:t>
            </a:r>
          </a:p>
          <a:p>
            <a:pPr marL="0" indent="0">
              <a:lnSpc>
                <a:spcPct val="100000"/>
              </a:lnSpc>
              <a:buNone/>
            </a:pPr>
            <a:r>
              <a:rPr lang="en-US" sz="1050" dirty="0">
                <a:latin typeface="Candara" panose="020E0502030303020204" pitchFamily="34" charset="0"/>
                <a:ea typeface="Open Sans" panose="020B0604020202020204" charset="0"/>
                <a:cs typeface="Open Sans" panose="020B0604020202020204" charset="0"/>
              </a:rPr>
              <a:t>  name: </a:t>
            </a:r>
            <a:r>
              <a:rPr lang="en-US" sz="1050" dirty="0" err="1">
                <a:latin typeface="Candara" panose="020E0502030303020204" pitchFamily="34" charset="0"/>
                <a:ea typeface="Open Sans" panose="020B0604020202020204" charset="0"/>
                <a:cs typeface="Open Sans" panose="020B0604020202020204" charset="0"/>
              </a:rPr>
              <a:t>counterwebapp</a:t>
            </a:r>
            <a:endParaRPr lang="en-US" sz="1050" dirty="0">
              <a:latin typeface="Candara" panose="020E0502030303020204" pitchFamily="34" charset="0"/>
              <a:ea typeface="Open Sans" panose="020B0604020202020204" charset="0"/>
              <a:cs typeface="Open Sans" panose="020B0604020202020204" charset="0"/>
            </a:endParaRPr>
          </a:p>
          <a:p>
            <a:pPr marL="0" indent="0">
              <a:lnSpc>
                <a:spcPct val="100000"/>
              </a:lnSpc>
              <a:buNone/>
            </a:pPr>
            <a:r>
              <a:rPr lang="en-US" sz="1050" dirty="0">
                <a:latin typeface="Candara" panose="020E0502030303020204" pitchFamily="34" charset="0"/>
                <a:ea typeface="Open Sans" panose="020B0604020202020204" charset="0"/>
                <a:cs typeface="Open Sans" panose="020B0604020202020204" charset="0"/>
              </a:rPr>
              <a:t>spec:</a:t>
            </a:r>
          </a:p>
          <a:p>
            <a:pPr marL="0" indent="0">
              <a:lnSpc>
                <a:spcPct val="100000"/>
              </a:lnSpc>
              <a:buNone/>
            </a:pPr>
            <a:r>
              <a:rPr lang="en-US" sz="1050" dirty="0">
                <a:latin typeface="Candara" panose="020E0502030303020204" pitchFamily="34" charset="0"/>
                <a:ea typeface="Open Sans" panose="020B0604020202020204" charset="0"/>
                <a:cs typeface="Open Sans" panose="020B0604020202020204" charset="0"/>
              </a:rPr>
              <a:t>  schedule: "*/1 * * * *"</a:t>
            </a:r>
          </a:p>
          <a:p>
            <a:pPr marL="0" indent="0">
              <a:lnSpc>
                <a:spcPct val="100000"/>
              </a:lnSpc>
              <a:buNone/>
            </a:pPr>
            <a:r>
              <a:rPr lang="en-US" sz="1050" dirty="0">
                <a:latin typeface="Candara" panose="020E0502030303020204" pitchFamily="34" charset="0"/>
                <a:ea typeface="Open Sans" panose="020B0604020202020204" charset="0"/>
                <a:cs typeface="Open Sans" panose="020B0604020202020204" charset="0"/>
              </a:rPr>
              <a:t>  </a:t>
            </a:r>
            <a:r>
              <a:rPr lang="en-US" sz="1050" dirty="0" err="1">
                <a:latin typeface="Candara" panose="020E0502030303020204" pitchFamily="34" charset="0"/>
                <a:ea typeface="Open Sans" panose="020B0604020202020204" charset="0"/>
                <a:cs typeface="Open Sans" panose="020B0604020202020204" charset="0"/>
              </a:rPr>
              <a:t>jobTemplate</a:t>
            </a:r>
            <a:r>
              <a:rPr lang="en-US" sz="1050" dirty="0">
                <a:latin typeface="Candara" panose="020E0502030303020204" pitchFamily="34" charset="0"/>
                <a:ea typeface="Open Sans" panose="020B0604020202020204" charset="0"/>
                <a:cs typeface="Open Sans" panose="020B0604020202020204" charset="0"/>
              </a:rPr>
              <a:t>:</a:t>
            </a:r>
          </a:p>
          <a:p>
            <a:pPr marL="0" indent="0">
              <a:lnSpc>
                <a:spcPct val="100000"/>
              </a:lnSpc>
              <a:buNone/>
            </a:pPr>
            <a:r>
              <a:rPr lang="en-US" sz="1050" dirty="0">
                <a:latin typeface="Candara" panose="020E0502030303020204" pitchFamily="34" charset="0"/>
                <a:ea typeface="Open Sans" panose="020B0604020202020204" charset="0"/>
                <a:cs typeface="Open Sans" panose="020B0604020202020204" charset="0"/>
              </a:rPr>
              <a:t>    spec:</a:t>
            </a:r>
          </a:p>
          <a:p>
            <a:pPr marL="0" indent="0">
              <a:lnSpc>
                <a:spcPct val="100000"/>
              </a:lnSpc>
              <a:buNone/>
            </a:pPr>
            <a:r>
              <a:rPr lang="en-US" sz="1050" dirty="0">
                <a:latin typeface="Candara" panose="020E0502030303020204" pitchFamily="34" charset="0"/>
                <a:ea typeface="Open Sans" panose="020B0604020202020204" charset="0"/>
                <a:cs typeface="Open Sans" panose="020B0604020202020204" charset="0"/>
              </a:rPr>
              <a:t>      template:</a:t>
            </a:r>
          </a:p>
          <a:p>
            <a:pPr marL="0" indent="0">
              <a:lnSpc>
                <a:spcPct val="100000"/>
              </a:lnSpc>
              <a:buNone/>
            </a:pPr>
            <a:r>
              <a:rPr lang="en-US" sz="1050" dirty="0">
                <a:latin typeface="Candara" panose="020E0502030303020204" pitchFamily="34" charset="0"/>
                <a:ea typeface="Open Sans" panose="020B0604020202020204" charset="0"/>
                <a:cs typeface="Open Sans" panose="020B0604020202020204" charset="0"/>
              </a:rPr>
              <a:t>        spec:</a:t>
            </a:r>
          </a:p>
          <a:p>
            <a:pPr marL="0" indent="0">
              <a:lnSpc>
                <a:spcPct val="100000"/>
              </a:lnSpc>
              <a:buNone/>
            </a:pPr>
            <a:r>
              <a:rPr lang="en-US" sz="1050" dirty="0">
                <a:latin typeface="Candara" panose="020E0502030303020204" pitchFamily="34" charset="0"/>
                <a:ea typeface="Open Sans" panose="020B0604020202020204" charset="0"/>
                <a:cs typeface="Open Sans" panose="020B0604020202020204" charset="0"/>
              </a:rPr>
              <a:t>          containers:</a:t>
            </a:r>
          </a:p>
          <a:p>
            <a:pPr marL="0" indent="0">
              <a:lnSpc>
                <a:spcPct val="100000"/>
              </a:lnSpc>
              <a:buNone/>
            </a:pPr>
            <a:r>
              <a:rPr lang="en-US" sz="1050" dirty="0">
                <a:latin typeface="Candara" panose="020E0502030303020204" pitchFamily="34" charset="0"/>
                <a:ea typeface="Open Sans" panose="020B0604020202020204" charset="0"/>
                <a:cs typeface="Open Sans" panose="020B0604020202020204" charset="0"/>
              </a:rPr>
              <a:t>          - name: </a:t>
            </a:r>
            <a:r>
              <a:rPr lang="en-US" sz="1050" dirty="0" err="1">
                <a:latin typeface="Candara" panose="020E0502030303020204" pitchFamily="34" charset="0"/>
                <a:ea typeface="Open Sans" panose="020B0604020202020204" charset="0"/>
                <a:cs typeface="Open Sans" panose="020B0604020202020204" charset="0"/>
              </a:rPr>
              <a:t>counterwebapp</a:t>
            </a:r>
            <a:endParaRPr lang="en-US" sz="1050" dirty="0">
              <a:latin typeface="Candara" panose="020E0502030303020204" pitchFamily="34" charset="0"/>
              <a:ea typeface="Open Sans" panose="020B0604020202020204" charset="0"/>
              <a:cs typeface="Open Sans" panose="020B0604020202020204" charset="0"/>
            </a:endParaRPr>
          </a:p>
          <a:p>
            <a:pPr marL="0" indent="0">
              <a:lnSpc>
                <a:spcPct val="100000"/>
              </a:lnSpc>
              <a:buNone/>
            </a:pPr>
            <a:r>
              <a:rPr lang="en-US" sz="1050" dirty="0">
                <a:latin typeface="Candara" panose="020E0502030303020204" pitchFamily="34" charset="0"/>
                <a:ea typeface="Open Sans" panose="020B0604020202020204" charset="0"/>
                <a:cs typeface="Open Sans" panose="020B0604020202020204" charset="0"/>
              </a:rPr>
              <a:t>            image: </a:t>
            </a:r>
            <a:r>
              <a:rPr lang="en-US" sz="1050" dirty="0" err="1">
                <a:latin typeface="Candara" panose="020E0502030303020204" pitchFamily="34" charset="0"/>
                <a:ea typeface="Open Sans" panose="020B0604020202020204" charset="0"/>
                <a:cs typeface="Open Sans" panose="020B0604020202020204" charset="0"/>
              </a:rPr>
              <a:t>busybox</a:t>
            </a:r>
            <a:endParaRPr lang="en-US" sz="1050" dirty="0">
              <a:latin typeface="Candara" panose="020E0502030303020204" pitchFamily="34" charset="0"/>
              <a:ea typeface="Open Sans" panose="020B0604020202020204" charset="0"/>
              <a:cs typeface="Open Sans" panose="020B0604020202020204" charset="0"/>
            </a:endParaRPr>
          </a:p>
          <a:p>
            <a:pPr marL="0" indent="0">
              <a:lnSpc>
                <a:spcPct val="100000"/>
              </a:lnSpc>
              <a:buNone/>
            </a:pPr>
            <a:r>
              <a:rPr lang="en-US" sz="1050" dirty="0">
                <a:latin typeface="Candara" panose="020E0502030303020204" pitchFamily="34" charset="0"/>
                <a:ea typeface="Open Sans" panose="020B0604020202020204" charset="0"/>
                <a:cs typeface="Open Sans" panose="020B0604020202020204" charset="0"/>
              </a:rPr>
              <a:t>            </a:t>
            </a:r>
            <a:r>
              <a:rPr lang="en-US" sz="1050" dirty="0" err="1">
                <a:latin typeface="Candara" panose="020E0502030303020204" pitchFamily="34" charset="0"/>
                <a:ea typeface="Open Sans" panose="020B0604020202020204" charset="0"/>
                <a:cs typeface="Open Sans" panose="020B0604020202020204" charset="0"/>
              </a:rPr>
              <a:t>args</a:t>
            </a:r>
            <a:r>
              <a:rPr lang="en-US" sz="1050" dirty="0">
                <a:latin typeface="Candara" panose="020E0502030303020204" pitchFamily="34" charset="0"/>
                <a:ea typeface="Open Sans" panose="020B0604020202020204" charset="0"/>
                <a:cs typeface="Open Sans" panose="020B0604020202020204" charset="0"/>
              </a:rPr>
              <a:t>:</a:t>
            </a:r>
          </a:p>
          <a:p>
            <a:pPr marL="0" indent="0">
              <a:lnSpc>
                <a:spcPct val="100000"/>
              </a:lnSpc>
              <a:buNone/>
            </a:pPr>
            <a:r>
              <a:rPr lang="en-US" sz="1050" dirty="0">
                <a:latin typeface="Candara" panose="020E0502030303020204" pitchFamily="34" charset="0"/>
                <a:ea typeface="Open Sans" panose="020B0604020202020204" charset="0"/>
                <a:cs typeface="Open Sans" panose="020B0604020202020204" charset="0"/>
              </a:rPr>
              <a:t>            - /bin/</a:t>
            </a:r>
            <a:r>
              <a:rPr lang="en-US" sz="1050" dirty="0" err="1">
                <a:latin typeface="Candara" panose="020E0502030303020204" pitchFamily="34" charset="0"/>
                <a:ea typeface="Open Sans" panose="020B0604020202020204" charset="0"/>
                <a:cs typeface="Open Sans" panose="020B0604020202020204" charset="0"/>
              </a:rPr>
              <a:t>sh</a:t>
            </a:r>
            <a:endParaRPr lang="en-US" sz="1050" dirty="0">
              <a:latin typeface="Candara" panose="020E0502030303020204" pitchFamily="34" charset="0"/>
              <a:ea typeface="Open Sans" panose="020B0604020202020204" charset="0"/>
              <a:cs typeface="Open Sans" panose="020B0604020202020204" charset="0"/>
            </a:endParaRPr>
          </a:p>
          <a:p>
            <a:pPr marL="0" indent="0">
              <a:lnSpc>
                <a:spcPct val="100000"/>
              </a:lnSpc>
              <a:buNone/>
            </a:pPr>
            <a:r>
              <a:rPr lang="en-US" sz="1050" dirty="0">
                <a:latin typeface="Candara" panose="020E0502030303020204" pitchFamily="34" charset="0"/>
                <a:ea typeface="Open Sans" panose="020B0604020202020204" charset="0"/>
                <a:cs typeface="Open Sans" panose="020B0604020202020204" charset="0"/>
              </a:rPr>
              <a:t>            - -c</a:t>
            </a:r>
          </a:p>
          <a:p>
            <a:pPr marL="0" indent="0">
              <a:lnSpc>
                <a:spcPct val="100000"/>
              </a:lnSpc>
              <a:buNone/>
            </a:pPr>
            <a:r>
              <a:rPr lang="en-US" sz="1050" dirty="0">
                <a:latin typeface="Candara" panose="020E0502030303020204" pitchFamily="34" charset="0"/>
                <a:ea typeface="Open Sans" panose="020B0604020202020204" charset="0"/>
                <a:cs typeface="Open Sans" panose="020B0604020202020204" charset="0"/>
              </a:rPr>
              <a:t>            - date; echo Hello from the Kubernetes cluster</a:t>
            </a:r>
          </a:p>
          <a:p>
            <a:pPr marL="0" indent="0">
              <a:lnSpc>
                <a:spcPct val="100000"/>
              </a:lnSpc>
              <a:buNone/>
            </a:pPr>
            <a:r>
              <a:rPr lang="en-US" sz="1050" dirty="0">
                <a:latin typeface="Candara" panose="020E0502030303020204" pitchFamily="34" charset="0"/>
                <a:ea typeface="Open Sans" panose="020B0604020202020204" charset="0"/>
                <a:cs typeface="Open Sans" panose="020B0604020202020204" charset="0"/>
              </a:rPr>
              <a:t>          </a:t>
            </a:r>
            <a:r>
              <a:rPr lang="en-US" sz="1050" dirty="0" err="1">
                <a:latin typeface="Candara" panose="020E0502030303020204" pitchFamily="34" charset="0"/>
                <a:ea typeface="Open Sans" panose="020B0604020202020204" charset="0"/>
                <a:cs typeface="Open Sans" panose="020B0604020202020204" charset="0"/>
              </a:rPr>
              <a:t>restartPolicy</a:t>
            </a:r>
            <a:r>
              <a:rPr lang="en-US" sz="1050" dirty="0">
                <a:latin typeface="Candara" panose="020E0502030303020204" pitchFamily="34" charset="0"/>
                <a:ea typeface="Open Sans" panose="020B0604020202020204" charset="0"/>
                <a:cs typeface="Open Sans" panose="020B0604020202020204" charset="0"/>
              </a:rPr>
              <a:t>: </a:t>
            </a:r>
            <a:r>
              <a:rPr lang="en-US" sz="1050" dirty="0" err="1">
                <a:latin typeface="Candara" panose="020E0502030303020204" pitchFamily="34" charset="0"/>
                <a:ea typeface="Open Sans" panose="020B0604020202020204" charset="0"/>
                <a:cs typeface="Open Sans" panose="020B0604020202020204" charset="0"/>
              </a:rPr>
              <a:t>OnFailure</a:t>
            </a:r>
            <a:endParaRPr lang="en-US" sz="1050" dirty="0">
              <a:latin typeface="Candara" panose="020E0502030303020204" pitchFamily="3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2921091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p:tgtEl>
                                          <p:spTgt spid="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p:cNvCxnSpPr/>
          <p:nvPr/>
        </p:nvCxnSpPr>
        <p:spPr>
          <a:xfrm>
            <a:off x="0" y="454446"/>
            <a:ext cx="9144000" cy="119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29" name="Rectangle 28"/>
          <p:cNvSpPr/>
          <p:nvPr/>
        </p:nvSpPr>
        <p:spPr>
          <a:xfrm>
            <a:off x="0" y="5093923"/>
            <a:ext cx="9144000" cy="49577"/>
          </a:xfrm>
          <a:prstGeom prst="rect">
            <a:avLst/>
          </a:prstGeom>
          <a:solidFill>
            <a:srgbClr val="0CBD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           </a:t>
            </a:r>
          </a:p>
        </p:txBody>
      </p:sp>
      <p:sp>
        <p:nvSpPr>
          <p:cNvPr id="23" name="TextBox 22"/>
          <p:cNvSpPr txBox="1"/>
          <p:nvPr/>
        </p:nvSpPr>
        <p:spPr>
          <a:xfrm>
            <a:off x="611050" y="69047"/>
            <a:ext cx="2820003" cy="415498"/>
          </a:xfrm>
          <a:prstGeom prst="rect">
            <a:avLst/>
          </a:prstGeom>
          <a:noFill/>
        </p:spPr>
        <p:txBody>
          <a:bodyPr wrap="none" rtlCol="0">
            <a:spAutoFit/>
          </a:bodyPr>
          <a:lstStyle/>
          <a:p>
            <a:r>
              <a:rPr lang="en-US" sz="2100" b="1" dirty="0">
                <a:solidFill>
                  <a:schemeClr val="tx1">
                    <a:lumMod val="75000"/>
                    <a:lumOff val="25000"/>
                  </a:schemeClr>
                </a:solidFill>
                <a:latin typeface="Candara" panose="020E0502030303020204" pitchFamily="34" charset="0"/>
                <a:ea typeface="Open Sans" pitchFamily="34" charset="0"/>
                <a:cs typeface="Open Sans" pitchFamily="34" charset="0"/>
              </a:rPr>
              <a:t>Kubernetes </a:t>
            </a:r>
            <a:r>
              <a:rPr lang="en-US" sz="2100" b="1" dirty="0" err="1">
                <a:solidFill>
                  <a:schemeClr val="tx1">
                    <a:lumMod val="75000"/>
                    <a:lumOff val="25000"/>
                  </a:schemeClr>
                </a:solidFill>
                <a:latin typeface="Candara" panose="020E0502030303020204" pitchFamily="34" charset="0"/>
                <a:ea typeface="Open Sans" pitchFamily="34" charset="0"/>
                <a:cs typeface="Open Sans" pitchFamily="34" charset="0"/>
              </a:rPr>
              <a:t>configMap</a:t>
            </a:r>
            <a:endParaRPr lang="en-US" sz="2100" b="1" dirty="0">
              <a:solidFill>
                <a:schemeClr val="tx1">
                  <a:lumMod val="75000"/>
                  <a:lumOff val="25000"/>
                </a:schemeClr>
              </a:solidFill>
              <a:latin typeface="Candara" panose="020E0502030303020204" pitchFamily="34" charset="0"/>
              <a:ea typeface="Open Sans" pitchFamily="34" charset="0"/>
              <a:cs typeface="Open Sans" pitchFamily="34" charset="0"/>
            </a:endParaRPr>
          </a:p>
        </p:txBody>
      </p:sp>
      <p:sp>
        <p:nvSpPr>
          <p:cNvPr id="2" name="TextBox 1">
            <a:extLst>
              <a:ext uri="{FF2B5EF4-FFF2-40B4-BE49-F238E27FC236}">
                <a16:creationId xmlns:a16="http://schemas.microsoft.com/office/drawing/2014/main" id="{641BDA7F-8D96-4C26-B8B5-0E53FEFFF4F8}"/>
              </a:ext>
            </a:extLst>
          </p:cNvPr>
          <p:cNvSpPr txBox="1"/>
          <p:nvPr/>
        </p:nvSpPr>
        <p:spPr>
          <a:xfrm>
            <a:off x="3627120" y="4373880"/>
            <a:ext cx="1889760" cy="253916"/>
          </a:xfrm>
          <a:prstGeom prst="rect">
            <a:avLst/>
          </a:prstGeom>
          <a:noFill/>
        </p:spPr>
        <p:txBody>
          <a:bodyPr wrap="square" rtlCol="0">
            <a:spAutoFit/>
          </a:bodyPr>
          <a:lstStyle/>
          <a:p>
            <a:pPr algn="ctr"/>
            <a:r>
              <a:rPr lang="en-US" sz="1050" dirty="0"/>
              <a:t>Source: configMaps</a:t>
            </a:r>
          </a:p>
        </p:txBody>
      </p:sp>
      <p:pic>
        <p:nvPicPr>
          <p:cNvPr id="8194" name="Picture 2" descr="Image result for kubernetes configmap&quot;">
            <a:extLst>
              <a:ext uri="{FF2B5EF4-FFF2-40B4-BE49-F238E27FC236}">
                <a16:creationId xmlns:a16="http://schemas.microsoft.com/office/drawing/2014/main" id="{D5562BDD-04A0-4B07-A388-D3A813C03A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1681" y="1039416"/>
            <a:ext cx="5100638" cy="3064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567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p:cNvCxnSpPr/>
          <p:nvPr/>
        </p:nvCxnSpPr>
        <p:spPr>
          <a:xfrm>
            <a:off x="0" y="454446"/>
            <a:ext cx="9144000" cy="119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29" name="Rectangle 28"/>
          <p:cNvSpPr/>
          <p:nvPr/>
        </p:nvSpPr>
        <p:spPr>
          <a:xfrm>
            <a:off x="0" y="5093923"/>
            <a:ext cx="9144000" cy="49577"/>
          </a:xfrm>
          <a:prstGeom prst="rect">
            <a:avLst/>
          </a:prstGeom>
          <a:solidFill>
            <a:srgbClr val="0CBD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           </a:t>
            </a:r>
          </a:p>
        </p:txBody>
      </p:sp>
      <p:sp>
        <p:nvSpPr>
          <p:cNvPr id="23" name="TextBox 22"/>
          <p:cNvSpPr txBox="1"/>
          <p:nvPr/>
        </p:nvSpPr>
        <p:spPr>
          <a:xfrm>
            <a:off x="611050" y="69047"/>
            <a:ext cx="2674130" cy="415498"/>
          </a:xfrm>
          <a:prstGeom prst="rect">
            <a:avLst/>
          </a:prstGeom>
          <a:noFill/>
        </p:spPr>
        <p:txBody>
          <a:bodyPr wrap="none" rtlCol="0">
            <a:spAutoFit/>
          </a:bodyPr>
          <a:lstStyle/>
          <a:p>
            <a:r>
              <a:rPr lang="en-US" sz="2100" b="1" dirty="0">
                <a:solidFill>
                  <a:schemeClr val="tx1">
                    <a:lumMod val="75000"/>
                    <a:lumOff val="25000"/>
                  </a:schemeClr>
                </a:solidFill>
                <a:latin typeface="Candara" panose="020E0502030303020204" pitchFamily="34" charset="0"/>
                <a:ea typeface="Open Sans" pitchFamily="34" charset="0"/>
                <a:cs typeface="Open Sans" pitchFamily="34" charset="0"/>
              </a:rPr>
              <a:t>Docker Orchestration</a:t>
            </a:r>
          </a:p>
        </p:txBody>
      </p:sp>
      <p:sp>
        <p:nvSpPr>
          <p:cNvPr id="8" name="TextBox 7">
            <a:extLst>
              <a:ext uri="{FF2B5EF4-FFF2-40B4-BE49-F238E27FC236}">
                <a16:creationId xmlns:a16="http://schemas.microsoft.com/office/drawing/2014/main" id="{D63E43DB-D260-47CF-B3BF-93AB6862C727}"/>
              </a:ext>
            </a:extLst>
          </p:cNvPr>
          <p:cNvSpPr txBox="1"/>
          <p:nvPr/>
        </p:nvSpPr>
        <p:spPr>
          <a:xfrm>
            <a:off x="3305556" y="4410647"/>
            <a:ext cx="2852928" cy="253916"/>
          </a:xfrm>
          <a:prstGeom prst="rect">
            <a:avLst/>
          </a:prstGeom>
          <a:noFill/>
        </p:spPr>
        <p:txBody>
          <a:bodyPr wrap="square" rtlCol="0">
            <a:spAutoFit/>
          </a:bodyPr>
          <a:lstStyle/>
          <a:p>
            <a:pPr algn="ctr"/>
            <a:r>
              <a:rPr lang="en-US" sz="1050" dirty="0"/>
              <a:t>Source: </a:t>
            </a:r>
            <a:r>
              <a:rPr lang="en-US" sz="1050" dirty="0" err="1"/>
              <a:t>Devopedia</a:t>
            </a:r>
            <a:endParaRPr lang="en-US" sz="1050" dirty="0"/>
          </a:p>
        </p:txBody>
      </p:sp>
      <p:pic>
        <p:nvPicPr>
          <p:cNvPr id="2" name="Picture 1">
            <a:extLst>
              <a:ext uri="{FF2B5EF4-FFF2-40B4-BE49-F238E27FC236}">
                <a16:creationId xmlns:a16="http://schemas.microsoft.com/office/drawing/2014/main" id="{228A4A3F-16DF-4A54-900A-527E26944CE3}"/>
              </a:ext>
            </a:extLst>
          </p:cNvPr>
          <p:cNvPicPr>
            <a:picLocks noChangeAspect="1"/>
          </p:cNvPicPr>
          <p:nvPr/>
        </p:nvPicPr>
        <p:blipFill>
          <a:blip r:embed="rId3"/>
          <a:stretch>
            <a:fillRect/>
          </a:stretch>
        </p:blipFill>
        <p:spPr>
          <a:xfrm>
            <a:off x="2025175" y="1092580"/>
            <a:ext cx="5093650" cy="2958341"/>
          </a:xfrm>
          <a:prstGeom prst="rect">
            <a:avLst/>
          </a:prstGeom>
        </p:spPr>
      </p:pic>
    </p:spTree>
    <p:extLst>
      <p:ext uri="{BB962C8B-B14F-4D97-AF65-F5344CB8AC3E}">
        <p14:creationId xmlns:p14="http://schemas.microsoft.com/office/powerpoint/2010/main" val="12671904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p:cNvCxnSpPr/>
          <p:nvPr/>
        </p:nvCxnSpPr>
        <p:spPr>
          <a:xfrm>
            <a:off x="0" y="454446"/>
            <a:ext cx="9144000" cy="119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29" name="Rectangle 28"/>
          <p:cNvSpPr/>
          <p:nvPr/>
        </p:nvSpPr>
        <p:spPr>
          <a:xfrm>
            <a:off x="0" y="5093923"/>
            <a:ext cx="9144000" cy="49577"/>
          </a:xfrm>
          <a:prstGeom prst="rect">
            <a:avLst/>
          </a:prstGeom>
          <a:solidFill>
            <a:srgbClr val="0CBD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           </a:t>
            </a:r>
          </a:p>
        </p:txBody>
      </p:sp>
      <p:sp>
        <p:nvSpPr>
          <p:cNvPr id="23" name="TextBox 22"/>
          <p:cNvSpPr txBox="1"/>
          <p:nvPr/>
        </p:nvSpPr>
        <p:spPr>
          <a:xfrm>
            <a:off x="611050" y="69047"/>
            <a:ext cx="2820003" cy="415498"/>
          </a:xfrm>
          <a:prstGeom prst="rect">
            <a:avLst/>
          </a:prstGeom>
          <a:noFill/>
        </p:spPr>
        <p:txBody>
          <a:bodyPr wrap="none" rtlCol="0">
            <a:spAutoFit/>
          </a:bodyPr>
          <a:lstStyle/>
          <a:p>
            <a:r>
              <a:rPr lang="en-US" sz="2100" b="1" dirty="0">
                <a:solidFill>
                  <a:schemeClr val="tx1">
                    <a:lumMod val="75000"/>
                    <a:lumOff val="25000"/>
                  </a:schemeClr>
                </a:solidFill>
                <a:latin typeface="Candara" panose="020E0502030303020204" pitchFamily="34" charset="0"/>
                <a:ea typeface="Open Sans" pitchFamily="34" charset="0"/>
                <a:cs typeface="Open Sans" pitchFamily="34" charset="0"/>
              </a:rPr>
              <a:t>Kubernetes </a:t>
            </a:r>
            <a:r>
              <a:rPr lang="en-US" sz="2100" b="1" dirty="0" err="1">
                <a:solidFill>
                  <a:schemeClr val="tx1">
                    <a:lumMod val="75000"/>
                    <a:lumOff val="25000"/>
                  </a:schemeClr>
                </a:solidFill>
                <a:latin typeface="Candara" panose="020E0502030303020204" pitchFamily="34" charset="0"/>
                <a:ea typeface="Open Sans" pitchFamily="34" charset="0"/>
                <a:cs typeface="Open Sans" pitchFamily="34" charset="0"/>
              </a:rPr>
              <a:t>configMap</a:t>
            </a:r>
            <a:endParaRPr lang="en-US" sz="2100" b="1" dirty="0">
              <a:solidFill>
                <a:schemeClr val="tx1">
                  <a:lumMod val="75000"/>
                  <a:lumOff val="25000"/>
                </a:schemeClr>
              </a:solidFill>
              <a:latin typeface="Candara" panose="020E0502030303020204" pitchFamily="34" charset="0"/>
              <a:ea typeface="Open Sans" pitchFamily="34" charset="0"/>
              <a:cs typeface="Open Sans" pitchFamily="34" charset="0"/>
            </a:endParaRPr>
          </a:p>
        </p:txBody>
      </p:sp>
      <p:sp>
        <p:nvSpPr>
          <p:cNvPr id="6" name="Google Shape;524;p9">
            <a:extLst>
              <a:ext uri="{FF2B5EF4-FFF2-40B4-BE49-F238E27FC236}">
                <a16:creationId xmlns:a16="http://schemas.microsoft.com/office/drawing/2014/main" id="{6EBFE286-8057-411E-B57F-911116C532DA}"/>
              </a:ext>
            </a:extLst>
          </p:cNvPr>
          <p:cNvSpPr txBox="1">
            <a:spLocks/>
          </p:cNvSpPr>
          <p:nvPr/>
        </p:nvSpPr>
        <p:spPr>
          <a:xfrm>
            <a:off x="493129" y="447510"/>
            <a:ext cx="8382926" cy="3730320"/>
          </a:xfrm>
          <a:prstGeom prst="rect">
            <a:avLst/>
          </a:prstGeom>
          <a:noFill/>
          <a:ln>
            <a:noFill/>
          </a:ln>
        </p:spPr>
        <p:txBody>
          <a:bodyPr spcFirstLastPara="1" wrap="square" lIns="68569" tIns="34275" rIns="68569" bIns="3427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200" dirty="0" err="1">
                <a:latin typeface="Candara" panose="020E0502030303020204" pitchFamily="34" charset="0"/>
                <a:ea typeface="Open Sans" panose="020B0604020202020204" charset="0"/>
                <a:cs typeface="Open Sans" panose="020B0604020202020204" charset="0"/>
              </a:rPr>
              <a:t>apiVersion</a:t>
            </a:r>
            <a:r>
              <a:rPr lang="en-US" sz="1200" dirty="0">
                <a:latin typeface="Candara" panose="020E0502030303020204" pitchFamily="34" charset="0"/>
                <a:ea typeface="Open Sans" panose="020B0604020202020204" charset="0"/>
                <a:cs typeface="Open Sans" panose="020B0604020202020204" charset="0"/>
              </a:rPr>
              <a:t>: v1</a:t>
            </a:r>
          </a:p>
          <a:p>
            <a:pPr marL="0" indent="0">
              <a:lnSpc>
                <a:spcPct val="100000"/>
              </a:lnSpc>
              <a:buNone/>
            </a:pPr>
            <a:r>
              <a:rPr lang="en-US" sz="1200" dirty="0">
                <a:latin typeface="Candara" panose="020E0502030303020204" pitchFamily="34" charset="0"/>
                <a:ea typeface="Open Sans" panose="020B0604020202020204" charset="0"/>
                <a:cs typeface="Open Sans" panose="020B0604020202020204" charset="0"/>
              </a:rPr>
              <a:t>kind: Pod</a:t>
            </a:r>
          </a:p>
          <a:p>
            <a:pPr marL="0" indent="0">
              <a:lnSpc>
                <a:spcPct val="100000"/>
              </a:lnSpc>
              <a:buNone/>
            </a:pPr>
            <a:r>
              <a:rPr lang="en-US" sz="1200" dirty="0">
                <a:latin typeface="Candara" panose="020E0502030303020204" pitchFamily="34" charset="0"/>
                <a:ea typeface="Open Sans" panose="020B0604020202020204" charset="0"/>
                <a:cs typeface="Open Sans" panose="020B0604020202020204" charset="0"/>
              </a:rPr>
              <a:t>metadata:</a:t>
            </a:r>
          </a:p>
          <a:p>
            <a:pPr marL="0" indent="0">
              <a:lnSpc>
                <a:spcPct val="100000"/>
              </a:lnSpc>
              <a:buNone/>
            </a:pPr>
            <a:r>
              <a:rPr lang="en-US" sz="1200" dirty="0">
                <a:latin typeface="Candara" panose="020E0502030303020204" pitchFamily="34" charset="0"/>
                <a:ea typeface="Open Sans" panose="020B0604020202020204" charset="0"/>
                <a:cs typeface="Open Sans" panose="020B0604020202020204" charset="0"/>
              </a:rPr>
              <a:t>  name: </a:t>
            </a:r>
            <a:r>
              <a:rPr lang="en-US" sz="1200" dirty="0" err="1">
                <a:latin typeface="Candara" panose="020E0502030303020204" pitchFamily="34" charset="0"/>
                <a:ea typeface="Open Sans" panose="020B0604020202020204" charset="0"/>
                <a:cs typeface="Open Sans" panose="020B0604020202020204" charset="0"/>
              </a:rPr>
              <a:t>configmap</a:t>
            </a:r>
            <a:r>
              <a:rPr lang="en-US" sz="1200" dirty="0">
                <a:latin typeface="Candara" panose="020E0502030303020204" pitchFamily="34" charset="0"/>
                <a:ea typeface="Open Sans" panose="020B0604020202020204" charset="0"/>
                <a:cs typeface="Open Sans" panose="020B0604020202020204" charset="0"/>
              </a:rPr>
              <a:t>-pod</a:t>
            </a:r>
          </a:p>
          <a:p>
            <a:pPr marL="0" indent="0">
              <a:lnSpc>
                <a:spcPct val="100000"/>
              </a:lnSpc>
              <a:buNone/>
            </a:pPr>
            <a:r>
              <a:rPr lang="en-US" sz="1200" dirty="0">
                <a:latin typeface="Candara" panose="020E0502030303020204" pitchFamily="34" charset="0"/>
                <a:ea typeface="Open Sans" panose="020B0604020202020204" charset="0"/>
                <a:cs typeface="Open Sans" panose="020B0604020202020204" charset="0"/>
              </a:rPr>
              <a:t>spec:</a:t>
            </a:r>
          </a:p>
          <a:p>
            <a:pPr marL="0" indent="0">
              <a:lnSpc>
                <a:spcPct val="100000"/>
              </a:lnSpc>
              <a:buNone/>
            </a:pPr>
            <a:r>
              <a:rPr lang="en-US" sz="1200" dirty="0">
                <a:latin typeface="Candara" panose="020E0502030303020204" pitchFamily="34" charset="0"/>
                <a:ea typeface="Open Sans" panose="020B0604020202020204" charset="0"/>
                <a:cs typeface="Open Sans" panose="020B0604020202020204" charset="0"/>
              </a:rPr>
              <a:t>  containers:</a:t>
            </a:r>
          </a:p>
          <a:p>
            <a:pPr marL="0" indent="0">
              <a:lnSpc>
                <a:spcPct val="100000"/>
              </a:lnSpc>
              <a:buNone/>
            </a:pPr>
            <a:r>
              <a:rPr lang="en-US" sz="1200" dirty="0">
                <a:latin typeface="Candara" panose="020E0502030303020204" pitchFamily="34" charset="0"/>
                <a:ea typeface="Open Sans" panose="020B0604020202020204" charset="0"/>
                <a:cs typeface="Open Sans" panose="020B0604020202020204" charset="0"/>
              </a:rPr>
              <a:t>    - name: </a:t>
            </a:r>
            <a:r>
              <a:rPr lang="en-US" sz="1200" dirty="0" err="1">
                <a:latin typeface="Candara" panose="020E0502030303020204" pitchFamily="34" charset="0"/>
                <a:ea typeface="Open Sans" panose="020B0604020202020204" charset="0"/>
                <a:cs typeface="Open Sans" panose="020B0604020202020204" charset="0"/>
              </a:rPr>
              <a:t>configmap</a:t>
            </a:r>
            <a:r>
              <a:rPr lang="en-US" sz="1200" dirty="0">
                <a:latin typeface="Candara" panose="020E0502030303020204" pitchFamily="34" charset="0"/>
                <a:ea typeface="Open Sans" panose="020B0604020202020204" charset="0"/>
                <a:cs typeface="Open Sans" panose="020B0604020202020204" charset="0"/>
              </a:rPr>
              <a:t>-container</a:t>
            </a:r>
          </a:p>
          <a:p>
            <a:pPr marL="0" indent="0">
              <a:lnSpc>
                <a:spcPct val="100000"/>
              </a:lnSpc>
              <a:buNone/>
            </a:pPr>
            <a:r>
              <a:rPr lang="en-US" sz="1200" dirty="0">
                <a:latin typeface="Candara" panose="020E0502030303020204" pitchFamily="34" charset="0"/>
                <a:ea typeface="Open Sans" panose="020B0604020202020204" charset="0"/>
                <a:cs typeface="Open Sans" panose="020B0604020202020204" charset="0"/>
              </a:rPr>
              <a:t>      image: alpine</a:t>
            </a:r>
          </a:p>
          <a:p>
            <a:pPr marL="0" indent="0">
              <a:lnSpc>
                <a:spcPct val="100000"/>
              </a:lnSpc>
              <a:buNone/>
            </a:pPr>
            <a:r>
              <a:rPr lang="en-US" sz="1200" dirty="0">
                <a:latin typeface="Candara" panose="020E0502030303020204" pitchFamily="34" charset="0"/>
                <a:ea typeface="Open Sans" panose="020B0604020202020204" charset="0"/>
                <a:cs typeface="Open Sans" panose="020B0604020202020204" charset="0"/>
              </a:rPr>
              <a:t>      command: [ "/bin/</a:t>
            </a:r>
            <a:r>
              <a:rPr lang="en-US" sz="1200" dirty="0" err="1">
                <a:latin typeface="Candara" panose="020E0502030303020204" pitchFamily="34" charset="0"/>
                <a:ea typeface="Open Sans" panose="020B0604020202020204" charset="0"/>
                <a:cs typeface="Open Sans" panose="020B0604020202020204" charset="0"/>
              </a:rPr>
              <a:t>sh</a:t>
            </a:r>
            <a:r>
              <a:rPr lang="en-US" sz="1200" dirty="0">
                <a:latin typeface="Candara" panose="020E0502030303020204" pitchFamily="34" charset="0"/>
                <a:ea typeface="Open Sans" panose="020B0604020202020204" charset="0"/>
                <a:cs typeface="Open Sans" panose="020B0604020202020204" charset="0"/>
              </a:rPr>
              <a:t>", "-c", "env" ]</a:t>
            </a:r>
          </a:p>
          <a:p>
            <a:pPr marL="0" indent="0">
              <a:lnSpc>
                <a:spcPct val="100000"/>
              </a:lnSpc>
              <a:buNone/>
            </a:pPr>
            <a:r>
              <a:rPr lang="en-US" sz="1200" dirty="0">
                <a:latin typeface="Candara" panose="020E0502030303020204" pitchFamily="34" charset="0"/>
                <a:ea typeface="Open Sans" panose="020B0604020202020204" charset="0"/>
                <a:cs typeface="Open Sans" panose="020B0604020202020204" charset="0"/>
              </a:rPr>
              <a:t>      env:</a:t>
            </a:r>
          </a:p>
          <a:p>
            <a:pPr marL="0" indent="0">
              <a:lnSpc>
                <a:spcPct val="100000"/>
              </a:lnSpc>
              <a:buNone/>
            </a:pPr>
            <a:r>
              <a:rPr lang="en-US" sz="1200" dirty="0">
                <a:latin typeface="Candara" panose="020E0502030303020204" pitchFamily="34" charset="0"/>
                <a:ea typeface="Open Sans" panose="020B0604020202020204" charset="0"/>
                <a:cs typeface="Open Sans" panose="020B0604020202020204" charset="0"/>
              </a:rPr>
              <a:t>        - name: ENV_KEY</a:t>
            </a:r>
          </a:p>
          <a:p>
            <a:pPr marL="0" indent="0">
              <a:lnSpc>
                <a:spcPct val="100000"/>
              </a:lnSpc>
              <a:buNone/>
            </a:pPr>
            <a:r>
              <a:rPr lang="en-US" sz="1200" dirty="0">
                <a:latin typeface="Candara" panose="020E0502030303020204" pitchFamily="34" charset="0"/>
                <a:ea typeface="Open Sans" panose="020B0604020202020204" charset="0"/>
                <a:cs typeface="Open Sans" panose="020B0604020202020204" charset="0"/>
              </a:rPr>
              <a:t>          </a:t>
            </a:r>
            <a:r>
              <a:rPr lang="en-US" sz="1200" dirty="0" err="1">
                <a:latin typeface="Candara" panose="020E0502030303020204" pitchFamily="34" charset="0"/>
                <a:ea typeface="Open Sans" panose="020B0604020202020204" charset="0"/>
                <a:cs typeface="Open Sans" panose="020B0604020202020204" charset="0"/>
              </a:rPr>
              <a:t>valueFrom</a:t>
            </a:r>
            <a:r>
              <a:rPr lang="en-US" sz="1200" dirty="0">
                <a:latin typeface="Candara" panose="020E0502030303020204" pitchFamily="34" charset="0"/>
                <a:ea typeface="Open Sans" panose="020B0604020202020204" charset="0"/>
                <a:cs typeface="Open Sans" panose="020B0604020202020204" charset="0"/>
              </a:rPr>
              <a:t>:</a:t>
            </a:r>
          </a:p>
          <a:p>
            <a:pPr marL="0" indent="0">
              <a:lnSpc>
                <a:spcPct val="100000"/>
              </a:lnSpc>
              <a:buNone/>
            </a:pPr>
            <a:r>
              <a:rPr lang="en-US" sz="1200" dirty="0">
                <a:latin typeface="Candara" panose="020E0502030303020204" pitchFamily="34" charset="0"/>
                <a:ea typeface="Open Sans" panose="020B0604020202020204" charset="0"/>
                <a:cs typeface="Open Sans" panose="020B0604020202020204" charset="0"/>
              </a:rPr>
              <a:t>            </a:t>
            </a:r>
            <a:r>
              <a:rPr lang="en-US" sz="1200" dirty="0" err="1">
                <a:latin typeface="Candara" panose="020E0502030303020204" pitchFamily="34" charset="0"/>
                <a:ea typeface="Open Sans" panose="020B0604020202020204" charset="0"/>
                <a:cs typeface="Open Sans" panose="020B0604020202020204" charset="0"/>
              </a:rPr>
              <a:t>configMapKeyRef</a:t>
            </a:r>
            <a:r>
              <a:rPr lang="en-US" sz="1200" dirty="0">
                <a:latin typeface="Candara" panose="020E0502030303020204" pitchFamily="34" charset="0"/>
                <a:ea typeface="Open Sans" panose="020B0604020202020204" charset="0"/>
                <a:cs typeface="Open Sans" panose="020B0604020202020204" charset="0"/>
              </a:rPr>
              <a:t>:</a:t>
            </a:r>
          </a:p>
          <a:p>
            <a:pPr marL="0" indent="0">
              <a:lnSpc>
                <a:spcPct val="100000"/>
              </a:lnSpc>
              <a:buNone/>
            </a:pPr>
            <a:r>
              <a:rPr lang="en-US" sz="1200" dirty="0">
                <a:latin typeface="Candara" panose="020E0502030303020204" pitchFamily="34" charset="0"/>
                <a:ea typeface="Open Sans" panose="020B0604020202020204" charset="0"/>
                <a:cs typeface="Open Sans" panose="020B0604020202020204" charset="0"/>
              </a:rPr>
              <a:t>              name: </a:t>
            </a:r>
            <a:r>
              <a:rPr lang="en-US" sz="1200" dirty="0" err="1">
                <a:latin typeface="Candara" panose="020E0502030303020204" pitchFamily="34" charset="0"/>
                <a:ea typeface="Open Sans" panose="020B0604020202020204" charset="0"/>
                <a:cs typeface="Open Sans" panose="020B0604020202020204" charset="0"/>
              </a:rPr>
              <a:t>configmap</a:t>
            </a:r>
            <a:endParaRPr lang="en-US" sz="1200" dirty="0">
              <a:latin typeface="Candara" panose="020E0502030303020204" pitchFamily="34" charset="0"/>
              <a:ea typeface="Open Sans" panose="020B0604020202020204" charset="0"/>
              <a:cs typeface="Open Sans" panose="020B0604020202020204" charset="0"/>
            </a:endParaRPr>
          </a:p>
          <a:p>
            <a:pPr marL="0" indent="0">
              <a:lnSpc>
                <a:spcPct val="100000"/>
              </a:lnSpc>
              <a:buNone/>
            </a:pPr>
            <a:r>
              <a:rPr lang="en-US" sz="1200" dirty="0">
                <a:latin typeface="Candara" panose="020E0502030303020204" pitchFamily="34" charset="0"/>
                <a:ea typeface="Open Sans" panose="020B0604020202020204" charset="0"/>
                <a:cs typeface="Open Sans" panose="020B0604020202020204" charset="0"/>
              </a:rPr>
              <a:t>              key: </a:t>
            </a:r>
            <a:r>
              <a:rPr lang="en-US" sz="1200" dirty="0" err="1">
                <a:latin typeface="Candara" panose="020E0502030303020204" pitchFamily="34" charset="0"/>
                <a:ea typeface="Open Sans" panose="020B0604020202020204" charset="0"/>
                <a:cs typeface="Open Sans" panose="020B0604020202020204" charset="0"/>
              </a:rPr>
              <a:t>springpeople</a:t>
            </a:r>
            <a:endParaRPr lang="en-US" sz="1200" dirty="0">
              <a:latin typeface="Candara" panose="020E0502030303020204" pitchFamily="34" charset="0"/>
              <a:ea typeface="Open Sans" panose="020B0604020202020204" charset="0"/>
              <a:cs typeface="Open Sans" panose="020B0604020202020204" charset="0"/>
            </a:endParaRPr>
          </a:p>
          <a:p>
            <a:pPr marL="0" indent="0">
              <a:lnSpc>
                <a:spcPct val="100000"/>
              </a:lnSpc>
              <a:buNone/>
            </a:pPr>
            <a:r>
              <a:rPr lang="en-US" sz="1200" dirty="0">
                <a:latin typeface="Candara" panose="020E0502030303020204" pitchFamily="34" charset="0"/>
                <a:ea typeface="Open Sans" panose="020B0604020202020204" charset="0"/>
                <a:cs typeface="Open Sans" panose="020B0604020202020204" charset="0"/>
              </a:rPr>
              <a:t>  </a:t>
            </a:r>
            <a:r>
              <a:rPr lang="en-US" sz="1200" dirty="0" err="1">
                <a:latin typeface="Candara" panose="020E0502030303020204" pitchFamily="34" charset="0"/>
                <a:ea typeface="Open Sans" panose="020B0604020202020204" charset="0"/>
                <a:cs typeface="Open Sans" panose="020B0604020202020204" charset="0"/>
              </a:rPr>
              <a:t>restartPolicy</a:t>
            </a:r>
            <a:r>
              <a:rPr lang="en-US" sz="1200" dirty="0">
                <a:latin typeface="Candara" panose="020E0502030303020204" pitchFamily="34" charset="0"/>
                <a:ea typeface="Open Sans" panose="020B0604020202020204" charset="0"/>
                <a:cs typeface="Open Sans" panose="020B0604020202020204" charset="0"/>
              </a:rPr>
              <a:t>: Never</a:t>
            </a:r>
          </a:p>
        </p:txBody>
      </p:sp>
    </p:spTree>
    <p:extLst>
      <p:ext uri="{BB962C8B-B14F-4D97-AF65-F5344CB8AC3E}">
        <p14:creationId xmlns:p14="http://schemas.microsoft.com/office/powerpoint/2010/main" val="272163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p:tgtEl>
                                          <p:spTgt spid="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p:cNvCxnSpPr/>
          <p:nvPr/>
        </p:nvCxnSpPr>
        <p:spPr>
          <a:xfrm>
            <a:off x="0" y="454446"/>
            <a:ext cx="9144000" cy="119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29" name="Rectangle 28"/>
          <p:cNvSpPr/>
          <p:nvPr/>
        </p:nvSpPr>
        <p:spPr>
          <a:xfrm>
            <a:off x="0" y="5093923"/>
            <a:ext cx="9144000" cy="49577"/>
          </a:xfrm>
          <a:prstGeom prst="rect">
            <a:avLst/>
          </a:prstGeom>
          <a:solidFill>
            <a:srgbClr val="0CBD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           </a:t>
            </a:r>
          </a:p>
        </p:txBody>
      </p:sp>
      <p:sp>
        <p:nvSpPr>
          <p:cNvPr id="23" name="TextBox 22"/>
          <p:cNvSpPr txBox="1"/>
          <p:nvPr/>
        </p:nvSpPr>
        <p:spPr>
          <a:xfrm>
            <a:off x="611050" y="69047"/>
            <a:ext cx="2422458" cy="415498"/>
          </a:xfrm>
          <a:prstGeom prst="rect">
            <a:avLst/>
          </a:prstGeom>
          <a:noFill/>
        </p:spPr>
        <p:txBody>
          <a:bodyPr wrap="none" rtlCol="0">
            <a:spAutoFit/>
          </a:bodyPr>
          <a:lstStyle/>
          <a:p>
            <a:r>
              <a:rPr lang="en-US" sz="2100" b="1" dirty="0">
                <a:solidFill>
                  <a:schemeClr val="tx1">
                    <a:lumMod val="75000"/>
                    <a:lumOff val="25000"/>
                  </a:schemeClr>
                </a:solidFill>
                <a:latin typeface="Candara" panose="020E0502030303020204" pitchFamily="34" charset="0"/>
                <a:ea typeface="Open Sans" pitchFamily="34" charset="0"/>
                <a:cs typeface="Open Sans" pitchFamily="34" charset="0"/>
              </a:rPr>
              <a:t>Kubernetes Secrets</a:t>
            </a:r>
          </a:p>
        </p:txBody>
      </p:sp>
      <p:sp>
        <p:nvSpPr>
          <p:cNvPr id="2" name="TextBox 1">
            <a:extLst>
              <a:ext uri="{FF2B5EF4-FFF2-40B4-BE49-F238E27FC236}">
                <a16:creationId xmlns:a16="http://schemas.microsoft.com/office/drawing/2014/main" id="{641BDA7F-8D96-4C26-B8B5-0E53FEFFF4F8}"/>
              </a:ext>
            </a:extLst>
          </p:cNvPr>
          <p:cNvSpPr txBox="1"/>
          <p:nvPr/>
        </p:nvSpPr>
        <p:spPr>
          <a:xfrm>
            <a:off x="3627120" y="4728981"/>
            <a:ext cx="1889760" cy="253916"/>
          </a:xfrm>
          <a:prstGeom prst="rect">
            <a:avLst/>
          </a:prstGeom>
          <a:noFill/>
        </p:spPr>
        <p:txBody>
          <a:bodyPr wrap="square" rtlCol="0">
            <a:spAutoFit/>
          </a:bodyPr>
          <a:lstStyle/>
          <a:p>
            <a:pPr algn="ctr"/>
            <a:r>
              <a:rPr lang="en-US" sz="1050" dirty="0"/>
              <a:t>Source: Google Cloud</a:t>
            </a:r>
          </a:p>
        </p:txBody>
      </p:sp>
      <p:pic>
        <p:nvPicPr>
          <p:cNvPr id="12290" name="Picture 2" descr="Image result for kubernetes secrets&quot;">
            <a:extLst>
              <a:ext uri="{FF2B5EF4-FFF2-40B4-BE49-F238E27FC236}">
                <a16:creationId xmlns:a16="http://schemas.microsoft.com/office/drawing/2014/main" id="{27C83171-C9B3-42CB-98B5-0F798B33D23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89346" y="679404"/>
            <a:ext cx="2691527" cy="3961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758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p:cNvCxnSpPr/>
          <p:nvPr/>
        </p:nvCxnSpPr>
        <p:spPr>
          <a:xfrm>
            <a:off x="0" y="454446"/>
            <a:ext cx="9144000" cy="119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29" name="Rectangle 28"/>
          <p:cNvSpPr/>
          <p:nvPr/>
        </p:nvSpPr>
        <p:spPr>
          <a:xfrm>
            <a:off x="0" y="5093923"/>
            <a:ext cx="9144000" cy="49577"/>
          </a:xfrm>
          <a:prstGeom prst="rect">
            <a:avLst/>
          </a:prstGeom>
          <a:solidFill>
            <a:srgbClr val="0CBD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           </a:t>
            </a:r>
          </a:p>
        </p:txBody>
      </p:sp>
      <p:sp>
        <p:nvSpPr>
          <p:cNvPr id="23" name="TextBox 22"/>
          <p:cNvSpPr txBox="1"/>
          <p:nvPr/>
        </p:nvSpPr>
        <p:spPr>
          <a:xfrm>
            <a:off x="611050" y="69047"/>
            <a:ext cx="3284874" cy="415498"/>
          </a:xfrm>
          <a:prstGeom prst="rect">
            <a:avLst/>
          </a:prstGeom>
          <a:noFill/>
        </p:spPr>
        <p:txBody>
          <a:bodyPr wrap="none" rtlCol="0">
            <a:spAutoFit/>
          </a:bodyPr>
          <a:lstStyle/>
          <a:p>
            <a:r>
              <a:rPr lang="en-US" sz="2100" b="1" dirty="0">
                <a:solidFill>
                  <a:schemeClr val="tx1">
                    <a:lumMod val="75000"/>
                    <a:lumOff val="25000"/>
                  </a:schemeClr>
                </a:solidFill>
                <a:latin typeface="Candara" panose="020E0502030303020204" pitchFamily="34" charset="0"/>
                <a:ea typeface="Open Sans" pitchFamily="34" charset="0"/>
                <a:cs typeface="Open Sans" pitchFamily="34" charset="0"/>
              </a:rPr>
              <a:t>Kubernetes Rolling Update</a:t>
            </a:r>
          </a:p>
        </p:txBody>
      </p:sp>
      <p:pic>
        <p:nvPicPr>
          <p:cNvPr id="2050" name="Picture 2" descr="Image result for kubernetes rolling update&quot;">
            <a:extLst>
              <a:ext uri="{FF2B5EF4-FFF2-40B4-BE49-F238E27FC236}">
                <a16:creationId xmlns:a16="http://schemas.microsoft.com/office/drawing/2014/main" id="{BDF0370D-8961-450F-890E-86018ABFCC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6741" y="685800"/>
            <a:ext cx="4150519" cy="3771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74074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p:cNvCxnSpPr/>
          <p:nvPr/>
        </p:nvCxnSpPr>
        <p:spPr>
          <a:xfrm>
            <a:off x="0" y="454446"/>
            <a:ext cx="9144000" cy="119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29" name="Rectangle 28"/>
          <p:cNvSpPr/>
          <p:nvPr/>
        </p:nvSpPr>
        <p:spPr>
          <a:xfrm>
            <a:off x="0" y="5093923"/>
            <a:ext cx="9144000" cy="49577"/>
          </a:xfrm>
          <a:prstGeom prst="rect">
            <a:avLst/>
          </a:prstGeom>
          <a:solidFill>
            <a:srgbClr val="0CBD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           </a:t>
            </a:r>
          </a:p>
        </p:txBody>
      </p:sp>
      <p:sp>
        <p:nvSpPr>
          <p:cNvPr id="23" name="TextBox 22"/>
          <p:cNvSpPr txBox="1"/>
          <p:nvPr/>
        </p:nvSpPr>
        <p:spPr>
          <a:xfrm>
            <a:off x="611050" y="69047"/>
            <a:ext cx="3284874" cy="415498"/>
          </a:xfrm>
          <a:prstGeom prst="rect">
            <a:avLst/>
          </a:prstGeom>
          <a:noFill/>
        </p:spPr>
        <p:txBody>
          <a:bodyPr wrap="none" rtlCol="0">
            <a:spAutoFit/>
          </a:bodyPr>
          <a:lstStyle/>
          <a:p>
            <a:r>
              <a:rPr lang="en-US" sz="2100" b="1" dirty="0">
                <a:solidFill>
                  <a:schemeClr val="tx1">
                    <a:lumMod val="75000"/>
                    <a:lumOff val="25000"/>
                  </a:schemeClr>
                </a:solidFill>
                <a:latin typeface="Candara" panose="020E0502030303020204" pitchFamily="34" charset="0"/>
                <a:ea typeface="Open Sans" pitchFamily="34" charset="0"/>
                <a:cs typeface="Open Sans" pitchFamily="34" charset="0"/>
              </a:rPr>
              <a:t>Kubernetes Rolling Update</a:t>
            </a:r>
          </a:p>
        </p:txBody>
      </p:sp>
      <p:pic>
        <p:nvPicPr>
          <p:cNvPr id="2" name="Picture 1">
            <a:extLst>
              <a:ext uri="{FF2B5EF4-FFF2-40B4-BE49-F238E27FC236}">
                <a16:creationId xmlns:a16="http://schemas.microsoft.com/office/drawing/2014/main" id="{794EC8FE-64C5-4B18-9801-90679BA92DA3}"/>
              </a:ext>
            </a:extLst>
          </p:cNvPr>
          <p:cNvPicPr>
            <a:picLocks noChangeAspect="1"/>
          </p:cNvPicPr>
          <p:nvPr/>
        </p:nvPicPr>
        <p:blipFill>
          <a:blip r:embed="rId3"/>
          <a:stretch>
            <a:fillRect/>
          </a:stretch>
        </p:blipFill>
        <p:spPr>
          <a:xfrm>
            <a:off x="1098989" y="1160027"/>
            <a:ext cx="6946022" cy="2823446"/>
          </a:xfrm>
          <a:prstGeom prst="rect">
            <a:avLst/>
          </a:prstGeom>
        </p:spPr>
      </p:pic>
    </p:spTree>
    <p:extLst>
      <p:ext uri="{BB962C8B-B14F-4D97-AF65-F5344CB8AC3E}">
        <p14:creationId xmlns:p14="http://schemas.microsoft.com/office/powerpoint/2010/main" val="30629846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p:cNvCxnSpPr/>
          <p:nvPr/>
        </p:nvCxnSpPr>
        <p:spPr>
          <a:xfrm>
            <a:off x="0" y="454446"/>
            <a:ext cx="9144000" cy="119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29" name="Rectangle 28"/>
          <p:cNvSpPr/>
          <p:nvPr/>
        </p:nvSpPr>
        <p:spPr>
          <a:xfrm>
            <a:off x="0" y="5093923"/>
            <a:ext cx="9144000" cy="49577"/>
          </a:xfrm>
          <a:prstGeom prst="rect">
            <a:avLst/>
          </a:prstGeom>
          <a:solidFill>
            <a:srgbClr val="0CBD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           </a:t>
            </a:r>
          </a:p>
        </p:txBody>
      </p:sp>
      <p:sp>
        <p:nvSpPr>
          <p:cNvPr id="23" name="TextBox 22"/>
          <p:cNvSpPr txBox="1"/>
          <p:nvPr/>
        </p:nvSpPr>
        <p:spPr>
          <a:xfrm>
            <a:off x="611050" y="69047"/>
            <a:ext cx="2629246" cy="415498"/>
          </a:xfrm>
          <a:prstGeom prst="rect">
            <a:avLst/>
          </a:prstGeom>
          <a:noFill/>
        </p:spPr>
        <p:txBody>
          <a:bodyPr wrap="none" rtlCol="0">
            <a:spAutoFit/>
          </a:bodyPr>
          <a:lstStyle/>
          <a:p>
            <a:r>
              <a:rPr lang="en-US" sz="2100" b="1" dirty="0">
                <a:solidFill>
                  <a:schemeClr val="tx1">
                    <a:lumMod val="75000"/>
                    <a:lumOff val="25000"/>
                  </a:schemeClr>
                </a:solidFill>
                <a:latin typeface="Candara" panose="020E0502030303020204" pitchFamily="34" charset="0"/>
                <a:ea typeface="Open Sans" pitchFamily="34" charset="0"/>
                <a:cs typeface="Open Sans" pitchFamily="34" charset="0"/>
              </a:rPr>
              <a:t>Kubernetes Roll Back</a:t>
            </a:r>
          </a:p>
        </p:txBody>
      </p:sp>
      <p:pic>
        <p:nvPicPr>
          <p:cNvPr id="3" name="Picture 2">
            <a:extLst>
              <a:ext uri="{FF2B5EF4-FFF2-40B4-BE49-F238E27FC236}">
                <a16:creationId xmlns:a16="http://schemas.microsoft.com/office/drawing/2014/main" id="{F760B0DC-D3CD-43C1-9C6E-55DC5AE59048}"/>
              </a:ext>
            </a:extLst>
          </p:cNvPr>
          <p:cNvPicPr>
            <a:picLocks noChangeAspect="1"/>
          </p:cNvPicPr>
          <p:nvPr/>
        </p:nvPicPr>
        <p:blipFill>
          <a:blip r:embed="rId3"/>
          <a:stretch>
            <a:fillRect/>
          </a:stretch>
        </p:blipFill>
        <p:spPr>
          <a:xfrm>
            <a:off x="1668066" y="1028700"/>
            <a:ext cx="5807869" cy="3086100"/>
          </a:xfrm>
          <a:prstGeom prst="rect">
            <a:avLst/>
          </a:prstGeom>
        </p:spPr>
      </p:pic>
    </p:spTree>
    <p:extLst>
      <p:ext uri="{BB962C8B-B14F-4D97-AF65-F5344CB8AC3E}">
        <p14:creationId xmlns:p14="http://schemas.microsoft.com/office/powerpoint/2010/main" val="42818452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p:cNvCxnSpPr/>
          <p:nvPr/>
        </p:nvCxnSpPr>
        <p:spPr>
          <a:xfrm>
            <a:off x="0" y="454446"/>
            <a:ext cx="9144000" cy="119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29" name="Rectangle 28"/>
          <p:cNvSpPr/>
          <p:nvPr/>
        </p:nvSpPr>
        <p:spPr>
          <a:xfrm>
            <a:off x="0" y="5093923"/>
            <a:ext cx="9144000" cy="49577"/>
          </a:xfrm>
          <a:prstGeom prst="rect">
            <a:avLst/>
          </a:prstGeom>
          <a:solidFill>
            <a:srgbClr val="0CBD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           </a:t>
            </a:r>
          </a:p>
        </p:txBody>
      </p:sp>
      <p:sp>
        <p:nvSpPr>
          <p:cNvPr id="23" name="TextBox 22"/>
          <p:cNvSpPr txBox="1"/>
          <p:nvPr/>
        </p:nvSpPr>
        <p:spPr>
          <a:xfrm>
            <a:off x="611050" y="69047"/>
            <a:ext cx="3490058" cy="415498"/>
          </a:xfrm>
          <a:prstGeom prst="rect">
            <a:avLst/>
          </a:prstGeom>
          <a:noFill/>
        </p:spPr>
        <p:txBody>
          <a:bodyPr wrap="none" rtlCol="0">
            <a:spAutoFit/>
          </a:bodyPr>
          <a:lstStyle/>
          <a:p>
            <a:r>
              <a:rPr lang="en-US" sz="2100" b="1" dirty="0">
                <a:solidFill>
                  <a:schemeClr val="tx1">
                    <a:lumMod val="75000"/>
                    <a:lumOff val="25000"/>
                  </a:schemeClr>
                </a:solidFill>
                <a:latin typeface="Candara" panose="020E0502030303020204" pitchFamily="34" charset="0"/>
                <a:ea typeface="Open Sans" pitchFamily="34" charset="0"/>
                <a:cs typeface="Open Sans" pitchFamily="34" charset="0"/>
              </a:rPr>
              <a:t>CPU &amp; Memory Reservations</a:t>
            </a:r>
          </a:p>
        </p:txBody>
      </p:sp>
      <p:sp>
        <p:nvSpPr>
          <p:cNvPr id="6" name="Google Shape;524;p9">
            <a:extLst>
              <a:ext uri="{FF2B5EF4-FFF2-40B4-BE49-F238E27FC236}">
                <a16:creationId xmlns:a16="http://schemas.microsoft.com/office/drawing/2014/main" id="{153372C7-D43D-4370-965A-928927AA3F9C}"/>
              </a:ext>
            </a:extLst>
          </p:cNvPr>
          <p:cNvSpPr txBox="1">
            <a:spLocks/>
          </p:cNvSpPr>
          <p:nvPr/>
        </p:nvSpPr>
        <p:spPr>
          <a:xfrm>
            <a:off x="493129" y="706590"/>
            <a:ext cx="8382926" cy="3730320"/>
          </a:xfrm>
          <a:prstGeom prst="rect">
            <a:avLst/>
          </a:prstGeom>
          <a:noFill/>
          <a:ln>
            <a:noFill/>
          </a:ln>
        </p:spPr>
        <p:txBody>
          <a:bodyPr spcFirstLastPara="1" wrap="square" lIns="68569" tIns="34275" rIns="68569" bIns="3427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pPr>
            <a:r>
              <a:rPr lang="en-US" sz="1650" dirty="0">
                <a:latin typeface="Candara" panose="020E0502030303020204" pitchFamily="34" charset="0"/>
                <a:ea typeface="Open Sans" panose="020B0604020202020204" charset="0"/>
                <a:cs typeface="Open Sans" panose="020B0604020202020204" charset="0"/>
              </a:rPr>
              <a:t>When you specify a Pod, you can optionally specify how much CPU and memory (RAM) each Container needs. </a:t>
            </a:r>
          </a:p>
          <a:p>
            <a:pPr>
              <a:lnSpc>
                <a:spcPct val="200000"/>
              </a:lnSpc>
            </a:pPr>
            <a:r>
              <a:rPr lang="en-US" sz="1650" dirty="0">
                <a:latin typeface="Candara" panose="020E0502030303020204" pitchFamily="34" charset="0"/>
                <a:ea typeface="Open Sans" panose="020B0604020202020204" charset="0"/>
                <a:cs typeface="Open Sans" panose="020B0604020202020204" charset="0"/>
              </a:rPr>
              <a:t>When Containers have resource requests specified, the scheduler can make better decisions about which nodes to place Pods on. </a:t>
            </a:r>
          </a:p>
          <a:p>
            <a:pPr>
              <a:lnSpc>
                <a:spcPct val="200000"/>
              </a:lnSpc>
            </a:pPr>
            <a:r>
              <a:rPr lang="en-US" sz="1650" dirty="0">
                <a:latin typeface="Candara" panose="020E0502030303020204" pitchFamily="34" charset="0"/>
                <a:ea typeface="Open Sans" panose="020B0604020202020204" charset="0"/>
                <a:cs typeface="Open Sans" panose="020B0604020202020204" charset="0"/>
              </a:rPr>
              <a:t>And when Containers have their limits specified, contention for resources on a node can be handled in a specified manner.</a:t>
            </a:r>
          </a:p>
          <a:p>
            <a:pPr>
              <a:lnSpc>
                <a:spcPct val="200000"/>
              </a:lnSpc>
            </a:pPr>
            <a:r>
              <a:rPr lang="en-US" sz="1650" dirty="0">
                <a:latin typeface="Candara" panose="020E0502030303020204" pitchFamily="34" charset="0"/>
                <a:ea typeface="Open Sans" panose="020B0604020202020204" charset="0"/>
                <a:cs typeface="Open Sans" panose="020B0604020202020204" charset="0"/>
              </a:rPr>
              <a:t>CPU is specified in units of cores, and memory is specified in units of bytes.</a:t>
            </a:r>
          </a:p>
        </p:txBody>
      </p:sp>
    </p:spTree>
    <p:extLst>
      <p:ext uri="{BB962C8B-B14F-4D97-AF65-F5344CB8AC3E}">
        <p14:creationId xmlns:p14="http://schemas.microsoft.com/office/powerpoint/2010/main" val="3945645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p:tgtEl>
                                          <p:spTgt spid="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p:cNvCxnSpPr/>
          <p:nvPr/>
        </p:nvCxnSpPr>
        <p:spPr>
          <a:xfrm>
            <a:off x="0" y="454446"/>
            <a:ext cx="9144000" cy="119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29" name="Rectangle 28"/>
          <p:cNvSpPr/>
          <p:nvPr/>
        </p:nvSpPr>
        <p:spPr>
          <a:xfrm>
            <a:off x="0" y="5093923"/>
            <a:ext cx="9144000" cy="49577"/>
          </a:xfrm>
          <a:prstGeom prst="rect">
            <a:avLst/>
          </a:prstGeom>
          <a:solidFill>
            <a:srgbClr val="0CBD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           </a:t>
            </a:r>
          </a:p>
        </p:txBody>
      </p:sp>
      <p:sp>
        <p:nvSpPr>
          <p:cNvPr id="23" name="TextBox 22"/>
          <p:cNvSpPr txBox="1"/>
          <p:nvPr/>
        </p:nvSpPr>
        <p:spPr>
          <a:xfrm>
            <a:off x="611050" y="69047"/>
            <a:ext cx="3358612" cy="415498"/>
          </a:xfrm>
          <a:prstGeom prst="rect">
            <a:avLst/>
          </a:prstGeom>
          <a:noFill/>
        </p:spPr>
        <p:txBody>
          <a:bodyPr wrap="none" rtlCol="0">
            <a:spAutoFit/>
          </a:bodyPr>
          <a:lstStyle/>
          <a:p>
            <a:r>
              <a:rPr lang="en-US" sz="2100" b="1" dirty="0">
                <a:solidFill>
                  <a:schemeClr val="tx1">
                    <a:lumMod val="75000"/>
                    <a:lumOff val="25000"/>
                  </a:schemeClr>
                </a:solidFill>
                <a:latin typeface="Candara" panose="020E0502030303020204" pitchFamily="34" charset="0"/>
                <a:ea typeface="Open Sans" pitchFamily="34" charset="0"/>
                <a:cs typeface="Open Sans" pitchFamily="34" charset="0"/>
              </a:rPr>
              <a:t>CPU Reservations Template</a:t>
            </a:r>
          </a:p>
        </p:txBody>
      </p:sp>
      <p:pic>
        <p:nvPicPr>
          <p:cNvPr id="2" name="Picture 1">
            <a:extLst>
              <a:ext uri="{FF2B5EF4-FFF2-40B4-BE49-F238E27FC236}">
                <a16:creationId xmlns:a16="http://schemas.microsoft.com/office/drawing/2014/main" id="{12C3B519-55C6-43E7-8F13-22A2C8D4167C}"/>
              </a:ext>
            </a:extLst>
          </p:cNvPr>
          <p:cNvPicPr>
            <a:picLocks noChangeAspect="1"/>
          </p:cNvPicPr>
          <p:nvPr/>
        </p:nvPicPr>
        <p:blipFill>
          <a:blip r:embed="rId3"/>
          <a:stretch>
            <a:fillRect/>
          </a:stretch>
        </p:blipFill>
        <p:spPr>
          <a:xfrm>
            <a:off x="1425326" y="1691166"/>
            <a:ext cx="6293348" cy="1761168"/>
          </a:xfrm>
          <a:prstGeom prst="rect">
            <a:avLst/>
          </a:prstGeom>
        </p:spPr>
      </p:pic>
    </p:spTree>
    <p:extLst>
      <p:ext uri="{BB962C8B-B14F-4D97-AF65-F5344CB8AC3E}">
        <p14:creationId xmlns:p14="http://schemas.microsoft.com/office/powerpoint/2010/main" val="28043440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p:cNvCxnSpPr/>
          <p:nvPr/>
        </p:nvCxnSpPr>
        <p:spPr>
          <a:xfrm>
            <a:off x="0" y="454446"/>
            <a:ext cx="9144000" cy="119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29" name="Rectangle 28"/>
          <p:cNvSpPr/>
          <p:nvPr/>
        </p:nvSpPr>
        <p:spPr>
          <a:xfrm>
            <a:off x="0" y="5093923"/>
            <a:ext cx="9144000" cy="49577"/>
          </a:xfrm>
          <a:prstGeom prst="rect">
            <a:avLst/>
          </a:prstGeom>
          <a:solidFill>
            <a:srgbClr val="0CBD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           </a:t>
            </a:r>
          </a:p>
        </p:txBody>
      </p:sp>
      <p:sp>
        <p:nvSpPr>
          <p:cNvPr id="23" name="TextBox 22"/>
          <p:cNvSpPr txBox="1"/>
          <p:nvPr/>
        </p:nvSpPr>
        <p:spPr>
          <a:xfrm>
            <a:off x="611050" y="69047"/>
            <a:ext cx="3865161" cy="415498"/>
          </a:xfrm>
          <a:prstGeom prst="rect">
            <a:avLst/>
          </a:prstGeom>
          <a:noFill/>
        </p:spPr>
        <p:txBody>
          <a:bodyPr wrap="none" rtlCol="0">
            <a:spAutoFit/>
          </a:bodyPr>
          <a:lstStyle/>
          <a:p>
            <a:r>
              <a:rPr lang="en-US" sz="2100" b="1" dirty="0">
                <a:solidFill>
                  <a:schemeClr val="tx1">
                    <a:lumMod val="75000"/>
                    <a:lumOff val="25000"/>
                  </a:schemeClr>
                </a:solidFill>
                <a:latin typeface="Candara" panose="020E0502030303020204" pitchFamily="34" charset="0"/>
                <a:ea typeface="Open Sans" pitchFamily="34" charset="0"/>
                <a:cs typeface="Open Sans" pitchFamily="34" charset="0"/>
              </a:rPr>
              <a:t>Memory Reservations Template</a:t>
            </a:r>
          </a:p>
        </p:txBody>
      </p:sp>
      <p:pic>
        <p:nvPicPr>
          <p:cNvPr id="3" name="Picture 2">
            <a:extLst>
              <a:ext uri="{FF2B5EF4-FFF2-40B4-BE49-F238E27FC236}">
                <a16:creationId xmlns:a16="http://schemas.microsoft.com/office/drawing/2014/main" id="{9F6A6FAE-6A49-49CF-A572-FE0EC2C67B38}"/>
              </a:ext>
            </a:extLst>
          </p:cNvPr>
          <p:cNvPicPr>
            <a:picLocks noChangeAspect="1"/>
          </p:cNvPicPr>
          <p:nvPr/>
        </p:nvPicPr>
        <p:blipFill>
          <a:blip r:embed="rId3"/>
          <a:stretch>
            <a:fillRect/>
          </a:stretch>
        </p:blipFill>
        <p:spPr>
          <a:xfrm>
            <a:off x="1501091" y="1688665"/>
            <a:ext cx="6141818" cy="1766171"/>
          </a:xfrm>
          <a:prstGeom prst="rect">
            <a:avLst/>
          </a:prstGeom>
        </p:spPr>
      </p:pic>
    </p:spTree>
    <p:extLst>
      <p:ext uri="{BB962C8B-B14F-4D97-AF65-F5344CB8AC3E}">
        <p14:creationId xmlns:p14="http://schemas.microsoft.com/office/powerpoint/2010/main" val="1269140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p:cNvCxnSpPr/>
          <p:nvPr/>
        </p:nvCxnSpPr>
        <p:spPr>
          <a:xfrm>
            <a:off x="0" y="454446"/>
            <a:ext cx="9144000" cy="119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29" name="Rectangle 28"/>
          <p:cNvSpPr/>
          <p:nvPr/>
        </p:nvSpPr>
        <p:spPr>
          <a:xfrm>
            <a:off x="0" y="5093923"/>
            <a:ext cx="9144000" cy="49577"/>
          </a:xfrm>
          <a:prstGeom prst="rect">
            <a:avLst/>
          </a:prstGeom>
          <a:solidFill>
            <a:srgbClr val="0CBD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           </a:t>
            </a:r>
          </a:p>
        </p:txBody>
      </p:sp>
      <p:sp>
        <p:nvSpPr>
          <p:cNvPr id="23" name="TextBox 22"/>
          <p:cNvSpPr txBox="1"/>
          <p:nvPr/>
        </p:nvSpPr>
        <p:spPr>
          <a:xfrm>
            <a:off x="611050" y="69047"/>
            <a:ext cx="2933816" cy="415498"/>
          </a:xfrm>
          <a:prstGeom prst="rect">
            <a:avLst/>
          </a:prstGeom>
          <a:noFill/>
        </p:spPr>
        <p:txBody>
          <a:bodyPr wrap="none" rtlCol="0">
            <a:spAutoFit/>
          </a:bodyPr>
          <a:lstStyle/>
          <a:p>
            <a:r>
              <a:rPr lang="en-US" sz="2100" b="1" dirty="0">
                <a:solidFill>
                  <a:schemeClr val="tx1">
                    <a:lumMod val="75000"/>
                    <a:lumOff val="25000"/>
                  </a:schemeClr>
                </a:solidFill>
                <a:latin typeface="Candara" panose="020E0502030303020204" pitchFamily="34" charset="0"/>
                <a:ea typeface="Open Sans" pitchFamily="34" charset="0"/>
                <a:cs typeface="Open Sans" pitchFamily="34" charset="0"/>
              </a:rPr>
              <a:t>Kubernetes Autoscaling</a:t>
            </a:r>
          </a:p>
        </p:txBody>
      </p:sp>
      <p:pic>
        <p:nvPicPr>
          <p:cNvPr id="3074" name="Picture 2" descr="Image result for kubernetes autoscaling pods&quot;">
            <a:extLst>
              <a:ext uri="{FF2B5EF4-FFF2-40B4-BE49-F238E27FC236}">
                <a16:creationId xmlns:a16="http://schemas.microsoft.com/office/drawing/2014/main" id="{E85BEA81-E00C-4C84-828A-27336A6FAC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1473" y="735121"/>
            <a:ext cx="6541055" cy="367325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D6C8A33-4E06-4559-B111-F809C8F24922}"/>
              </a:ext>
            </a:extLst>
          </p:cNvPr>
          <p:cNvSpPr txBox="1"/>
          <p:nvPr/>
        </p:nvSpPr>
        <p:spPr>
          <a:xfrm>
            <a:off x="3578349" y="4660741"/>
            <a:ext cx="1987300" cy="253916"/>
          </a:xfrm>
          <a:prstGeom prst="rect">
            <a:avLst/>
          </a:prstGeom>
          <a:noFill/>
        </p:spPr>
        <p:txBody>
          <a:bodyPr wrap="square" rtlCol="0">
            <a:spAutoFit/>
          </a:bodyPr>
          <a:lstStyle/>
          <a:p>
            <a:pPr algn="ctr"/>
            <a:r>
              <a:rPr lang="en-US" sz="1050" dirty="0"/>
              <a:t>Source: Medium</a:t>
            </a:r>
          </a:p>
        </p:txBody>
      </p:sp>
    </p:spTree>
    <p:extLst>
      <p:ext uri="{BB962C8B-B14F-4D97-AF65-F5344CB8AC3E}">
        <p14:creationId xmlns:p14="http://schemas.microsoft.com/office/powerpoint/2010/main" val="7626340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p:cNvCxnSpPr/>
          <p:nvPr/>
        </p:nvCxnSpPr>
        <p:spPr>
          <a:xfrm>
            <a:off x="0" y="454446"/>
            <a:ext cx="9144000" cy="119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29" name="Rectangle 28"/>
          <p:cNvSpPr/>
          <p:nvPr/>
        </p:nvSpPr>
        <p:spPr>
          <a:xfrm>
            <a:off x="0" y="5093923"/>
            <a:ext cx="9144000" cy="49577"/>
          </a:xfrm>
          <a:prstGeom prst="rect">
            <a:avLst/>
          </a:prstGeom>
          <a:solidFill>
            <a:srgbClr val="0CBD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           </a:t>
            </a:r>
          </a:p>
        </p:txBody>
      </p:sp>
      <p:sp>
        <p:nvSpPr>
          <p:cNvPr id="23" name="TextBox 22"/>
          <p:cNvSpPr txBox="1"/>
          <p:nvPr/>
        </p:nvSpPr>
        <p:spPr>
          <a:xfrm>
            <a:off x="611050" y="69047"/>
            <a:ext cx="2933816" cy="415498"/>
          </a:xfrm>
          <a:prstGeom prst="rect">
            <a:avLst/>
          </a:prstGeom>
          <a:noFill/>
        </p:spPr>
        <p:txBody>
          <a:bodyPr wrap="none" rtlCol="0">
            <a:spAutoFit/>
          </a:bodyPr>
          <a:lstStyle/>
          <a:p>
            <a:r>
              <a:rPr lang="en-US" sz="2100" b="1" dirty="0">
                <a:solidFill>
                  <a:schemeClr val="tx1">
                    <a:lumMod val="75000"/>
                    <a:lumOff val="25000"/>
                  </a:schemeClr>
                </a:solidFill>
                <a:latin typeface="Candara" panose="020E0502030303020204" pitchFamily="34" charset="0"/>
                <a:ea typeface="Open Sans" pitchFamily="34" charset="0"/>
                <a:cs typeface="Open Sans" pitchFamily="34" charset="0"/>
              </a:rPr>
              <a:t>Kubernetes Autoscaling</a:t>
            </a:r>
          </a:p>
        </p:txBody>
      </p:sp>
      <p:pic>
        <p:nvPicPr>
          <p:cNvPr id="3" name="Picture 2">
            <a:extLst>
              <a:ext uri="{FF2B5EF4-FFF2-40B4-BE49-F238E27FC236}">
                <a16:creationId xmlns:a16="http://schemas.microsoft.com/office/drawing/2014/main" id="{DBC83FD3-95B5-4000-869F-58C70FF2C3A2}"/>
              </a:ext>
            </a:extLst>
          </p:cNvPr>
          <p:cNvPicPr>
            <a:picLocks noChangeAspect="1"/>
          </p:cNvPicPr>
          <p:nvPr/>
        </p:nvPicPr>
        <p:blipFill>
          <a:blip r:embed="rId3"/>
          <a:stretch>
            <a:fillRect/>
          </a:stretch>
        </p:blipFill>
        <p:spPr>
          <a:xfrm>
            <a:off x="775097" y="1978819"/>
            <a:ext cx="7593806" cy="1185863"/>
          </a:xfrm>
          <a:prstGeom prst="rect">
            <a:avLst/>
          </a:prstGeom>
        </p:spPr>
      </p:pic>
    </p:spTree>
    <p:extLst>
      <p:ext uri="{BB962C8B-B14F-4D97-AF65-F5344CB8AC3E}">
        <p14:creationId xmlns:p14="http://schemas.microsoft.com/office/powerpoint/2010/main" val="4226330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p:cNvCxnSpPr/>
          <p:nvPr/>
        </p:nvCxnSpPr>
        <p:spPr>
          <a:xfrm>
            <a:off x="0" y="454446"/>
            <a:ext cx="9144000" cy="119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29" name="Rectangle 28"/>
          <p:cNvSpPr/>
          <p:nvPr/>
        </p:nvSpPr>
        <p:spPr>
          <a:xfrm>
            <a:off x="0" y="5093923"/>
            <a:ext cx="9144000" cy="49577"/>
          </a:xfrm>
          <a:prstGeom prst="rect">
            <a:avLst/>
          </a:prstGeom>
          <a:solidFill>
            <a:srgbClr val="0CBD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           </a:t>
            </a:r>
          </a:p>
        </p:txBody>
      </p:sp>
      <p:sp>
        <p:nvSpPr>
          <p:cNvPr id="23" name="TextBox 22"/>
          <p:cNvSpPr txBox="1"/>
          <p:nvPr/>
        </p:nvSpPr>
        <p:spPr>
          <a:xfrm>
            <a:off x="611050" y="69047"/>
            <a:ext cx="1880643" cy="415498"/>
          </a:xfrm>
          <a:prstGeom prst="rect">
            <a:avLst/>
          </a:prstGeom>
          <a:noFill/>
        </p:spPr>
        <p:txBody>
          <a:bodyPr wrap="none" rtlCol="0">
            <a:spAutoFit/>
          </a:bodyPr>
          <a:lstStyle/>
          <a:p>
            <a:r>
              <a:rPr lang="en-US" sz="2100" b="1" dirty="0">
                <a:solidFill>
                  <a:schemeClr val="tx1">
                    <a:lumMod val="75000"/>
                    <a:lumOff val="25000"/>
                  </a:schemeClr>
                </a:solidFill>
                <a:latin typeface="Candara" panose="020E0502030303020204" pitchFamily="34" charset="0"/>
                <a:ea typeface="Open Sans" pitchFamily="34" charset="0"/>
                <a:cs typeface="Open Sans" pitchFamily="34" charset="0"/>
              </a:rPr>
              <a:t>Docker Swarm</a:t>
            </a:r>
          </a:p>
        </p:txBody>
      </p:sp>
      <p:pic>
        <p:nvPicPr>
          <p:cNvPr id="7" name="Picture 2" descr="Image result for docker swarm">
            <a:extLst>
              <a:ext uri="{FF2B5EF4-FFF2-40B4-BE49-F238E27FC236}">
                <a16:creationId xmlns:a16="http://schemas.microsoft.com/office/drawing/2014/main" id="{DE5AF45D-1355-4C71-93FE-77777C6AE44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931" b="2532"/>
          <a:stretch/>
        </p:blipFill>
        <p:spPr bwMode="auto">
          <a:xfrm>
            <a:off x="475321" y="866458"/>
            <a:ext cx="8193359" cy="363220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A9763B5-643C-4745-B725-34AFF81BFDD2}"/>
              </a:ext>
            </a:extLst>
          </p:cNvPr>
          <p:cNvSpPr txBox="1"/>
          <p:nvPr/>
        </p:nvSpPr>
        <p:spPr>
          <a:xfrm>
            <a:off x="3441700" y="4712645"/>
            <a:ext cx="2260600" cy="253916"/>
          </a:xfrm>
          <a:prstGeom prst="rect">
            <a:avLst/>
          </a:prstGeom>
          <a:noFill/>
        </p:spPr>
        <p:txBody>
          <a:bodyPr wrap="square" rtlCol="0">
            <a:spAutoFit/>
          </a:bodyPr>
          <a:lstStyle/>
          <a:p>
            <a:pPr algn="ctr"/>
            <a:r>
              <a:rPr lang="en-US" sz="1050" dirty="0"/>
              <a:t>Source: Docker</a:t>
            </a:r>
          </a:p>
        </p:txBody>
      </p:sp>
    </p:spTree>
    <p:extLst>
      <p:ext uri="{BB962C8B-B14F-4D97-AF65-F5344CB8AC3E}">
        <p14:creationId xmlns:p14="http://schemas.microsoft.com/office/powerpoint/2010/main" val="2201912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p:cNvCxnSpPr/>
          <p:nvPr/>
        </p:nvCxnSpPr>
        <p:spPr>
          <a:xfrm>
            <a:off x="0" y="454446"/>
            <a:ext cx="9144000" cy="119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29" name="Rectangle 28"/>
          <p:cNvSpPr/>
          <p:nvPr/>
        </p:nvSpPr>
        <p:spPr>
          <a:xfrm>
            <a:off x="0" y="5093923"/>
            <a:ext cx="9144000" cy="49577"/>
          </a:xfrm>
          <a:prstGeom prst="rect">
            <a:avLst/>
          </a:prstGeom>
          <a:solidFill>
            <a:srgbClr val="0CBD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           </a:t>
            </a:r>
          </a:p>
        </p:txBody>
      </p:sp>
      <p:sp>
        <p:nvSpPr>
          <p:cNvPr id="23" name="TextBox 22"/>
          <p:cNvSpPr txBox="1"/>
          <p:nvPr/>
        </p:nvSpPr>
        <p:spPr>
          <a:xfrm>
            <a:off x="611050" y="69047"/>
            <a:ext cx="3640740" cy="415498"/>
          </a:xfrm>
          <a:prstGeom prst="rect">
            <a:avLst/>
          </a:prstGeom>
          <a:noFill/>
        </p:spPr>
        <p:txBody>
          <a:bodyPr wrap="none" rtlCol="0">
            <a:spAutoFit/>
          </a:bodyPr>
          <a:lstStyle/>
          <a:p>
            <a:r>
              <a:rPr lang="en-US" sz="2100" b="1" dirty="0">
                <a:solidFill>
                  <a:schemeClr val="tx1">
                    <a:lumMod val="75000"/>
                    <a:lumOff val="25000"/>
                  </a:schemeClr>
                </a:solidFill>
                <a:latin typeface="Candara" panose="020E0502030303020204" pitchFamily="34" charset="0"/>
                <a:ea typeface="Open Sans" pitchFamily="34" charset="0"/>
                <a:cs typeface="Open Sans" pitchFamily="34" charset="0"/>
              </a:rPr>
              <a:t>Kubernetes v/s Docker Swarm</a:t>
            </a:r>
          </a:p>
        </p:txBody>
      </p:sp>
      <p:sp>
        <p:nvSpPr>
          <p:cNvPr id="3" name="Rectangle: Rounded Corners 2">
            <a:extLst>
              <a:ext uri="{FF2B5EF4-FFF2-40B4-BE49-F238E27FC236}">
                <a16:creationId xmlns:a16="http://schemas.microsoft.com/office/drawing/2014/main" id="{FE171B09-F354-4EDA-B24F-2BE35C0E8C1B}"/>
              </a:ext>
            </a:extLst>
          </p:cNvPr>
          <p:cNvSpPr/>
          <p:nvPr/>
        </p:nvSpPr>
        <p:spPr>
          <a:xfrm>
            <a:off x="1206661" y="616353"/>
            <a:ext cx="1892461" cy="50600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Kubernetes</a:t>
            </a:r>
            <a:endParaRPr lang="en-IN" sz="1500" dirty="0"/>
          </a:p>
        </p:txBody>
      </p:sp>
      <p:sp>
        <p:nvSpPr>
          <p:cNvPr id="10" name="Rectangle: Rounded Corners 9">
            <a:extLst>
              <a:ext uri="{FF2B5EF4-FFF2-40B4-BE49-F238E27FC236}">
                <a16:creationId xmlns:a16="http://schemas.microsoft.com/office/drawing/2014/main" id="{8D10835F-A461-4E95-9ADF-91F48D9596B2}"/>
              </a:ext>
            </a:extLst>
          </p:cNvPr>
          <p:cNvSpPr/>
          <p:nvPr/>
        </p:nvSpPr>
        <p:spPr>
          <a:xfrm>
            <a:off x="6173647" y="616353"/>
            <a:ext cx="1892461" cy="50600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Docker Swarm</a:t>
            </a:r>
            <a:endParaRPr lang="en-IN" sz="1500" dirty="0"/>
          </a:p>
        </p:txBody>
      </p:sp>
      <p:sp>
        <p:nvSpPr>
          <p:cNvPr id="4" name="Rectangle: Rounded Corners 3">
            <a:extLst>
              <a:ext uri="{FF2B5EF4-FFF2-40B4-BE49-F238E27FC236}">
                <a16:creationId xmlns:a16="http://schemas.microsoft.com/office/drawing/2014/main" id="{562D4CAD-3185-4BFC-AC64-B1957126D8F6}"/>
              </a:ext>
            </a:extLst>
          </p:cNvPr>
          <p:cNvSpPr/>
          <p:nvPr/>
        </p:nvSpPr>
        <p:spPr>
          <a:xfrm>
            <a:off x="828075" y="1281361"/>
            <a:ext cx="2688135" cy="51919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Cluster Installation is complicated.</a:t>
            </a:r>
            <a:endParaRPr lang="en-IN" sz="1050" dirty="0"/>
          </a:p>
        </p:txBody>
      </p:sp>
      <p:sp>
        <p:nvSpPr>
          <p:cNvPr id="11" name="Rectangle: Rounded Corners 10">
            <a:extLst>
              <a:ext uri="{FF2B5EF4-FFF2-40B4-BE49-F238E27FC236}">
                <a16:creationId xmlns:a16="http://schemas.microsoft.com/office/drawing/2014/main" id="{6CCA8E55-ED72-4520-B125-965B3A6DC0DE}"/>
              </a:ext>
            </a:extLst>
          </p:cNvPr>
          <p:cNvSpPr/>
          <p:nvPr/>
        </p:nvSpPr>
        <p:spPr>
          <a:xfrm>
            <a:off x="5697723" y="1281361"/>
            <a:ext cx="2688135" cy="51919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Cluster Installation is Easy.</a:t>
            </a:r>
            <a:endParaRPr lang="en-IN" sz="1050" dirty="0"/>
          </a:p>
        </p:txBody>
      </p:sp>
      <p:sp>
        <p:nvSpPr>
          <p:cNvPr id="12" name="Rectangle: Rounded Corners 11">
            <a:extLst>
              <a:ext uri="{FF2B5EF4-FFF2-40B4-BE49-F238E27FC236}">
                <a16:creationId xmlns:a16="http://schemas.microsoft.com/office/drawing/2014/main" id="{6BB30B50-B282-4116-98AD-1203EC52F7F6}"/>
              </a:ext>
            </a:extLst>
          </p:cNvPr>
          <p:cNvSpPr/>
          <p:nvPr/>
        </p:nvSpPr>
        <p:spPr>
          <a:xfrm>
            <a:off x="828075" y="2005614"/>
            <a:ext cx="2688135" cy="51919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It supports GUI Dashboard</a:t>
            </a:r>
            <a:endParaRPr lang="en-IN" sz="1050" dirty="0"/>
          </a:p>
        </p:txBody>
      </p:sp>
      <p:sp>
        <p:nvSpPr>
          <p:cNvPr id="13" name="Rectangle: Rounded Corners 12">
            <a:extLst>
              <a:ext uri="{FF2B5EF4-FFF2-40B4-BE49-F238E27FC236}">
                <a16:creationId xmlns:a16="http://schemas.microsoft.com/office/drawing/2014/main" id="{9C3E805F-9751-43A6-BF76-69EA44F71BB3}"/>
              </a:ext>
            </a:extLst>
          </p:cNvPr>
          <p:cNvSpPr/>
          <p:nvPr/>
        </p:nvSpPr>
        <p:spPr>
          <a:xfrm>
            <a:off x="5697723" y="2005614"/>
            <a:ext cx="2688135" cy="51919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There is no GUI</a:t>
            </a:r>
            <a:endParaRPr lang="en-IN" sz="1050" dirty="0"/>
          </a:p>
        </p:txBody>
      </p:sp>
      <p:sp>
        <p:nvSpPr>
          <p:cNvPr id="14" name="Rectangle: Rounded Corners 13">
            <a:extLst>
              <a:ext uri="{FF2B5EF4-FFF2-40B4-BE49-F238E27FC236}">
                <a16:creationId xmlns:a16="http://schemas.microsoft.com/office/drawing/2014/main" id="{7EBE7FEE-1AE7-4932-BB06-E6481B8D87D4}"/>
              </a:ext>
            </a:extLst>
          </p:cNvPr>
          <p:cNvSpPr/>
          <p:nvPr/>
        </p:nvSpPr>
        <p:spPr>
          <a:xfrm>
            <a:off x="828075" y="2724041"/>
            <a:ext cx="2688135" cy="51919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Kubernetes can perform Auto Scaling</a:t>
            </a:r>
            <a:endParaRPr lang="en-IN" sz="1050" dirty="0"/>
          </a:p>
        </p:txBody>
      </p:sp>
      <p:sp>
        <p:nvSpPr>
          <p:cNvPr id="15" name="Rectangle: Rounded Corners 14">
            <a:extLst>
              <a:ext uri="{FF2B5EF4-FFF2-40B4-BE49-F238E27FC236}">
                <a16:creationId xmlns:a16="http://schemas.microsoft.com/office/drawing/2014/main" id="{1617FF0B-9455-4161-B3A4-907DE79DB30A}"/>
              </a:ext>
            </a:extLst>
          </p:cNvPr>
          <p:cNvSpPr/>
          <p:nvPr/>
        </p:nvSpPr>
        <p:spPr>
          <a:xfrm>
            <a:off x="5697723" y="2724041"/>
            <a:ext cx="2688135" cy="51919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Auto Scaling not supported by Docker Swarm</a:t>
            </a:r>
            <a:endParaRPr lang="en-IN" sz="1050" dirty="0"/>
          </a:p>
        </p:txBody>
      </p:sp>
      <p:sp>
        <p:nvSpPr>
          <p:cNvPr id="16" name="Rectangle: Rounded Corners 15">
            <a:extLst>
              <a:ext uri="{FF2B5EF4-FFF2-40B4-BE49-F238E27FC236}">
                <a16:creationId xmlns:a16="http://schemas.microsoft.com/office/drawing/2014/main" id="{E83EA89C-967D-46C5-8D46-3A62D0267599}"/>
              </a:ext>
            </a:extLst>
          </p:cNvPr>
          <p:cNvSpPr/>
          <p:nvPr/>
        </p:nvSpPr>
        <p:spPr>
          <a:xfrm>
            <a:off x="828075" y="3394345"/>
            <a:ext cx="2688135" cy="51919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Supports Rolling updates and Automated Rollbacks</a:t>
            </a:r>
            <a:endParaRPr lang="en-IN" sz="1050" dirty="0"/>
          </a:p>
        </p:txBody>
      </p:sp>
      <p:sp>
        <p:nvSpPr>
          <p:cNvPr id="17" name="Rectangle: Rounded Corners 16">
            <a:extLst>
              <a:ext uri="{FF2B5EF4-FFF2-40B4-BE49-F238E27FC236}">
                <a16:creationId xmlns:a16="http://schemas.microsoft.com/office/drawing/2014/main" id="{E9C2A8E7-901F-4830-8D7D-402D8D7AE059}"/>
              </a:ext>
            </a:extLst>
          </p:cNvPr>
          <p:cNvSpPr/>
          <p:nvPr/>
        </p:nvSpPr>
        <p:spPr>
          <a:xfrm>
            <a:off x="5697723" y="3394345"/>
            <a:ext cx="2688135" cy="51919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Does not Supports </a:t>
            </a:r>
            <a:r>
              <a:rPr lang="en-US" sz="1050"/>
              <a:t>automated Rollbacks</a:t>
            </a:r>
            <a:endParaRPr lang="en-IN" sz="1050" dirty="0"/>
          </a:p>
        </p:txBody>
      </p:sp>
      <p:sp>
        <p:nvSpPr>
          <p:cNvPr id="18" name="Rectangle: Rounded Corners 17">
            <a:extLst>
              <a:ext uri="{FF2B5EF4-FFF2-40B4-BE49-F238E27FC236}">
                <a16:creationId xmlns:a16="http://schemas.microsoft.com/office/drawing/2014/main" id="{9AE3FA2B-76BF-46E5-94ED-C09807895591}"/>
              </a:ext>
            </a:extLst>
          </p:cNvPr>
          <p:cNvSpPr/>
          <p:nvPr/>
        </p:nvSpPr>
        <p:spPr>
          <a:xfrm>
            <a:off x="828075" y="4063129"/>
            <a:ext cx="2688135" cy="51919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In built logging and monitoring</a:t>
            </a:r>
            <a:endParaRPr lang="en-IN" sz="1050" dirty="0"/>
          </a:p>
        </p:txBody>
      </p:sp>
      <p:sp>
        <p:nvSpPr>
          <p:cNvPr id="19" name="Rectangle: Rounded Corners 18">
            <a:extLst>
              <a:ext uri="{FF2B5EF4-FFF2-40B4-BE49-F238E27FC236}">
                <a16:creationId xmlns:a16="http://schemas.microsoft.com/office/drawing/2014/main" id="{95A88A86-7221-482C-B5B1-6FA0B037608C}"/>
              </a:ext>
            </a:extLst>
          </p:cNvPr>
          <p:cNvSpPr/>
          <p:nvPr/>
        </p:nvSpPr>
        <p:spPr>
          <a:xfrm>
            <a:off x="5697723" y="4063129"/>
            <a:ext cx="2688135" cy="51919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Can be integrated with ELK for logging </a:t>
            </a:r>
            <a:r>
              <a:rPr lang="en-US" sz="1050"/>
              <a:t>and monitoring</a:t>
            </a:r>
            <a:endParaRPr lang="en-IN" sz="1050" dirty="0"/>
          </a:p>
        </p:txBody>
      </p:sp>
    </p:spTree>
    <p:extLst>
      <p:ext uri="{BB962C8B-B14F-4D97-AF65-F5344CB8AC3E}">
        <p14:creationId xmlns:p14="http://schemas.microsoft.com/office/powerpoint/2010/main" val="147953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p:cNvCxnSpPr/>
          <p:nvPr/>
        </p:nvCxnSpPr>
        <p:spPr>
          <a:xfrm>
            <a:off x="0" y="454446"/>
            <a:ext cx="9144000" cy="119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29" name="Rectangle 28"/>
          <p:cNvSpPr/>
          <p:nvPr/>
        </p:nvSpPr>
        <p:spPr>
          <a:xfrm>
            <a:off x="0" y="5093923"/>
            <a:ext cx="9144000" cy="49577"/>
          </a:xfrm>
          <a:prstGeom prst="rect">
            <a:avLst/>
          </a:prstGeom>
          <a:solidFill>
            <a:srgbClr val="0CBD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           </a:t>
            </a:r>
          </a:p>
        </p:txBody>
      </p:sp>
      <p:sp>
        <p:nvSpPr>
          <p:cNvPr id="23" name="TextBox 22"/>
          <p:cNvSpPr txBox="1"/>
          <p:nvPr/>
        </p:nvSpPr>
        <p:spPr>
          <a:xfrm>
            <a:off x="611050" y="69047"/>
            <a:ext cx="1513556" cy="415498"/>
          </a:xfrm>
          <a:prstGeom prst="rect">
            <a:avLst/>
          </a:prstGeom>
          <a:noFill/>
        </p:spPr>
        <p:txBody>
          <a:bodyPr wrap="none" rtlCol="0">
            <a:spAutoFit/>
          </a:bodyPr>
          <a:lstStyle/>
          <a:p>
            <a:r>
              <a:rPr lang="en-US" sz="2100" b="1" dirty="0">
                <a:solidFill>
                  <a:schemeClr val="tx1">
                    <a:lumMod val="75000"/>
                    <a:lumOff val="25000"/>
                  </a:schemeClr>
                </a:solidFill>
                <a:latin typeface="Candara" panose="020E0502030303020204" pitchFamily="34" charset="0"/>
                <a:ea typeface="Open Sans" pitchFamily="34" charset="0"/>
                <a:cs typeface="Open Sans" pitchFamily="34" charset="0"/>
              </a:rPr>
              <a:t>Kubernetes</a:t>
            </a:r>
          </a:p>
        </p:txBody>
      </p:sp>
      <p:sp>
        <p:nvSpPr>
          <p:cNvPr id="9" name="TextBox 8">
            <a:extLst>
              <a:ext uri="{FF2B5EF4-FFF2-40B4-BE49-F238E27FC236}">
                <a16:creationId xmlns:a16="http://schemas.microsoft.com/office/drawing/2014/main" id="{BA9763B5-643C-4745-B725-34AFF81BFDD2}"/>
              </a:ext>
            </a:extLst>
          </p:cNvPr>
          <p:cNvSpPr txBox="1"/>
          <p:nvPr/>
        </p:nvSpPr>
        <p:spPr>
          <a:xfrm>
            <a:off x="3441700" y="4872284"/>
            <a:ext cx="2260600" cy="253916"/>
          </a:xfrm>
          <a:prstGeom prst="rect">
            <a:avLst/>
          </a:prstGeom>
          <a:noFill/>
        </p:spPr>
        <p:txBody>
          <a:bodyPr wrap="square" rtlCol="0">
            <a:spAutoFit/>
          </a:bodyPr>
          <a:lstStyle/>
          <a:p>
            <a:pPr algn="ctr"/>
            <a:r>
              <a:rPr lang="en-US" sz="1050" dirty="0"/>
              <a:t>Source: Wikipedia</a:t>
            </a:r>
          </a:p>
        </p:txBody>
      </p:sp>
      <p:pic>
        <p:nvPicPr>
          <p:cNvPr id="1026" name="Picture 2" descr="Kubernetes - Wikipedia">
            <a:extLst>
              <a:ext uri="{FF2B5EF4-FFF2-40B4-BE49-F238E27FC236}">
                <a16:creationId xmlns:a16="http://schemas.microsoft.com/office/drawing/2014/main" id="{CC2B0CB1-B730-4C8E-8672-001989F109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2946" y="478825"/>
            <a:ext cx="6258107" cy="4428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2843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p:cNvCxnSpPr/>
          <p:nvPr/>
        </p:nvCxnSpPr>
        <p:spPr>
          <a:xfrm>
            <a:off x="0" y="454446"/>
            <a:ext cx="9144000" cy="119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29" name="Rectangle 28"/>
          <p:cNvSpPr/>
          <p:nvPr/>
        </p:nvSpPr>
        <p:spPr>
          <a:xfrm>
            <a:off x="0" y="5093923"/>
            <a:ext cx="9144000" cy="49577"/>
          </a:xfrm>
          <a:prstGeom prst="rect">
            <a:avLst/>
          </a:prstGeom>
          <a:solidFill>
            <a:srgbClr val="0CBD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           </a:t>
            </a:r>
          </a:p>
        </p:txBody>
      </p:sp>
      <p:sp>
        <p:nvSpPr>
          <p:cNvPr id="23" name="TextBox 22"/>
          <p:cNvSpPr txBox="1"/>
          <p:nvPr/>
        </p:nvSpPr>
        <p:spPr>
          <a:xfrm>
            <a:off x="611050" y="69047"/>
            <a:ext cx="2528256" cy="415498"/>
          </a:xfrm>
          <a:prstGeom prst="rect">
            <a:avLst/>
          </a:prstGeom>
          <a:noFill/>
        </p:spPr>
        <p:txBody>
          <a:bodyPr wrap="none" rtlCol="0">
            <a:spAutoFit/>
          </a:bodyPr>
          <a:lstStyle/>
          <a:p>
            <a:r>
              <a:rPr lang="en-US" sz="2100" b="1" dirty="0">
                <a:solidFill>
                  <a:schemeClr val="tx1">
                    <a:lumMod val="75000"/>
                    <a:lumOff val="25000"/>
                  </a:schemeClr>
                </a:solidFill>
                <a:latin typeface="Candara" panose="020E0502030303020204" pitchFamily="34" charset="0"/>
                <a:ea typeface="Open Sans" pitchFamily="34" charset="0"/>
                <a:cs typeface="Open Sans" pitchFamily="34" charset="0"/>
              </a:rPr>
              <a:t>What is Kubernetes?</a:t>
            </a:r>
          </a:p>
        </p:txBody>
      </p:sp>
      <p:pic>
        <p:nvPicPr>
          <p:cNvPr id="1026" name="Picture 2" descr="Image result for kubernetes&quot;">
            <a:extLst>
              <a:ext uri="{FF2B5EF4-FFF2-40B4-BE49-F238E27FC236}">
                <a16:creationId xmlns:a16="http://schemas.microsoft.com/office/drawing/2014/main" id="{96EFED67-CACE-4498-AE16-2A8B733A08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0334" y="1104752"/>
            <a:ext cx="6443333" cy="3351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048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p:cNvCxnSpPr/>
          <p:nvPr/>
        </p:nvCxnSpPr>
        <p:spPr>
          <a:xfrm>
            <a:off x="0" y="454446"/>
            <a:ext cx="9144000" cy="119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29" name="Rectangle 28"/>
          <p:cNvSpPr/>
          <p:nvPr/>
        </p:nvSpPr>
        <p:spPr>
          <a:xfrm>
            <a:off x="0" y="5093923"/>
            <a:ext cx="9144000" cy="49577"/>
          </a:xfrm>
          <a:prstGeom prst="rect">
            <a:avLst/>
          </a:prstGeom>
          <a:solidFill>
            <a:srgbClr val="0CBD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           </a:t>
            </a:r>
          </a:p>
        </p:txBody>
      </p:sp>
      <p:sp>
        <p:nvSpPr>
          <p:cNvPr id="23" name="TextBox 22"/>
          <p:cNvSpPr txBox="1"/>
          <p:nvPr/>
        </p:nvSpPr>
        <p:spPr>
          <a:xfrm>
            <a:off x="611050" y="69047"/>
            <a:ext cx="5851282" cy="415498"/>
          </a:xfrm>
          <a:prstGeom prst="rect">
            <a:avLst/>
          </a:prstGeom>
          <a:noFill/>
        </p:spPr>
        <p:txBody>
          <a:bodyPr wrap="none" rtlCol="0">
            <a:spAutoFit/>
          </a:bodyPr>
          <a:lstStyle/>
          <a:p>
            <a:r>
              <a:rPr lang="en-US" sz="2100" b="1" dirty="0">
                <a:solidFill>
                  <a:schemeClr val="tx1">
                    <a:lumMod val="75000"/>
                    <a:lumOff val="25000"/>
                  </a:schemeClr>
                </a:solidFill>
                <a:latin typeface="Candara" panose="020E0502030303020204" pitchFamily="34" charset="0"/>
                <a:ea typeface="Open Sans" pitchFamily="34" charset="0"/>
                <a:cs typeface="Open Sans" pitchFamily="34" charset="0"/>
              </a:rPr>
              <a:t>Relationship between Kubernetes and containers</a:t>
            </a:r>
          </a:p>
        </p:txBody>
      </p:sp>
      <p:pic>
        <p:nvPicPr>
          <p:cNvPr id="2050" name="Picture 2" descr="Image result for kubernetes and containers&quot;">
            <a:extLst>
              <a:ext uri="{FF2B5EF4-FFF2-40B4-BE49-F238E27FC236}">
                <a16:creationId xmlns:a16="http://schemas.microsoft.com/office/drawing/2014/main" id="{FFB9B6DC-EF0E-407C-8BFC-F94C98B23D0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386" b="3975"/>
          <a:stretch/>
        </p:blipFill>
        <p:spPr bwMode="auto">
          <a:xfrm>
            <a:off x="1871176" y="507040"/>
            <a:ext cx="5392309" cy="412942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4CE2EB9-FCD1-4271-AB38-E7E3E1B31EBD}"/>
              </a:ext>
            </a:extLst>
          </p:cNvPr>
          <p:cNvSpPr txBox="1"/>
          <p:nvPr/>
        </p:nvSpPr>
        <p:spPr>
          <a:xfrm>
            <a:off x="3583080" y="4689054"/>
            <a:ext cx="1968500" cy="253916"/>
          </a:xfrm>
          <a:prstGeom prst="rect">
            <a:avLst/>
          </a:prstGeom>
          <a:noFill/>
        </p:spPr>
        <p:txBody>
          <a:bodyPr wrap="square" rtlCol="0">
            <a:spAutoFit/>
          </a:bodyPr>
          <a:lstStyle/>
          <a:p>
            <a:pPr algn="ctr"/>
            <a:r>
              <a:rPr lang="en-US" sz="1050" dirty="0"/>
              <a:t>Source: Docker</a:t>
            </a:r>
          </a:p>
        </p:txBody>
      </p:sp>
    </p:spTree>
    <p:extLst>
      <p:ext uri="{BB962C8B-B14F-4D97-AF65-F5344CB8AC3E}">
        <p14:creationId xmlns:p14="http://schemas.microsoft.com/office/powerpoint/2010/main" val="2626169329"/>
      </p:ext>
    </p:extLst>
  </p:cSld>
  <p:clrMapOvr>
    <a:masterClrMapping/>
  </p:clrMapOvr>
</p:sld>
</file>

<file path=ppt/theme/theme1.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E785964B4AF046BB718F1D1C8A6D22" ma:contentTypeVersion="2" ma:contentTypeDescription="Create a new document." ma:contentTypeScope="" ma:versionID="ebc56b85f4dc96002c34ec01f030996a">
  <xsd:schema xmlns:xsd="http://www.w3.org/2001/XMLSchema" xmlns:xs="http://www.w3.org/2001/XMLSchema" xmlns:p="http://schemas.microsoft.com/office/2006/metadata/properties" xmlns:ns2="9eb877a1-6ce7-47ad-a5ce-6615905cb350" targetNamespace="http://schemas.microsoft.com/office/2006/metadata/properties" ma:root="true" ma:fieldsID="0aeb8884f84a2ef35d657720db7f1bc9" ns2:_="">
    <xsd:import namespace="9eb877a1-6ce7-47ad-a5ce-6615905cb35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b877a1-6ce7-47ad-a5ce-6615905cb35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CD2F1BD-FBD8-4B8E-BD55-CD34FE8773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eb877a1-6ce7-47ad-a5ce-6615905cb35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D4C8B14-9198-42ED-83A5-00235E476618}">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C1B45AD-F968-4A72-B5F1-5A29BCAD304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2694</TotalTime>
  <Words>5554</Words>
  <Application>Microsoft Office PowerPoint</Application>
  <PresentationFormat>On-screen Show (16:9)</PresentationFormat>
  <Paragraphs>871</Paragraphs>
  <Slides>49</Slides>
  <Notes>49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Arial</vt:lpstr>
      <vt:lpstr>Open Sans Extrabold</vt:lpstr>
      <vt:lpstr>Wingdings</vt:lpstr>
      <vt:lpstr>Calibri</vt:lpstr>
      <vt:lpstr>Courier New</vt:lpstr>
      <vt:lpstr>Candara</vt:lpstr>
      <vt:lpstr>Open Sans</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Anuj Sharma</cp:lastModifiedBy>
  <cp:revision>60</cp:revision>
  <dcterms:created xsi:type="dcterms:W3CDTF">2020-01-02T04:04:13Z</dcterms:created>
  <dcterms:modified xsi:type="dcterms:W3CDTF">2021-12-08T11:46:08Z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0x01010016E785964B4AF046BB718F1D1C8A6D22</vt:lpwstr>
  </property>
</Properties>
</file>