
<file path=[Content_Types].xml><?xml version="1.0" encoding="utf-8"?>
<Types xmlns="http://schemas.openxmlformats.org/package/2006/content-types">
  <Default Extension="bmp" ContentType="image/bmp"/>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64" r:id="rId2"/>
    <p:sldId id="265" r:id="rId3"/>
    <p:sldId id="274" r:id="rId4"/>
    <p:sldId id="266" r:id="rId5"/>
    <p:sldId id="275" r:id="rId6"/>
    <p:sldId id="267" r:id="rId7"/>
    <p:sldId id="268" r:id="rId8"/>
    <p:sldId id="269" r:id="rId9"/>
    <p:sldId id="270" r:id="rId10"/>
    <p:sldId id="271" r:id="rId11"/>
    <p:sldId id="272" r:id="rId12"/>
    <p:sldId id="273" r:id="rId13"/>
    <p:sldId id="276" r:id="rId14"/>
  </p:sldIdLst>
  <p:sldSz cx="9144000" cy="5143500" type="screen16x9"/>
  <p:notesSz cx="6858000" cy="9144000"/>
  <p:embeddedFontLst>
    <p:embeddedFont>
      <p:font typeface="Gill Sans MT" panose="020B0502020104020203" pitchFamily="34" charset="0"/>
      <p:regular r:id="rId16"/>
      <p:bold r:id="rId17"/>
      <p:italic r:id="rId18"/>
      <p:boldItalic r:id="rId19"/>
    </p:embeddedFont>
    <p:embeddedFont>
      <p:font typeface="Inter" panose="020B0604020202020204" charset="0"/>
      <p:regular r:id="rId20"/>
      <p:bold r:id="rId21"/>
    </p:embeddedFont>
    <p:embeddedFont>
      <p:font typeface="League Spartan"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322"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SLIDES_API31728601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SLIDES_API3172860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SLIDES_API31728601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SLIDES_API31728601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SLIDES_API31728601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SLIDES_API31728601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SLIDES_API31728601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SLIDES_API31728601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SLIDES_API31728601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SLIDES_API31728601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SLIDES_API31728601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SLIDES_API31728601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SLIDES_API31728601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SLIDES_API31728601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SLIDES_API31728601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SLIDES_API31728601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SLIDES_API31728601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SLIDES_API31728601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bmp"/><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8.bmp"/><Relationship Id="rId5" Type="http://schemas.openxmlformats.org/officeDocument/2006/relationships/image" Target="../media/image7.bmp"/><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2.sv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3"/>
        <p:cNvGrpSpPr/>
        <p:nvPr/>
      </p:nvGrpSpPr>
      <p:grpSpPr>
        <a:xfrm>
          <a:off x="0" y="0"/>
          <a:ext cx="0" cy="0"/>
          <a:chOff x="0" y="0"/>
          <a:chExt cx="0" cy="0"/>
        </a:xfrm>
      </p:grpSpPr>
      <p:sp>
        <p:nvSpPr>
          <p:cNvPr id="124" name="Google Shape;124;p21"/>
          <p:cNvSpPr txBox="1">
            <a:spLocks noGrp="1"/>
          </p:cNvSpPr>
          <p:nvPr>
            <p:ph type="ctrTitle"/>
          </p:nvPr>
        </p:nvSpPr>
        <p:spPr>
          <a:xfrm>
            <a:off x="311700" y="435162"/>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rgbClr val="000000"/>
                </a:solidFill>
                <a:latin typeface="League Spartan"/>
                <a:ea typeface="League Spartan"/>
                <a:cs typeface="League Spartan"/>
                <a:sym typeface="League Spartan"/>
              </a:rPr>
              <a:t>FractalCrypt: Secure Data Encryption using Chaos Game Algorithm</a:t>
            </a:r>
            <a:endParaRPr sz="2400" b="1" dirty="0">
              <a:solidFill>
                <a:srgbClr val="000000"/>
              </a:solidFill>
              <a:latin typeface="League Spartan"/>
              <a:ea typeface="League Spartan"/>
              <a:cs typeface="League Spartan"/>
              <a:sym typeface="League Spartan"/>
            </a:endParaRPr>
          </a:p>
        </p:txBody>
      </p:sp>
      <p:sp>
        <p:nvSpPr>
          <p:cNvPr id="125" name="Google Shape;125;p21"/>
          <p:cNvSpPr txBox="1">
            <a:spLocks noGrp="1"/>
          </p:cNvSpPr>
          <p:nvPr>
            <p:ph type="subTitle" idx="1"/>
          </p:nvPr>
        </p:nvSpPr>
        <p:spPr>
          <a:xfrm>
            <a:off x="311700" y="257175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solidFill>
                  <a:srgbClr val="000000"/>
                </a:solidFill>
                <a:latin typeface="Inter"/>
                <a:ea typeface="Inter"/>
                <a:cs typeface="Inter"/>
                <a:sym typeface="Inter"/>
              </a:rPr>
              <a:t>A comprehensive overview of the project's objectives, implementation details, and significance</a:t>
            </a:r>
          </a:p>
          <a:p>
            <a:pPr marL="0" lvl="0" indent="0" algn="ctr" rtl="0">
              <a:spcBef>
                <a:spcPts val="0"/>
              </a:spcBef>
              <a:spcAft>
                <a:spcPts val="0"/>
              </a:spcAft>
              <a:buNone/>
            </a:pPr>
            <a:endParaRPr lang="en" sz="1400" dirty="0">
              <a:solidFill>
                <a:srgbClr val="000000"/>
              </a:solidFill>
              <a:latin typeface="Inter"/>
              <a:ea typeface="Inter"/>
              <a:cs typeface="Inter"/>
              <a:sym typeface="Inter"/>
            </a:endParaRPr>
          </a:p>
          <a:p>
            <a:pPr marL="0" lvl="0" indent="0" algn="ctr" rtl="0">
              <a:spcBef>
                <a:spcPts val="0"/>
              </a:spcBef>
              <a:spcAft>
                <a:spcPts val="0"/>
              </a:spcAft>
              <a:buNone/>
            </a:pPr>
            <a:r>
              <a:rPr lang="en" sz="1400" dirty="0">
                <a:solidFill>
                  <a:schemeClr val="accent4"/>
                </a:solidFill>
                <a:latin typeface="Gill Sans MT" panose="020B0502020104020203" pitchFamily="34" charset="0"/>
                <a:ea typeface="Inter"/>
                <a:cs typeface="Inter"/>
                <a:sym typeface="Inter"/>
              </a:rPr>
              <a:t>Shreyash Hatkar</a:t>
            </a:r>
            <a:br>
              <a:rPr lang="en" sz="1400" dirty="0">
                <a:solidFill>
                  <a:schemeClr val="accent4"/>
                </a:solidFill>
                <a:latin typeface="Gill Sans MT" panose="020B0502020104020203" pitchFamily="34" charset="0"/>
                <a:ea typeface="Inter"/>
                <a:cs typeface="Inter"/>
                <a:sym typeface="Inter"/>
              </a:rPr>
            </a:br>
            <a:r>
              <a:rPr lang="en" sz="1400" dirty="0">
                <a:solidFill>
                  <a:schemeClr val="accent4"/>
                </a:solidFill>
                <a:latin typeface="Gill Sans MT" panose="020B0502020104020203" pitchFamily="34" charset="0"/>
                <a:ea typeface="Inter"/>
                <a:cs typeface="Inter"/>
                <a:sym typeface="Inter"/>
              </a:rPr>
              <a:t>21BCE5673</a:t>
            </a:r>
            <a:endParaRPr sz="1400" dirty="0">
              <a:solidFill>
                <a:schemeClr val="accent4"/>
              </a:solidFill>
              <a:latin typeface="Gill Sans MT" panose="020B0502020104020203" pitchFamily="34" charset="0"/>
              <a:ea typeface="Inter"/>
              <a:cs typeface="Inter"/>
              <a:sym typeface="Inter"/>
            </a:endParaRPr>
          </a:p>
        </p:txBody>
      </p:sp>
      <p:sp>
        <p:nvSpPr>
          <p:cNvPr id="126" name="Google Shape;126;p21"/>
          <p:cNvSpPr txBox="1"/>
          <p:nvPr/>
        </p:nvSpPr>
        <p:spPr>
          <a:xfrm>
            <a:off x="0" y="0"/>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635000" y="635000"/>
            <a:ext cx="4445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000000"/>
                </a:solidFill>
                <a:latin typeface="League Spartan"/>
                <a:ea typeface="League Spartan"/>
                <a:cs typeface="League Spartan"/>
                <a:sym typeface="League Spartan"/>
              </a:rPr>
              <a:t>Limitations and Future Scope</a:t>
            </a:r>
            <a:endParaRPr sz="2400" b="1">
              <a:solidFill>
                <a:srgbClr val="000000"/>
              </a:solidFill>
              <a:latin typeface="League Spartan"/>
              <a:ea typeface="League Spartan"/>
              <a:cs typeface="League Spartan"/>
              <a:sym typeface="League Spartan"/>
            </a:endParaRPr>
          </a:p>
        </p:txBody>
      </p:sp>
      <p:sp>
        <p:nvSpPr>
          <p:cNvPr id="174" name="Google Shape;174;p28"/>
          <p:cNvSpPr txBox="1"/>
          <p:nvPr/>
        </p:nvSpPr>
        <p:spPr>
          <a:xfrm>
            <a:off x="0" y="0"/>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28"/>
          <p:cNvSpPr txBox="1"/>
          <p:nvPr/>
        </p:nvSpPr>
        <p:spPr>
          <a:xfrm>
            <a:off x="635000" y="1207700"/>
            <a:ext cx="4445100" cy="457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Inter"/>
              <a:buChar char="●"/>
            </a:pPr>
            <a:r>
              <a:rPr lang="en">
                <a:latin typeface="Inter"/>
                <a:ea typeface="Inter"/>
                <a:cs typeface="Inter"/>
                <a:sym typeface="Inter"/>
              </a:rPr>
              <a:t>Robust key management techniques needed</a:t>
            </a:r>
            <a:endParaRPr>
              <a:latin typeface="Inter"/>
              <a:ea typeface="Inter"/>
              <a:cs typeface="Inter"/>
              <a:sym typeface="Inter"/>
            </a:endParaRPr>
          </a:p>
          <a:p>
            <a:pPr marL="457200" lvl="0" indent="-317500" algn="l" rtl="0">
              <a:spcBef>
                <a:spcPts val="0"/>
              </a:spcBef>
              <a:spcAft>
                <a:spcPts val="0"/>
              </a:spcAft>
              <a:buSzPts val="1400"/>
              <a:buFont typeface="Inter"/>
              <a:buChar char="●"/>
            </a:pPr>
            <a:r>
              <a:rPr lang="en">
                <a:latin typeface="Inter"/>
                <a:ea typeface="Inter"/>
                <a:cs typeface="Inter"/>
                <a:sym typeface="Inter"/>
              </a:rPr>
              <a:t>Efforts can focus on optimizing encryption process</a:t>
            </a:r>
            <a:endParaRPr>
              <a:latin typeface="Inter"/>
              <a:ea typeface="Inter"/>
              <a:cs typeface="Inter"/>
              <a:sym typeface="Inter"/>
            </a:endParaRPr>
          </a:p>
          <a:p>
            <a:pPr marL="457200" lvl="0" indent="-317500" algn="l" rtl="0">
              <a:spcBef>
                <a:spcPts val="0"/>
              </a:spcBef>
              <a:spcAft>
                <a:spcPts val="0"/>
              </a:spcAft>
              <a:buSzPts val="1400"/>
              <a:buFont typeface="Inter"/>
              <a:buChar char="●"/>
            </a:pPr>
            <a:r>
              <a:rPr lang="en">
                <a:latin typeface="Inter"/>
                <a:ea typeface="Inter"/>
                <a:cs typeface="Inter"/>
                <a:sym typeface="Inter"/>
              </a:rPr>
              <a:t>Further analysis to assess vulnerability to cryptanalytic attacks</a:t>
            </a:r>
            <a:endParaRPr>
              <a:latin typeface="Inter"/>
              <a:ea typeface="Inter"/>
              <a:cs typeface="Inter"/>
              <a:sym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635000" y="635000"/>
            <a:ext cx="4445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000000"/>
                </a:solidFill>
                <a:latin typeface="League Spartan"/>
                <a:ea typeface="League Spartan"/>
                <a:cs typeface="League Spartan"/>
                <a:sym typeface="League Spartan"/>
              </a:rPr>
              <a:t>Conclusion</a:t>
            </a:r>
            <a:endParaRPr sz="2400" b="1" dirty="0">
              <a:solidFill>
                <a:srgbClr val="000000"/>
              </a:solidFill>
              <a:latin typeface="League Spartan"/>
              <a:ea typeface="League Spartan"/>
              <a:cs typeface="League Spartan"/>
              <a:sym typeface="League Spartan"/>
            </a:endParaRPr>
          </a:p>
        </p:txBody>
      </p:sp>
      <p:sp>
        <p:nvSpPr>
          <p:cNvPr id="181" name="Google Shape;181;p29"/>
          <p:cNvSpPr txBox="1"/>
          <p:nvPr/>
        </p:nvSpPr>
        <p:spPr>
          <a:xfrm>
            <a:off x="0" y="0"/>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29"/>
          <p:cNvSpPr txBox="1"/>
          <p:nvPr/>
        </p:nvSpPr>
        <p:spPr>
          <a:xfrm>
            <a:off x="635000" y="1207700"/>
            <a:ext cx="4445100" cy="457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Inter"/>
              <a:buChar char="●"/>
            </a:pPr>
            <a:r>
              <a:rPr lang="en" dirty="0">
                <a:latin typeface="Inter"/>
                <a:ea typeface="Inter"/>
                <a:cs typeface="Inter"/>
                <a:sym typeface="Inter"/>
              </a:rPr>
              <a:t>FractalCrypt offers novel solution to data encryption</a:t>
            </a:r>
            <a:endParaRPr dirty="0">
              <a:latin typeface="Inter"/>
              <a:ea typeface="Inter"/>
              <a:cs typeface="Inter"/>
              <a:sym typeface="Inter"/>
            </a:endParaRPr>
          </a:p>
          <a:p>
            <a:pPr marL="457200" lvl="0" indent="-317500" algn="l" rtl="0">
              <a:spcBef>
                <a:spcPts val="0"/>
              </a:spcBef>
              <a:spcAft>
                <a:spcPts val="0"/>
              </a:spcAft>
              <a:buSzPts val="1400"/>
              <a:buFont typeface="Inter"/>
              <a:buChar char="●"/>
            </a:pPr>
            <a:r>
              <a:rPr lang="en" dirty="0">
                <a:latin typeface="Inter"/>
                <a:ea typeface="Inter"/>
                <a:cs typeface="Inter"/>
                <a:sym typeface="Inter"/>
              </a:rPr>
              <a:t>Significance lies in seamless and robust encryption</a:t>
            </a:r>
            <a:endParaRPr dirty="0">
              <a:latin typeface="Inter"/>
              <a:ea typeface="Inter"/>
              <a:cs typeface="Inter"/>
              <a:sym typeface="Inter"/>
            </a:endParaRPr>
          </a:p>
          <a:p>
            <a:pPr marL="457200" lvl="0" indent="-317500" algn="l" rtl="0">
              <a:spcBef>
                <a:spcPts val="0"/>
              </a:spcBef>
              <a:spcAft>
                <a:spcPts val="0"/>
              </a:spcAft>
              <a:buSzPts val="1400"/>
              <a:buFont typeface="Inter"/>
              <a:buChar char="●"/>
            </a:pPr>
            <a:r>
              <a:rPr lang="en" dirty="0">
                <a:latin typeface="Inter"/>
                <a:ea typeface="Inter"/>
                <a:cs typeface="Inter"/>
                <a:sym typeface="Inter"/>
              </a:rPr>
              <a:t>Python code demonstrates implementation and encryption process</a:t>
            </a:r>
            <a:endParaRPr dirty="0">
              <a:latin typeface="Inter"/>
              <a:ea typeface="Inter"/>
              <a:cs typeface="Inter"/>
              <a:sym typeface="Inte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DDB3-FA45-AAFC-4394-56F5DC8E2B60}"/>
              </a:ext>
            </a:extLst>
          </p:cNvPr>
          <p:cNvSpPr>
            <a:spLocks noGrp="1"/>
          </p:cNvSpPr>
          <p:nvPr>
            <p:ph type="title"/>
          </p:nvPr>
        </p:nvSpPr>
        <p:spPr/>
        <p:txBody>
          <a:bodyPr>
            <a:normAutofit/>
          </a:bodyPr>
          <a:lstStyle/>
          <a:p>
            <a:r>
              <a:rPr lang="en-US" sz="2400" b="1" dirty="0">
                <a:latin typeface="League Spartan" panose="020B0604020202020204" charset="0"/>
              </a:rPr>
              <a:t>References</a:t>
            </a:r>
            <a:endParaRPr lang="en-IN" sz="2400" b="1" dirty="0">
              <a:latin typeface="League Spartan" panose="020B0604020202020204" charset="0"/>
            </a:endParaRPr>
          </a:p>
        </p:txBody>
      </p:sp>
      <p:sp>
        <p:nvSpPr>
          <p:cNvPr id="3" name="TextBox 2">
            <a:extLst>
              <a:ext uri="{FF2B5EF4-FFF2-40B4-BE49-F238E27FC236}">
                <a16:creationId xmlns:a16="http://schemas.microsoft.com/office/drawing/2014/main" id="{0C1BC741-E9C9-3E58-95DA-8430BCD49926}"/>
              </a:ext>
            </a:extLst>
          </p:cNvPr>
          <p:cNvSpPr txBox="1"/>
          <p:nvPr/>
        </p:nvSpPr>
        <p:spPr>
          <a:xfrm>
            <a:off x="317963" y="1114817"/>
            <a:ext cx="6162806" cy="2246769"/>
          </a:xfrm>
          <a:prstGeom prst="rect">
            <a:avLst/>
          </a:prstGeom>
          <a:noFill/>
        </p:spPr>
        <p:txBody>
          <a:bodyPr wrap="square" rtlCol="0">
            <a:spAutoFit/>
          </a:bodyPr>
          <a:lstStyle/>
          <a:p>
            <a:pPr>
              <a:buFont typeface="+mj-lt"/>
              <a:buAutoNum type="arabicPeriod"/>
            </a:pPr>
            <a:r>
              <a:rPr lang="en-US" dirty="0"/>
              <a:t> Diffie, W., &amp; Hellman, M. E. (1976). New directions in cryptography. IEEE Transactions on Information Theory, 22(6), 644-654.</a:t>
            </a:r>
          </a:p>
          <a:p>
            <a:endParaRPr lang="en-US" dirty="0"/>
          </a:p>
          <a:p>
            <a:r>
              <a:rPr lang="en-US" dirty="0"/>
              <a:t>2. Barnsley, M. F. (1988). Fractals Everywhere. Academic Press.</a:t>
            </a:r>
          </a:p>
          <a:p>
            <a:endParaRPr lang="en-US" dirty="0"/>
          </a:p>
          <a:p>
            <a:r>
              <a:rPr lang="en-US" dirty="0"/>
              <a:t>3. </a:t>
            </a:r>
            <a:r>
              <a:rPr lang="en-US" b="0" i="0" dirty="0">
                <a:solidFill>
                  <a:srgbClr val="222222"/>
                </a:solidFill>
                <a:effectLst/>
                <a:latin typeface="Arial" panose="020B0604020202020204" pitchFamily="34" charset="0"/>
              </a:rPr>
              <a:t>Jeffrey, H. J. (1992). Chaos game visualization of sequences. </a:t>
            </a:r>
            <a:r>
              <a:rPr lang="en-US" b="0" i="1" dirty="0">
                <a:solidFill>
                  <a:srgbClr val="222222"/>
                </a:solidFill>
                <a:effectLst/>
                <a:latin typeface="Arial" panose="020B0604020202020204" pitchFamily="34" charset="0"/>
              </a:rPr>
              <a:t>Computers &amp; Graphics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16</a:t>
            </a:r>
            <a:r>
              <a:rPr lang="en-US" b="0" i="0" dirty="0">
                <a:solidFill>
                  <a:srgbClr val="222222"/>
                </a:solidFill>
                <a:effectLst/>
                <a:latin typeface="Arial" panose="020B0604020202020204" pitchFamily="34" charset="0"/>
              </a:rPr>
              <a:t>(1), 25-33.</a:t>
            </a:r>
          </a:p>
          <a:p>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4. https://beltoforion.de/en/recreational_mathematics/chaos_game.php</a:t>
            </a:r>
            <a:endParaRPr lang="en-US" dirty="0"/>
          </a:p>
          <a:p>
            <a:pPr>
              <a:buFont typeface="+mj-lt"/>
              <a:buAutoNum type="arabicPeriod"/>
            </a:pPr>
            <a:endParaRPr lang="en-US" dirty="0"/>
          </a:p>
        </p:txBody>
      </p:sp>
      <p:sp>
        <p:nvSpPr>
          <p:cNvPr id="5" name="Google Shape;181;p29">
            <a:extLst>
              <a:ext uri="{FF2B5EF4-FFF2-40B4-BE49-F238E27FC236}">
                <a16:creationId xmlns:a16="http://schemas.microsoft.com/office/drawing/2014/main" id="{29662C56-852C-2A74-DDA2-94949D9D6334}"/>
              </a:ext>
            </a:extLst>
          </p:cNvPr>
          <p:cNvSpPr txBox="1"/>
          <p:nvPr/>
        </p:nvSpPr>
        <p:spPr>
          <a:xfrm>
            <a:off x="0" y="0"/>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001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8CCB-CAA2-BD52-0E86-9D9CF422433A}"/>
              </a:ext>
            </a:extLst>
          </p:cNvPr>
          <p:cNvSpPr>
            <a:spLocks noGrp="1"/>
          </p:cNvSpPr>
          <p:nvPr>
            <p:ph type="title"/>
          </p:nvPr>
        </p:nvSpPr>
        <p:spPr>
          <a:xfrm>
            <a:off x="311700" y="1553577"/>
            <a:ext cx="8520600" cy="1245989"/>
          </a:xfrm>
        </p:spPr>
        <p:txBody>
          <a:bodyPr>
            <a:normAutofit/>
          </a:bodyPr>
          <a:lstStyle/>
          <a:p>
            <a:pPr algn="ctr"/>
            <a:r>
              <a:rPr lang="en-US" sz="6000" b="1" dirty="0">
                <a:latin typeface="League Spartan" panose="020B0604020202020204" charset="0"/>
              </a:rPr>
              <a:t>Thank You</a:t>
            </a:r>
            <a:endParaRPr lang="en-IN" sz="6000" b="1" dirty="0">
              <a:latin typeface="League Spartan" panose="020B0604020202020204" charset="0"/>
            </a:endParaRPr>
          </a:p>
        </p:txBody>
      </p:sp>
      <p:sp>
        <p:nvSpPr>
          <p:cNvPr id="3" name="Google Shape;181;p29">
            <a:extLst>
              <a:ext uri="{FF2B5EF4-FFF2-40B4-BE49-F238E27FC236}">
                <a16:creationId xmlns:a16="http://schemas.microsoft.com/office/drawing/2014/main" id="{693989DE-19D4-6126-836C-59A75FF6F92C}"/>
              </a:ext>
            </a:extLst>
          </p:cNvPr>
          <p:cNvSpPr txBox="1"/>
          <p:nvPr/>
        </p:nvSpPr>
        <p:spPr>
          <a:xfrm>
            <a:off x="0" y="0"/>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600"/>
          </a:p>
        </p:txBody>
      </p:sp>
    </p:spTree>
    <p:extLst>
      <p:ext uri="{BB962C8B-B14F-4D97-AF65-F5344CB8AC3E}">
        <p14:creationId xmlns:p14="http://schemas.microsoft.com/office/powerpoint/2010/main" val="366271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635000" y="635000"/>
            <a:ext cx="4445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000000"/>
                </a:solidFill>
                <a:latin typeface="League Spartan"/>
                <a:ea typeface="League Spartan"/>
                <a:cs typeface="League Spartan"/>
                <a:sym typeface="League Spartan"/>
              </a:rPr>
              <a:t>Introduction</a:t>
            </a:r>
            <a:endParaRPr sz="2400" b="1">
              <a:solidFill>
                <a:srgbClr val="000000"/>
              </a:solidFill>
              <a:latin typeface="League Spartan"/>
              <a:ea typeface="League Spartan"/>
              <a:cs typeface="League Spartan"/>
              <a:sym typeface="League Spartan"/>
            </a:endParaRPr>
          </a:p>
        </p:txBody>
      </p:sp>
      <p:sp>
        <p:nvSpPr>
          <p:cNvPr id="132" name="Google Shape;132;p22"/>
          <p:cNvSpPr txBox="1"/>
          <p:nvPr/>
        </p:nvSpPr>
        <p:spPr>
          <a:xfrm>
            <a:off x="0" y="0"/>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22"/>
          <p:cNvSpPr txBox="1"/>
          <p:nvPr/>
        </p:nvSpPr>
        <p:spPr>
          <a:xfrm>
            <a:off x="635000" y="1207700"/>
            <a:ext cx="4445100" cy="457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Inter"/>
              <a:buChar char="●"/>
            </a:pPr>
            <a:r>
              <a:rPr lang="en" dirty="0">
                <a:latin typeface="Inter"/>
                <a:ea typeface="Inter"/>
                <a:cs typeface="Inter"/>
                <a:sym typeface="Inter"/>
              </a:rPr>
              <a:t>Data protection is crucial in the digital era</a:t>
            </a:r>
            <a:endParaRPr dirty="0">
              <a:latin typeface="Inter"/>
              <a:ea typeface="Inter"/>
              <a:cs typeface="Inter"/>
              <a:sym typeface="Inter"/>
            </a:endParaRPr>
          </a:p>
          <a:p>
            <a:pPr marL="457200" lvl="0" indent="-317500" algn="l" rtl="0">
              <a:spcBef>
                <a:spcPts val="0"/>
              </a:spcBef>
              <a:spcAft>
                <a:spcPts val="0"/>
              </a:spcAft>
              <a:buSzPts val="1400"/>
              <a:buFont typeface="Inter"/>
              <a:buChar char="●"/>
            </a:pPr>
            <a:r>
              <a:rPr lang="en" dirty="0">
                <a:latin typeface="Inter"/>
                <a:ea typeface="Inter"/>
                <a:cs typeface="Inter"/>
                <a:sym typeface="Inter"/>
              </a:rPr>
              <a:t>Existing encryption techniques have limitations</a:t>
            </a:r>
            <a:endParaRPr dirty="0">
              <a:latin typeface="Inter"/>
              <a:ea typeface="Inter"/>
              <a:cs typeface="Inter"/>
              <a:sym typeface="Inter"/>
            </a:endParaRPr>
          </a:p>
          <a:p>
            <a:pPr marL="457200" lvl="0" indent="-317500" algn="l" rtl="0">
              <a:spcBef>
                <a:spcPts val="0"/>
              </a:spcBef>
              <a:spcAft>
                <a:spcPts val="0"/>
              </a:spcAft>
              <a:buSzPts val="1400"/>
              <a:buFont typeface="Inter"/>
              <a:buChar char="●"/>
            </a:pPr>
            <a:r>
              <a:rPr lang="en" dirty="0">
                <a:latin typeface="Inter"/>
                <a:ea typeface="Inter"/>
                <a:cs typeface="Inter"/>
                <a:sym typeface="Inter"/>
              </a:rPr>
              <a:t>FractalCrypt employs Chaos Game Algorithm for robust security and resistance to decryption attacks</a:t>
            </a:r>
          </a:p>
          <a:p>
            <a:pPr marL="457200" lvl="0" indent="-317500" algn="l" rtl="0">
              <a:spcBef>
                <a:spcPts val="0"/>
              </a:spcBef>
              <a:spcAft>
                <a:spcPts val="0"/>
              </a:spcAft>
              <a:buSzPts val="1400"/>
              <a:buFont typeface="Inter"/>
              <a:buChar char="●"/>
            </a:pPr>
            <a:r>
              <a:rPr lang="en" dirty="0">
                <a:latin typeface="Inter" panose="020B0604020202020204" charset="0"/>
                <a:ea typeface="Inter" panose="020B0604020202020204" charset="0"/>
                <a:cs typeface="Inter"/>
                <a:sym typeface="Inter"/>
              </a:rPr>
              <a:t>The following work include implementation of Data encyption technique using self repeating structures called as fractals</a:t>
            </a:r>
            <a:endParaRPr dirty="0">
              <a:latin typeface="Inter" panose="020B0604020202020204" charset="0"/>
              <a:ea typeface="Inter" panose="020B0604020202020204" charset="0"/>
              <a:cs typeface="Inter"/>
              <a:sym typeface="Inter"/>
            </a:endParaRPr>
          </a:p>
        </p:txBody>
      </p:sp>
      <p:pic>
        <p:nvPicPr>
          <p:cNvPr id="3" name="Picture 2">
            <a:extLst>
              <a:ext uri="{FF2B5EF4-FFF2-40B4-BE49-F238E27FC236}">
                <a16:creationId xmlns:a16="http://schemas.microsoft.com/office/drawing/2014/main" id="{E7C14904-B4BB-14F6-8B4C-8480CBAED5D6}"/>
              </a:ext>
            </a:extLst>
          </p:cNvPr>
          <p:cNvPicPr>
            <a:picLocks noChangeAspect="1"/>
          </p:cNvPicPr>
          <p:nvPr/>
        </p:nvPicPr>
        <p:blipFill rotWithShape="1">
          <a:blip r:embed="rId3"/>
          <a:srcRect b="12031"/>
          <a:stretch/>
        </p:blipFill>
        <p:spPr>
          <a:xfrm>
            <a:off x="6694924" y="396208"/>
            <a:ext cx="1929245" cy="1814636"/>
          </a:xfrm>
          <a:prstGeom prst="rect">
            <a:avLst/>
          </a:prstGeom>
        </p:spPr>
      </p:pic>
      <p:sp>
        <p:nvSpPr>
          <p:cNvPr id="4" name="Oval 3">
            <a:extLst>
              <a:ext uri="{FF2B5EF4-FFF2-40B4-BE49-F238E27FC236}">
                <a16:creationId xmlns:a16="http://schemas.microsoft.com/office/drawing/2014/main" id="{2EFCD6E5-4B63-9AD3-6AAE-28850483B842}"/>
              </a:ext>
            </a:extLst>
          </p:cNvPr>
          <p:cNvSpPr/>
          <p:nvPr/>
        </p:nvSpPr>
        <p:spPr>
          <a:xfrm>
            <a:off x="7202466" y="1436300"/>
            <a:ext cx="237994" cy="273503"/>
          </a:xfrm>
          <a:prstGeom prst="ellipse">
            <a:avLst/>
          </a:prstGeom>
          <a:no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cxnSp>
        <p:nvCxnSpPr>
          <p:cNvPr id="6" name="Connector: Curved 5">
            <a:extLst>
              <a:ext uri="{FF2B5EF4-FFF2-40B4-BE49-F238E27FC236}">
                <a16:creationId xmlns:a16="http://schemas.microsoft.com/office/drawing/2014/main" id="{59FDB148-E3AE-2B7E-BDC0-06E3EF80F553}"/>
              </a:ext>
            </a:extLst>
          </p:cNvPr>
          <p:cNvCxnSpPr/>
          <p:nvPr/>
        </p:nvCxnSpPr>
        <p:spPr>
          <a:xfrm rot="5400000">
            <a:off x="7311538" y="1674825"/>
            <a:ext cx="19851" cy="12700"/>
          </a:xfrm>
          <a:prstGeom prst="curvedConnector3">
            <a:avLst>
              <a:gd name="adj1" fmla="val 348895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0C339F2-96F6-9C38-1CAE-FAE4D2DE38E6}"/>
              </a:ext>
            </a:extLst>
          </p:cNvPr>
          <p:cNvPicPr>
            <a:picLocks noChangeAspect="1"/>
          </p:cNvPicPr>
          <p:nvPr/>
        </p:nvPicPr>
        <p:blipFill>
          <a:blip r:embed="rId4"/>
          <a:stretch>
            <a:fillRect/>
          </a:stretch>
        </p:blipFill>
        <p:spPr>
          <a:xfrm>
            <a:off x="6780110" y="2445793"/>
            <a:ext cx="1095408" cy="924060"/>
          </a:xfrm>
          <a:prstGeom prst="rect">
            <a:avLst/>
          </a:prstGeom>
        </p:spPr>
      </p:pic>
      <p:sp>
        <p:nvSpPr>
          <p:cNvPr id="11" name="Oval 10">
            <a:extLst>
              <a:ext uri="{FF2B5EF4-FFF2-40B4-BE49-F238E27FC236}">
                <a16:creationId xmlns:a16="http://schemas.microsoft.com/office/drawing/2014/main" id="{D404FA55-C336-7552-4274-41F72E056509}"/>
              </a:ext>
            </a:extLst>
          </p:cNvPr>
          <p:cNvSpPr/>
          <p:nvPr/>
        </p:nvSpPr>
        <p:spPr>
          <a:xfrm>
            <a:off x="6594747" y="2345542"/>
            <a:ext cx="1440731" cy="1174229"/>
          </a:xfrm>
          <a:prstGeom prst="ellipse">
            <a:avLst/>
          </a:prstGeom>
          <a:no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3A162-B1A2-32E2-543E-B11A9389278A}"/>
              </a:ext>
            </a:extLst>
          </p:cNvPr>
          <p:cNvSpPr>
            <a:spLocks noGrp="1"/>
          </p:cNvSpPr>
          <p:nvPr>
            <p:ph type="title"/>
          </p:nvPr>
        </p:nvSpPr>
        <p:spPr>
          <a:xfrm>
            <a:off x="230281" y="369869"/>
            <a:ext cx="8520600" cy="572700"/>
          </a:xfrm>
        </p:spPr>
        <p:txBody>
          <a:bodyPr>
            <a:normAutofit/>
          </a:bodyPr>
          <a:lstStyle/>
          <a:p>
            <a:r>
              <a:rPr lang="en-US" sz="2400" b="1" dirty="0">
                <a:latin typeface="League Spartan" panose="020B0604020202020204" charset="0"/>
              </a:rPr>
              <a:t>Abstract</a:t>
            </a:r>
            <a:endParaRPr lang="en-IN" sz="2400" b="1" dirty="0">
              <a:latin typeface="League Spartan" panose="020B0604020202020204" charset="0"/>
            </a:endParaRPr>
          </a:p>
        </p:txBody>
      </p:sp>
      <p:sp>
        <p:nvSpPr>
          <p:cNvPr id="4" name="Google Shape;160;p26">
            <a:extLst>
              <a:ext uri="{FF2B5EF4-FFF2-40B4-BE49-F238E27FC236}">
                <a16:creationId xmlns:a16="http://schemas.microsoft.com/office/drawing/2014/main" id="{9027C26B-BABD-214A-BB7F-512AB06D102D}"/>
              </a:ext>
            </a:extLst>
          </p:cNvPr>
          <p:cNvSpPr txBox="1"/>
          <p:nvPr/>
        </p:nvSpPr>
        <p:spPr>
          <a:xfrm>
            <a:off x="0" y="-18789"/>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EDBB7276-CED8-70A7-1831-B61B02E558AC}"/>
              </a:ext>
            </a:extLst>
          </p:cNvPr>
          <p:cNvSpPr txBox="1"/>
          <p:nvPr/>
        </p:nvSpPr>
        <p:spPr>
          <a:xfrm>
            <a:off x="375781" y="1077238"/>
            <a:ext cx="6225435" cy="3754874"/>
          </a:xfrm>
          <a:prstGeom prst="rect">
            <a:avLst/>
          </a:prstGeom>
          <a:noFill/>
        </p:spPr>
        <p:txBody>
          <a:bodyPr wrap="square" rtlCol="0">
            <a:spAutoFit/>
          </a:bodyPr>
          <a:lstStyle/>
          <a:p>
            <a:pPr marL="285750" indent="-285750">
              <a:buSzPct val="250000"/>
              <a:buFont typeface="Arial" panose="020B0604020202020204" pitchFamily="34" charset="0"/>
              <a:buChar char="•"/>
            </a:pPr>
            <a:r>
              <a:rPr lang="en-US" dirty="0">
                <a:latin typeface="Inter" panose="020B0604020202020204" charset="0"/>
                <a:ea typeface="Inter" panose="020B0604020202020204" charset="0"/>
              </a:rPr>
              <a:t>Fractals are self-similar patterns. The so-called chaos game (also called a random iteration algorithm) is a method to generate iterative fractals with the help of polygons. </a:t>
            </a:r>
          </a:p>
          <a:p>
            <a:pPr marL="285750" indent="-285750">
              <a:buSzPct val="250000"/>
              <a:buFont typeface="Arial" panose="020B0604020202020204" pitchFamily="34" charset="0"/>
              <a:buChar char="•"/>
            </a:pPr>
            <a:endParaRPr lang="en-US" dirty="0">
              <a:latin typeface="Inter" panose="020B0604020202020204" charset="0"/>
              <a:ea typeface="Inter" panose="020B0604020202020204" charset="0"/>
            </a:endParaRPr>
          </a:p>
          <a:p>
            <a:pPr marL="285750" indent="-285750">
              <a:buSzPct val="250000"/>
              <a:buFont typeface="Arial" panose="020B0604020202020204" pitchFamily="34" charset="0"/>
              <a:buChar char="•"/>
            </a:pPr>
            <a:r>
              <a:rPr lang="en-US" dirty="0">
                <a:latin typeface="Inter" panose="020B0604020202020204" charset="0"/>
                <a:ea typeface="Inter" panose="020B0604020202020204" charset="0"/>
              </a:rPr>
              <a:t>The rules are simple and will be explained using the example of a triangle. It has the corner points A, B and C. You start the chaos game at a random point P1 within the triangle. To calculate the next position P2, you choose one of the three corner points of the triangle at random and place P2 in the middle of the route between point P1 and the randomly selected corner point. Repeat this process.</a:t>
            </a:r>
          </a:p>
          <a:p>
            <a:pPr marL="285750" indent="-285750">
              <a:buSzPct val="100000"/>
              <a:buFont typeface="Arial" panose="020B0604020202020204" pitchFamily="34" charset="0"/>
              <a:buChar char="•"/>
            </a:pPr>
            <a:endParaRPr lang="en-US" dirty="0">
              <a:latin typeface="Inter" panose="020B0604020202020204" charset="0"/>
              <a:ea typeface="Inter" panose="020B0604020202020204" charset="0"/>
            </a:endParaRPr>
          </a:p>
          <a:p>
            <a:pPr marL="285750" indent="-285750">
              <a:buSzPct val="250000"/>
              <a:buFont typeface="Arial" panose="020B0604020202020204" pitchFamily="34" charset="0"/>
              <a:buChar char="•"/>
            </a:pPr>
            <a:r>
              <a:rPr lang="en-US" dirty="0">
                <a:latin typeface="Inter" panose="020B0604020202020204" charset="0"/>
                <a:ea typeface="Inter" panose="020B0604020202020204" charset="0"/>
              </a:rPr>
              <a:t>This concept can be applied to various shapes and polygons and defining new rules of traversals affecting complexity and efficiency of algorithm. </a:t>
            </a:r>
          </a:p>
          <a:p>
            <a:pPr>
              <a:buSzPct val="250000"/>
            </a:pPr>
            <a:endParaRPr lang="en-US" dirty="0">
              <a:latin typeface="Inter" panose="020B0604020202020204" charset="0"/>
              <a:ea typeface="Inter" panose="020B0604020202020204" charset="0"/>
            </a:endParaRPr>
          </a:p>
          <a:p>
            <a:pPr>
              <a:buSzPct val="250000"/>
            </a:pPr>
            <a:endParaRPr lang="en-IN" dirty="0">
              <a:latin typeface="Inter" panose="020B0604020202020204" charset="0"/>
              <a:ea typeface="Inter" panose="020B0604020202020204" charset="0"/>
            </a:endParaRPr>
          </a:p>
        </p:txBody>
      </p:sp>
      <p:pic>
        <p:nvPicPr>
          <p:cNvPr id="10" name="Graphic 9">
            <a:extLst>
              <a:ext uri="{FF2B5EF4-FFF2-40B4-BE49-F238E27FC236}">
                <a16:creationId xmlns:a16="http://schemas.microsoft.com/office/drawing/2014/main" id="{B020D441-BF0D-6E39-F30D-26C4D1AAF5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27814" y="1185414"/>
            <a:ext cx="2346878" cy="2060392"/>
          </a:xfrm>
          <a:prstGeom prst="rect">
            <a:avLst/>
          </a:prstGeom>
        </p:spPr>
      </p:pic>
      <p:sp>
        <p:nvSpPr>
          <p:cNvPr id="11" name="TextBox 10">
            <a:extLst>
              <a:ext uri="{FF2B5EF4-FFF2-40B4-BE49-F238E27FC236}">
                <a16:creationId xmlns:a16="http://schemas.microsoft.com/office/drawing/2014/main" id="{59B8C38B-56D1-38A2-1B53-7ACE6F9D009D}"/>
              </a:ext>
            </a:extLst>
          </p:cNvPr>
          <p:cNvSpPr txBox="1"/>
          <p:nvPr/>
        </p:nvSpPr>
        <p:spPr>
          <a:xfrm>
            <a:off x="6864263" y="3200093"/>
            <a:ext cx="1954060" cy="307777"/>
          </a:xfrm>
          <a:prstGeom prst="rect">
            <a:avLst/>
          </a:prstGeom>
          <a:noFill/>
        </p:spPr>
        <p:txBody>
          <a:bodyPr wrap="square" rtlCol="0">
            <a:spAutoFit/>
          </a:bodyPr>
          <a:lstStyle/>
          <a:p>
            <a:r>
              <a:rPr lang="en-IN" dirty="0" err="1"/>
              <a:t>Sierpinski</a:t>
            </a:r>
            <a:r>
              <a:rPr lang="en-IN" dirty="0"/>
              <a:t> triangle</a:t>
            </a:r>
          </a:p>
        </p:txBody>
      </p:sp>
    </p:spTree>
    <p:extLst>
      <p:ext uri="{BB962C8B-B14F-4D97-AF65-F5344CB8AC3E}">
        <p14:creationId xmlns:p14="http://schemas.microsoft.com/office/powerpoint/2010/main" val="3211790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635000" y="635000"/>
            <a:ext cx="4445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000000"/>
                </a:solidFill>
                <a:latin typeface="League Spartan"/>
                <a:ea typeface="League Spartan"/>
                <a:cs typeface="League Spartan"/>
                <a:sym typeface="League Spartan"/>
              </a:rPr>
              <a:t>Literature Study</a:t>
            </a:r>
            <a:endParaRPr sz="2400" b="1">
              <a:solidFill>
                <a:srgbClr val="000000"/>
              </a:solidFill>
              <a:latin typeface="League Spartan"/>
              <a:ea typeface="League Spartan"/>
              <a:cs typeface="League Spartan"/>
              <a:sym typeface="League Spartan"/>
            </a:endParaRPr>
          </a:p>
        </p:txBody>
      </p:sp>
      <p:sp>
        <p:nvSpPr>
          <p:cNvPr id="139" name="Google Shape;139;p23"/>
          <p:cNvSpPr txBox="1"/>
          <p:nvPr/>
        </p:nvSpPr>
        <p:spPr>
          <a:xfrm>
            <a:off x="0" y="0"/>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23"/>
          <p:cNvSpPr txBox="1"/>
          <p:nvPr/>
        </p:nvSpPr>
        <p:spPr>
          <a:xfrm>
            <a:off x="635000" y="1207700"/>
            <a:ext cx="4445100" cy="457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Inter"/>
              <a:buChar char="●"/>
            </a:pPr>
            <a:r>
              <a:rPr lang="en" dirty="0">
                <a:latin typeface="Inter"/>
                <a:ea typeface="Inter"/>
                <a:cs typeface="Inter"/>
                <a:sym typeface="Inter"/>
              </a:rPr>
              <a:t>Review of existing encryption techniques and their limitations</a:t>
            </a:r>
            <a:endParaRPr dirty="0">
              <a:latin typeface="Inter"/>
              <a:ea typeface="Inter"/>
              <a:cs typeface="Inter"/>
              <a:sym typeface="Inter"/>
            </a:endParaRPr>
          </a:p>
          <a:p>
            <a:pPr marL="457200" lvl="0" indent="-317500" algn="l" rtl="0">
              <a:spcBef>
                <a:spcPts val="0"/>
              </a:spcBef>
              <a:spcAft>
                <a:spcPts val="0"/>
              </a:spcAft>
              <a:buSzPts val="1400"/>
              <a:buFont typeface="Inter"/>
              <a:buChar char="●"/>
            </a:pPr>
            <a:r>
              <a:rPr lang="en-US" dirty="0"/>
              <a:t>To understand the context and significance of </a:t>
            </a:r>
            <a:r>
              <a:rPr lang="en-US" dirty="0" err="1"/>
              <a:t>FractalCrypt</a:t>
            </a:r>
            <a:r>
              <a:rPr lang="en-US" dirty="0"/>
              <a:t>, we conducted an extensive literature study on data encryption and chaos theory. </a:t>
            </a:r>
          </a:p>
          <a:p>
            <a:pPr marL="457200" lvl="0" indent="-317500" algn="l" rtl="0">
              <a:spcBef>
                <a:spcPts val="0"/>
              </a:spcBef>
              <a:spcAft>
                <a:spcPts val="0"/>
              </a:spcAft>
              <a:buSzPts val="1400"/>
              <a:buFont typeface="Inter"/>
              <a:buChar char="●"/>
            </a:pPr>
            <a:r>
              <a:rPr lang="en-US" dirty="0">
                <a:latin typeface="Inter"/>
                <a:ea typeface="Inter"/>
                <a:cs typeface="Inter"/>
                <a:sym typeface="Inter"/>
              </a:rPr>
              <a:t>Chaos algorithm concept is used in such a way that data treated as a string follows the above mentioned rules and each traversed point is recorded as coordinates of encrypted data which is then sent over network.</a:t>
            </a:r>
          </a:p>
          <a:p>
            <a:pPr marL="457200" lvl="0" indent="-317500" algn="l" rtl="0">
              <a:spcBef>
                <a:spcPts val="0"/>
              </a:spcBef>
              <a:spcAft>
                <a:spcPts val="0"/>
              </a:spcAft>
              <a:buSzPts val="1400"/>
              <a:buFont typeface="Inter"/>
              <a:buChar char="●"/>
            </a:pPr>
            <a:r>
              <a:rPr lang="en-US" dirty="0">
                <a:latin typeface="Inter" panose="020B0604020202020204" charset="0"/>
                <a:ea typeface="Inter" panose="020B0604020202020204" charset="0"/>
              </a:rPr>
              <a:t>The random number generator generates a sequence of pseudo-random numbers based on the seed value</a:t>
            </a:r>
            <a:r>
              <a:rPr lang="en-US" dirty="0">
                <a:latin typeface="Inter" panose="020B0604020202020204" charset="0"/>
                <a:ea typeface="Inter" panose="020B0604020202020204" charset="0"/>
                <a:sym typeface="Inter"/>
              </a:rPr>
              <a:t>. The same seed is required for decryption to produce correct results.</a:t>
            </a:r>
            <a:endParaRPr dirty="0">
              <a:latin typeface="Inter" panose="020B0604020202020204" charset="0"/>
              <a:ea typeface="Inter" panose="020B0604020202020204" charset="0"/>
              <a:cs typeface="Inter"/>
              <a:sym typeface="Inter"/>
            </a:endParaRPr>
          </a:p>
        </p:txBody>
      </p:sp>
      <p:pic>
        <p:nvPicPr>
          <p:cNvPr id="3" name="Picture 2">
            <a:extLst>
              <a:ext uri="{FF2B5EF4-FFF2-40B4-BE49-F238E27FC236}">
                <a16:creationId xmlns:a16="http://schemas.microsoft.com/office/drawing/2014/main" id="{D955F1E9-1CDF-1816-8D1D-8813B97BBC8C}"/>
              </a:ext>
            </a:extLst>
          </p:cNvPr>
          <p:cNvPicPr>
            <a:picLocks noChangeAspect="1"/>
          </p:cNvPicPr>
          <p:nvPr/>
        </p:nvPicPr>
        <p:blipFill>
          <a:blip r:embed="rId3"/>
          <a:stretch>
            <a:fillRect/>
          </a:stretch>
        </p:blipFill>
        <p:spPr>
          <a:xfrm>
            <a:off x="5311036" y="880902"/>
            <a:ext cx="3419605" cy="1110795"/>
          </a:xfrm>
          <a:prstGeom prst="rect">
            <a:avLst/>
          </a:prstGeom>
        </p:spPr>
      </p:pic>
      <p:pic>
        <p:nvPicPr>
          <p:cNvPr id="5" name="Picture 4">
            <a:extLst>
              <a:ext uri="{FF2B5EF4-FFF2-40B4-BE49-F238E27FC236}">
                <a16:creationId xmlns:a16="http://schemas.microsoft.com/office/drawing/2014/main" id="{01744E28-FEEE-73DA-D5AD-775034CBB1A6}"/>
              </a:ext>
            </a:extLst>
          </p:cNvPr>
          <p:cNvPicPr>
            <a:picLocks noChangeAspect="1"/>
          </p:cNvPicPr>
          <p:nvPr/>
        </p:nvPicPr>
        <p:blipFill>
          <a:blip r:embed="rId4"/>
          <a:stretch>
            <a:fillRect/>
          </a:stretch>
        </p:blipFill>
        <p:spPr>
          <a:xfrm>
            <a:off x="5095635" y="2185792"/>
            <a:ext cx="3850405" cy="1416141"/>
          </a:xfrm>
          <a:prstGeom prst="rect">
            <a:avLst/>
          </a:prstGeom>
        </p:spPr>
      </p:pic>
      <p:pic>
        <p:nvPicPr>
          <p:cNvPr id="7" name="Picture 6">
            <a:extLst>
              <a:ext uri="{FF2B5EF4-FFF2-40B4-BE49-F238E27FC236}">
                <a16:creationId xmlns:a16="http://schemas.microsoft.com/office/drawing/2014/main" id="{D253B148-C7E1-3868-7FEF-9D396D5F81DB}"/>
              </a:ext>
            </a:extLst>
          </p:cNvPr>
          <p:cNvPicPr>
            <a:picLocks noChangeAspect="1"/>
          </p:cNvPicPr>
          <p:nvPr/>
        </p:nvPicPr>
        <p:blipFill>
          <a:blip r:embed="rId5"/>
          <a:stretch>
            <a:fillRect/>
          </a:stretch>
        </p:blipFill>
        <p:spPr>
          <a:xfrm>
            <a:off x="5311036" y="3601933"/>
            <a:ext cx="1465221" cy="1409668"/>
          </a:xfrm>
          <a:prstGeom prst="rect">
            <a:avLst/>
          </a:prstGeom>
        </p:spPr>
      </p:pic>
      <p:pic>
        <p:nvPicPr>
          <p:cNvPr id="9" name="Picture 8">
            <a:extLst>
              <a:ext uri="{FF2B5EF4-FFF2-40B4-BE49-F238E27FC236}">
                <a16:creationId xmlns:a16="http://schemas.microsoft.com/office/drawing/2014/main" id="{E1244D55-8261-CF28-541A-F5173E10B470}"/>
              </a:ext>
            </a:extLst>
          </p:cNvPr>
          <p:cNvPicPr>
            <a:picLocks noChangeAspect="1"/>
          </p:cNvPicPr>
          <p:nvPr/>
        </p:nvPicPr>
        <p:blipFill>
          <a:blip r:embed="rId6"/>
          <a:stretch>
            <a:fillRect/>
          </a:stretch>
        </p:blipFill>
        <p:spPr>
          <a:xfrm>
            <a:off x="7073291" y="3601933"/>
            <a:ext cx="1465221" cy="146522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A0EEE-E21A-CC20-8153-6C34ECB57F53}"/>
              </a:ext>
            </a:extLst>
          </p:cNvPr>
          <p:cNvSpPr>
            <a:spLocks noGrp="1"/>
          </p:cNvSpPr>
          <p:nvPr>
            <p:ph type="title"/>
          </p:nvPr>
        </p:nvSpPr>
        <p:spPr>
          <a:xfrm>
            <a:off x="311700" y="445024"/>
            <a:ext cx="8520600" cy="1828449"/>
          </a:xfrm>
        </p:spPr>
        <p:txBody>
          <a:bodyPr>
            <a:normAutofit fontScale="90000"/>
          </a:bodyPr>
          <a:lstStyle/>
          <a:p>
            <a:r>
              <a:rPr lang="en-US" sz="1400" dirty="0">
                <a:latin typeface="Inter" panose="020B0604020202020204" charset="0"/>
                <a:ea typeface="Inter" panose="020B0604020202020204" charset="0"/>
              </a:rPr>
              <a:t>The following algorithm is used to obtain coordinates of entered string which can be sent over a network. Also shown the use of taken seed value.</a:t>
            </a:r>
            <a:br>
              <a:rPr lang="en-US" sz="1400" dirty="0">
                <a:latin typeface="Inter" panose="020B0604020202020204" charset="0"/>
                <a:ea typeface="Inter" panose="020B0604020202020204" charset="0"/>
              </a:rPr>
            </a:br>
            <a:br>
              <a:rPr lang="en-US" sz="1400" dirty="0">
                <a:latin typeface="Inter" panose="020B0604020202020204" charset="0"/>
                <a:ea typeface="Inter" panose="020B0604020202020204" charset="0"/>
              </a:rPr>
            </a:br>
            <a:r>
              <a:rPr lang="en-US" sz="1400" dirty="0">
                <a:latin typeface="Inter" panose="020B0604020202020204" charset="0"/>
                <a:ea typeface="Inter" panose="020B0604020202020204" charset="0"/>
              </a:rPr>
              <a:t>The </a:t>
            </a:r>
            <a:r>
              <a:rPr lang="en-US" sz="1400" dirty="0" err="1">
                <a:latin typeface="Inter" panose="020B0604020202020204" charset="0"/>
                <a:ea typeface="Inter" panose="020B0604020202020204" charset="0"/>
              </a:rPr>
              <a:t>encrypt_text</a:t>
            </a:r>
            <a:r>
              <a:rPr lang="en-US" sz="1400" dirty="0">
                <a:latin typeface="Inter" panose="020B0604020202020204" charset="0"/>
                <a:ea typeface="Inter" panose="020B0604020202020204" charset="0"/>
              </a:rPr>
              <a:t> function in the provided code is responsible for encrypting the input text using the Chaos Game Algorithm. Mapping Characters to Coordinates: The </a:t>
            </a:r>
            <a:r>
              <a:rPr lang="en-US" sz="1400" dirty="0" err="1">
                <a:latin typeface="Inter" panose="020B0604020202020204" charset="0"/>
                <a:ea typeface="Inter" panose="020B0604020202020204" charset="0"/>
              </a:rPr>
              <a:t>encrypt_text</a:t>
            </a:r>
            <a:r>
              <a:rPr lang="en-US" sz="1400" dirty="0">
                <a:latin typeface="Inter" panose="020B0604020202020204" charset="0"/>
                <a:ea typeface="Inter" panose="020B0604020202020204" charset="0"/>
              </a:rPr>
              <a:t> function initializes a dictionary called </a:t>
            </a:r>
            <a:r>
              <a:rPr lang="en-US" sz="1400" dirty="0" err="1">
                <a:latin typeface="Inter" panose="020B0604020202020204" charset="0"/>
                <a:ea typeface="Inter" panose="020B0604020202020204" charset="0"/>
              </a:rPr>
              <a:t>letter_coordinates</a:t>
            </a:r>
            <a:r>
              <a:rPr lang="en-US" sz="1400" dirty="0">
                <a:latin typeface="Inter" panose="020B0604020202020204" charset="0"/>
                <a:ea typeface="Inter" panose="020B0604020202020204" charset="0"/>
              </a:rPr>
              <a:t>. </a:t>
            </a:r>
            <a:br>
              <a:rPr lang="en-US" sz="1400" dirty="0">
                <a:latin typeface="Inter" panose="020B0604020202020204" charset="0"/>
                <a:ea typeface="Inter" panose="020B0604020202020204" charset="0"/>
              </a:rPr>
            </a:br>
            <a:br>
              <a:rPr lang="en-US" sz="1400" dirty="0">
                <a:latin typeface="Inter" panose="020B0604020202020204" charset="0"/>
                <a:ea typeface="Inter" panose="020B0604020202020204" charset="0"/>
              </a:rPr>
            </a:br>
            <a:endParaRPr lang="en-IN" sz="1400" dirty="0">
              <a:latin typeface="Inter" panose="020B0604020202020204" charset="0"/>
              <a:ea typeface="Inter" panose="020B0604020202020204" charset="0"/>
            </a:endParaRPr>
          </a:p>
        </p:txBody>
      </p:sp>
      <p:pic>
        <p:nvPicPr>
          <p:cNvPr id="4" name="Picture 3">
            <a:extLst>
              <a:ext uri="{FF2B5EF4-FFF2-40B4-BE49-F238E27FC236}">
                <a16:creationId xmlns:a16="http://schemas.microsoft.com/office/drawing/2014/main" id="{E70F0872-F797-FF29-CE14-2F38B5995625}"/>
              </a:ext>
            </a:extLst>
          </p:cNvPr>
          <p:cNvPicPr>
            <a:picLocks noChangeAspect="1"/>
          </p:cNvPicPr>
          <p:nvPr/>
        </p:nvPicPr>
        <p:blipFill>
          <a:blip r:embed="rId2"/>
          <a:stretch>
            <a:fillRect/>
          </a:stretch>
        </p:blipFill>
        <p:spPr>
          <a:xfrm>
            <a:off x="819004" y="2229454"/>
            <a:ext cx="5629275" cy="2252806"/>
          </a:xfrm>
          <a:prstGeom prst="rect">
            <a:avLst/>
          </a:prstGeom>
        </p:spPr>
      </p:pic>
      <p:sp>
        <p:nvSpPr>
          <p:cNvPr id="9" name="Google Shape;139;p23">
            <a:extLst>
              <a:ext uri="{FF2B5EF4-FFF2-40B4-BE49-F238E27FC236}">
                <a16:creationId xmlns:a16="http://schemas.microsoft.com/office/drawing/2014/main" id="{46F34A98-29DC-CC42-8737-3F87B208AF8D}"/>
              </a:ext>
            </a:extLst>
          </p:cNvPr>
          <p:cNvSpPr txBox="1"/>
          <p:nvPr/>
        </p:nvSpPr>
        <p:spPr>
          <a:xfrm>
            <a:off x="0" y="0"/>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9314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635000" y="635000"/>
            <a:ext cx="4445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000000"/>
                </a:solidFill>
                <a:latin typeface="League Spartan"/>
                <a:ea typeface="League Spartan"/>
                <a:cs typeface="League Spartan"/>
                <a:sym typeface="League Spartan"/>
              </a:rPr>
              <a:t>Methodology</a:t>
            </a:r>
            <a:endParaRPr sz="2400" b="1">
              <a:solidFill>
                <a:srgbClr val="000000"/>
              </a:solidFill>
              <a:latin typeface="League Spartan"/>
              <a:ea typeface="League Spartan"/>
              <a:cs typeface="League Spartan"/>
              <a:sym typeface="League Spartan"/>
            </a:endParaRPr>
          </a:p>
        </p:txBody>
      </p:sp>
      <p:sp>
        <p:nvSpPr>
          <p:cNvPr id="146" name="Google Shape;146;p24"/>
          <p:cNvSpPr txBox="1"/>
          <p:nvPr/>
        </p:nvSpPr>
        <p:spPr>
          <a:xfrm>
            <a:off x="0" y="0"/>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4"/>
          <p:cNvSpPr txBox="1"/>
          <p:nvPr/>
        </p:nvSpPr>
        <p:spPr>
          <a:xfrm>
            <a:off x="635000" y="1207700"/>
            <a:ext cx="4445100" cy="457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Inter"/>
              <a:buChar char="●"/>
            </a:pPr>
            <a:r>
              <a:rPr lang="en" dirty="0">
                <a:latin typeface="Inter"/>
                <a:ea typeface="Inter"/>
                <a:cs typeface="Inter"/>
                <a:sym typeface="Inter"/>
              </a:rPr>
              <a:t>FractalCrypt uses the Chaos Game Algorithm based on iterated function systems and fractal geometry</a:t>
            </a:r>
            <a:endParaRPr dirty="0">
              <a:latin typeface="Inter"/>
              <a:ea typeface="Inter"/>
              <a:cs typeface="Inter"/>
              <a:sym typeface="Inter"/>
            </a:endParaRPr>
          </a:p>
          <a:p>
            <a:pPr marL="457200" lvl="0" indent="-317500" algn="l" rtl="0">
              <a:spcBef>
                <a:spcPts val="0"/>
              </a:spcBef>
              <a:spcAft>
                <a:spcPts val="0"/>
              </a:spcAft>
              <a:buSzPts val="1400"/>
              <a:buFont typeface="Inter"/>
              <a:buChar char="●"/>
            </a:pPr>
            <a:r>
              <a:rPr lang="en" dirty="0">
                <a:latin typeface="Inter"/>
                <a:ea typeface="Inter"/>
                <a:cs typeface="Inter"/>
                <a:sym typeface="Inter"/>
              </a:rPr>
              <a:t>Polygon with vertices representing an alphabet is created</a:t>
            </a:r>
            <a:endParaRPr dirty="0">
              <a:latin typeface="Inter"/>
              <a:ea typeface="Inter"/>
              <a:cs typeface="Inter"/>
              <a:sym typeface="Inter"/>
            </a:endParaRPr>
          </a:p>
          <a:p>
            <a:pPr marL="457200" lvl="0" indent="-317500" algn="l" rtl="0">
              <a:spcBef>
                <a:spcPts val="0"/>
              </a:spcBef>
              <a:spcAft>
                <a:spcPts val="0"/>
              </a:spcAft>
              <a:buSzPts val="1400"/>
              <a:buFont typeface="Inter"/>
              <a:buChar char="●"/>
            </a:pPr>
            <a:r>
              <a:rPr lang="en" dirty="0">
                <a:latin typeface="Inter"/>
                <a:ea typeface="Inter"/>
                <a:cs typeface="Inter"/>
                <a:sym typeface="Inter"/>
              </a:rPr>
              <a:t>Randomly selecting vertices and calculating the midpoint generates encrypted coordinates</a:t>
            </a:r>
          </a:p>
          <a:p>
            <a:pPr marL="457200" lvl="0" indent="-317500" algn="l" rtl="0">
              <a:spcBef>
                <a:spcPts val="0"/>
              </a:spcBef>
              <a:spcAft>
                <a:spcPts val="0"/>
              </a:spcAft>
              <a:buSzPts val="1400"/>
              <a:buFont typeface="Inter"/>
              <a:buChar char="●"/>
            </a:pPr>
            <a:r>
              <a:rPr lang="en" dirty="0">
                <a:latin typeface="Inter"/>
                <a:ea typeface="Inter"/>
                <a:cs typeface="Inter"/>
                <a:sym typeface="Inter"/>
              </a:rPr>
              <a:t>This alphabets converted  to vertices using a seed value can be used for secure data transfer.</a:t>
            </a:r>
            <a:endParaRPr dirty="0">
              <a:latin typeface="Inter"/>
              <a:ea typeface="Inter"/>
              <a:cs typeface="Inter"/>
              <a:sym typeface="Inter"/>
            </a:endParaRPr>
          </a:p>
        </p:txBody>
      </p:sp>
      <p:sp>
        <p:nvSpPr>
          <p:cNvPr id="2" name="Rectangle: Rounded Corners 1">
            <a:extLst>
              <a:ext uri="{FF2B5EF4-FFF2-40B4-BE49-F238E27FC236}">
                <a16:creationId xmlns:a16="http://schemas.microsoft.com/office/drawing/2014/main" id="{DF93B42F-06E6-B166-0B69-8E458FFF50D3}"/>
              </a:ext>
            </a:extLst>
          </p:cNvPr>
          <p:cNvSpPr/>
          <p:nvPr/>
        </p:nvSpPr>
        <p:spPr>
          <a:xfrm>
            <a:off x="6172199" y="1274254"/>
            <a:ext cx="1377863" cy="457200"/>
          </a:xfrm>
          <a:prstGeom prst="roundRect">
            <a:avLst/>
          </a:prstGeom>
          <a:no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9738504-7C76-D2E8-FFED-A5E4D4B0FAAF}"/>
              </a:ext>
            </a:extLst>
          </p:cNvPr>
          <p:cNvSpPr txBox="1"/>
          <p:nvPr/>
        </p:nvSpPr>
        <p:spPr>
          <a:xfrm>
            <a:off x="6018756" y="1333577"/>
            <a:ext cx="1684751" cy="338554"/>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600" b="1" dirty="0">
                <a:latin typeface="League Spartan" panose="020B0604020202020204" charset="0"/>
              </a:rPr>
              <a:t>Text</a:t>
            </a:r>
            <a:endParaRPr lang="en-IN" sz="1600" b="1" dirty="0">
              <a:latin typeface="League Spartan" panose="020B0604020202020204" charset="0"/>
            </a:endParaRPr>
          </a:p>
        </p:txBody>
      </p:sp>
      <p:sp>
        <p:nvSpPr>
          <p:cNvPr id="4" name="Arrow: Down 3">
            <a:extLst>
              <a:ext uri="{FF2B5EF4-FFF2-40B4-BE49-F238E27FC236}">
                <a16:creationId xmlns:a16="http://schemas.microsoft.com/office/drawing/2014/main" id="{C7154650-BCB7-C83B-2F2D-395E686A1777}"/>
              </a:ext>
            </a:extLst>
          </p:cNvPr>
          <p:cNvSpPr/>
          <p:nvPr/>
        </p:nvSpPr>
        <p:spPr>
          <a:xfrm>
            <a:off x="6726477" y="1731454"/>
            <a:ext cx="388307" cy="986694"/>
          </a:xfrm>
          <a:prstGeom prst="downArrow">
            <a:avLst/>
          </a:prstGeom>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3D4AD6C-DAFD-9422-997D-D718B6E8C5B6}"/>
              </a:ext>
            </a:extLst>
          </p:cNvPr>
          <p:cNvSpPr txBox="1"/>
          <p:nvPr/>
        </p:nvSpPr>
        <p:spPr>
          <a:xfrm>
            <a:off x="6078254" y="2769552"/>
            <a:ext cx="1684751" cy="338554"/>
          </a:xfrm>
          <a:prstGeom prst="rect">
            <a:avLst/>
          </a:prstGeom>
          <a:noFill/>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pPr algn="ctr"/>
            <a:r>
              <a:rPr lang="en-US" sz="1600" b="1" dirty="0">
                <a:solidFill>
                  <a:schemeClr val="tx1"/>
                </a:solidFill>
                <a:latin typeface="League Spartan" panose="020B0604020202020204" charset="0"/>
              </a:rPr>
              <a:t>Coordinates</a:t>
            </a:r>
            <a:endParaRPr lang="en-IN" sz="1600" b="1" dirty="0">
              <a:solidFill>
                <a:schemeClr val="tx1"/>
              </a:solidFill>
              <a:latin typeface="League Spartan" panose="020B0604020202020204" charset="0"/>
            </a:endParaRPr>
          </a:p>
        </p:txBody>
      </p:sp>
      <p:sp>
        <p:nvSpPr>
          <p:cNvPr id="6" name="TextBox 5">
            <a:extLst>
              <a:ext uri="{FF2B5EF4-FFF2-40B4-BE49-F238E27FC236}">
                <a16:creationId xmlns:a16="http://schemas.microsoft.com/office/drawing/2014/main" id="{95A0D85D-4B5C-7C15-F5BD-43C175354016}"/>
              </a:ext>
            </a:extLst>
          </p:cNvPr>
          <p:cNvSpPr txBox="1"/>
          <p:nvPr/>
        </p:nvSpPr>
        <p:spPr>
          <a:xfrm>
            <a:off x="6987646" y="2016690"/>
            <a:ext cx="1805625" cy="307777"/>
          </a:xfrm>
          <a:prstGeom prst="rect">
            <a:avLst/>
          </a:prstGeom>
          <a:noFill/>
        </p:spPr>
        <p:txBody>
          <a:bodyPr wrap="square" rtlCol="0">
            <a:spAutoFit/>
          </a:bodyPr>
          <a:lstStyle/>
          <a:p>
            <a:r>
              <a:rPr lang="en-US" dirty="0">
                <a:latin typeface="League Spartan" panose="020B0604020202020204" charset="0"/>
              </a:rPr>
              <a:t>Chaos algorithm</a:t>
            </a:r>
            <a:endParaRPr lang="en-IN" dirty="0">
              <a:latin typeface="League Spartan" panose="020B0604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xfrm>
            <a:off x="635000" y="635000"/>
            <a:ext cx="4445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000000"/>
                </a:solidFill>
                <a:latin typeface="League Spartan"/>
                <a:ea typeface="League Spartan"/>
                <a:cs typeface="League Spartan"/>
                <a:sym typeface="League Spartan"/>
              </a:rPr>
              <a:t>Implementation</a:t>
            </a:r>
            <a:endParaRPr sz="2400" b="1">
              <a:solidFill>
                <a:srgbClr val="000000"/>
              </a:solidFill>
              <a:latin typeface="League Spartan"/>
              <a:ea typeface="League Spartan"/>
              <a:cs typeface="League Spartan"/>
              <a:sym typeface="League Spartan"/>
            </a:endParaRPr>
          </a:p>
        </p:txBody>
      </p:sp>
      <p:sp>
        <p:nvSpPr>
          <p:cNvPr id="153" name="Google Shape;153;p25"/>
          <p:cNvSpPr txBox="1"/>
          <p:nvPr/>
        </p:nvSpPr>
        <p:spPr>
          <a:xfrm>
            <a:off x="0" y="0"/>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25"/>
          <p:cNvSpPr txBox="1"/>
          <p:nvPr/>
        </p:nvSpPr>
        <p:spPr>
          <a:xfrm>
            <a:off x="635000" y="1207700"/>
            <a:ext cx="4445100" cy="457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Inter"/>
              <a:buChar char="●"/>
            </a:pPr>
            <a:r>
              <a:rPr lang="en">
                <a:latin typeface="Inter"/>
                <a:ea typeface="Inter"/>
                <a:cs typeface="Inter"/>
                <a:sym typeface="Inter"/>
              </a:rPr>
              <a:t>Python code defines alphabet and calculates polygon vertices</a:t>
            </a:r>
            <a:endParaRPr>
              <a:latin typeface="Inter"/>
              <a:ea typeface="Inter"/>
              <a:cs typeface="Inter"/>
              <a:sym typeface="Inter"/>
            </a:endParaRPr>
          </a:p>
          <a:p>
            <a:pPr marL="457200" lvl="0" indent="-317500" algn="l" rtl="0">
              <a:spcBef>
                <a:spcPts val="0"/>
              </a:spcBef>
              <a:spcAft>
                <a:spcPts val="0"/>
              </a:spcAft>
              <a:buSzPts val="1400"/>
              <a:buFont typeface="Inter"/>
              <a:buChar char="●"/>
            </a:pPr>
            <a:r>
              <a:rPr lang="en">
                <a:latin typeface="Inter"/>
                <a:ea typeface="Inter"/>
                <a:cs typeface="Inter"/>
                <a:sym typeface="Inter"/>
              </a:rPr>
              <a:t>Chaos Game Algorithm implemented using seed value</a:t>
            </a:r>
            <a:endParaRPr>
              <a:latin typeface="Inter"/>
              <a:ea typeface="Inter"/>
              <a:cs typeface="Inter"/>
              <a:sym typeface="Inter"/>
            </a:endParaRPr>
          </a:p>
          <a:p>
            <a:pPr marL="457200" lvl="0" indent="-317500" algn="l" rtl="0">
              <a:spcBef>
                <a:spcPts val="0"/>
              </a:spcBef>
              <a:spcAft>
                <a:spcPts val="0"/>
              </a:spcAft>
              <a:buSzPts val="1400"/>
              <a:buFont typeface="Inter"/>
              <a:buChar char="●"/>
            </a:pPr>
            <a:r>
              <a:rPr lang="en">
                <a:latin typeface="Inter"/>
                <a:ea typeface="Inter"/>
                <a:cs typeface="Inter"/>
                <a:sym typeface="Inter"/>
              </a:rPr>
              <a:t>Text input encrypted by mapping each character to its corresponding vertex</a:t>
            </a:r>
            <a:endParaRPr>
              <a:latin typeface="Inter"/>
              <a:ea typeface="Inter"/>
              <a:cs typeface="Inter"/>
              <a:sym typeface="Inter"/>
            </a:endParaRPr>
          </a:p>
        </p:txBody>
      </p:sp>
      <p:pic>
        <p:nvPicPr>
          <p:cNvPr id="3" name="Picture 2">
            <a:extLst>
              <a:ext uri="{FF2B5EF4-FFF2-40B4-BE49-F238E27FC236}">
                <a16:creationId xmlns:a16="http://schemas.microsoft.com/office/drawing/2014/main" id="{CA98BE84-BC07-0590-1197-6DE8C786184E}"/>
              </a:ext>
            </a:extLst>
          </p:cNvPr>
          <p:cNvPicPr>
            <a:picLocks noChangeAspect="1"/>
          </p:cNvPicPr>
          <p:nvPr/>
        </p:nvPicPr>
        <p:blipFill>
          <a:blip r:embed="rId3"/>
          <a:stretch>
            <a:fillRect/>
          </a:stretch>
        </p:blipFill>
        <p:spPr>
          <a:xfrm>
            <a:off x="5167230" y="2076972"/>
            <a:ext cx="3537174" cy="1879285"/>
          </a:xfrm>
          <a:prstGeom prst="rect">
            <a:avLst/>
          </a:prstGeom>
        </p:spPr>
      </p:pic>
      <p:pic>
        <p:nvPicPr>
          <p:cNvPr id="5" name="Graphic 4" descr="Line arrow Counter clockwise curve">
            <a:extLst>
              <a:ext uri="{FF2B5EF4-FFF2-40B4-BE49-F238E27FC236}">
                <a16:creationId xmlns:a16="http://schemas.microsoft.com/office/drawing/2014/main" id="{3C68AC09-1C0C-053A-FEE1-A13D36D8EFF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4252830" y="3653072"/>
            <a:ext cx="914400" cy="914400"/>
          </a:xfrm>
          <a:prstGeom prst="rect">
            <a:avLst/>
          </a:prstGeom>
        </p:spPr>
      </p:pic>
      <p:graphicFrame>
        <p:nvGraphicFramePr>
          <p:cNvPr id="6" name="Table 6">
            <a:extLst>
              <a:ext uri="{FF2B5EF4-FFF2-40B4-BE49-F238E27FC236}">
                <a16:creationId xmlns:a16="http://schemas.microsoft.com/office/drawing/2014/main" id="{4D082A6F-35A2-A167-DE14-971A4419D363}"/>
              </a:ext>
            </a:extLst>
          </p:cNvPr>
          <p:cNvGraphicFramePr>
            <a:graphicFrameLocks noGrp="1"/>
          </p:cNvGraphicFramePr>
          <p:nvPr>
            <p:extLst>
              <p:ext uri="{D42A27DB-BD31-4B8C-83A1-F6EECF244321}">
                <p14:modId xmlns:p14="http://schemas.microsoft.com/office/powerpoint/2010/main" val="1577864309"/>
              </p:ext>
            </p:extLst>
          </p:nvPr>
        </p:nvGraphicFramePr>
        <p:xfrm>
          <a:off x="897698" y="3879265"/>
          <a:ext cx="3235888" cy="370840"/>
        </p:xfrm>
        <a:graphic>
          <a:graphicData uri="http://schemas.openxmlformats.org/drawingml/2006/table">
            <a:tbl>
              <a:tblPr firstRow="1" bandRow="1">
                <a:tableStyleId>{ED083AE6-46FA-4A59-8FB0-9F97EB10719F}</a:tableStyleId>
              </a:tblPr>
              <a:tblGrid>
                <a:gridCol w="404486">
                  <a:extLst>
                    <a:ext uri="{9D8B030D-6E8A-4147-A177-3AD203B41FA5}">
                      <a16:colId xmlns:a16="http://schemas.microsoft.com/office/drawing/2014/main" val="496908942"/>
                    </a:ext>
                  </a:extLst>
                </a:gridCol>
                <a:gridCol w="404486">
                  <a:extLst>
                    <a:ext uri="{9D8B030D-6E8A-4147-A177-3AD203B41FA5}">
                      <a16:colId xmlns:a16="http://schemas.microsoft.com/office/drawing/2014/main" val="2662354235"/>
                    </a:ext>
                  </a:extLst>
                </a:gridCol>
                <a:gridCol w="404486">
                  <a:extLst>
                    <a:ext uri="{9D8B030D-6E8A-4147-A177-3AD203B41FA5}">
                      <a16:colId xmlns:a16="http://schemas.microsoft.com/office/drawing/2014/main" val="3400442379"/>
                    </a:ext>
                  </a:extLst>
                </a:gridCol>
                <a:gridCol w="404486">
                  <a:extLst>
                    <a:ext uri="{9D8B030D-6E8A-4147-A177-3AD203B41FA5}">
                      <a16:colId xmlns:a16="http://schemas.microsoft.com/office/drawing/2014/main" val="2037368718"/>
                    </a:ext>
                  </a:extLst>
                </a:gridCol>
                <a:gridCol w="404486">
                  <a:extLst>
                    <a:ext uri="{9D8B030D-6E8A-4147-A177-3AD203B41FA5}">
                      <a16:colId xmlns:a16="http://schemas.microsoft.com/office/drawing/2014/main" val="1425900687"/>
                    </a:ext>
                  </a:extLst>
                </a:gridCol>
                <a:gridCol w="404486">
                  <a:extLst>
                    <a:ext uri="{9D8B030D-6E8A-4147-A177-3AD203B41FA5}">
                      <a16:colId xmlns:a16="http://schemas.microsoft.com/office/drawing/2014/main" val="2696827081"/>
                    </a:ext>
                  </a:extLst>
                </a:gridCol>
                <a:gridCol w="404486">
                  <a:extLst>
                    <a:ext uri="{9D8B030D-6E8A-4147-A177-3AD203B41FA5}">
                      <a16:colId xmlns:a16="http://schemas.microsoft.com/office/drawing/2014/main" val="1535117408"/>
                    </a:ext>
                  </a:extLst>
                </a:gridCol>
                <a:gridCol w="404486">
                  <a:extLst>
                    <a:ext uri="{9D8B030D-6E8A-4147-A177-3AD203B41FA5}">
                      <a16:colId xmlns:a16="http://schemas.microsoft.com/office/drawing/2014/main" val="501344865"/>
                    </a:ext>
                  </a:extLst>
                </a:gridCol>
              </a:tblGrid>
              <a:tr h="370840">
                <a:tc>
                  <a:txBody>
                    <a:bodyPr/>
                    <a:lstStyle/>
                    <a:p>
                      <a:r>
                        <a:rPr lang="en-US" dirty="0"/>
                        <a:t>S</a:t>
                      </a:r>
                      <a:endParaRPr lang="en-IN" dirty="0"/>
                    </a:p>
                  </a:txBody>
                  <a:tcPr/>
                </a:tc>
                <a:tc>
                  <a:txBody>
                    <a:bodyPr/>
                    <a:lstStyle/>
                    <a:p>
                      <a:r>
                        <a:rPr lang="en-US" dirty="0"/>
                        <a:t>H</a:t>
                      </a:r>
                      <a:endParaRPr lang="en-IN" dirty="0"/>
                    </a:p>
                  </a:txBody>
                  <a:tcPr/>
                </a:tc>
                <a:tc>
                  <a:txBody>
                    <a:bodyPr/>
                    <a:lstStyle/>
                    <a:p>
                      <a:r>
                        <a:rPr lang="en-US" dirty="0"/>
                        <a:t>R</a:t>
                      </a:r>
                      <a:endParaRPr lang="en-IN" dirty="0"/>
                    </a:p>
                  </a:txBody>
                  <a:tcPr/>
                </a:tc>
                <a:tc>
                  <a:txBody>
                    <a:bodyPr/>
                    <a:lstStyle/>
                    <a:p>
                      <a:r>
                        <a:rPr lang="en-US" dirty="0"/>
                        <a:t>E</a:t>
                      </a:r>
                      <a:endParaRPr lang="en-IN" dirty="0"/>
                    </a:p>
                  </a:txBody>
                  <a:tcPr/>
                </a:tc>
                <a:tc>
                  <a:txBody>
                    <a:bodyPr/>
                    <a:lstStyle/>
                    <a:p>
                      <a:r>
                        <a:rPr lang="en-US" dirty="0"/>
                        <a:t>Y</a:t>
                      </a:r>
                      <a:endParaRPr lang="en-IN" dirty="0"/>
                    </a:p>
                  </a:txBody>
                  <a:tcPr/>
                </a:tc>
                <a:tc>
                  <a:txBody>
                    <a:bodyPr/>
                    <a:lstStyle/>
                    <a:p>
                      <a:r>
                        <a:rPr lang="en-US" dirty="0"/>
                        <a:t>A</a:t>
                      </a:r>
                      <a:endParaRPr lang="en-IN" dirty="0"/>
                    </a:p>
                  </a:txBody>
                  <a:tcPr/>
                </a:tc>
                <a:tc>
                  <a:txBody>
                    <a:bodyPr/>
                    <a:lstStyle/>
                    <a:p>
                      <a:r>
                        <a:rPr lang="en-US" dirty="0"/>
                        <a:t>S</a:t>
                      </a:r>
                      <a:endParaRPr lang="en-IN" dirty="0"/>
                    </a:p>
                  </a:txBody>
                  <a:tcPr/>
                </a:tc>
                <a:tc>
                  <a:txBody>
                    <a:bodyPr/>
                    <a:lstStyle/>
                    <a:p>
                      <a:r>
                        <a:rPr lang="en-US" dirty="0"/>
                        <a:t>H</a:t>
                      </a:r>
                      <a:endParaRPr lang="en-IN" dirty="0"/>
                    </a:p>
                  </a:txBody>
                  <a:tcPr/>
                </a:tc>
                <a:extLst>
                  <a:ext uri="{0D108BD9-81ED-4DB2-BD59-A6C34878D82A}">
                    <a16:rowId xmlns:a16="http://schemas.microsoft.com/office/drawing/2014/main" val="396190656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8"/>
        <p:cNvGrpSpPr/>
        <p:nvPr/>
      </p:nvGrpSpPr>
      <p:grpSpPr>
        <a:xfrm>
          <a:off x="0" y="0"/>
          <a:ext cx="0" cy="0"/>
          <a:chOff x="0" y="0"/>
          <a:chExt cx="0" cy="0"/>
        </a:xfrm>
      </p:grpSpPr>
      <p:sp>
        <p:nvSpPr>
          <p:cNvPr id="159" name="Google Shape;159;p26"/>
          <p:cNvSpPr txBox="1">
            <a:spLocks noGrp="1"/>
          </p:cNvSpPr>
          <p:nvPr>
            <p:ph type="title"/>
          </p:nvPr>
        </p:nvSpPr>
        <p:spPr>
          <a:xfrm>
            <a:off x="635000" y="635000"/>
            <a:ext cx="4445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000000"/>
                </a:solidFill>
                <a:latin typeface="League Spartan"/>
                <a:ea typeface="League Spartan"/>
                <a:cs typeface="League Spartan"/>
                <a:sym typeface="League Spartan"/>
              </a:rPr>
              <a:t>Results and Analysis</a:t>
            </a:r>
            <a:endParaRPr sz="2400" b="1">
              <a:solidFill>
                <a:srgbClr val="000000"/>
              </a:solidFill>
              <a:latin typeface="League Spartan"/>
              <a:ea typeface="League Spartan"/>
              <a:cs typeface="League Spartan"/>
              <a:sym typeface="League Spartan"/>
            </a:endParaRPr>
          </a:p>
        </p:txBody>
      </p:sp>
      <p:sp>
        <p:nvSpPr>
          <p:cNvPr id="160" name="Google Shape;160;p26"/>
          <p:cNvSpPr txBox="1"/>
          <p:nvPr/>
        </p:nvSpPr>
        <p:spPr>
          <a:xfrm>
            <a:off x="0" y="-18789"/>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26"/>
          <p:cNvSpPr txBox="1"/>
          <p:nvPr/>
        </p:nvSpPr>
        <p:spPr>
          <a:xfrm>
            <a:off x="635000" y="1207700"/>
            <a:ext cx="4445100" cy="457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Inter"/>
              <a:buChar char="●"/>
            </a:pPr>
            <a:r>
              <a:rPr lang="en" dirty="0">
                <a:latin typeface="Inter"/>
                <a:ea typeface="Inter"/>
                <a:cs typeface="Inter"/>
                <a:sym typeface="Inter"/>
              </a:rPr>
              <a:t>Encrypting sample inputs using FractalCrypt</a:t>
            </a:r>
            <a:endParaRPr dirty="0">
              <a:latin typeface="Inter"/>
              <a:ea typeface="Inter"/>
              <a:cs typeface="Inter"/>
              <a:sym typeface="Inter"/>
            </a:endParaRPr>
          </a:p>
          <a:p>
            <a:pPr marL="457200" lvl="0" indent="-317500" algn="l" rtl="0">
              <a:spcBef>
                <a:spcPts val="0"/>
              </a:spcBef>
              <a:spcAft>
                <a:spcPts val="0"/>
              </a:spcAft>
              <a:buSzPts val="1400"/>
              <a:buFont typeface="Inter"/>
              <a:buChar char="●"/>
            </a:pPr>
            <a:r>
              <a:rPr lang="en" dirty="0">
                <a:latin typeface="Inter"/>
                <a:ea typeface="Inter"/>
                <a:cs typeface="Inter"/>
                <a:sym typeface="Inter"/>
              </a:rPr>
              <a:t>Analyzing encrypted coordinates to establish relationship with original text</a:t>
            </a:r>
            <a:endParaRPr dirty="0">
              <a:latin typeface="Inter"/>
              <a:ea typeface="Inter"/>
              <a:cs typeface="Inter"/>
              <a:sym typeface="Inter"/>
            </a:endParaRPr>
          </a:p>
          <a:p>
            <a:pPr marL="457200" lvl="0" indent="-317500" algn="l" rtl="0">
              <a:spcBef>
                <a:spcPts val="0"/>
              </a:spcBef>
              <a:spcAft>
                <a:spcPts val="0"/>
              </a:spcAft>
              <a:buSzPts val="1400"/>
              <a:buFont typeface="Inter"/>
              <a:buChar char="●"/>
            </a:pPr>
            <a:r>
              <a:rPr lang="en" dirty="0">
                <a:latin typeface="Inter"/>
                <a:ea typeface="Inter"/>
                <a:cs typeface="Inter"/>
                <a:sym typeface="Inter"/>
              </a:rPr>
              <a:t>Highlighting security and robustness of FractalCrypt</a:t>
            </a:r>
          </a:p>
          <a:p>
            <a:pPr marL="139700" lvl="0" algn="l" rtl="0">
              <a:spcBef>
                <a:spcPts val="0"/>
              </a:spcBef>
              <a:spcAft>
                <a:spcPts val="0"/>
              </a:spcAft>
              <a:buSzPts val="1400"/>
            </a:pPr>
            <a:endParaRPr lang="en" dirty="0">
              <a:latin typeface="Inter"/>
              <a:ea typeface="Inter"/>
              <a:cs typeface="Inter"/>
              <a:sym typeface="Inter"/>
            </a:endParaRPr>
          </a:p>
          <a:p>
            <a:pPr marL="139700" lvl="0" algn="l" rtl="0">
              <a:spcBef>
                <a:spcPts val="0"/>
              </a:spcBef>
              <a:spcAft>
                <a:spcPts val="0"/>
              </a:spcAft>
              <a:buSzPts val="1400"/>
            </a:pPr>
            <a:r>
              <a:rPr lang="en" b="1" dirty="0">
                <a:latin typeface="Inter"/>
                <a:ea typeface="Inter"/>
                <a:cs typeface="Inter"/>
                <a:sym typeface="Inter"/>
              </a:rPr>
              <a:t>A general comparision between chaos algorithm and Advance encryption standard:</a:t>
            </a:r>
          </a:p>
          <a:p>
            <a:pPr marL="457200" lvl="0" indent="-317500" algn="l" rtl="0">
              <a:spcBef>
                <a:spcPts val="0"/>
              </a:spcBef>
              <a:spcAft>
                <a:spcPts val="0"/>
              </a:spcAft>
              <a:buSzPts val="1400"/>
              <a:buFont typeface="Inter"/>
              <a:buChar char="●"/>
            </a:pPr>
            <a:r>
              <a:rPr lang="en-US" sz="1200" dirty="0">
                <a:latin typeface="Inter"/>
                <a:ea typeface="Inter"/>
                <a:cs typeface="Inter"/>
                <a:sym typeface="Inter"/>
              </a:rPr>
              <a:t>CGA: </a:t>
            </a:r>
            <a:r>
              <a:rPr lang="en-US" sz="1200" dirty="0" err="1">
                <a:latin typeface="Inter"/>
                <a:ea typeface="Inter"/>
                <a:cs typeface="Inter"/>
                <a:sym typeface="Inter"/>
              </a:rPr>
              <a:t>FractalCrypt</a:t>
            </a:r>
            <a:r>
              <a:rPr lang="en-US" sz="1200" dirty="0">
                <a:latin typeface="Inter"/>
                <a:ea typeface="Inter"/>
                <a:cs typeface="Inter"/>
                <a:sym typeface="Inter"/>
              </a:rPr>
              <a:t> leverages chaos theory principles to generate encrypted coordinates, providing a unique and non-reversible encryption process. The randomness and unpredictability of CGA enhance the security of the encrypted data.</a:t>
            </a:r>
          </a:p>
          <a:p>
            <a:pPr marL="457200" lvl="0" indent="-317500" algn="l" rtl="0">
              <a:spcBef>
                <a:spcPts val="0"/>
              </a:spcBef>
              <a:spcAft>
                <a:spcPts val="0"/>
              </a:spcAft>
              <a:buSzPts val="1400"/>
              <a:buFont typeface="Inter"/>
              <a:buChar char="●"/>
            </a:pPr>
            <a:r>
              <a:rPr lang="en-US" sz="1200" dirty="0">
                <a:latin typeface="Inter"/>
                <a:ea typeface="Inter"/>
                <a:cs typeface="Inter"/>
                <a:sym typeface="Inter"/>
              </a:rPr>
              <a:t>AES:  AES is a widely adopted and standardized encryption algorithm known for its robust security. It utilizes symmetric key cryptography to ensure confidentiality and integrity of the data.</a:t>
            </a:r>
          </a:p>
        </p:txBody>
      </p:sp>
      <p:pic>
        <p:nvPicPr>
          <p:cNvPr id="3" name="Picture 2">
            <a:extLst>
              <a:ext uri="{FF2B5EF4-FFF2-40B4-BE49-F238E27FC236}">
                <a16:creationId xmlns:a16="http://schemas.microsoft.com/office/drawing/2014/main" id="{2A1CA4A8-F675-CFB0-1908-C62BC59355E3}"/>
              </a:ext>
            </a:extLst>
          </p:cNvPr>
          <p:cNvPicPr>
            <a:picLocks noChangeAspect="1"/>
          </p:cNvPicPr>
          <p:nvPr/>
        </p:nvPicPr>
        <p:blipFill>
          <a:blip r:embed="rId3"/>
          <a:stretch>
            <a:fillRect/>
          </a:stretch>
        </p:blipFill>
        <p:spPr>
          <a:xfrm>
            <a:off x="5962062" y="2875728"/>
            <a:ext cx="2392798" cy="1672981"/>
          </a:xfrm>
          <a:prstGeom prst="rect">
            <a:avLst/>
          </a:prstGeom>
        </p:spPr>
      </p:pic>
      <p:pic>
        <p:nvPicPr>
          <p:cNvPr id="5" name="Graphic 4" descr="Bullseye">
            <a:extLst>
              <a:ext uri="{FF2B5EF4-FFF2-40B4-BE49-F238E27FC236}">
                <a16:creationId xmlns:a16="http://schemas.microsoft.com/office/drawing/2014/main" id="{D2A1D469-51C2-FC0D-1D3F-54C813D444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01261" y="1015669"/>
            <a:ext cx="914400" cy="914400"/>
          </a:xfrm>
          <a:prstGeom prst="rect">
            <a:avLst/>
          </a:prstGeom>
        </p:spPr>
      </p:pic>
      <p:sp>
        <p:nvSpPr>
          <p:cNvPr id="6" name="Oval 5">
            <a:extLst>
              <a:ext uri="{FF2B5EF4-FFF2-40B4-BE49-F238E27FC236}">
                <a16:creationId xmlns:a16="http://schemas.microsoft.com/office/drawing/2014/main" id="{9AE4A2A8-CA42-9114-D1E0-37C7CA89CDBE}"/>
              </a:ext>
            </a:extLst>
          </p:cNvPr>
          <p:cNvSpPr/>
          <p:nvPr/>
        </p:nvSpPr>
        <p:spPr>
          <a:xfrm>
            <a:off x="6526060" y="845507"/>
            <a:ext cx="1277655" cy="1290181"/>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 name="Oval 6">
            <a:extLst>
              <a:ext uri="{FF2B5EF4-FFF2-40B4-BE49-F238E27FC236}">
                <a16:creationId xmlns:a16="http://schemas.microsoft.com/office/drawing/2014/main" id="{80C2D3B7-B697-1CBB-12E4-95884A013C97}"/>
              </a:ext>
            </a:extLst>
          </p:cNvPr>
          <p:cNvSpPr/>
          <p:nvPr/>
        </p:nvSpPr>
        <p:spPr>
          <a:xfrm>
            <a:off x="6156542" y="744009"/>
            <a:ext cx="1778696" cy="1761699"/>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635000" y="635000"/>
            <a:ext cx="4445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000000"/>
                </a:solidFill>
                <a:latin typeface="League Spartan"/>
                <a:ea typeface="League Spartan"/>
                <a:cs typeface="League Spartan"/>
                <a:sym typeface="League Spartan"/>
              </a:rPr>
              <a:t>Advantages</a:t>
            </a:r>
            <a:endParaRPr sz="2400" b="1">
              <a:solidFill>
                <a:srgbClr val="000000"/>
              </a:solidFill>
              <a:latin typeface="League Spartan"/>
              <a:ea typeface="League Spartan"/>
              <a:cs typeface="League Spartan"/>
              <a:sym typeface="League Spartan"/>
            </a:endParaRPr>
          </a:p>
        </p:txBody>
      </p:sp>
      <p:sp>
        <p:nvSpPr>
          <p:cNvPr id="167" name="Google Shape;167;p27"/>
          <p:cNvSpPr txBox="1"/>
          <p:nvPr/>
        </p:nvSpPr>
        <p:spPr>
          <a:xfrm>
            <a:off x="0" y="0"/>
            <a:ext cx="9144000" cy="88800"/>
          </a:xfrm>
          <a:prstGeom prst="rect">
            <a:avLst/>
          </a:prstGeom>
          <a:solidFill>
            <a:srgbClr val="FCBF0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27"/>
          <p:cNvSpPr txBox="1"/>
          <p:nvPr/>
        </p:nvSpPr>
        <p:spPr>
          <a:xfrm>
            <a:off x="635000" y="1207700"/>
            <a:ext cx="4445100" cy="457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Inter"/>
              <a:buChar char="●"/>
            </a:pPr>
            <a:r>
              <a:rPr lang="en">
                <a:latin typeface="Inter"/>
                <a:ea typeface="Inter"/>
                <a:cs typeface="Inter"/>
                <a:sym typeface="Inter"/>
              </a:rPr>
              <a:t>Enhanced security with additional layer provided by Chaos Game Algorithm</a:t>
            </a:r>
            <a:endParaRPr>
              <a:latin typeface="Inter"/>
              <a:ea typeface="Inter"/>
              <a:cs typeface="Inter"/>
              <a:sym typeface="Inter"/>
            </a:endParaRPr>
          </a:p>
          <a:p>
            <a:pPr marL="457200" lvl="0" indent="-317500" algn="l" rtl="0">
              <a:spcBef>
                <a:spcPts val="0"/>
              </a:spcBef>
              <a:spcAft>
                <a:spcPts val="0"/>
              </a:spcAft>
              <a:buSzPts val="1400"/>
              <a:buFont typeface="Inter"/>
              <a:buChar char="●"/>
            </a:pPr>
            <a:r>
              <a:rPr lang="en">
                <a:latin typeface="Inter"/>
                <a:ea typeface="Inter"/>
                <a:cs typeface="Inter"/>
                <a:sym typeface="Inter"/>
              </a:rPr>
              <a:t>Scalability without compromising performance</a:t>
            </a:r>
            <a:endParaRPr>
              <a:latin typeface="Inter"/>
              <a:ea typeface="Inter"/>
              <a:cs typeface="Inter"/>
              <a:sym typeface="Inter"/>
            </a:endParaRPr>
          </a:p>
          <a:p>
            <a:pPr marL="457200" lvl="0" indent="-317500" algn="l" rtl="0">
              <a:spcBef>
                <a:spcPts val="0"/>
              </a:spcBef>
              <a:spcAft>
                <a:spcPts val="0"/>
              </a:spcAft>
              <a:buSzPts val="1400"/>
              <a:buFont typeface="Inter"/>
              <a:buChar char="●"/>
            </a:pPr>
            <a:r>
              <a:rPr lang="en">
                <a:latin typeface="Inter"/>
                <a:ea typeface="Inter"/>
                <a:cs typeface="Inter"/>
                <a:sym typeface="Inter"/>
              </a:rPr>
              <a:t>High degree of randomness with chaos theory principles</a:t>
            </a:r>
            <a:endParaRPr>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TotalTime>
  <Words>729</Words>
  <Application>Microsoft Office PowerPoint</Application>
  <PresentationFormat>On-screen Show (16:9)</PresentationFormat>
  <Paragraphs>71</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League Spartan</vt:lpstr>
      <vt:lpstr>Gill Sans MT</vt:lpstr>
      <vt:lpstr>Inter</vt:lpstr>
      <vt:lpstr>Arial</vt:lpstr>
      <vt:lpstr>Simple Light</vt:lpstr>
      <vt:lpstr>FractalCrypt: Secure Data Encryption using Chaos Game Algorithm</vt:lpstr>
      <vt:lpstr>Introduction</vt:lpstr>
      <vt:lpstr>Abstract</vt:lpstr>
      <vt:lpstr>Literature Study</vt:lpstr>
      <vt:lpstr>The following algorithm is used to obtain coordinates of entered string which can be sent over a network. Also shown the use of taken seed value.  The encrypt_text function in the provided code is responsible for encrypting the input text using the Chaos Game Algorithm. Mapping Characters to Coordinates: The encrypt_text function initializes a dictionary called letter_coordinates.   </vt:lpstr>
      <vt:lpstr>Methodology</vt:lpstr>
      <vt:lpstr>Implementation</vt:lpstr>
      <vt:lpstr>Results and Analysis</vt:lpstr>
      <vt:lpstr>Advantages</vt:lpstr>
      <vt:lpstr>Limitations and Future Scope</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FractalCrypt: Secure Data Encryption using Chaos Game Algorithm</dc:title>
  <dc:creator>Shreyash Hatkar</dc:creator>
  <cp:lastModifiedBy>Shreyash Hatkar</cp:lastModifiedBy>
  <cp:revision>15</cp:revision>
  <dcterms:modified xsi:type="dcterms:W3CDTF">2023-06-14T16:38:11Z</dcterms:modified>
</cp:coreProperties>
</file>