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Barlow Bold" charset="1" panose="00000800000000000000"/>
      <p:regular r:id="rId17"/>
    </p:embeddedFont>
    <p:embeddedFont>
      <p:font typeface="Montserrat"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notesSlides/notesSlide7.xml" Type="http://schemas.openxmlformats.org/officeDocument/2006/relationships/notesSlide"/><Relationship Id="rId25"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6.pn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3"/>
              <a:stretch>
                <a:fillRect l="0" t="0" r="0" b="0"/>
              </a:stretch>
            </a:blipFill>
          </p:spPr>
        </p:sp>
      </p:grpSp>
      <p:sp>
        <p:nvSpPr>
          <p:cNvPr name="TextBox 8" id="8"/>
          <p:cNvSpPr txBox="true"/>
          <p:nvPr/>
        </p:nvSpPr>
        <p:spPr>
          <a:xfrm rot="0">
            <a:off x="7805886" y="3654475"/>
            <a:ext cx="9363521"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PhonePe Transaction Insights</a:t>
            </a:r>
          </a:p>
        </p:txBody>
      </p:sp>
      <p:sp>
        <p:nvSpPr>
          <p:cNvPr name="TextBox 9" id="9"/>
          <p:cNvSpPr txBox="true"/>
          <p:nvPr/>
        </p:nvSpPr>
        <p:spPr>
          <a:xfrm rot="0">
            <a:off x="7805886" y="4913411"/>
            <a:ext cx="9534228"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Unlocking the dynamics of digital payments for enhanced services and targeted user engagement.</a:t>
            </a:r>
          </a:p>
        </p:txBody>
      </p:sp>
      <p:sp>
        <p:nvSpPr>
          <p:cNvPr name="TextBox 10" id="10"/>
          <p:cNvSpPr txBox="true"/>
          <p:nvPr/>
        </p:nvSpPr>
        <p:spPr>
          <a:xfrm rot="0">
            <a:off x="7805886" y="6084837"/>
            <a:ext cx="9534228"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Prepared by Shreyash Pal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947886" y="1018282"/>
            <a:ext cx="7126932"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Project Overview</a:t>
            </a:r>
          </a:p>
        </p:txBody>
      </p:sp>
      <p:sp>
        <p:nvSpPr>
          <p:cNvPr name="TextBox 7" id="7"/>
          <p:cNvSpPr txBox="true"/>
          <p:nvPr/>
        </p:nvSpPr>
        <p:spPr>
          <a:xfrm rot="0">
            <a:off x="947886" y="2412652"/>
            <a:ext cx="16392228" cy="1376362"/>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This project analyzes PhonePe transaction data to understand user engagement and insurance trends. We aim to visualize payment categories, create geographical maps, and identify top performers to improve services and target users effectively.</a:t>
            </a:r>
          </a:p>
        </p:txBody>
      </p:sp>
      <p:grpSp>
        <p:nvGrpSpPr>
          <p:cNvPr name="Group 8" id="8"/>
          <p:cNvGrpSpPr>
            <a:grpSpLocks noChangeAspect="true"/>
          </p:cNvGrpSpPr>
          <p:nvPr/>
        </p:nvGrpSpPr>
        <p:grpSpPr>
          <a:xfrm rot="0">
            <a:off x="947886" y="4461719"/>
            <a:ext cx="8060680" cy="152400"/>
            <a:chOff x="0" y="0"/>
            <a:chExt cx="10747573" cy="203200"/>
          </a:xfrm>
        </p:grpSpPr>
        <p:sp>
          <p:nvSpPr>
            <p:cNvPr name="Freeform 9" id="9" descr="preencoded.png"/>
            <p:cNvSpPr/>
            <p:nvPr/>
          </p:nvSpPr>
          <p:spPr>
            <a:xfrm flipH="false" flipV="false" rot="0">
              <a:off x="0" y="0"/>
              <a:ext cx="10747629" cy="203200"/>
            </a:xfrm>
            <a:custGeom>
              <a:avLst/>
              <a:gdLst/>
              <a:ahLst/>
              <a:cxnLst/>
              <a:rect r="r" b="b" t="t" l="l"/>
              <a:pathLst>
                <a:path h="203200" w="10747629">
                  <a:moveTo>
                    <a:pt x="0" y="0"/>
                  </a:moveTo>
                  <a:lnTo>
                    <a:pt x="10747629" y="0"/>
                  </a:lnTo>
                  <a:lnTo>
                    <a:pt x="10747629" y="203200"/>
                  </a:lnTo>
                  <a:lnTo>
                    <a:pt x="0" y="203200"/>
                  </a:lnTo>
                  <a:lnTo>
                    <a:pt x="0" y="0"/>
                  </a:lnTo>
                  <a:close/>
                </a:path>
              </a:pathLst>
            </a:custGeom>
            <a:blipFill>
              <a:blip r:embed="rId3"/>
              <a:stretch>
                <a:fillRect l="0" t="-15" r="0" b="-15"/>
              </a:stretch>
            </a:blipFill>
          </p:spPr>
        </p:sp>
      </p:grpSp>
      <p:grpSp>
        <p:nvGrpSpPr>
          <p:cNvPr name="Group 10" id="10"/>
          <p:cNvGrpSpPr>
            <a:grpSpLocks noChangeAspect="true"/>
          </p:cNvGrpSpPr>
          <p:nvPr/>
        </p:nvGrpSpPr>
        <p:grpSpPr>
          <a:xfrm rot="0">
            <a:off x="4571925" y="4093666"/>
            <a:ext cx="812453" cy="812452"/>
            <a:chOff x="0" y="0"/>
            <a:chExt cx="1083270" cy="1083270"/>
          </a:xfrm>
        </p:grpSpPr>
        <p:sp>
          <p:nvSpPr>
            <p:cNvPr name="Freeform 11" id="11" descr="preencoded.png"/>
            <p:cNvSpPr/>
            <p:nvPr/>
          </p:nvSpPr>
          <p:spPr>
            <a:xfrm flipH="false" flipV="false" rot="0">
              <a:off x="0" y="0"/>
              <a:ext cx="1083310" cy="1083310"/>
            </a:xfrm>
            <a:custGeom>
              <a:avLst/>
              <a:gdLst/>
              <a:ahLst/>
              <a:cxnLst/>
              <a:rect r="r" b="b" t="t" l="l"/>
              <a:pathLst>
                <a:path h="1083310" w="1083310">
                  <a:moveTo>
                    <a:pt x="0" y="0"/>
                  </a:moveTo>
                  <a:lnTo>
                    <a:pt x="1083310" y="0"/>
                  </a:lnTo>
                  <a:lnTo>
                    <a:pt x="1083310" y="1083310"/>
                  </a:lnTo>
                  <a:lnTo>
                    <a:pt x="0" y="1083310"/>
                  </a:lnTo>
                  <a:lnTo>
                    <a:pt x="0" y="0"/>
                  </a:lnTo>
                  <a:close/>
                </a:path>
              </a:pathLst>
            </a:custGeom>
            <a:blipFill>
              <a:blip r:embed="rId4"/>
              <a:stretch>
                <a:fillRect l="0" t="0" r="3" b="3"/>
              </a:stretch>
            </a:blipFill>
          </p:spPr>
        </p:sp>
      </p:grpSp>
      <p:grpSp>
        <p:nvGrpSpPr>
          <p:cNvPr name="Group 12" id="12"/>
          <p:cNvGrpSpPr>
            <a:grpSpLocks noChangeAspect="true"/>
          </p:cNvGrpSpPr>
          <p:nvPr/>
        </p:nvGrpSpPr>
        <p:grpSpPr>
          <a:xfrm rot="0">
            <a:off x="4815706" y="4296816"/>
            <a:ext cx="324891" cy="406153"/>
            <a:chOff x="0" y="0"/>
            <a:chExt cx="433188" cy="541537"/>
          </a:xfrm>
        </p:grpSpPr>
        <p:sp>
          <p:nvSpPr>
            <p:cNvPr name="Freeform 13" id="13" descr="preencoded.png"/>
            <p:cNvSpPr/>
            <p:nvPr/>
          </p:nvSpPr>
          <p:spPr>
            <a:xfrm flipH="false" flipV="false" rot="0">
              <a:off x="0" y="0"/>
              <a:ext cx="433197" cy="541528"/>
            </a:xfrm>
            <a:custGeom>
              <a:avLst/>
              <a:gdLst/>
              <a:ahLst/>
              <a:cxnLst/>
              <a:rect r="r" b="b" t="t" l="l"/>
              <a:pathLst>
                <a:path h="541528" w="433197">
                  <a:moveTo>
                    <a:pt x="0" y="0"/>
                  </a:moveTo>
                  <a:lnTo>
                    <a:pt x="433197" y="0"/>
                  </a:lnTo>
                  <a:lnTo>
                    <a:pt x="433197" y="541528"/>
                  </a:lnTo>
                  <a:lnTo>
                    <a:pt x="0" y="541528"/>
                  </a:lnTo>
                  <a:lnTo>
                    <a:pt x="0" y="0"/>
                  </a:lnTo>
                  <a:close/>
                </a:path>
              </a:pathLst>
            </a:custGeom>
            <a:blipFill>
              <a:blip r:embed="rId5"/>
              <a:stretch>
                <a:fillRect l="0" t="-583" r="2" b="-585"/>
              </a:stretch>
            </a:blipFill>
          </p:spPr>
        </p:sp>
      </p:grpSp>
      <p:sp>
        <p:nvSpPr>
          <p:cNvPr name="TextBox 14" id="14"/>
          <p:cNvSpPr txBox="true"/>
          <p:nvPr/>
        </p:nvSpPr>
        <p:spPr>
          <a:xfrm rot="0">
            <a:off x="1256705" y="5148263"/>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Data Extraction</a:t>
            </a:r>
          </a:p>
        </p:txBody>
      </p:sp>
      <p:sp>
        <p:nvSpPr>
          <p:cNvPr name="TextBox 15" id="15"/>
          <p:cNvSpPr txBox="true"/>
          <p:nvPr/>
        </p:nvSpPr>
        <p:spPr>
          <a:xfrm rot="0">
            <a:off x="1256705" y="5708302"/>
            <a:ext cx="744304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Clone GitHub repository and load data into SQL.</a:t>
            </a:r>
          </a:p>
        </p:txBody>
      </p:sp>
      <p:grpSp>
        <p:nvGrpSpPr>
          <p:cNvPr name="Group 16" id="16"/>
          <p:cNvGrpSpPr>
            <a:grpSpLocks noChangeAspect="true"/>
          </p:cNvGrpSpPr>
          <p:nvPr/>
        </p:nvGrpSpPr>
        <p:grpSpPr>
          <a:xfrm rot="0">
            <a:off x="9279285" y="4461719"/>
            <a:ext cx="8060829" cy="152400"/>
            <a:chOff x="0" y="0"/>
            <a:chExt cx="10747772" cy="203200"/>
          </a:xfrm>
        </p:grpSpPr>
        <p:sp>
          <p:nvSpPr>
            <p:cNvPr name="Freeform 17" id="17" descr="preencoded.png"/>
            <p:cNvSpPr/>
            <p:nvPr/>
          </p:nvSpPr>
          <p:spPr>
            <a:xfrm flipH="false" flipV="false" rot="0">
              <a:off x="0" y="0"/>
              <a:ext cx="10747756" cy="203200"/>
            </a:xfrm>
            <a:custGeom>
              <a:avLst/>
              <a:gdLst/>
              <a:ahLst/>
              <a:cxnLst/>
              <a:rect r="r" b="b" t="t" l="l"/>
              <a:pathLst>
                <a:path h="203200" w="10747756">
                  <a:moveTo>
                    <a:pt x="0" y="0"/>
                  </a:moveTo>
                  <a:lnTo>
                    <a:pt x="10747756" y="0"/>
                  </a:lnTo>
                  <a:lnTo>
                    <a:pt x="10747756" y="203200"/>
                  </a:lnTo>
                  <a:lnTo>
                    <a:pt x="0" y="203200"/>
                  </a:lnTo>
                  <a:lnTo>
                    <a:pt x="0" y="0"/>
                  </a:lnTo>
                  <a:close/>
                </a:path>
              </a:pathLst>
            </a:custGeom>
            <a:blipFill>
              <a:blip r:embed="rId3"/>
              <a:stretch>
                <a:fillRect l="0" t="-16" r="0" b="-16"/>
              </a:stretch>
            </a:blipFill>
          </p:spPr>
        </p:sp>
      </p:grpSp>
      <p:grpSp>
        <p:nvGrpSpPr>
          <p:cNvPr name="Group 18" id="18"/>
          <p:cNvGrpSpPr>
            <a:grpSpLocks noChangeAspect="true"/>
          </p:cNvGrpSpPr>
          <p:nvPr/>
        </p:nvGrpSpPr>
        <p:grpSpPr>
          <a:xfrm rot="0">
            <a:off x="12903472" y="4093666"/>
            <a:ext cx="812453" cy="812452"/>
            <a:chOff x="0" y="0"/>
            <a:chExt cx="1083270" cy="1083270"/>
          </a:xfrm>
        </p:grpSpPr>
        <p:sp>
          <p:nvSpPr>
            <p:cNvPr name="Freeform 19" id="19" descr="preencoded.png"/>
            <p:cNvSpPr/>
            <p:nvPr/>
          </p:nvSpPr>
          <p:spPr>
            <a:xfrm flipH="false" flipV="false" rot="0">
              <a:off x="0" y="0"/>
              <a:ext cx="1083310" cy="1083310"/>
            </a:xfrm>
            <a:custGeom>
              <a:avLst/>
              <a:gdLst/>
              <a:ahLst/>
              <a:cxnLst/>
              <a:rect r="r" b="b" t="t" l="l"/>
              <a:pathLst>
                <a:path h="1083310" w="1083310">
                  <a:moveTo>
                    <a:pt x="0" y="0"/>
                  </a:moveTo>
                  <a:lnTo>
                    <a:pt x="1083310" y="0"/>
                  </a:lnTo>
                  <a:lnTo>
                    <a:pt x="1083310" y="1083310"/>
                  </a:lnTo>
                  <a:lnTo>
                    <a:pt x="0" y="1083310"/>
                  </a:lnTo>
                  <a:lnTo>
                    <a:pt x="0" y="0"/>
                  </a:lnTo>
                  <a:close/>
                </a:path>
              </a:pathLst>
            </a:custGeom>
            <a:blipFill>
              <a:blip r:embed="rId4"/>
              <a:stretch>
                <a:fillRect l="0" t="0" r="3" b="3"/>
              </a:stretch>
            </a:blipFill>
          </p:spPr>
        </p:sp>
      </p:grpSp>
      <p:grpSp>
        <p:nvGrpSpPr>
          <p:cNvPr name="Group 20" id="20"/>
          <p:cNvGrpSpPr>
            <a:grpSpLocks noChangeAspect="true"/>
          </p:cNvGrpSpPr>
          <p:nvPr/>
        </p:nvGrpSpPr>
        <p:grpSpPr>
          <a:xfrm rot="0">
            <a:off x="13147254" y="4296816"/>
            <a:ext cx="324891" cy="406153"/>
            <a:chOff x="0" y="0"/>
            <a:chExt cx="433188" cy="541537"/>
          </a:xfrm>
        </p:grpSpPr>
        <p:sp>
          <p:nvSpPr>
            <p:cNvPr name="Freeform 21" id="21" descr="preencoded.png"/>
            <p:cNvSpPr/>
            <p:nvPr/>
          </p:nvSpPr>
          <p:spPr>
            <a:xfrm flipH="false" flipV="false" rot="0">
              <a:off x="0" y="0"/>
              <a:ext cx="433197" cy="541528"/>
            </a:xfrm>
            <a:custGeom>
              <a:avLst/>
              <a:gdLst/>
              <a:ahLst/>
              <a:cxnLst/>
              <a:rect r="r" b="b" t="t" l="l"/>
              <a:pathLst>
                <a:path h="541528" w="433197">
                  <a:moveTo>
                    <a:pt x="0" y="0"/>
                  </a:moveTo>
                  <a:lnTo>
                    <a:pt x="433197" y="0"/>
                  </a:lnTo>
                  <a:lnTo>
                    <a:pt x="433197" y="541528"/>
                  </a:lnTo>
                  <a:lnTo>
                    <a:pt x="0" y="541528"/>
                  </a:lnTo>
                  <a:lnTo>
                    <a:pt x="0" y="0"/>
                  </a:lnTo>
                  <a:close/>
                </a:path>
              </a:pathLst>
            </a:custGeom>
            <a:blipFill>
              <a:blip r:embed="rId6"/>
              <a:stretch>
                <a:fillRect l="0" t="-583" r="2" b="-585"/>
              </a:stretch>
            </a:blipFill>
          </p:spPr>
        </p:sp>
      </p:grpSp>
      <p:sp>
        <p:nvSpPr>
          <p:cNvPr name="TextBox 22" id="22"/>
          <p:cNvSpPr txBox="true"/>
          <p:nvPr/>
        </p:nvSpPr>
        <p:spPr>
          <a:xfrm rot="0">
            <a:off x="9588104" y="5148263"/>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Data Analysis</a:t>
            </a:r>
          </a:p>
        </p:txBody>
      </p:sp>
      <p:sp>
        <p:nvSpPr>
          <p:cNvPr name="TextBox 23" id="23"/>
          <p:cNvSpPr txBox="true"/>
          <p:nvPr/>
        </p:nvSpPr>
        <p:spPr>
          <a:xfrm rot="0">
            <a:off x="9588104" y="5708302"/>
            <a:ext cx="7443193"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Utilize Python for analysis and visualizations.</a:t>
            </a:r>
          </a:p>
        </p:txBody>
      </p:sp>
      <p:grpSp>
        <p:nvGrpSpPr>
          <p:cNvPr name="Group 24" id="24"/>
          <p:cNvGrpSpPr>
            <a:grpSpLocks noChangeAspect="true"/>
          </p:cNvGrpSpPr>
          <p:nvPr/>
        </p:nvGrpSpPr>
        <p:grpSpPr>
          <a:xfrm rot="0">
            <a:off x="947886" y="7165479"/>
            <a:ext cx="8060680" cy="152400"/>
            <a:chOff x="0" y="0"/>
            <a:chExt cx="10747573" cy="203200"/>
          </a:xfrm>
        </p:grpSpPr>
        <p:sp>
          <p:nvSpPr>
            <p:cNvPr name="Freeform 25" id="25" descr="preencoded.png"/>
            <p:cNvSpPr/>
            <p:nvPr/>
          </p:nvSpPr>
          <p:spPr>
            <a:xfrm flipH="false" flipV="false" rot="0">
              <a:off x="0" y="0"/>
              <a:ext cx="10747629" cy="203200"/>
            </a:xfrm>
            <a:custGeom>
              <a:avLst/>
              <a:gdLst/>
              <a:ahLst/>
              <a:cxnLst/>
              <a:rect r="r" b="b" t="t" l="l"/>
              <a:pathLst>
                <a:path h="203200" w="10747629">
                  <a:moveTo>
                    <a:pt x="0" y="0"/>
                  </a:moveTo>
                  <a:lnTo>
                    <a:pt x="10747629" y="0"/>
                  </a:lnTo>
                  <a:lnTo>
                    <a:pt x="10747629" y="203200"/>
                  </a:lnTo>
                  <a:lnTo>
                    <a:pt x="0" y="203200"/>
                  </a:lnTo>
                  <a:lnTo>
                    <a:pt x="0" y="0"/>
                  </a:lnTo>
                  <a:close/>
                </a:path>
              </a:pathLst>
            </a:custGeom>
            <a:blipFill>
              <a:blip r:embed="rId3"/>
              <a:stretch>
                <a:fillRect l="0" t="-15" r="0" b="-15"/>
              </a:stretch>
            </a:blipFill>
          </p:spPr>
        </p:sp>
      </p:grpSp>
      <p:grpSp>
        <p:nvGrpSpPr>
          <p:cNvPr name="Group 26" id="26"/>
          <p:cNvGrpSpPr>
            <a:grpSpLocks noChangeAspect="true"/>
          </p:cNvGrpSpPr>
          <p:nvPr/>
        </p:nvGrpSpPr>
        <p:grpSpPr>
          <a:xfrm rot="0">
            <a:off x="4571925" y="6797427"/>
            <a:ext cx="812453" cy="812452"/>
            <a:chOff x="0" y="0"/>
            <a:chExt cx="1083270" cy="1083270"/>
          </a:xfrm>
        </p:grpSpPr>
        <p:sp>
          <p:nvSpPr>
            <p:cNvPr name="Freeform 27" id="27" descr="preencoded.png"/>
            <p:cNvSpPr/>
            <p:nvPr/>
          </p:nvSpPr>
          <p:spPr>
            <a:xfrm flipH="false" flipV="false" rot="0">
              <a:off x="0" y="0"/>
              <a:ext cx="1083310" cy="1083310"/>
            </a:xfrm>
            <a:custGeom>
              <a:avLst/>
              <a:gdLst/>
              <a:ahLst/>
              <a:cxnLst/>
              <a:rect r="r" b="b" t="t" l="l"/>
              <a:pathLst>
                <a:path h="1083310" w="1083310">
                  <a:moveTo>
                    <a:pt x="0" y="0"/>
                  </a:moveTo>
                  <a:lnTo>
                    <a:pt x="1083310" y="0"/>
                  </a:lnTo>
                  <a:lnTo>
                    <a:pt x="1083310" y="1083310"/>
                  </a:lnTo>
                  <a:lnTo>
                    <a:pt x="0" y="1083310"/>
                  </a:lnTo>
                  <a:lnTo>
                    <a:pt x="0" y="0"/>
                  </a:lnTo>
                  <a:close/>
                </a:path>
              </a:pathLst>
            </a:custGeom>
            <a:blipFill>
              <a:blip r:embed="rId4"/>
              <a:stretch>
                <a:fillRect l="0" t="0" r="3" b="3"/>
              </a:stretch>
            </a:blipFill>
          </p:spPr>
        </p:sp>
      </p:grpSp>
      <p:grpSp>
        <p:nvGrpSpPr>
          <p:cNvPr name="Group 28" id="28"/>
          <p:cNvGrpSpPr>
            <a:grpSpLocks noChangeAspect="true"/>
          </p:cNvGrpSpPr>
          <p:nvPr/>
        </p:nvGrpSpPr>
        <p:grpSpPr>
          <a:xfrm rot="0">
            <a:off x="4815706" y="7000577"/>
            <a:ext cx="324891" cy="406153"/>
            <a:chOff x="0" y="0"/>
            <a:chExt cx="433188" cy="541537"/>
          </a:xfrm>
        </p:grpSpPr>
        <p:sp>
          <p:nvSpPr>
            <p:cNvPr name="Freeform 29" id="29" descr="preencoded.png"/>
            <p:cNvSpPr/>
            <p:nvPr/>
          </p:nvSpPr>
          <p:spPr>
            <a:xfrm flipH="false" flipV="false" rot="0">
              <a:off x="0" y="0"/>
              <a:ext cx="433197" cy="541528"/>
            </a:xfrm>
            <a:custGeom>
              <a:avLst/>
              <a:gdLst/>
              <a:ahLst/>
              <a:cxnLst/>
              <a:rect r="r" b="b" t="t" l="l"/>
              <a:pathLst>
                <a:path h="541528" w="433197">
                  <a:moveTo>
                    <a:pt x="0" y="0"/>
                  </a:moveTo>
                  <a:lnTo>
                    <a:pt x="433197" y="0"/>
                  </a:lnTo>
                  <a:lnTo>
                    <a:pt x="433197" y="541528"/>
                  </a:lnTo>
                  <a:lnTo>
                    <a:pt x="0" y="541528"/>
                  </a:lnTo>
                  <a:lnTo>
                    <a:pt x="0" y="0"/>
                  </a:lnTo>
                  <a:close/>
                </a:path>
              </a:pathLst>
            </a:custGeom>
            <a:blipFill>
              <a:blip r:embed="rId7"/>
              <a:stretch>
                <a:fillRect l="0" t="-583" r="2" b="-585"/>
              </a:stretch>
            </a:blipFill>
          </p:spPr>
        </p:sp>
      </p:grpSp>
      <p:sp>
        <p:nvSpPr>
          <p:cNvPr name="TextBox 30" id="30"/>
          <p:cNvSpPr txBox="true"/>
          <p:nvPr/>
        </p:nvSpPr>
        <p:spPr>
          <a:xfrm rot="0">
            <a:off x="1256705" y="7852022"/>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Dashboard Creation</a:t>
            </a:r>
          </a:p>
        </p:txBody>
      </p:sp>
      <p:sp>
        <p:nvSpPr>
          <p:cNvPr name="TextBox 31" id="31"/>
          <p:cNvSpPr txBox="true"/>
          <p:nvPr/>
        </p:nvSpPr>
        <p:spPr>
          <a:xfrm rot="0">
            <a:off x="1256705" y="8412064"/>
            <a:ext cx="744304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Develop interactive Streamlit dashboard.</a:t>
            </a:r>
          </a:p>
        </p:txBody>
      </p:sp>
      <p:grpSp>
        <p:nvGrpSpPr>
          <p:cNvPr name="Group 32" id="32"/>
          <p:cNvGrpSpPr>
            <a:grpSpLocks noChangeAspect="true"/>
          </p:cNvGrpSpPr>
          <p:nvPr/>
        </p:nvGrpSpPr>
        <p:grpSpPr>
          <a:xfrm rot="0">
            <a:off x="9279285" y="7165479"/>
            <a:ext cx="8060829" cy="152400"/>
            <a:chOff x="0" y="0"/>
            <a:chExt cx="10747772" cy="203200"/>
          </a:xfrm>
        </p:grpSpPr>
        <p:sp>
          <p:nvSpPr>
            <p:cNvPr name="Freeform 33" id="33" descr="preencoded.png"/>
            <p:cNvSpPr/>
            <p:nvPr/>
          </p:nvSpPr>
          <p:spPr>
            <a:xfrm flipH="false" flipV="false" rot="0">
              <a:off x="0" y="0"/>
              <a:ext cx="10747756" cy="203200"/>
            </a:xfrm>
            <a:custGeom>
              <a:avLst/>
              <a:gdLst/>
              <a:ahLst/>
              <a:cxnLst/>
              <a:rect r="r" b="b" t="t" l="l"/>
              <a:pathLst>
                <a:path h="203200" w="10747756">
                  <a:moveTo>
                    <a:pt x="0" y="0"/>
                  </a:moveTo>
                  <a:lnTo>
                    <a:pt x="10747756" y="0"/>
                  </a:lnTo>
                  <a:lnTo>
                    <a:pt x="10747756" y="203200"/>
                  </a:lnTo>
                  <a:lnTo>
                    <a:pt x="0" y="203200"/>
                  </a:lnTo>
                  <a:lnTo>
                    <a:pt x="0" y="0"/>
                  </a:lnTo>
                  <a:close/>
                </a:path>
              </a:pathLst>
            </a:custGeom>
            <a:blipFill>
              <a:blip r:embed="rId3"/>
              <a:stretch>
                <a:fillRect l="0" t="-16" r="0" b="-16"/>
              </a:stretch>
            </a:blipFill>
          </p:spPr>
        </p:sp>
      </p:grpSp>
      <p:grpSp>
        <p:nvGrpSpPr>
          <p:cNvPr name="Group 34" id="34"/>
          <p:cNvGrpSpPr>
            <a:grpSpLocks noChangeAspect="true"/>
          </p:cNvGrpSpPr>
          <p:nvPr/>
        </p:nvGrpSpPr>
        <p:grpSpPr>
          <a:xfrm rot="0">
            <a:off x="12903472" y="6797427"/>
            <a:ext cx="812453" cy="812452"/>
            <a:chOff x="0" y="0"/>
            <a:chExt cx="1083270" cy="1083270"/>
          </a:xfrm>
        </p:grpSpPr>
        <p:sp>
          <p:nvSpPr>
            <p:cNvPr name="Freeform 35" id="35" descr="preencoded.png"/>
            <p:cNvSpPr/>
            <p:nvPr/>
          </p:nvSpPr>
          <p:spPr>
            <a:xfrm flipH="false" flipV="false" rot="0">
              <a:off x="0" y="0"/>
              <a:ext cx="1083310" cy="1083310"/>
            </a:xfrm>
            <a:custGeom>
              <a:avLst/>
              <a:gdLst/>
              <a:ahLst/>
              <a:cxnLst/>
              <a:rect r="r" b="b" t="t" l="l"/>
              <a:pathLst>
                <a:path h="1083310" w="1083310">
                  <a:moveTo>
                    <a:pt x="0" y="0"/>
                  </a:moveTo>
                  <a:lnTo>
                    <a:pt x="1083310" y="0"/>
                  </a:lnTo>
                  <a:lnTo>
                    <a:pt x="1083310" y="1083310"/>
                  </a:lnTo>
                  <a:lnTo>
                    <a:pt x="0" y="1083310"/>
                  </a:lnTo>
                  <a:lnTo>
                    <a:pt x="0" y="0"/>
                  </a:lnTo>
                  <a:close/>
                </a:path>
              </a:pathLst>
            </a:custGeom>
            <a:blipFill>
              <a:blip r:embed="rId4"/>
              <a:stretch>
                <a:fillRect l="0" t="0" r="3" b="3"/>
              </a:stretch>
            </a:blipFill>
          </p:spPr>
        </p:sp>
      </p:grpSp>
      <p:grpSp>
        <p:nvGrpSpPr>
          <p:cNvPr name="Group 36" id="36"/>
          <p:cNvGrpSpPr>
            <a:grpSpLocks noChangeAspect="true"/>
          </p:cNvGrpSpPr>
          <p:nvPr/>
        </p:nvGrpSpPr>
        <p:grpSpPr>
          <a:xfrm rot="0">
            <a:off x="13147254" y="7000577"/>
            <a:ext cx="324891" cy="406153"/>
            <a:chOff x="0" y="0"/>
            <a:chExt cx="433188" cy="541537"/>
          </a:xfrm>
        </p:grpSpPr>
        <p:sp>
          <p:nvSpPr>
            <p:cNvPr name="Freeform 37" id="37" descr="preencoded.png"/>
            <p:cNvSpPr/>
            <p:nvPr/>
          </p:nvSpPr>
          <p:spPr>
            <a:xfrm flipH="false" flipV="false" rot="0">
              <a:off x="0" y="0"/>
              <a:ext cx="433197" cy="541528"/>
            </a:xfrm>
            <a:custGeom>
              <a:avLst/>
              <a:gdLst/>
              <a:ahLst/>
              <a:cxnLst/>
              <a:rect r="r" b="b" t="t" l="l"/>
              <a:pathLst>
                <a:path h="541528" w="433197">
                  <a:moveTo>
                    <a:pt x="0" y="0"/>
                  </a:moveTo>
                  <a:lnTo>
                    <a:pt x="433197" y="0"/>
                  </a:lnTo>
                  <a:lnTo>
                    <a:pt x="433197" y="541528"/>
                  </a:lnTo>
                  <a:lnTo>
                    <a:pt x="0" y="541528"/>
                  </a:lnTo>
                  <a:lnTo>
                    <a:pt x="0" y="0"/>
                  </a:lnTo>
                  <a:close/>
                </a:path>
              </a:pathLst>
            </a:custGeom>
            <a:blipFill>
              <a:blip r:embed="rId8"/>
              <a:stretch>
                <a:fillRect l="0" t="-583" r="2" b="-585"/>
              </a:stretch>
            </a:blipFill>
          </p:spPr>
        </p:sp>
      </p:grpSp>
      <p:sp>
        <p:nvSpPr>
          <p:cNvPr name="TextBox 38" id="38"/>
          <p:cNvSpPr txBox="true"/>
          <p:nvPr/>
        </p:nvSpPr>
        <p:spPr>
          <a:xfrm rot="0">
            <a:off x="9588104" y="7852022"/>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Insights Generation</a:t>
            </a:r>
          </a:p>
        </p:txBody>
      </p:sp>
      <p:sp>
        <p:nvSpPr>
          <p:cNvPr name="TextBox 39" id="39"/>
          <p:cNvSpPr txBox="true"/>
          <p:nvPr/>
        </p:nvSpPr>
        <p:spPr>
          <a:xfrm rot="0">
            <a:off x="9588104" y="8412064"/>
            <a:ext cx="7443193"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Summarize findings and provide recommendations.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947886" y="2415480"/>
            <a:ext cx="7525642"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Key Business Use Cases</a:t>
            </a:r>
          </a:p>
        </p:txBody>
      </p:sp>
      <p:grpSp>
        <p:nvGrpSpPr>
          <p:cNvPr name="Group 7" id="7"/>
          <p:cNvGrpSpPr>
            <a:grpSpLocks noChangeAspect="true"/>
          </p:cNvGrpSpPr>
          <p:nvPr/>
        </p:nvGrpSpPr>
        <p:grpSpPr>
          <a:xfrm rot="0">
            <a:off x="947886" y="3886051"/>
            <a:ext cx="677019" cy="677019"/>
            <a:chOff x="0" y="0"/>
            <a:chExt cx="902692" cy="902692"/>
          </a:xfrm>
        </p:grpSpPr>
        <p:sp>
          <p:nvSpPr>
            <p:cNvPr name="Freeform 8" id="8" descr="preencoded.png"/>
            <p:cNvSpPr/>
            <p:nvPr/>
          </p:nvSpPr>
          <p:spPr>
            <a:xfrm flipH="false" flipV="false" rot="0">
              <a:off x="0" y="0"/>
              <a:ext cx="902716" cy="902716"/>
            </a:xfrm>
            <a:custGeom>
              <a:avLst/>
              <a:gdLst/>
              <a:ahLst/>
              <a:cxnLst/>
              <a:rect r="r" b="b" t="t" l="l"/>
              <a:pathLst>
                <a:path h="902716" w="902716">
                  <a:moveTo>
                    <a:pt x="0" y="0"/>
                  </a:moveTo>
                  <a:lnTo>
                    <a:pt x="902716" y="0"/>
                  </a:lnTo>
                  <a:lnTo>
                    <a:pt x="902716" y="902716"/>
                  </a:lnTo>
                  <a:lnTo>
                    <a:pt x="0" y="902716"/>
                  </a:lnTo>
                  <a:lnTo>
                    <a:pt x="0" y="0"/>
                  </a:lnTo>
                  <a:close/>
                </a:path>
              </a:pathLst>
            </a:custGeom>
            <a:blipFill>
              <a:blip r:embed="rId3"/>
              <a:stretch>
                <a:fillRect l="0" t="0" r="2" b="2"/>
              </a:stretch>
            </a:blipFill>
          </p:spPr>
        </p:sp>
      </p:grpSp>
      <p:sp>
        <p:nvSpPr>
          <p:cNvPr name="TextBox 9" id="9"/>
          <p:cNvSpPr txBox="true"/>
          <p:nvPr/>
        </p:nvSpPr>
        <p:spPr>
          <a:xfrm rot="0">
            <a:off x="1963341" y="4018210"/>
            <a:ext cx="384914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Customer Segmentation</a:t>
            </a:r>
          </a:p>
        </p:txBody>
      </p:sp>
      <p:sp>
        <p:nvSpPr>
          <p:cNvPr name="TextBox 10" id="10"/>
          <p:cNvSpPr txBox="true"/>
          <p:nvPr/>
        </p:nvSpPr>
        <p:spPr>
          <a:xfrm rot="0">
            <a:off x="1963341" y="4578251"/>
            <a:ext cx="7011441"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Identify user groups by spending habits for tailored marketing.</a:t>
            </a:r>
          </a:p>
        </p:txBody>
      </p:sp>
      <p:grpSp>
        <p:nvGrpSpPr>
          <p:cNvPr name="Group 11" id="11"/>
          <p:cNvGrpSpPr>
            <a:grpSpLocks noChangeAspect="true"/>
          </p:cNvGrpSpPr>
          <p:nvPr/>
        </p:nvGrpSpPr>
        <p:grpSpPr>
          <a:xfrm rot="0">
            <a:off x="9313217" y="3886051"/>
            <a:ext cx="677019" cy="677019"/>
            <a:chOff x="0" y="0"/>
            <a:chExt cx="902692" cy="902692"/>
          </a:xfrm>
        </p:grpSpPr>
        <p:sp>
          <p:nvSpPr>
            <p:cNvPr name="Freeform 12" id="12" descr="preencoded.png"/>
            <p:cNvSpPr/>
            <p:nvPr/>
          </p:nvSpPr>
          <p:spPr>
            <a:xfrm flipH="false" flipV="false" rot="0">
              <a:off x="0" y="0"/>
              <a:ext cx="902716" cy="902716"/>
            </a:xfrm>
            <a:custGeom>
              <a:avLst/>
              <a:gdLst/>
              <a:ahLst/>
              <a:cxnLst/>
              <a:rect r="r" b="b" t="t" l="l"/>
              <a:pathLst>
                <a:path h="902716" w="902716">
                  <a:moveTo>
                    <a:pt x="0" y="0"/>
                  </a:moveTo>
                  <a:lnTo>
                    <a:pt x="902716" y="0"/>
                  </a:lnTo>
                  <a:lnTo>
                    <a:pt x="902716" y="902716"/>
                  </a:lnTo>
                  <a:lnTo>
                    <a:pt x="0" y="902716"/>
                  </a:lnTo>
                  <a:lnTo>
                    <a:pt x="0" y="0"/>
                  </a:lnTo>
                  <a:close/>
                </a:path>
              </a:pathLst>
            </a:custGeom>
            <a:blipFill>
              <a:blip r:embed="rId4"/>
              <a:stretch>
                <a:fillRect l="0" t="0" r="2" b="2"/>
              </a:stretch>
            </a:blipFill>
          </p:spPr>
        </p:sp>
      </p:grpSp>
      <p:sp>
        <p:nvSpPr>
          <p:cNvPr name="TextBox 13" id="13"/>
          <p:cNvSpPr txBox="true"/>
          <p:nvPr/>
        </p:nvSpPr>
        <p:spPr>
          <a:xfrm rot="0">
            <a:off x="10328672" y="4018210"/>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Fraud Detection</a:t>
            </a:r>
          </a:p>
        </p:txBody>
      </p:sp>
      <p:sp>
        <p:nvSpPr>
          <p:cNvPr name="TextBox 14" id="14"/>
          <p:cNvSpPr txBox="true"/>
          <p:nvPr/>
        </p:nvSpPr>
        <p:spPr>
          <a:xfrm rot="0">
            <a:off x="10328672" y="4578251"/>
            <a:ext cx="7011441"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Analyze transaction patterns to spot and prevent fraud.</a:t>
            </a:r>
          </a:p>
        </p:txBody>
      </p:sp>
      <p:grpSp>
        <p:nvGrpSpPr>
          <p:cNvPr name="Group 15" id="15"/>
          <p:cNvGrpSpPr>
            <a:grpSpLocks noChangeAspect="true"/>
          </p:cNvGrpSpPr>
          <p:nvPr/>
        </p:nvGrpSpPr>
        <p:grpSpPr>
          <a:xfrm rot="0">
            <a:off x="947886" y="6198245"/>
            <a:ext cx="677019" cy="677019"/>
            <a:chOff x="0" y="0"/>
            <a:chExt cx="902692" cy="902692"/>
          </a:xfrm>
        </p:grpSpPr>
        <p:sp>
          <p:nvSpPr>
            <p:cNvPr name="Freeform 16" id="16" descr="preencoded.png"/>
            <p:cNvSpPr/>
            <p:nvPr/>
          </p:nvSpPr>
          <p:spPr>
            <a:xfrm flipH="false" flipV="false" rot="0">
              <a:off x="0" y="0"/>
              <a:ext cx="902716" cy="902716"/>
            </a:xfrm>
            <a:custGeom>
              <a:avLst/>
              <a:gdLst/>
              <a:ahLst/>
              <a:cxnLst/>
              <a:rect r="r" b="b" t="t" l="l"/>
              <a:pathLst>
                <a:path h="902716" w="902716">
                  <a:moveTo>
                    <a:pt x="0" y="0"/>
                  </a:moveTo>
                  <a:lnTo>
                    <a:pt x="902716" y="0"/>
                  </a:lnTo>
                  <a:lnTo>
                    <a:pt x="902716" y="902716"/>
                  </a:lnTo>
                  <a:lnTo>
                    <a:pt x="0" y="902716"/>
                  </a:lnTo>
                  <a:lnTo>
                    <a:pt x="0" y="0"/>
                  </a:lnTo>
                  <a:close/>
                </a:path>
              </a:pathLst>
            </a:custGeom>
            <a:blipFill>
              <a:blip r:embed="rId5"/>
              <a:stretch>
                <a:fillRect l="0" t="0" r="2" b="2"/>
              </a:stretch>
            </a:blipFill>
          </p:spPr>
        </p:sp>
      </p:grpSp>
      <p:sp>
        <p:nvSpPr>
          <p:cNvPr name="TextBox 17" id="17"/>
          <p:cNvSpPr txBox="true"/>
          <p:nvPr/>
        </p:nvSpPr>
        <p:spPr>
          <a:xfrm rot="0">
            <a:off x="1963341" y="6330404"/>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Geographical Insights</a:t>
            </a:r>
          </a:p>
        </p:txBody>
      </p:sp>
      <p:sp>
        <p:nvSpPr>
          <p:cNvPr name="TextBox 18" id="18"/>
          <p:cNvSpPr txBox="true"/>
          <p:nvPr/>
        </p:nvSpPr>
        <p:spPr>
          <a:xfrm rot="0">
            <a:off x="1963341" y="6890445"/>
            <a:ext cx="7011441"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Understand payment trends at state and district levels.</a:t>
            </a:r>
          </a:p>
        </p:txBody>
      </p:sp>
      <p:grpSp>
        <p:nvGrpSpPr>
          <p:cNvPr name="Group 19" id="19"/>
          <p:cNvGrpSpPr>
            <a:grpSpLocks noChangeAspect="true"/>
          </p:cNvGrpSpPr>
          <p:nvPr/>
        </p:nvGrpSpPr>
        <p:grpSpPr>
          <a:xfrm rot="0">
            <a:off x="9313217" y="6198245"/>
            <a:ext cx="677019" cy="677019"/>
            <a:chOff x="0" y="0"/>
            <a:chExt cx="902692" cy="902692"/>
          </a:xfrm>
        </p:grpSpPr>
        <p:sp>
          <p:nvSpPr>
            <p:cNvPr name="Freeform 20" id="20" descr="preencoded.png"/>
            <p:cNvSpPr/>
            <p:nvPr/>
          </p:nvSpPr>
          <p:spPr>
            <a:xfrm flipH="false" flipV="false" rot="0">
              <a:off x="0" y="0"/>
              <a:ext cx="902716" cy="902716"/>
            </a:xfrm>
            <a:custGeom>
              <a:avLst/>
              <a:gdLst/>
              <a:ahLst/>
              <a:cxnLst/>
              <a:rect r="r" b="b" t="t" l="l"/>
              <a:pathLst>
                <a:path h="902716" w="902716">
                  <a:moveTo>
                    <a:pt x="0" y="0"/>
                  </a:moveTo>
                  <a:lnTo>
                    <a:pt x="902716" y="0"/>
                  </a:lnTo>
                  <a:lnTo>
                    <a:pt x="902716" y="902716"/>
                  </a:lnTo>
                  <a:lnTo>
                    <a:pt x="0" y="902716"/>
                  </a:lnTo>
                  <a:lnTo>
                    <a:pt x="0" y="0"/>
                  </a:lnTo>
                  <a:close/>
                </a:path>
              </a:pathLst>
            </a:custGeom>
            <a:blipFill>
              <a:blip r:embed="rId6"/>
              <a:stretch>
                <a:fillRect l="0" t="0" r="2" b="2"/>
              </a:stretch>
            </a:blipFill>
          </p:spPr>
        </p:sp>
      </p:grpSp>
      <p:sp>
        <p:nvSpPr>
          <p:cNvPr name="TextBox 21" id="21"/>
          <p:cNvSpPr txBox="true"/>
          <p:nvPr/>
        </p:nvSpPr>
        <p:spPr>
          <a:xfrm rot="0">
            <a:off x="10328672" y="6330404"/>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Trend Analysis</a:t>
            </a:r>
          </a:p>
        </p:txBody>
      </p:sp>
      <p:sp>
        <p:nvSpPr>
          <p:cNvPr name="TextBox 22" id="22"/>
          <p:cNvSpPr txBox="true"/>
          <p:nvPr/>
        </p:nvSpPr>
        <p:spPr>
          <a:xfrm rot="0">
            <a:off x="10328672" y="6890445"/>
            <a:ext cx="7011441"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Examine trends over time to anticipate demand fluctuations.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685800" y="500657"/>
            <a:ext cx="6501110" cy="682675"/>
          </a:xfrm>
          <a:prstGeom prst="rect">
            <a:avLst/>
          </a:prstGeom>
        </p:spPr>
        <p:txBody>
          <a:bodyPr anchor="t" rtlCol="false" tIns="0" lIns="0" bIns="0" rIns="0">
            <a:spAutoFit/>
          </a:bodyPr>
          <a:lstStyle/>
          <a:p>
            <a:pPr algn="l">
              <a:lnSpc>
                <a:spcPts val="5062"/>
              </a:lnSpc>
            </a:pPr>
            <a:r>
              <a:rPr lang="en-US" sz="4000" b="true">
                <a:solidFill>
                  <a:srgbClr val="9998FF"/>
                </a:solidFill>
                <a:latin typeface="Barlow Bold"/>
                <a:ea typeface="Barlow Bold"/>
                <a:cs typeface="Barlow Bold"/>
                <a:sym typeface="Barlow Bold"/>
              </a:rPr>
              <a:t>Data Extraction &amp; SQL Setup</a:t>
            </a:r>
          </a:p>
        </p:txBody>
      </p:sp>
      <p:sp>
        <p:nvSpPr>
          <p:cNvPr name="TextBox 7" id="7"/>
          <p:cNvSpPr txBox="true"/>
          <p:nvPr/>
        </p:nvSpPr>
        <p:spPr>
          <a:xfrm rot="0">
            <a:off x="685800" y="1644551"/>
            <a:ext cx="2578299" cy="350787"/>
          </a:xfrm>
          <a:prstGeom prst="rect">
            <a:avLst/>
          </a:prstGeom>
        </p:spPr>
        <p:txBody>
          <a:bodyPr anchor="t" rtlCol="false" tIns="0" lIns="0" bIns="0" rIns="0">
            <a:spAutoFit/>
          </a:bodyPr>
          <a:lstStyle/>
          <a:p>
            <a:pPr algn="l">
              <a:lnSpc>
                <a:spcPts val="2500"/>
              </a:lnSpc>
            </a:pPr>
            <a:r>
              <a:rPr lang="en-US" sz="2000" b="true">
                <a:solidFill>
                  <a:srgbClr val="9998FF"/>
                </a:solidFill>
                <a:latin typeface="Barlow Bold"/>
                <a:ea typeface="Barlow Bold"/>
                <a:cs typeface="Barlow Bold"/>
                <a:sym typeface="Barlow Bold"/>
              </a:rPr>
              <a:t>Data Extraction</a:t>
            </a:r>
          </a:p>
        </p:txBody>
      </p:sp>
      <p:sp>
        <p:nvSpPr>
          <p:cNvPr name="TextBox 8" id="8"/>
          <p:cNvSpPr txBox="true"/>
          <p:nvPr/>
        </p:nvSpPr>
        <p:spPr>
          <a:xfrm rot="0">
            <a:off x="685800" y="2124521"/>
            <a:ext cx="8219182" cy="380256"/>
          </a:xfrm>
          <a:prstGeom prst="rect">
            <a:avLst/>
          </a:prstGeom>
        </p:spPr>
        <p:txBody>
          <a:bodyPr anchor="t" rtlCol="false" tIns="0" lIns="0" bIns="0" rIns="0">
            <a:spAutoFit/>
          </a:bodyPr>
          <a:lstStyle/>
          <a:p>
            <a:pPr algn="l">
              <a:lnSpc>
                <a:spcPts val="2437"/>
              </a:lnSpc>
            </a:pPr>
            <a:r>
              <a:rPr lang="en-US" sz="1500">
                <a:solidFill>
                  <a:srgbClr val="EEEFF5"/>
                </a:solidFill>
                <a:latin typeface="Montserrat"/>
                <a:ea typeface="Montserrat"/>
                <a:cs typeface="Montserrat"/>
                <a:sym typeface="Montserrat"/>
              </a:rPr>
              <a:t>Clone the PhonePe transaction data from GitHub repository.</a:t>
            </a:r>
          </a:p>
        </p:txBody>
      </p:sp>
      <p:grpSp>
        <p:nvGrpSpPr>
          <p:cNvPr name="Group 9" id="9"/>
          <p:cNvGrpSpPr>
            <a:grpSpLocks noChangeAspect="true"/>
          </p:cNvGrpSpPr>
          <p:nvPr/>
        </p:nvGrpSpPr>
        <p:grpSpPr>
          <a:xfrm rot="0">
            <a:off x="685800" y="2725191"/>
            <a:ext cx="8219182" cy="8219182"/>
            <a:chOff x="0" y="0"/>
            <a:chExt cx="10958910" cy="10958910"/>
          </a:xfrm>
        </p:grpSpPr>
        <p:sp>
          <p:nvSpPr>
            <p:cNvPr name="Freeform 10" id="10" descr="preencoded.png"/>
            <p:cNvSpPr/>
            <p:nvPr/>
          </p:nvSpPr>
          <p:spPr>
            <a:xfrm flipH="false" flipV="false" rot="0">
              <a:off x="0" y="0"/>
              <a:ext cx="10958957" cy="10958957"/>
            </a:xfrm>
            <a:custGeom>
              <a:avLst/>
              <a:gdLst/>
              <a:ahLst/>
              <a:cxnLst/>
              <a:rect r="r" b="b" t="t" l="l"/>
              <a:pathLst>
                <a:path h="10958957" w="10958957">
                  <a:moveTo>
                    <a:pt x="0" y="0"/>
                  </a:moveTo>
                  <a:lnTo>
                    <a:pt x="10958957" y="0"/>
                  </a:lnTo>
                  <a:lnTo>
                    <a:pt x="10958957" y="10958957"/>
                  </a:lnTo>
                  <a:lnTo>
                    <a:pt x="0" y="10958957"/>
                  </a:lnTo>
                  <a:lnTo>
                    <a:pt x="0" y="0"/>
                  </a:lnTo>
                  <a:close/>
                </a:path>
              </a:pathLst>
            </a:custGeom>
            <a:blipFill>
              <a:blip r:embed="rId3"/>
              <a:stretch>
                <a:fillRect l="0" t="0" r="0" b="0"/>
              </a:stretch>
            </a:blipFill>
          </p:spPr>
        </p:sp>
      </p:grpSp>
      <p:sp>
        <p:nvSpPr>
          <p:cNvPr name="TextBox 11" id="11"/>
          <p:cNvSpPr txBox="true"/>
          <p:nvPr/>
        </p:nvSpPr>
        <p:spPr>
          <a:xfrm rot="0">
            <a:off x="9392542" y="1644551"/>
            <a:ext cx="2621310" cy="350787"/>
          </a:xfrm>
          <a:prstGeom prst="rect">
            <a:avLst/>
          </a:prstGeom>
        </p:spPr>
        <p:txBody>
          <a:bodyPr anchor="t" rtlCol="false" tIns="0" lIns="0" bIns="0" rIns="0">
            <a:spAutoFit/>
          </a:bodyPr>
          <a:lstStyle/>
          <a:p>
            <a:pPr algn="l">
              <a:lnSpc>
                <a:spcPts val="2500"/>
              </a:lnSpc>
            </a:pPr>
            <a:r>
              <a:rPr lang="en-US" sz="2000" b="true">
                <a:solidFill>
                  <a:srgbClr val="9998FF"/>
                </a:solidFill>
                <a:latin typeface="Barlow Bold"/>
                <a:ea typeface="Barlow Bold"/>
                <a:cs typeface="Barlow Bold"/>
                <a:sym typeface="Barlow Bold"/>
              </a:rPr>
              <a:t>SQL Database &amp; Tables</a:t>
            </a:r>
          </a:p>
        </p:txBody>
      </p:sp>
      <p:sp>
        <p:nvSpPr>
          <p:cNvPr name="TextBox 12" id="12"/>
          <p:cNvSpPr txBox="true"/>
          <p:nvPr/>
        </p:nvSpPr>
        <p:spPr>
          <a:xfrm rot="0">
            <a:off x="9392542" y="2124521"/>
            <a:ext cx="8219182" cy="693836"/>
          </a:xfrm>
          <a:prstGeom prst="rect">
            <a:avLst/>
          </a:prstGeom>
        </p:spPr>
        <p:txBody>
          <a:bodyPr anchor="t" rtlCol="false" tIns="0" lIns="0" bIns="0" rIns="0">
            <a:spAutoFit/>
          </a:bodyPr>
          <a:lstStyle/>
          <a:p>
            <a:pPr algn="l">
              <a:lnSpc>
                <a:spcPts val="2437"/>
              </a:lnSpc>
            </a:pPr>
            <a:r>
              <a:rPr lang="en-US" sz="1500">
                <a:solidFill>
                  <a:srgbClr val="EEEFF5"/>
                </a:solidFill>
                <a:latin typeface="Montserrat"/>
                <a:ea typeface="Montserrat"/>
                <a:cs typeface="Montserrat"/>
                <a:sym typeface="Montserrat"/>
              </a:rPr>
              <a:t>Set up a SQL database and create tables for aggregated, map, and top data categories.</a:t>
            </a:r>
          </a:p>
        </p:txBody>
      </p:sp>
      <p:sp>
        <p:nvSpPr>
          <p:cNvPr name="TextBox 13" id="13"/>
          <p:cNvSpPr txBox="true"/>
          <p:nvPr/>
        </p:nvSpPr>
        <p:spPr>
          <a:xfrm rot="0">
            <a:off x="9392542" y="2928045"/>
            <a:ext cx="8219182" cy="380256"/>
          </a:xfrm>
          <a:prstGeom prst="rect">
            <a:avLst/>
          </a:prstGeom>
        </p:spPr>
        <p:txBody>
          <a:bodyPr anchor="t" rtlCol="false" tIns="0" lIns="0" bIns="0" rIns="0">
            <a:spAutoFit/>
          </a:bodyPr>
          <a:lstStyle/>
          <a:p>
            <a:pPr algn="l" marL="226219" indent="-113109" lvl="1">
              <a:lnSpc>
                <a:spcPts val="2437"/>
              </a:lnSpc>
              <a:buFont typeface="Arial"/>
              <a:buChar char="•"/>
            </a:pPr>
            <a:r>
              <a:rPr lang="en-US" sz="1500">
                <a:solidFill>
                  <a:srgbClr val="EEEFF5"/>
                </a:solidFill>
                <a:latin typeface="Montserrat"/>
                <a:ea typeface="Montserrat"/>
                <a:cs typeface="Montserrat"/>
                <a:sym typeface="Montserrat"/>
              </a:rPr>
              <a:t>Aggregated: User, Transaction, Insurance</a:t>
            </a:r>
          </a:p>
        </p:txBody>
      </p:sp>
      <p:sp>
        <p:nvSpPr>
          <p:cNvPr name="TextBox 14" id="14"/>
          <p:cNvSpPr txBox="true"/>
          <p:nvPr/>
        </p:nvSpPr>
        <p:spPr>
          <a:xfrm rot="0">
            <a:off x="9392542" y="3310086"/>
            <a:ext cx="8219182" cy="380256"/>
          </a:xfrm>
          <a:prstGeom prst="rect">
            <a:avLst/>
          </a:prstGeom>
        </p:spPr>
        <p:txBody>
          <a:bodyPr anchor="t" rtlCol="false" tIns="0" lIns="0" bIns="0" rIns="0">
            <a:spAutoFit/>
          </a:bodyPr>
          <a:lstStyle/>
          <a:p>
            <a:pPr algn="l" marL="226219" indent="-113109" lvl="1">
              <a:lnSpc>
                <a:spcPts val="2437"/>
              </a:lnSpc>
              <a:buFont typeface="Arial"/>
              <a:buChar char="•"/>
            </a:pPr>
            <a:r>
              <a:rPr lang="en-US" sz="1500">
                <a:solidFill>
                  <a:srgbClr val="EEEFF5"/>
                </a:solidFill>
                <a:latin typeface="Montserrat"/>
                <a:ea typeface="Montserrat"/>
                <a:cs typeface="Montserrat"/>
                <a:sym typeface="Montserrat"/>
              </a:rPr>
              <a:t>Map: User, Map, Insurance</a:t>
            </a:r>
          </a:p>
        </p:txBody>
      </p:sp>
      <p:sp>
        <p:nvSpPr>
          <p:cNvPr name="TextBox 15" id="15"/>
          <p:cNvSpPr txBox="true"/>
          <p:nvPr/>
        </p:nvSpPr>
        <p:spPr>
          <a:xfrm rot="0">
            <a:off x="9392542" y="3692129"/>
            <a:ext cx="8219182" cy="380256"/>
          </a:xfrm>
          <a:prstGeom prst="rect">
            <a:avLst/>
          </a:prstGeom>
        </p:spPr>
        <p:txBody>
          <a:bodyPr anchor="t" rtlCol="false" tIns="0" lIns="0" bIns="0" rIns="0">
            <a:spAutoFit/>
          </a:bodyPr>
          <a:lstStyle/>
          <a:p>
            <a:pPr algn="l" marL="226219" indent="-113109" lvl="1">
              <a:lnSpc>
                <a:spcPts val="2437"/>
              </a:lnSpc>
              <a:buFont typeface="Arial"/>
              <a:buChar char="•"/>
            </a:pPr>
            <a:r>
              <a:rPr lang="en-US" sz="1500">
                <a:solidFill>
                  <a:srgbClr val="EEEFF5"/>
                </a:solidFill>
                <a:latin typeface="Montserrat"/>
                <a:ea typeface="Montserrat"/>
                <a:cs typeface="Montserrat"/>
                <a:sym typeface="Montserrat"/>
              </a:rPr>
              <a:t>Top: User, Map, Insurance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947886" y="2622948"/>
            <a:ext cx="9070627"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Data Analysis &amp; Visualization</a:t>
            </a:r>
          </a:p>
        </p:txBody>
      </p:sp>
      <p:grpSp>
        <p:nvGrpSpPr>
          <p:cNvPr name="Group 7" id="7"/>
          <p:cNvGrpSpPr>
            <a:grpSpLocks noChangeAspect="true"/>
          </p:cNvGrpSpPr>
          <p:nvPr/>
        </p:nvGrpSpPr>
        <p:grpSpPr>
          <a:xfrm rot="0">
            <a:off x="947886" y="4093517"/>
            <a:ext cx="5464076" cy="1083171"/>
            <a:chOff x="0" y="0"/>
            <a:chExt cx="7285435" cy="1444228"/>
          </a:xfrm>
        </p:grpSpPr>
        <p:sp>
          <p:nvSpPr>
            <p:cNvPr name="Freeform 8" id="8" descr="preencoded.png"/>
            <p:cNvSpPr/>
            <p:nvPr/>
          </p:nvSpPr>
          <p:spPr>
            <a:xfrm flipH="false" flipV="false" rot="0">
              <a:off x="0" y="0"/>
              <a:ext cx="7285482" cy="1444244"/>
            </a:xfrm>
            <a:custGeom>
              <a:avLst/>
              <a:gdLst/>
              <a:ahLst/>
              <a:cxnLst/>
              <a:rect r="r" b="b" t="t" l="l"/>
              <a:pathLst>
                <a:path h="1444244" w="7285482">
                  <a:moveTo>
                    <a:pt x="0" y="0"/>
                  </a:moveTo>
                  <a:lnTo>
                    <a:pt x="7285482" y="0"/>
                  </a:lnTo>
                  <a:lnTo>
                    <a:pt x="7285482" y="1444244"/>
                  </a:lnTo>
                  <a:lnTo>
                    <a:pt x="0" y="1444244"/>
                  </a:lnTo>
                  <a:lnTo>
                    <a:pt x="0" y="0"/>
                  </a:lnTo>
                  <a:close/>
                </a:path>
              </a:pathLst>
            </a:custGeom>
            <a:blipFill>
              <a:blip r:embed="rId3"/>
              <a:stretch>
                <a:fillRect l="0" t="-93" r="0" b="-92"/>
              </a:stretch>
            </a:blipFill>
          </p:spPr>
        </p:sp>
      </p:grpSp>
      <p:sp>
        <p:nvSpPr>
          <p:cNvPr name="TextBox 9" id="9"/>
          <p:cNvSpPr txBox="true"/>
          <p:nvPr/>
        </p:nvSpPr>
        <p:spPr>
          <a:xfrm rot="0">
            <a:off x="1218605" y="5418833"/>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Python Analysis</a:t>
            </a:r>
          </a:p>
        </p:txBody>
      </p:sp>
      <p:sp>
        <p:nvSpPr>
          <p:cNvPr name="TextBox 10" id="10"/>
          <p:cNvSpPr txBox="true"/>
          <p:nvPr/>
        </p:nvSpPr>
        <p:spPr>
          <a:xfrm rot="0">
            <a:off x="1218605" y="5978872"/>
            <a:ext cx="4922639"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Utilize Pandas, Matplotlib, and Seaborn for data analysis.</a:t>
            </a:r>
          </a:p>
        </p:txBody>
      </p:sp>
      <p:grpSp>
        <p:nvGrpSpPr>
          <p:cNvPr name="Group 11" id="11"/>
          <p:cNvGrpSpPr>
            <a:grpSpLocks noChangeAspect="true"/>
          </p:cNvGrpSpPr>
          <p:nvPr/>
        </p:nvGrpSpPr>
        <p:grpSpPr>
          <a:xfrm rot="0">
            <a:off x="6411962" y="4093517"/>
            <a:ext cx="5464076" cy="1083171"/>
            <a:chOff x="0" y="0"/>
            <a:chExt cx="7285435" cy="1444228"/>
          </a:xfrm>
        </p:grpSpPr>
        <p:sp>
          <p:nvSpPr>
            <p:cNvPr name="Freeform 12" id="12" descr="preencoded.png"/>
            <p:cNvSpPr/>
            <p:nvPr/>
          </p:nvSpPr>
          <p:spPr>
            <a:xfrm flipH="false" flipV="false" rot="0">
              <a:off x="0" y="0"/>
              <a:ext cx="7285482" cy="1444244"/>
            </a:xfrm>
            <a:custGeom>
              <a:avLst/>
              <a:gdLst/>
              <a:ahLst/>
              <a:cxnLst/>
              <a:rect r="r" b="b" t="t" l="l"/>
              <a:pathLst>
                <a:path h="1444244" w="7285482">
                  <a:moveTo>
                    <a:pt x="0" y="0"/>
                  </a:moveTo>
                  <a:lnTo>
                    <a:pt x="7285482" y="0"/>
                  </a:lnTo>
                  <a:lnTo>
                    <a:pt x="7285482" y="1444244"/>
                  </a:lnTo>
                  <a:lnTo>
                    <a:pt x="0" y="1444244"/>
                  </a:lnTo>
                  <a:lnTo>
                    <a:pt x="0" y="0"/>
                  </a:lnTo>
                  <a:close/>
                </a:path>
              </a:pathLst>
            </a:custGeom>
            <a:blipFill>
              <a:blip r:embed="rId4"/>
              <a:stretch>
                <a:fillRect l="0" t="-93" r="0" b="-92"/>
              </a:stretch>
            </a:blipFill>
          </p:spPr>
        </p:sp>
      </p:grpSp>
      <p:sp>
        <p:nvSpPr>
          <p:cNvPr name="TextBox 13" id="13"/>
          <p:cNvSpPr txBox="true"/>
          <p:nvPr/>
        </p:nvSpPr>
        <p:spPr>
          <a:xfrm rot="0">
            <a:off x="6682680" y="5418833"/>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Visualizations</a:t>
            </a:r>
          </a:p>
        </p:txBody>
      </p:sp>
      <p:sp>
        <p:nvSpPr>
          <p:cNvPr name="TextBox 14" id="14"/>
          <p:cNvSpPr txBox="true"/>
          <p:nvPr/>
        </p:nvSpPr>
        <p:spPr>
          <a:xfrm rot="0">
            <a:off x="6682680" y="5978872"/>
            <a:ext cx="4922639" cy="1376362"/>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Create bar charts and pie charts to display aggregated values and top performers.</a:t>
            </a:r>
          </a:p>
        </p:txBody>
      </p:sp>
      <p:grpSp>
        <p:nvGrpSpPr>
          <p:cNvPr name="Group 15" id="15"/>
          <p:cNvGrpSpPr>
            <a:grpSpLocks noChangeAspect="true"/>
          </p:cNvGrpSpPr>
          <p:nvPr/>
        </p:nvGrpSpPr>
        <p:grpSpPr>
          <a:xfrm rot="0">
            <a:off x="11876037" y="4093517"/>
            <a:ext cx="5464076" cy="1083171"/>
            <a:chOff x="0" y="0"/>
            <a:chExt cx="7285435" cy="1444228"/>
          </a:xfrm>
        </p:grpSpPr>
        <p:sp>
          <p:nvSpPr>
            <p:cNvPr name="Freeform 16" id="16" descr="preencoded.png"/>
            <p:cNvSpPr/>
            <p:nvPr/>
          </p:nvSpPr>
          <p:spPr>
            <a:xfrm flipH="false" flipV="false" rot="0">
              <a:off x="0" y="0"/>
              <a:ext cx="7285482" cy="1444244"/>
            </a:xfrm>
            <a:custGeom>
              <a:avLst/>
              <a:gdLst/>
              <a:ahLst/>
              <a:cxnLst/>
              <a:rect r="r" b="b" t="t" l="l"/>
              <a:pathLst>
                <a:path h="1444244" w="7285482">
                  <a:moveTo>
                    <a:pt x="0" y="0"/>
                  </a:moveTo>
                  <a:lnTo>
                    <a:pt x="7285482" y="0"/>
                  </a:lnTo>
                  <a:lnTo>
                    <a:pt x="7285482" y="1444244"/>
                  </a:lnTo>
                  <a:lnTo>
                    <a:pt x="0" y="1444244"/>
                  </a:lnTo>
                  <a:lnTo>
                    <a:pt x="0" y="0"/>
                  </a:lnTo>
                  <a:close/>
                </a:path>
              </a:pathLst>
            </a:custGeom>
            <a:blipFill>
              <a:blip r:embed="rId5"/>
              <a:stretch>
                <a:fillRect l="0" t="-93" r="0" b="-92"/>
              </a:stretch>
            </a:blipFill>
          </p:spPr>
        </p:sp>
      </p:grpSp>
      <p:sp>
        <p:nvSpPr>
          <p:cNvPr name="TextBox 17" id="17"/>
          <p:cNvSpPr txBox="true"/>
          <p:nvPr/>
        </p:nvSpPr>
        <p:spPr>
          <a:xfrm rot="0">
            <a:off x="12146756" y="5418833"/>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Streamlit Dashboard</a:t>
            </a:r>
          </a:p>
        </p:txBody>
      </p:sp>
      <p:sp>
        <p:nvSpPr>
          <p:cNvPr name="TextBox 18" id="18"/>
          <p:cNvSpPr txBox="true"/>
          <p:nvPr/>
        </p:nvSpPr>
        <p:spPr>
          <a:xfrm rot="0">
            <a:off x="12146756" y="5978872"/>
            <a:ext cx="4922639"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Develop an interactive dashboard for real-time data exploration.</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947886" y="2671316"/>
            <a:ext cx="7126932"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Skills Gained</a:t>
            </a:r>
          </a:p>
        </p:txBody>
      </p:sp>
      <p:grpSp>
        <p:nvGrpSpPr>
          <p:cNvPr name="Group 7" id="7"/>
          <p:cNvGrpSpPr/>
          <p:nvPr/>
        </p:nvGrpSpPr>
        <p:grpSpPr>
          <a:xfrm rot="0">
            <a:off x="947886" y="4141886"/>
            <a:ext cx="8060680" cy="1582490"/>
            <a:chOff x="0" y="0"/>
            <a:chExt cx="10747573" cy="2109987"/>
          </a:xfrm>
        </p:grpSpPr>
        <p:sp>
          <p:nvSpPr>
            <p:cNvPr name="Freeform 8" id="8"/>
            <p:cNvSpPr/>
            <p:nvPr/>
          </p:nvSpPr>
          <p:spPr>
            <a:xfrm flipH="false" flipV="false" rot="0">
              <a:off x="0" y="0"/>
              <a:ext cx="10747502" cy="2109978"/>
            </a:xfrm>
            <a:custGeom>
              <a:avLst/>
              <a:gdLst/>
              <a:ahLst/>
              <a:cxnLst/>
              <a:rect r="r" b="b" t="t" l="l"/>
              <a:pathLst>
                <a:path h="2109978" w="10747502">
                  <a:moveTo>
                    <a:pt x="0" y="324993"/>
                  </a:moveTo>
                  <a:cubicBezTo>
                    <a:pt x="0" y="145542"/>
                    <a:pt x="145542" y="0"/>
                    <a:pt x="324993" y="0"/>
                  </a:cubicBezTo>
                  <a:lnTo>
                    <a:pt x="10422509" y="0"/>
                  </a:lnTo>
                  <a:cubicBezTo>
                    <a:pt x="10601960" y="0"/>
                    <a:pt x="10747502" y="145542"/>
                    <a:pt x="10747502" y="324993"/>
                  </a:cubicBezTo>
                  <a:lnTo>
                    <a:pt x="10747502" y="1784985"/>
                  </a:lnTo>
                  <a:cubicBezTo>
                    <a:pt x="10747502" y="1964436"/>
                    <a:pt x="10601960" y="2109978"/>
                    <a:pt x="10422509" y="2109978"/>
                  </a:cubicBezTo>
                  <a:lnTo>
                    <a:pt x="324993" y="2109978"/>
                  </a:lnTo>
                  <a:cubicBezTo>
                    <a:pt x="145542" y="2109978"/>
                    <a:pt x="0" y="1964436"/>
                    <a:pt x="0" y="1784985"/>
                  </a:cubicBezTo>
                  <a:close/>
                </a:path>
              </a:pathLst>
            </a:custGeom>
            <a:solidFill>
              <a:srgbClr val="282C32"/>
            </a:solidFill>
          </p:spPr>
        </p:sp>
      </p:grpSp>
      <p:sp>
        <p:nvSpPr>
          <p:cNvPr name="TextBox 9" id="9"/>
          <p:cNvSpPr txBox="true"/>
          <p:nvPr/>
        </p:nvSpPr>
        <p:spPr>
          <a:xfrm rot="0">
            <a:off x="1218605" y="4384030"/>
            <a:ext cx="4612630"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Data Extraction &amp; Integration</a:t>
            </a:r>
          </a:p>
        </p:txBody>
      </p:sp>
      <p:sp>
        <p:nvSpPr>
          <p:cNvPr name="TextBox 10" id="10"/>
          <p:cNvSpPr txBox="true"/>
          <p:nvPr/>
        </p:nvSpPr>
        <p:spPr>
          <a:xfrm rot="0">
            <a:off x="1218605" y="4944070"/>
            <a:ext cx="751924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Proficiency in handling diverse data sources.</a:t>
            </a:r>
          </a:p>
        </p:txBody>
      </p:sp>
      <p:grpSp>
        <p:nvGrpSpPr>
          <p:cNvPr name="Group 11" id="11"/>
          <p:cNvGrpSpPr/>
          <p:nvPr/>
        </p:nvGrpSpPr>
        <p:grpSpPr>
          <a:xfrm rot="0">
            <a:off x="9279285" y="4141886"/>
            <a:ext cx="8060829" cy="1582490"/>
            <a:chOff x="0" y="0"/>
            <a:chExt cx="10747772" cy="2109987"/>
          </a:xfrm>
        </p:grpSpPr>
        <p:sp>
          <p:nvSpPr>
            <p:cNvPr name="Freeform 12" id="12"/>
            <p:cNvSpPr/>
            <p:nvPr/>
          </p:nvSpPr>
          <p:spPr>
            <a:xfrm flipH="false" flipV="false" rot="0">
              <a:off x="0" y="0"/>
              <a:ext cx="10747756" cy="2109978"/>
            </a:xfrm>
            <a:custGeom>
              <a:avLst/>
              <a:gdLst/>
              <a:ahLst/>
              <a:cxnLst/>
              <a:rect r="r" b="b" t="t" l="l"/>
              <a:pathLst>
                <a:path h="2109978" w="10747756">
                  <a:moveTo>
                    <a:pt x="0" y="324993"/>
                  </a:moveTo>
                  <a:cubicBezTo>
                    <a:pt x="0" y="145542"/>
                    <a:pt x="145542" y="0"/>
                    <a:pt x="324993" y="0"/>
                  </a:cubicBezTo>
                  <a:lnTo>
                    <a:pt x="10422763" y="0"/>
                  </a:lnTo>
                  <a:cubicBezTo>
                    <a:pt x="10602213" y="0"/>
                    <a:pt x="10747756" y="145542"/>
                    <a:pt x="10747756" y="324993"/>
                  </a:cubicBezTo>
                  <a:lnTo>
                    <a:pt x="10747756" y="1784985"/>
                  </a:lnTo>
                  <a:cubicBezTo>
                    <a:pt x="10747756" y="1964436"/>
                    <a:pt x="10602213" y="2109978"/>
                    <a:pt x="10422763" y="2109978"/>
                  </a:cubicBezTo>
                  <a:lnTo>
                    <a:pt x="324993" y="2109978"/>
                  </a:lnTo>
                  <a:cubicBezTo>
                    <a:pt x="145542" y="2109978"/>
                    <a:pt x="0" y="1964436"/>
                    <a:pt x="0" y="1784985"/>
                  </a:cubicBezTo>
                  <a:close/>
                </a:path>
              </a:pathLst>
            </a:custGeom>
            <a:solidFill>
              <a:srgbClr val="282C32"/>
            </a:solidFill>
          </p:spPr>
        </p:sp>
      </p:grpSp>
      <p:sp>
        <p:nvSpPr>
          <p:cNvPr name="TextBox 13" id="13"/>
          <p:cNvSpPr txBox="true"/>
          <p:nvPr/>
        </p:nvSpPr>
        <p:spPr>
          <a:xfrm rot="0">
            <a:off x="9550004" y="4384030"/>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SQL Mastery</a:t>
            </a:r>
          </a:p>
        </p:txBody>
      </p:sp>
      <p:sp>
        <p:nvSpPr>
          <p:cNvPr name="TextBox 14" id="14"/>
          <p:cNvSpPr txBox="true"/>
          <p:nvPr/>
        </p:nvSpPr>
        <p:spPr>
          <a:xfrm rot="0">
            <a:off x="9550004" y="4944070"/>
            <a:ext cx="7519392"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Advanced skills in data analysis and querying.</a:t>
            </a:r>
          </a:p>
        </p:txBody>
      </p:sp>
      <p:grpSp>
        <p:nvGrpSpPr>
          <p:cNvPr name="Group 15" id="15"/>
          <p:cNvGrpSpPr/>
          <p:nvPr/>
        </p:nvGrpSpPr>
        <p:grpSpPr>
          <a:xfrm rot="0">
            <a:off x="947886" y="5995095"/>
            <a:ext cx="8060680" cy="1582490"/>
            <a:chOff x="0" y="0"/>
            <a:chExt cx="10747573" cy="2109987"/>
          </a:xfrm>
        </p:grpSpPr>
        <p:sp>
          <p:nvSpPr>
            <p:cNvPr name="Freeform 16" id="16"/>
            <p:cNvSpPr/>
            <p:nvPr/>
          </p:nvSpPr>
          <p:spPr>
            <a:xfrm flipH="false" flipV="false" rot="0">
              <a:off x="0" y="0"/>
              <a:ext cx="10747502" cy="2109978"/>
            </a:xfrm>
            <a:custGeom>
              <a:avLst/>
              <a:gdLst/>
              <a:ahLst/>
              <a:cxnLst/>
              <a:rect r="r" b="b" t="t" l="l"/>
              <a:pathLst>
                <a:path h="2109978" w="10747502">
                  <a:moveTo>
                    <a:pt x="0" y="324993"/>
                  </a:moveTo>
                  <a:cubicBezTo>
                    <a:pt x="0" y="145542"/>
                    <a:pt x="145542" y="0"/>
                    <a:pt x="324993" y="0"/>
                  </a:cubicBezTo>
                  <a:lnTo>
                    <a:pt x="10422509" y="0"/>
                  </a:lnTo>
                  <a:cubicBezTo>
                    <a:pt x="10601960" y="0"/>
                    <a:pt x="10747502" y="145542"/>
                    <a:pt x="10747502" y="324993"/>
                  </a:cubicBezTo>
                  <a:lnTo>
                    <a:pt x="10747502" y="1784985"/>
                  </a:lnTo>
                  <a:cubicBezTo>
                    <a:pt x="10747502" y="1964436"/>
                    <a:pt x="10601960" y="2109978"/>
                    <a:pt x="10422509" y="2109978"/>
                  </a:cubicBezTo>
                  <a:lnTo>
                    <a:pt x="324993" y="2109978"/>
                  </a:lnTo>
                  <a:cubicBezTo>
                    <a:pt x="145542" y="2109978"/>
                    <a:pt x="0" y="1964436"/>
                    <a:pt x="0" y="1784985"/>
                  </a:cubicBezTo>
                  <a:close/>
                </a:path>
              </a:pathLst>
            </a:custGeom>
            <a:solidFill>
              <a:srgbClr val="282C32"/>
            </a:solidFill>
          </p:spPr>
        </p:sp>
      </p:grpSp>
      <p:sp>
        <p:nvSpPr>
          <p:cNvPr name="TextBox 17" id="17"/>
          <p:cNvSpPr txBox="true"/>
          <p:nvPr/>
        </p:nvSpPr>
        <p:spPr>
          <a:xfrm rot="0">
            <a:off x="1218605" y="6237237"/>
            <a:ext cx="3883670"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Visualization &amp; Streamlit</a:t>
            </a:r>
          </a:p>
        </p:txBody>
      </p:sp>
      <p:sp>
        <p:nvSpPr>
          <p:cNvPr name="TextBox 18" id="18"/>
          <p:cNvSpPr txBox="true"/>
          <p:nvPr/>
        </p:nvSpPr>
        <p:spPr>
          <a:xfrm rot="0">
            <a:off x="1218605" y="6797279"/>
            <a:ext cx="751924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Expertise in creating compelling data stories.</a:t>
            </a:r>
          </a:p>
        </p:txBody>
      </p:sp>
      <p:grpSp>
        <p:nvGrpSpPr>
          <p:cNvPr name="Group 19" id="19"/>
          <p:cNvGrpSpPr/>
          <p:nvPr/>
        </p:nvGrpSpPr>
        <p:grpSpPr>
          <a:xfrm rot="0">
            <a:off x="9279285" y="5995095"/>
            <a:ext cx="8060829" cy="1582490"/>
            <a:chOff x="0" y="0"/>
            <a:chExt cx="10747772" cy="2109987"/>
          </a:xfrm>
        </p:grpSpPr>
        <p:sp>
          <p:nvSpPr>
            <p:cNvPr name="Freeform 20" id="20"/>
            <p:cNvSpPr/>
            <p:nvPr/>
          </p:nvSpPr>
          <p:spPr>
            <a:xfrm flipH="false" flipV="false" rot="0">
              <a:off x="0" y="0"/>
              <a:ext cx="10747756" cy="2109978"/>
            </a:xfrm>
            <a:custGeom>
              <a:avLst/>
              <a:gdLst/>
              <a:ahLst/>
              <a:cxnLst/>
              <a:rect r="r" b="b" t="t" l="l"/>
              <a:pathLst>
                <a:path h="2109978" w="10747756">
                  <a:moveTo>
                    <a:pt x="0" y="324993"/>
                  </a:moveTo>
                  <a:cubicBezTo>
                    <a:pt x="0" y="145542"/>
                    <a:pt x="145542" y="0"/>
                    <a:pt x="324993" y="0"/>
                  </a:cubicBezTo>
                  <a:lnTo>
                    <a:pt x="10422763" y="0"/>
                  </a:lnTo>
                  <a:cubicBezTo>
                    <a:pt x="10602213" y="0"/>
                    <a:pt x="10747756" y="145542"/>
                    <a:pt x="10747756" y="324993"/>
                  </a:cubicBezTo>
                  <a:lnTo>
                    <a:pt x="10747756" y="1784985"/>
                  </a:lnTo>
                  <a:cubicBezTo>
                    <a:pt x="10747756" y="1964436"/>
                    <a:pt x="10602213" y="2109978"/>
                    <a:pt x="10422763" y="2109978"/>
                  </a:cubicBezTo>
                  <a:lnTo>
                    <a:pt x="324993" y="2109978"/>
                  </a:lnTo>
                  <a:cubicBezTo>
                    <a:pt x="145542" y="2109978"/>
                    <a:pt x="0" y="1964436"/>
                    <a:pt x="0" y="1784985"/>
                  </a:cubicBezTo>
                  <a:close/>
                </a:path>
              </a:pathLst>
            </a:custGeom>
            <a:solidFill>
              <a:srgbClr val="282C32"/>
            </a:solidFill>
          </p:spPr>
        </p:sp>
      </p:grpSp>
      <p:sp>
        <p:nvSpPr>
          <p:cNvPr name="TextBox 21" id="21"/>
          <p:cNvSpPr txBox="true"/>
          <p:nvPr/>
        </p:nvSpPr>
        <p:spPr>
          <a:xfrm rot="0">
            <a:off x="9550004" y="6237237"/>
            <a:ext cx="3563391"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Analytical Thinking</a:t>
            </a:r>
          </a:p>
        </p:txBody>
      </p:sp>
      <p:sp>
        <p:nvSpPr>
          <p:cNvPr name="TextBox 22" id="22"/>
          <p:cNvSpPr txBox="true"/>
          <p:nvPr/>
        </p:nvSpPr>
        <p:spPr>
          <a:xfrm rot="0">
            <a:off x="9550004" y="6797279"/>
            <a:ext cx="7519392"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Enhanced problem-solving and insight generation.</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sp>
        <p:nvSpPr>
          <p:cNvPr name="TextBox 6" id="6"/>
          <p:cNvSpPr txBox="true"/>
          <p:nvPr/>
        </p:nvSpPr>
        <p:spPr>
          <a:xfrm rot="0">
            <a:off x="947886" y="2436614"/>
            <a:ext cx="8263979"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Project Evaluation Metrics</a:t>
            </a:r>
          </a:p>
        </p:txBody>
      </p:sp>
      <p:grpSp>
        <p:nvGrpSpPr>
          <p:cNvPr name="Group 7" id="7"/>
          <p:cNvGrpSpPr/>
          <p:nvPr/>
        </p:nvGrpSpPr>
        <p:grpSpPr>
          <a:xfrm rot="0">
            <a:off x="943124" y="3902422"/>
            <a:ext cx="16401752" cy="3914477"/>
            <a:chOff x="0" y="0"/>
            <a:chExt cx="21869003" cy="5219303"/>
          </a:xfrm>
        </p:grpSpPr>
        <p:sp>
          <p:nvSpPr>
            <p:cNvPr name="Freeform 8" id="8"/>
            <p:cNvSpPr/>
            <p:nvPr/>
          </p:nvSpPr>
          <p:spPr>
            <a:xfrm flipH="false" flipV="false" rot="0">
              <a:off x="0" y="0"/>
              <a:ext cx="21869019" cy="5219319"/>
            </a:xfrm>
            <a:custGeom>
              <a:avLst/>
              <a:gdLst/>
              <a:ahLst/>
              <a:cxnLst/>
              <a:rect r="r" b="b" t="t" l="l"/>
              <a:pathLst>
                <a:path h="5219319" w="21869019">
                  <a:moveTo>
                    <a:pt x="0" y="331343"/>
                  </a:moveTo>
                  <a:cubicBezTo>
                    <a:pt x="0" y="148336"/>
                    <a:pt x="148590" y="0"/>
                    <a:pt x="331978" y="0"/>
                  </a:cubicBezTo>
                  <a:lnTo>
                    <a:pt x="21537040" y="0"/>
                  </a:lnTo>
                  <a:lnTo>
                    <a:pt x="21537040" y="6350"/>
                  </a:lnTo>
                  <a:lnTo>
                    <a:pt x="21537040" y="0"/>
                  </a:lnTo>
                  <a:cubicBezTo>
                    <a:pt x="21720302" y="0"/>
                    <a:pt x="21869019" y="148336"/>
                    <a:pt x="21869019" y="331343"/>
                  </a:cubicBezTo>
                  <a:lnTo>
                    <a:pt x="21862669" y="331343"/>
                  </a:lnTo>
                  <a:lnTo>
                    <a:pt x="21869019" y="331343"/>
                  </a:lnTo>
                  <a:lnTo>
                    <a:pt x="21869019" y="4887976"/>
                  </a:lnTo>
                  <a:lnTo>
                    <a:pt x="21862669" y="4887976"/>
                  </a:lnTo>
                  <a:lnTo>
                    <a:pt x="21869019" y="4887976"/>
                  </a:lnTo>
                  <a:cubicBezTo>
                    <a:pt x="21869019" y="5070983"/>
                    <a:pt x="21720429" y="5219319"/>
                    <a:pt x="21537040" y="5219319"/>
                  </a:cubicBezTo>
                  <a:lnTo>
                    <a:pt x="21537040" y="5212969"/>
                  </a:lnTo>
                  <a:lnTo>
                    <a:pt x="21537040" y="5219319"/>
                  </a:lnTo>
                  <a:lnTo>
                    <a:pt x="331978" y="5219319"/>
                  </a:lnTo>
                  <a:lnTo>
                    <a:pt x="331978" y="5212969"/>
                  </a:lnTo>
                  <a:lnTo>
                    <a:pt x="331978" y="5219319"/>
                  </a:lnTo>
                  <a:cubicBezTo>
                    <a:pt x="148590" y="5219319"/>
                    <a:pt x="0" y="5070983"/>
                    <a:pt x="0" y="4887976"/>
                  </a:cubicBezTo>
                  <a:lnTo>
                    <a:pt x="0" y="331343"/>
                  </a:lnTo>
                  <a:lnTo>
                    <a:pt x="6350" y="331343"/>
                  </a:lnTo>
                  <a:lnTo>
                    <a:pt x="0" y="331343"/>
                  </a:lnTo>
                  <a:moveTo>
                    <a:pt x="12700" y="331343"/>
                  </a:moveTo>
                  <a:lnTo>
                    <a:pt x="12700" y="4887976"/>
                  </a:lnTo>
                  <a:lnTo>
                    <a:pt x="6350" y="4887976"/>
                  </a:lnTo>
                  <a:lnTo>
                    <a:pt x="12700" y="4887976"/>
                  </a:lnTo>
                  <a:cubicBezTo>
                    <a:pt x="12700" y="5063998"/>
                    <a:pt x="155575" y="5206619"/>
                    <a:pt x="331978" y="5206619"/>
                  </a:cubicBezTo>
                  <a:lnTo>
                    <a:pt x="21537040" y="5206619"/>
                  </a:lnTo>
                  <a:cubicBezTo>
                    <a:pt x="21713317" y="5206619"/>
                    <a:pt x="21856319" y="5063998"/>
                    <a:pt x="21856319" y="4887976"/>
                  </a:cubicBezTo>
                  <a:lnTo>
                    <a:pt x="21856319" y="331343"/>
                  </a:lnTo>
                  <a:cubicBezTo>
                    <a:pt x="21856319" y="155321"/>
                    <a:pt x="21713444" y="12700"/>
                    <a:pt x="21537040" y="12700"/>
                  </a:cubicBezTo>
                  <a:lnTo>
                    <a:pt x="331978" y="12700"/>
                  </a:lnTo>
                  <a:lnTo>
                    <a:pt x="331978" y="6350"/>
                  </a:lnTo>
                  <a:lnTo>
                    <a:pt x="331978" y="12700"/>
                  </a:lnTo>
                  <a:cubicBezTo>
                    <a:pt x="155575" y="12700"/>
                    <a:pt x="12700" y="155321"/>
                    <a:pt x="12700" y="331343"/>
                  </a:cubicBezTo>
                  <a:close/>
                </a:path>
              </a:pathLst>
            </a:custGeom>
            <a:solidFill>
              <a:srgbClr val="FFFFFF">
                <a:alpha val="5490"/>
              </a:srgbClr>
            </a:solidFill>
          </p:spPr>
        </p:sp>
      </p:grpSp>
      <p:grpSp>
        <p:nvGrpSpPr>
          <p:cNvPr name="Group 9" id="9"/>
          <p:cNvGrpSpPr/>
          <p:nvPr/>
        </p:nvGrpSpPr>
        <p:grpSpPr>
          <a:xfrm rot="0">
            <a:off x="957411" y="3916710"/>
            <a:ext cx="16373178" cy="777180"/>
            <a:chOff x="0" y="0"/>
            <a:chExt cx="21830903" cy="1036240"/>
          </a:xfrm>
        </p:grpSpPr>
        <p:sp>
          <p:nvSpPr>
            <p:cNvPr name="Freeform 10" id="10"/>
            <p:cNvSpPr/>
            <p:nvPr/>
          </p:nvSpPr>
          <p:spPr>
            <a:xfrm flipH="false" flipV="false" rot="0">
              <a:off x="0" y="0"/>
              <a:ext cx="21830919" cy="1036193"/>
            </a:xfrm>
            <a:custGeom>
              <a:avLst/>
              <a:gdLst/>
              <a:ahLst/>
              <a:cxnLst/>
              <a:rect r="r" b="b" t="t" l="l"/>
              <a:pathLst>
                <a:path h="1036193" w="21830919">
                  <a:moveTo>
                    <a:pt x="0" y="0"/>
                  </a:moveTo>
                  <a:lnTo>
                    <a:pt x="21830919" y="0"/>
                  </a:lnTo>
                  <a:lnTo>
                    <a:pt x="21830919" y="1036193"/>
                  </a:lnTo>
                  <a:lnTo>
                    <a:pt x="0" y="1036193"/>
                  </a:lnTo>
                  <a:close/>
                </a:path>
              </a:pathLst>
            </a:custGeom>
            <a:solidFill>
              <a:srgbClr val="FFFFFF">
                <a:alpha val="0"/>
              </a:srgbClr>
            </a:solidFill>
          </p:spPr>
        </p:sp>
      </p:grpSp>
      <p:sp>
        <p:nvSpPr>
          <p:cNvPr name="TextBox 11" id="11"/>
          <p:cNvSpPr txBox="true"/>
          <p:nvPr/>
        </p:nvSpPr>
        <p:spPr>
          <a:xfrm rot="0">
            <a:off x="1228279" y="4012406"/>
            <a:ext cx="436572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Code Quality</a:t>
            </a:r>
          </a:p>
        </p:txBody>
      </p:sp>
      <p:sp>
        <p:nvSpPr>
          <p:cNvPr name="TextBox 12" id="12"/>
          <p:cNvSpPr txBox="true"/>
          <p:nvPr/>
        </p:nvSpPr>
        <p:spPr>
          <a:xfrm rot="0">
            <a:off x="6144965" y="4012406"/>
            <a:ext cx="10914906"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Adherence to coding standards and best practices.</a:t>
            </a:r>
          </a:p>
        </p:txBody>
      </p:sp>
      <p:grpSp>
        <p:nvGrpSpPr>
          <p:cNvPr name="Group 13" id="13"/>
          <p:cNvGrpSpPr/>
          <p:nvPr/>
        </p:nvGrpSpPr>
        <p:grpSpPr>
          <a:xfrm rot="0">
            <a:off x="957411" y="4693890"/>
            <a:ext cx="16373178" cy="777180"/>
            <a:chOff x="0" y="0"/>
            <a:chExt cx="21830903" cy="1036240"/>
          </a:xfrm>
        </p:grpSpPr>
        <p:sp>
          <p:nvSpPr>
            <p:cNvPr name="Freeform 14" id="14"/>
            <p:cNvSpPr/>
            <p:nvPr/>
          </p:nvSpPr>
          <p:spPr>
            <a:xfrm flipH="false" flipV="false" rot="0">
              <a:off x="0" y="0"/>
              <a:ext cx="21830919" cy="1036193"/>
            </a:xfrm>
            <a:custGeom>
              <a:avLst/>
              <a:gdLst/>
              <a:ahLst/>
              <a:cxnLst/>
              <a:rect r="r" b="b" t="t" l="l"/>
              <a:pathLst>
                <a:path h="1036193" w="21830919">
                  <a:moveTo>
                    <a:pt x="0" y="0"/>
                  </a:moveTo>
                  <a:lnTo>
                    <a:pt x="21830919" y="0"/>
                  </a:lnTo>
                  <a:lnTo>
                    <a:pt x="21830919" y="1036193"/>
                  </a:lnTo>
                  <a:lnTo>
                    <a:pt x="0" y="1036193"/>
                  </a:lnTo>
                  <a:close/>
                </a:path>
              </a:pathLst>
            </a:custGeom>
            <a:solidFill>
              <a:srgbClr val="000000">
                <a:alpha val="0"/>
              </a:srgbClr>
            </a:solidFill>
          </p:spPr>
        </p:sp>
      </p:grpSp>
      <p:sp>
        <p:nvSpPr>
          <p:cNvPr name="TextBox 15" id="15"/>
          <p:cNvSpPr txBox="true"/>
          <p:nvPr/>
        </p:nvSpPr>
        <p:spPr>
          <a:xfrm rot="0">
            <a:off x="1228279" y="4789586"/>
            <a:ext cx="436572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SQL Efficiency</a:t>
            </a:r>
          </a:p>
        </p:txBody>
      </p:sp>
      <p:sp>
        <p:nvSpPr>
          <p:cNvPr name="TextBox 16" id="16"/>
          <p:cNvSpPr txBox="true"/>
          <p:nvPr/>
        </p:nvSpPr>
        <p:spPr>
          <a:xfrm rot="0">
            <a:off x="6144965" y="4789586"/>
            <a:ext cx="10914906"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Performance of queries in terms of execution time and accuracy.</a:t>
            </a:r>
          </a:p>
        </p:txBody>
      </p:sp>
      <p:grpSp>
        <p:nvGrpSpPr>
          <p:cNvPr name="Group 17" id="17"/>
          <p:cNvGrpSpPr/>
          <p:nvPr/>
        </p:nvGrpSpPr>
        <p:grpSpPr>
          <a:xfrm rot="0">
            <a:off x="957411" y="5471071"/>
            <a:ext cx="16373178" cy="777180"/>
            <a:chOff x="0" y="0"/>
            <a:chExt cx="21830903" cy="1036240"/>
          </a:xfrm>
        </p:grpSpPr>
        <p:sp>
          <p:nvSpPr>
            <p:cNvPr name="Freeform 18" id="18"/>
            <p:cNvSpPr/>
            <p:nvPr/>
          </p:nvSpPr>
          <p:spPr>
            <a:xfrm flipH="false" flipV="false" rot="0">
              <a:off x="0" y="0"/>
              <a:ext cx="21830919" cy="1036193"/>
            </a:xfrm>
            <a:custGeom>
              <a:avLst/>
              <a:gdLst/>
              <a:ahLst/>
              <a:cxnLst/>
              <a:rect r="r" b="b" t="t" l="l"/>
              <a:pathLst>
                <a:path h="1036193" w="21830919">
                  <a:moveTo>
                    <a:pt x="0" y="0"/>
                  </a:moveTo>
                  <a:lnTo>
                    <a:pt x="21830919" y="0"/>
                  </a:lnTo>
                  <a:lnTo>
                    <a:pt x="21830919" y="1036193"/>
                  </a:lnTo>
                  <a:lnTo>
                    <a:pt x="0" y="1036193"/>
                  </a:lnTo>
                  <a:close/>
                </a:path>
              </a:pathLst>
            </a:custGeom>
            <a:solidFill>
              <a:srgbClr val="FFFFFF">
                <a:alpha val="0"/>
              </a:srgbClr>
            </a:solidFill>
          </p:spPr>
        </p:sp>
      </p:grpSp>
      <p:sp>
        <p:nvSpPr>
          <p:cNvPr name="TextBox 19" id="19"/>
          <p:cNvSpPr txBox="true"/>
          <p:nvPr/>
        </p:nvSpPr>
        <p:spPr>
          <a:xfrm rot="0">
            <a:off x="1228279" y="5566767"/>
            <a:ext cx="436572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Visualization</a:t>
            </a:r>
          </a:p>
        </p:txBody>
      </p:sp>
      <p:sp>
        <p:nvSpPr>
          <p:cNvPr name="TextBox 20" id="20"/>
          <p:cNvSpPr txBox="true"/>
          <p:nvPr/>
        </p:nvSpPr>
        <p:spPr>
          <a:xfrm rot="0">
            <a:off x="6144965" y="5566767"/>
            <a:ext cx="10914906"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Effectiveness and clarity of Streamlit visualizations.</a:t>
            </a:r>
          </a:p>
        </p:txBody>
      </p:sp>
      <p:grpSp>
        <p:nvGrpSpPr>
          <p:cNvPr name="Group 21" id="21"/>
          <p:cNvGrpSpPr/>
          <p:nvPr/>
        </p:nvGrpSpPr>
        <p:grpSpPr>
          <a:xfrm rot="0">
            <a:off x="957411" y="6248251"/>
            <a:ext cx="16373178" cy="777180"/>
            <a:chOff x="0" y="0"/>
            <a:chExt cx="21830903" cy="1036240"/>
          </a:xfrm>
        </p:grpSpPr>
        <p:sp>
          <p:nvSpPr>
            <p:cNvPr name="Freeform 22" id="22"/>
            <p:cNvSpPr/>
            <p:nvPr/>
          </p:nvSpPr>
          <p:spPr>
            <a:xfrm flipH="false" flipV="false" rot="0">
              <a:off x="0" y="0"/>
              <a:ext cx="21830919" cy="1036193"/>
            </a:xfrm>
            <a:custGeom>
              <a:avLst/>
              <a:gdLst/>
              <a:ahLst/>
              <a:cxnLst/>
              <a:rect r="r" b="b" t="t" l="l"/>
              <a:pathLst>
                <a:path h="1036193" w="21830919">
                  <a:moveTo>
                    <a:pt x="0" y="0"/>
                  </a:moveTo>
                  <a:lnTo>
                    <a:pt x="21830919" y="0"/>
                  </a:lnTo>
                  <a:lnTo>
                    <a:pt x="21830919" y="1036193"/>
                  </a:lnTo>
                  <a:lnTo>
                    <a:pt x="0" y="1036193"/>
                  </a:lnTo>
                  <a:close/>
                </a:path>
              </a:pathLst>
            </a:custGeom>
            <a:solidFill>
              <a:srgbClr val="000000">
                <a:alpha val="0"/>
              </a:srgbClr>
            </a:solidFill>
          </p:spPr>
        </p:sp>
      </p:grpSp>
      <p:sp>
        <p:nvSpPr>
          <p:cNvPr name="TextBox 23" id="23"/>
          <p:cNvSpPr txBox="true"/>
          <p:nvPr/>
        </p:nvSpPr>
        <p:spPr>
          <a:xfrm rot="0">
            <a:off x="1228279" y="6343947"/>
            <a:ext cx="436572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Insights Validity</a:t>
            </a:r>
          </a:p>
        </p:txBody>
      </p:sp>
      <p:sp>
        <p:nvSpPr>
          <p:cNvPr name="TextBox 24" id="24"/>
          <p:cNvSpPr txBox="true"/>
          <p:nvPr/>
        </p:nvSpPr>
        <p:spPr>
          <a:xfrm rot="0">
            <a:off x="6144965" y="6343947"/>
            <a:ext cx="10914906"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Relevance and actionability of derived insights.</a:t>
            </a:r>
          </a:p>
        </p:txBody>
      </p:sp>
      <p:grpSp>
        <p:nvGrpSpPr>
          <p:cNvPr name="Group 25" id="25"/>
          <p:cNvGrpSpPr/>
          <p:nvPr/>
        </p:nvGrpSpPr>
        <p:grpSpPr>
          <a:xfrm rot="0">
            <a:off x="957411" y="7025431"/>
            <a:ext cx="16373178" cy="777180"/>
            <a:chOff x="0" y="0"/>
            <a:chExt cx="21830903" cy="1036240"/>
          </a:xfrm>
        </p:grpSpPr>
        <p:sp>
          <p:nvSpPr>
            <p:cNvPr name="Freeform 26" id="26"/>
            <p:cNvSpPr/>
            <p:nvPr/>
          </p:nvSpPr>
          <p:spPr>
            <a:xfrm flipH="false" flipV="false" rot="0">
              <a:off x="0" y="0"/>
              <a:ext cx="21830919" cy="1036193"/>
            </a:xfrm>
            <a:custGeom>
              <a:avLst/>
              <a:gdLst/>
              <a:ahLst/>
              <a:cxnLst/>
              <a:rect r="r" b="b" t="t" l="l"/>
              <a:pathLst>
                <a:path h="1036193" w="21830919">
                  <a:moveTo>
                    <a:pt x="0" y="0"/>
                  </a:moveTo>
                  <a:lnTo>
                    <a:pt x="21830919" y="0"/>
                  </a:lnTo>
                  <a:lnTo>
                    <a:pt x="21830919" y="1036193"/>
                  </a:lnTo>
                  <a:lnTo>
                    <a:pt x="0" y="1036193"/>
                  </a:lnTo>
                  <a:close/>
                </a:path>
              </a:pathLst>
            </a:custGeom>
            <a:solidFill>
              <a:srgbClr val="FFFFFF">
                <a:alpha val="0"/>
              </a:srgbClr>
            </a:solidFill>
          </p:spPr>
        </p:sp>
      </p:grpSp>
      <p:sp>
        <p:nvSpPr>
          <p:cNvPr name="TextBox 27" id="27"/>
          <p:cNvSpPr txBox="true"/>
          <p:nvPr/>
        </p:nvSpPr>
        <p:spPr>
          <a:xfrm rot="0">
            <a:off x="1228279" y="7121127"/>
            <a:ext cx="4365724"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Documentation</a:t>
            </a:r>
          </a:p>
        </p:txBody>
      </p:sp>
      <p:sp>
        <p:nvSpPr>
          <p:cNvPr name="TextBox 28" id="28"/>
          <p:cNvSpPr txBox="true"/>
          <p:nvPr/>
        </p:nvSpPr>
        <p:spPr>
          <a:xfrm rot="0">
            <a:off x="6144965" y="7121127"/>
            <a:ext cx="10914906"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Completeness and clarity of project documentation.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282C32"/>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3"/>
              <a:stretch>
                <a:fillRect l="0" t="0" r="0" b="0"/>
              </a:stretch>
            </a:blipFill>
          </p:spPr>
        </p:sp>
      </p:grpSp>
      <p:sp>
        <p:nvSpPr>
          <p:cNvPr name="TextBox 8" id="8"/>
          <p:cNvSpPr txBox="true"/>
          <p:nvPr/>
        </p:nvSpPr>
        <p:spPr>
          <a:xfrm rot="0">
            <a:off x="7805886" y="1643657"/>
            <a:ext cx="9024937" cy="928985"/>
          </a:xfrm>
          <a:prstGeom prst="rect">
            <a:avLst/>
          </a:prstGeom>
        </p:spPr>
        <p:txBody>
          <a:bodyPr anchor="t" rtlCol="false" tIns="0" lIns="0" bIns="0" rIns="0">
            <a:spAutoFit/>
          </a:bodyPr>
          <a:lstStyle/>
          <a:p>
            <a:pPr algn="l">
              <a:lnSpc>
                <a:spcPts val="7000"/>
              </a:lnSpc>
            </a:pPr>
            <a:r>
              <a:rPr lang="en-US" sz="5562" b="true">
                <a:solidFill>
                  <a:srgbClr val="9998FF"/>
                </a:solidFill>
                <a:latin typeface="Barlow Bold"/>
                <a:ea typeface="Barlow Bold"/>
                <a:cs typeface="Barlow Bold"/>
                <a:sym typeface="Barlow Bold"/>
              </a:rPr>
              <a:t>Key Takeaways &amp; Next Steps</a:t>
            </a:r>
          </a:p>
        </p:txBody>
      </p:sp>
      <p:sp>
        <p:nvSpPr>
          <p:cNvPr name="TextBox 9" id="9"/>
          <p:cNvSpPr txBox="true"/>
          <p:nvPr/>
        </p:nvSpPr>
        <p:spPr>
          <a:xfrm rot="0">
            <a:off x="7805886" y="2902595"/>
            <a:ext cx="9534228" cy="1376362"/>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This project provides a comprehensive analysis of PhonePe transactions, offering actionable insights for business growth. The skills gained are directly applicable to real-world data challenges.</a:t>
            </a:r>
          </a:p>
        </p:txBody>
      </p:sp>
      <p:grpSp>
        <p:nvGrpSpPr>
          <p:cNvPr name="Group 10" id="10"/>
          <p:cNvGrpSpPr/>
          <p:nvPr/>
        </p:nvGrpSpPr>
        <p:grpSpPr>
          <a:xfrm rot="0">
            <a:off x="7786836" y="4564559"/>
            <a:ext cx="9572327" cy="2130177"/>
            <a:chOff x="0" y="0"/>
            <a:chExt cx="12763103" cy="2840237"/>
          </a:xfrm>
        </p:grpSpPr>
        <p:sp>
          <p:nvSpPr>
            <p:cNvPr name="Freeform 11" id="11"/>
            <p:cNvSpPr/>
            <p:nvPr/>
          </p:nvSpPr>
          <p:spPr>
            <a:xfrm flipH="false" flipV="false" rot="0">
              <a:off x="0" y="0"/>
              <a:ext cx="12763119" cy="2840228"/>
            </a:xfrm>
            <a:custGeom>
              <a:avLst/>
              <a:gdLst/>
              <a:ahLst/>
              <a:cxnLst/>
              <a:rect r="r" b="b" t="t" l="l"/>
              <a:pathLst>
                <a:path h="2840228" w="12763119">
                  <a:moveTo>
                    <a:pt x="0" y="269240"/>
                  </a:moveTo>
                  <a:cubicBezTo>
                    <a:pt x="0" y="120269"/>
                    <a:pt x="122428" y="0"/>
                    <a:pt x="272669" y="0"/>
                  </a:cubicBezTo>
                  <a:lnTo>
                    <a:pt x="12490450" y="0"/>
                  </a:lnTo>
                  <a:lnTo>
                    <a:pt x="12490450" y="25400"/>
                  </a:lnTo>
                  <a:lnTo>
                    <a:pt x="12490450" y="0"/>
                  </a:lnTo>
                  <a:cubicBezTo>
                    <a:pt x="12640691" y="0"/>
                    <a:pt x="12763119" y="120269"/>
                    <a:pt x="12763119" y="269240"/>
                  </a:cubicBezTo>
                  <a:lnTo>
                    <a:pt x="12737719" y="269240"/>
                  </a:lnTo>
                  <a:lnTo>
                    <a:pt x="12763119" y="269240"/>
                  </a:lnTo>
                  <a:lnTo>
                    <a:pt x="12763119" y="2570988"/>
                  </a:lnTo>
                  <a:lnTo>
                    <a:pt x="12737719" y="2570988"/>
                  </a:lnTo>
                  <a:lnTo>
                    <a:pt x="12763119" y="2570988"/>
                  </a:lnTo>
                  <a:cubicBezTo>
                    <a:pt x="12763119" y="2720086"/>
                    <a:pt x="12640691" y="2840228"/>
                    <a:pt x="12490450" y="2840228"/>
                  </a:cubicBezTo>
                  <a:lnTo>
                    <a:pt x="12490450" y="2814828"/>
                  </a:lnTo>
                  <a:lnTo>
                    <a:pt x="12490450" y="2840228"/>
                  </a:lnTo>
                  <a:lnTo>
                    <a:pt x="272669" y="2840228"/>
                  </a:lnTo>
                  <a:lnTo>
                    <a:pt x="272669" y="2814828"/>
                  </a:lnTo>
                  <a:lnTo>
                    <a:pt x="272669" y="2840228"/>
                  </a:lnTo>
                  <a:cubicBezTo>
                    <a:pt x="122428" y="2840228"/>
                    <a:pt x="0" y="2720086"/>
                    <a:pt x="0" y="2570988"/>
                  </a:cubicBezTo>
                  <a:lnTo>
                    <a:pt x="0" y="269240"/>
                  </a:lnTo>
                  <a:lnTo>
                    <a:pt x="25400" y="269240"/>
                  </a:lnTo>
                  <a:lnTo>
                    <a:pt x="0" y="269240"/>
                  </a:lnTo>
                  <a:moveTo>
                    <a:pt x="50800" y="269240"/>
                  </a:moveTo>
                  <a:lnTo>
                    <a:pt x="50800" y="2570988"/>
                  </a:lnTo>
                  <a:lnTo>
                    <a:pt x="25400" y="2570988"/>
                  </a:lnTo>
                  <a:lnTo>
                    <a:pt x="50800" y="2570988"/>
                  </a:lnTo>
                  <a:cubicBezTo>
                    <a:pt x="50800" y="2691257"/>
                    <a:pt x="149860" y="2789428"/>
                    <a:pt x="272669" y="2789428"/>
                  </a:cubicBezTo>
                  <a:lnTo>
                    <a:pt x="12490450" y="2789428"/>
                  </a:lnTo>
                  <a:cubicBezTo>
                    <a:pt x="12613386" y="2789428"/>
                    <a:pt x="12712319" y="2691257"/>
                    <a:pt x="12712319" y="2570988"/>
                  </a:cubicBezTo>
                  <a:lnTo>
                    <a:pt x="12712319" y="269240"/>
                  </a:lnTo>
                  <a:cubicBezTo>
                    <a:pt x="12712319" y="148971"/>
                    <a:pt x="12613259" y="50800"/>
                    <a:pt x="12490450" y="50800"/>
                  </a:cubicBezTo>
                  <a:lnTo>
                    <a:pt x="272669" y="50800"/>
                  </a:lnTo>
                  <a:lnTo>
                    <a:pt x="272669" y="25400"/>
                  </a:lnTo>
                  <a:lnTo>
                    <a:pt x="272669" y="50800"/>
                  </a:lnTo>
                  <a:cubicBezTo>
                    <a:pt x="149860" y="50800"/>
                    <a:pt x="50800" y="148971"/>
                    <a:pt x="50800" y="269240"/>
                  </a:cubicBezTo>
                  <a:close/>
                </a:path>
              </a:pathLst>
            </a:custGeom>
            <a:solidFill>
              <a:srgbClr val="60646A"/>
            </a:solidFill>
          </p:spPr>
        </p:sp>
      </p:grpSp>
      <p:grpSp>
        <p:nvGrpSpPr>
          <p:cNvPr name="Group 12" id="12"/>
          <p:cNvGrpSpPr>
            <a:grpSpLocks noChangeAspect="true"/>
          </p:cNvGrpSpPr>
          <p:nvPr/>
        </p:nvGrpSpPr>
        <p:grpSpPr>
          <a:xfrm rot="0">
            <a:off x="7767786" y="4583609"/>
            <a:ext cx="152400" cy="2092077"/>
            <a:chOff x="0" y="0"/>
            <a:chExt cx="203200" cy="2789437"/>
          </a:xfrm>
        </p:grpSpPr>
        <p:sp>
          <p:nvSpPr>
            <p:cNvPr name="Freeform 13" id="13" descr="preencoded.png"/>
            <p:cNvSpPr/>
            <p:nvPr/>
          </p:nvSpPr>
          <p:spPr>
            <a:xfrm flipH="false" flipV="false" rot="0">
              <a:off x="0" y="0"/>
              <a:ext cx="203200" cy="2789428"/>
            </a:xfrm>
            <a:custGeom>
              <a:avLst/>
              <a:gdLst/>
              <a:ahLst/>
              <a:cxnLst/>
              <a:rect r="r" b="b" t="t" l="l"/>
              <a:pathLst>
                <a:path h="2789428" w="203200">
                  <a:moveTo>
                    <a:pt x="0" y="0"/>
                  </a:moveTo>
                  <a:lnTo>
                    <a:pt x="203200" y="0"/>
                  </a:lnTo>
                  <a:lnTo>
                    <a:pt x="203200" y="2789428"/>
                  </a:lnTo>
                  <a:lnTo>
                    <a:pt x="0" y="2789428"/>
                  </a:lnTo>
                  <a:lnTo>
                    <a:pt x="0" y="0"/>
                  </a:lnTo>
                  <a:close/>
                </a:path>
              </a:pathLst>
            </a:custGeom>
            <a:blipFill>
              <a:blip r:embed="rId4"/>
              <a:stretch>
                <a:fillRect l="0" t="-81" r="0" b="-82"/>
              </a:stretch>
            </a:blipFill>
          </p:spPr>
        </p:sp>
      </p:grpSp>
      <p:sp>
        <p:nvSpPr>
          <p:cNvPr name="TextBox 14" id="14"/>
          <p:cNvSpPr txBox="true"/>
          <p:nvPr/>
        </p:nvSpPr>
        <p:spPr>
          <a:xfrm rot="0">
            <a:off x="8229005" y="4863852"/>
            <a:ext cx="4751635"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Actionable Recommendations</a:t>
            </a:r>
          </a:p>
        </p:txBody>
      </p:sp>
      <p:sp>
        <p:nvSpPr>
          <p:cNvPr name="TextBox 15" id="15"/>
          <p:cNvSpPr txBox="true"/>
          <p:nvPr/>
        </p:nvSpPr>
        <p:spPr>
          <a:xfrm rot="0">
            <a:off x="8229005" y="5423892"/>
            <a:ext cx="8802290" cy="942975"/>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Leverage insights for targeted marketing and product development.</a:t>
            </a:r>
          </a:p>
        </p:txBody>
      </p:sp>
      <p:grpSp>
        <p:nvGrpSpPr>
          <p:cNvPr name="Group 16" id="16"/>
          <p:cNvGrpSpPr/>
          <p:nvPr/>
        </p:nvGrpSpPr>
        <p:grpSpPr>
          <a:xfrm rot="0">
            <a:off x="7786836" y="6927354"/>
            <a:ext cx="9572327" cy="1696790"/>
            <a:chOff x="0" y="0"/>
            <a:chExt cx="12763103" cy="2262387"/>
          </a:xfrm>
        </p:grpSpPr>
        <p:sp>
          <p:nvSpPr>
            <p:cNvPr name="Freeform 17" id="17"/>
            <p:cNvSpPr/>
            <p:nvPr/>
          </p:nvSpPr>
          <p:spPr>
            <a:xfrm flipH="false" flipV="false" rot="0">
              <a:off x="0" y="0"/>
              <a:ext cx="12763119" cy="2262378"/>
            </a:xfrm>
            <a:custGeom>
              <a:avLst/>
              <a:gdLst/>
              <a:ahLst/>
              <a:cxnLst/>
              <a:rect r="r" b="b" t="t" l="l"/>
              <a:pathLst>
                <a:path h="2262378" w="12763119">
                  <a:moveTo>
                    <a:pt x="0" y="269240"/>
                  </a:moveTo>
                  <a:cubicBezTo>
                    <a:pt x="0" y="120142"/>
                    <a:pt x="123063" y="0"/>
                    <a:pt x="273812" y="0"/>
                  </a:cubicBezTo>
                  <a:lnTo>
                    <a:pt x="12489307" y="0"/>
                  </a:lnTo>
                  <a:lnTo>
                    <a:pt x="12489307" y="25400"/>
                  </a:lnTo>
                  <a:lnTo>
                    <a:pt x="12489307" y="0"/>
                  </a:lnTo>
                  <a:cubicBezTo>
                    <a:pt x="12640056" y="0"/>
                    <a:pt x="12763119" y="120142"/>
                    <a:pt x="12763119" y="269240"/>
                  </a:cubicBezTo>
                  <a:lnTo>
                    <a:pt x="12737719" y="269240"/>
                  </a:lnTo>
                  <a:lnTo>
                    <a:pt x="12763119" y="269240"/>
                  </a:lnTo>
                  <a:lnTo>
                    <a:pt x="12763119" y="1993138"/>
                  </a:lnTo>
                  <a:lnTo>
                    <a:pt x="12737719" y="1993138"/>
                  </a:lnTo>
                  <a:lnTo>
                    <a:pt x="12763119" y="1993138"/>
                  </a:lnTo>
                  <a:cubicBezTo>
                    <a:pt x="12763119" y="2142236"/>
                    <a:pt x="12640056" y="2262378"/>
                    <a:pt x="12489307" y="2262378"/>
                  </a:cubicBezTo>
                  <a:lnTo>
                    <a:pt x="12489307" y="2236978"/>
                  </a:lnTo>
                  <a:lnTo>
                    <a:pt x="12489307" y="2262378"/>
                  </a:lnTo>
                  <a:lnTo>
                    <a:pt x="273812" y="2262378"/>
                  </a:lnTo>
                  <a:lnTo>
                    <a:pt x="273812" y="2236978"/>
                  </a:lnTo>
                  <a:lnTo>
                    <a:pt x="273812" y="2262378"/>
                  </a:lnTo>
                  <a:cubicBezTo>
                    <a:pt x="123063" y="2262378"/>
                    <a:pt x="0" y="2142236"/>
                    <a:pt x="0" y="1993138"/>
                  </a:cubicBezTo>
                  <a:lnTo>
                    <a:pt x="0" y="269240"/>
                  </a:lnTo>
                  <a:lnTo>
                    <a:pt x="25400" y="269240"/>
                  </a:lnTo>
                  <a:lnTo>
                    <a:pt x="0" y="269240"/>
                  </a:lnTo>
                  <a:moveTo>
                    <a:pt x="50800" y="269240"/>
                  </a:moveTo>
                  <a:lnTo>
                    <a:pt x="50800" y="1993138"/>
                  </a:lnTo>
                  <a:lnTo>
                    <a:pt x="25400" y="1993138"/>
                  </a:lnTo>
                  <a:lnTo>
                    <a:pt x="50800" y="1993138"/>
                  </a:lnTo>
                  <a:cubicBezTo>
                    <a:pt x="50800" y="2113280"/>
                    <a:pt x="150241" y="2211578"/>
                    <a:pt x="273812" y="2211578"/>
                  </a:cubicBezTo>
                  <a:lnTo>
                    <a:pt x="12489307" y="2211578"/>
                  </a:lnTo>
                  <a:cubicBezTo>
                    <a:pt x="12613005" y="2211578"/>
                    <a:pt x="12712319" y="2113280"/>
                    <a:pt x="12712319" y="1993138"/>
                  </a:cubicBezTo>
                  <a:lnTo>
                    <a:pt x="12712319" y="269240"/>
                  </a:lnTo>
                  <a:cubicBezTo>
                    <a:pt x="12712319" y="149098"/>
                    <a:pt x="12612877" y="50800"/>
                    <a:pt x="12489307" y="50800"/>
                  </a:cubicBezTo>
                  <a:lnTo>
                    <a:pt x="273812" y="50800"/>
                  </a:lnTo>
                  <a:lnTo>
                    <a:pt x="273812" y="25400"/>
                  </a:lnTo>
                  <a:lnTo>
                    <a:pt x="273812" y="50800"/>
                  </a:lnTo>
                  <a:cubicBezTo>
                    <a:pt x="150241" y="50800"/>
                    <a:pt x="50800" y="149098"/>
                    <a:pt x="50800" y="269240"/>
                  </a:cubicBezTo>
                  <a:close/>
                </a:path>
              </a:pathLst>
            </a:custGeom>
            <a:solidFill>
              <a:srgbClr val="60646A"/>
            </a:solidFill>
          </p:spPr>
        </p:sp>
      </p:grpSp>
      <p:grpSp>
        <p:nvGrpSpPr>
          <p:cNvPr name="Group 18" id="18"/>
          <p:cNvGrpSpPr>
            <a:grpSpLocks noChangeAspect="true"/>
          </p:cNvGrpSpPr>
          <p:nvPr/>
        </p:nvGrpSpPr>
        <p:grpSpPr>
          <a:xfrm rot="0">
            <a:off x="7767786" y="6946404"/>
            <a:ext cx="152400" cy="1658690"/>
            <a:chOff x="0" y="0"/>
            <a:chExt cx="203200" cy="2211587"/>
          </a:xfrm>
        </p:grpSpPr>
        <p:sp>
          <p:nvSpPr>
            <p:cNvPr name="Freeform 19" id="19" descr="preencoded.png"/>
            <p:cNvSpPr/>
            <p:nvPr/>
          </p:nvSpPr>
          <p:spPr>
            <a:xfrm flipH="false" flipV="false" rot="0">
              <a:off x="0" y="0"/>
              <a:ext cx="203200" cy="2211578"/>
            </a:xfrm>
            <a:custGeom>
              <a:avLst/>
              <a:gdLst/>
              <a:ahLst/>
              <a:cxnLst/>
              <a:rect r="r" b="b" t="t" l="l"/>
              <a:pathLst>
                <a:path h="2211578" w="203200">
                  <a:moveTo>
                    <a:pt x="0" y="0"/>
                  </a:moveTo>
                  <a:lnTo>
                    <a:pt x="203200" y="0"/>
                  </a:lnTo>
                  <a:lnTo>
                    <a:pt x="203200" y="2211578"/>
                  </a:lnTo>
                  <a:lnTo>
                    <a:pt x="0" y="2211578"/>
                  </a:lnTo>
                  <a:lnTo>
                    <a:pt x="0" y="0"/>
                  </a:lnTo>
                  <a:close/>
                </a:path>
              </a:pathLst>
            </a:custGeom>
            <a:blipFill>
              <a:blip r:embed="rId5"/>
              <a:stretch>
                <a:fillRect l="-40" t="0" r="-40" b="0"/>
              </a:stretch>
            </a:blipFill>
          </p:spPr>
        </p:sp>
      </p:grpSp>
      <p:sp>
        <p:nvSpPr>
          <p:cNvPr name="TextBox 20" id="20"/>
          <p:cNvSpPr txBox="true"/>
          <p:nvPr/>
        </p:nvSpPr>
        <p:spPr>
          <a:xfrm rot="0">
            <a:off x="8229005" y="7226647"/>
            <a:ext cx="3971032" cy="473869"/>
          </a:xfrm>
          <a:prstGeom prst="rect">
            <a:avLst/>
          </a:prstGeom>
        </p:spPr>
        <p:txBody>
          <a:bodyPr anchor="t" rtlCol="false" tIns="0" lIns="0" bIns="0" rIns="0">
            <a:spAutoFit/>
          </a:bodyPr>
          <a:lstStyle/>
          <a:p>
            <a:pPr algn="l">
              <a:lnSpc>
                <a:spcPts val="3500"/>
              </a:lnSpc>
            </a:pPr>
            <a:r>
              <a:rPr lang="en-US" sz="2750" b="true">
                <a:solidFill>
                  <a:srgbClr val="EEEFF5"/>
                </a:solidFill>
                <a:latin typeface="Barlow Bold"/>
                <a:ea typeface="Barlow Bold"/>
                <a:cs typeface="Barlow Bold"/>
                <a:sym typeface="Barlow Bold"/>
              </a:rPr>
              <a:t>Continuous Improvement</a:t>
            </a:r>
          </a:p>
        </p:txBody>
      </p:sp>
      <p:sp>
        <p:nvSpPr>
          <p:cNvPr name="TextBox 21" id="21"/>
          <p:cNvSpPr txBox="true"/>
          <p:nvPr/>
        </p:nvSpPr>
        <p:spPr>
          <a:xfrm rot="0">
            <a:off x="8229005" y="7786688"/>
            <a:ext cx="8802290" cy="509588"/>
          </a:xfrm>
          <a:prstGeom prst="rect">
            <a:avLst/>
          </a:prstGeom>
        </p:spPr>
        <p:txBody>
          <a:bodyPr anchor="t" rtlCol="false" tIns="0" lIns="0" bIns="0" rIns="0">
            <a:spAutoFit/>
          </a:bodyPr>
          <a:lstStyle/>
          <a:p>
            <a:pPr algn="l">
              <a:lnSpc>
                <a:spcPts val="3374"/>
              </a:lnSpc>
            </a:pPr>
            <a:r>
              <a:rPr lang="en-US" sz="2125">
                <a:solidFill>
                  <a:srgbClr val="EEEFF5"/>
                </a:solidFill>
                <a:latin typeface="Montserrat"/>
                <a:ea typeface="Montserrat"/>
                <a:cs typeface="Montserrat"/>
                <a:sym typeface="Montserrat"/>
              </a:rPr>
              <a:t>Apply project guidelines for future data analysis endeavors.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DAGswjlcMM8</dc:identifier>
  <dcterms:modified xsi:type="dcterms:W3CDTF">2011-08-01T06:04:30Z</dcterms:modified>
  <cp:revision>1</cp:revision>
  <dc:title>PP.pptx</dc:title>
</cp:coreProperties>
</file>