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2" r:id="rId2"/>
    <p:sldId id="264" r:id="rId3"/>
    <p:sldId id="267" r:id="rId4"/>
    <p:sldId id="334"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290" r:id="rId19"/>
    <p:sldId id="297" r:id="rId20"/>
    <p:sldId id="291" r:id="rId21"/>
    <p:sldId id="296" r:id="rId22"/>
    <p:sldId id="292" r:id="rId23"/>
    <p:sldId id="298" r:id="rId24"/>
    <p:sldId id="293" r:id="rId25"/>
    <p:sldId id="299" r:id="rId26"/>
    <p:sldId id="301" r:id="rId27"/>
    <p:sldId id="329" r:id="rId28"/>
    <p:sldId id="330" r:id="rId29"/>
    <p:sldId id="331" r:id="rId30"/>
    <p:sldId id="332" r:id="rId31"/>
    <p:sldId id="333" r:id="rId32"/>
    <p:sldId id="302" r:id="rId33"/>
    <p:sldId id="323" r:id="rId34"/>
    <p:sldId id="324" r:id="rId35"/>
    <p:sldId id="325" r:id="rId36"/>
    <p:sldId id="327" r:id="rId37"/>
    <p:sldId id="328" r:id="rId38"/>
    <p:sldId id="335" r:id="rId39"/>
    <p:sldId id="336" r:id="rId40"/>
    <p:sldId id="278" r:id="rId41"/>
    <p:sldId id="300" r:id="rId42"/>
    <p:sldId id="28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6" userDrawn="1">
          <p15:clr>
            <a:srgbClr val="A4A3A4"/>
          </p15:clr>
        </p15:guide>
        <p15:guide id="2" pos="7355" userDrawn="1">
          <p15:clr>
            <a:srgbClr val="A4A3A4"/>
          </p15:clr>
        </p15:guide>
        <p15:guide id="3" pos="325" userDrawn="1">
          <p15:clr>
            <a:srgbClr val="A4A3A4"/>
          </p15:clr>
        </p15:guide>
        <p15:guide id="4"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196" autoAdjust="0"/>
  </p:normalViewPr>
  <p:slideViewPr>
    <p:cSldViewPr snapToGrid="0">
      <p:cViewPr varScale="1">
        <p:scale>
          <a:sx n="48" d="100"/>
          <a:sy n="48" d="100"/>
        </p:scale>
        <p:origin x="62" y="806"/>
      </p:cViewPr>
      <p:guideLst>
        <p:guide orient="horz" pos="686"/>
        <p:guide pos="7355"/>
        <p:guide pos="325"/>
        <p:guide orient="horz" pos="3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EB919-B219-4E4B-BF76-AC9A70D72D95}" type="datetimeFigureOut">
              <a:rPr lang="en-IN" smtClean="0"/>
              <a:t>07-05-2024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37371-30E2-4866-AF41-363474181D26}" type="slidenum">
              <a:rPr lang="en-IN" smtClean="0"/>
              <a:t>‹#›</a:t>
            </a:fld>
            <a:endParaRPr lang="en-IN" dirty="0"/>
          </a:p>
        </p:txBody>
      </p:sp>
    </p:spTree>
    <p:extLst>
      <p:ext uri="{BB962C8B-B14F-4D97-AF65-F5344CB8AC3E}">
        <p14:creationId xmlns:p14="http://schemas.microsoft.com/office/powerpoint/2010/main" val="3272148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3</a:t>
            </a:fld>
            <a:endParaRPr lang="en-IN" dirty="0"/>
          </a:p>
        </p:txBody>
      </p:sp>
    </p:spTree>
    <p:extLst>
      <p:ext uri="{BB962C8B-B14F-4D97-AF65-F5344CB8AC3E}">
        <p14:creationId xmlns:p14="http://schemas.microsoft.com/office/powerpoint/2010/main" val="892343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12</a:t>
            </a:fld>
            <a:endParaRPr lang="en-IN" dirty="0"/>
          </a:p>
        </p:txBody>
      </p:sp>
    </p:spTree>
    <p:extLst>
      <p:ext uri="{BB962C8B-B14F-4D97-AF65-F5344CB8AC3E}">
        <p14:creationId xmlns:p14="http://schemas.microsoft.com/office/powerpoint/2010/main" val="894368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13</a:t>
            </a:fld>
            <a:endParaRPr lang="en-IN" dirty="0"/>
          </a:p>
        </p:txBody>
      </p:sp>
    </p:spTree>
    <p:extLst>
      <p:ext uri="{BB962C8B-B14F-4D97-AF65-F5344CB8AC3E}">
        <p14:creationId xmlns:p14="http://schemas.microsoft.com/office/powerpoint/2010/main" val="1047639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14</a:t>
            </a:fld>
            <a:endParaRPr lang="en-IN" dirty="0"/>
          </a:p>
        </p:txBody>
      </p:sp>
    </p:spTree>
    <p:extLst>
      <p:ext uri="{BB962C8B-B14F-4D97-AF65-F5344CB8AC3E}">
        <p14:creationId xmlns:p14="http://schemas.microsoft.com/office/powerpoint/2010/main" val="3514448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15</a:t>
            </a:fld>
            <a:endParaRPr lang="en-IN" dirty="0"/>
          </a:p>
        </p:txBody>
      </p:sp>
    </p:spTree>
    <p:extLst>
      <p:ext uri="{BB962C8B-B14F-4D97-AF65-F5344CB8AC3E}">
        <p14:creationId xmlns:p14="http://schemas.microsoft.com/office/powerpoint/2010/main" val="71747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16</a:t>
            </a:fld>
            <a:endParaRPr lang="en-IN" dirty="0"/>
          </a:p>
        </p:txBody>
      </p:sp>
    </p:spTree>
    <p:extLst>
      <p:ext uri="{BB962C8B-B14F-4D97-AF65-F5344CB8AC3E}">
        <p14:creationId xmlns:p14="http://schemas.microsoft.com/office/powerpoint/2010/main" val="3252270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17</a:t>
            </a:fld>
            <a:endParaRPr lang="en-IN" dirty="0"/>
          </a:p>
        </p:txBody>
      </p:sp>
    </p:spTree>
    <p:extLst>
      <p:ext uri="{BB962C8B-B14F-4D97-AF65-F5344CB8AC3E}">
        <p14:creationId xmlns:p14="http://schemas.microsoft.com/office/powerpoint/2010/main" val="3575903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18</a:t>
            </a:fld>
            <a:endParaRPr lang="en-IN" dirty="0"/>
          </a:p>
        </p:txBody>
      </p:sp>
    </p:spTree>
    <p:extLst>
      <p:ext uri="{BB962C8B-B14F-4D97-AF65-F5344CB8AC3E}">
        <p14:creationId xmlns:p14="http://schemas.microsoft.com/office/powerpoint/2010/main" val="4151820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19</a:t>
            </a:fld>
            <a:endParaRPr lang="en-IN" dirty="0"/>
          </a:p>
        </p:txBody>
      </p:sp>
    </p:spTree>
    <p:extLst>
      <p:ext uri="{BB962C8B-B14F-4D97-AF65-F5344CB8AC3E}">
        <p14:creationId xmlns:p14="http://schemas.microsoft.com/office/powerpoint/2010/main" val="3545135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20</a:t>
            </a:fld>
            <a:endParaRPr lang="en-IN" dirty="0"/>
          </a:p>
        </p:txBody>
      </p:sp>
    </p:spTree>
    <p:extLst>
      <p:ext uri="{BB962C8B-B14F-4D97-AF65-F5344CB8AC3E}">
        <p14:creationId xmlns:p14="http://schemas.microsoft.com/office/powerpoint/2010/main" val="4231213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21</a:t>
            </a:fld>
            <a:endParaRPr lang="en-IN" dirty="0"/>
          </a:p>
        </p:txBody>
      </p:sp>
    </p:spTree>
    <p:extLst>
      <p:ext uri="{BB962C8B-B14F-4D97-AF65-F5344CB8AC3E}">
        <p14:creationId xmlns:p14="http://schemas.microsoft.com/office/powerpoint/2010/main" val="358500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4</a:t>
            </a:fld>
            <a:endParaRPr lang="en-IN" dirty="0"/>
          </a:p>
        </p:txBody>
      </p:sp>
    </p:spTree>
    <p:extLst>
      <p:ext uri="{BB962C8B-B14F-4D97-AF65-F5344CB8AC3E}">
        <p14:creationId xmlns:p14="http://schemas.microsoft.com/office/powerpoint/2010/main" val="1501013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22</a:t>
            </a:fld>
            <a:endParaRPr lang="en-IN" dirty="0"/>
          </a:p>
        </p:txBody>
      </p:sp>
    </p:spTree>
    <p:extLst>
      <p:ext uri="{BB962C8B-B14F-4D97-AF65-F5344CB8AC3E}">
        <p14:creationId xmlns:p14="http://schemas.microsoft.com/office/powerpoint/2010/main" val="364723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23</a:t>
            </a:fld>
            <a:endParaRPr lang="en-IN" dirty="0"/>
          </a:p>
        </p:txBody>
      </p:sp>
    </p:spTree>
    <p:extLst>
      <p:ext uri="{BB962C8B-B14F-4D97-AF65-F5344CB8AC3E}">
        <p14:creationId xmlns:p14="http://schemas.microsoft.com/office/powerpoint/2010/main" val="892859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24</a:t>
            </a:fld>
            <a:endParaRPr lang="en-IN" dirty="0"/>
          </a:p>
        </p:txBody>
      </p:sp>
    </p:spTree>
    <p:extLst>
      <p:ext uri="{BB962C8B-B14F-4D97-AF65-F5344CB8AC3E}">
        <p14:creationId xmlns:p14="http://schemas.microsoft.com/office/powerpoint/2010/main" val="1862766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25</a:t>
            </a:fld>
            <a:endParaRPr lang="en-IN" dirty="0"/>
          </a:p>
        </p:txBody>
      </p:sp>
    </p:spTree>
    <p:extLst>
      <p:ext uri="{BB962C8B-B14F-4D97-AF65-F5344CB8AC3E}">
        <p14:creationId xmlns:p14="http://schemas.microsoft.com/office/powerpoint/2010/main" val="533136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26</a:t>
            </a:fld>
            <a:endParaRPr lang="en-IN" dirty="0"/>
          </a:p>
        </p:txBody>
      </p:sp>
    </p:spTree>
    <p:extLst>
      <p:ext uri="{BB962C8B-B14F-4D97-AF65-F5344CB8AC3E}">
        <p14:creationId xmlns:p14="http://schemas.microsoft.com/office/powerpoint/2010/main" val="1335838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27</a:t>
            </a:fld>
            <a:endParaRPr lang="en-IN" dirty="0"/>
          </a:p>
        </p:txBody>
      </p:sp>
    </p:spTree>
    <p:extLst>
      <p:ext uri="{BB962C8B-B14F-4D97-AF65-F5344CB8AC3E}">
        <p14:creationId xmlns:p14="http://schemas.microsoft.com/office/powerpoint/2010/main" val="2458614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28</a:t>
            </a:fld>
            <a:endParaRPr lang="en-IN" dirty="0"/>
          </a:p>
        </p:txBody>
      </p:sp>
    </p:spTree>
    <p:extLst>
      <p:ext uri="{BB962C8B-B14F-4D97-AF65-F5344CB8AC3E}">
        <p14:creationId xmlns:p14="http://schemas.microsoft.com/office/powerpoint/2010/main" val="2588065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29</a:t>
            </a:fld>
            <a:endParaRPr lang="en-IN" dirty="0"/>
          </a:p>
        </p:txBody>
      </p:sp>
    </p:spTree>
    <p:extLst>
      <p:ext uri="{BB962C8B-B14F-4D97-AF65-F5344CB8AC3E}">
        <p14:creationId xmlns:p14="http://schemas.microsoft.com/office/powerpoint/2010/main" val="4254684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30</a:t>
            </a:fld>
            <a:endParaRPr lang="en-IN" dirty="0"/>
          </a:p>
        </p:txBody>
      </p:sp>
    </p:spTree>
    <p:extLst>
      <p:ext uri="{BB962C8B-B14F-4D97-AF65-F5344CB8AC3E}">
        <p14:creationId xmlns:p14="http://schemas.microsoft.com/office/powerpoint/2010/main" val="12232449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31</a:t>
            </a:fld>
            <a:endParaRPr lang="en-IN" dirty="0"/>
          </a:p>
        </p:txBody>
      </p:sp>
    </p:spTree>
    <p:extLst>
      <p:ext uri="{BB962C8B-B14F-4D97-AF65-F5344CB8AC3E}">
        <p14:creationId xmlns:p14="http://schemas.microsoft.com/office/powerpoint/2010/main" val="179697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5</a:t>
            </a:fld>
            <a:endParaRPr lang="en-IN" dirty="0"/>
          </a:p>
        </p:txBody>
      </p:sp>
    </p:spTree>
    <p:extLst>
      <p:ext uri="{BB962C8B-B14F-4D97-AF65-F5344CB8AC3E}">
        <p14:creationId xmlns:p14="http://schemas.microsoft.com/office/powerpoint/2010/main" val="1655985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32</a:t>
            </a:fld>
            <a:endParaRPr lang="en-IN" dirty="0"/>
          </a:p>
        </p:txBody>
      </p:sp>
    </p:spTree>
    <p:extLst>
      <p:ext uri="{BB962C8B-B14F-4D97-AF65-F5344CB8AC3E}">
        <p14:creationId xmlns:p14="http://schemas.microsoft.com/office/powerpoint/2010/main" val="3948766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33</a:t>
            </a:fld>
            <a:endParaRPr lang="en-IN" dirty="0"/>
          </a:p>
        </p:txBody>
      </p:sp>
    </p:spTree>
    <p:extLst>
      <p:ext uri="{BB962C8B-B14F-4D97-AF65-F5344CB8AC3E}">
        <p14:creationId xmlns:p14="http://schemas.microsoft.com/office/powerpoint/2010/main" val="4141271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34</a:t>
            </a:fld>
            <a:endParaRPr lang="en-IN" dirty="0"/>
          </a:p>
        </p:txBody>
      </p:sp>
    </p:spTree>
    <p:extLst>
      <p:ext uri="{BB962C8B-B14F-4D97-AF65-F5344CB8AC3E}">
        <p14:creationId xmlns:p14="http://schemas.microsoft.com/office/powerpoint/2010/main" val="31757060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35</a:t>
            </a:fld>
            <a:endParaRPr lang="en-IN" dirty="0"/>
          </a:p>
        </p:txBody>
      </p:sp>
    </p:spTree>
    <p:extLst>
      <p:ext uri="{BB962C8B-B14F-4D97-AF65-F5344CB8AC3E}">
        <p14:creationId xmlns:p14="http://schemas.microsoft.com/office/powerpoint/2010/main" val="1652430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36</a:t>
            </a:fld>
            <a:endParaRPr lang="en-IN" dirty="0"/>
          </a:p>
        </p:txBody>
      </p:sp>
    </p:spTree>
    <p:extLst>
      <p:ext uri="{BB962C8B-B14F-4D97-AF65-F5344CB8AC3E}">
        <p14:creationId xmlns:p14="http://schemas.microsoft.com/office/powerpoint/2010/main" val="203634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37</a:t>
            </a:fld>
            <a:endParaRPr lang="en-IN" dirty="0"/>
          </a:p>
        </p:txBody>
      </p:sp>
    </p:spTree>
    <p:extLst>
      <p:ext uri="{BB962C8B-B14F-4D97-AF65-F5344CB8AC3E}">
        <p14:creationId xmlns:p14="http://schemas.microsoft.com/office/powerpoint/2010/main" val="3990940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38</a:t>
            </a:fld>
            <a:endParaRPr lang="en-IN" dirty="0"/>
          </a:p>
        </p:txBody>
      </p:sp>
    </p:spTree>
    <p:extLst>
      <p:ext uri="{BB962C8B-B14F-4D97-AF65-F5344CB8AC3E}">
        <p14:creationId xmlns:p14="http://schemas.microsoft.com/office/powerpoint/2010/main" val="18616136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39</a:t>
            </a:fld>
            <a:endParaRPr lang="en-IN" dirty="0"/>
          </a:p>
        </p:txBody>
      </p:sp>
    </p:spTree>
    <p:extLst>
      <p:ext uri="{BB962C8B-B14F-4D97-AF65-F5344CB8AC3E}">
        <p14:creationId xmlns:p14="http://schemas.microsoft.com/office/powerpoint/2010/main" val="25364628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40</a:t>
            </a:fld>
            <a:endParaRPr lang="en-IN" dirty="0"/>
          </a:p>
        </p:txBody>
      </p:sp>
    </p:spTree>
    <p:extLst>
      <p:ext uri="{BB962C8B-B14F-4D97-AF65-F5344CB8AC3E}">
        <p14:creationId xmlns:p14="http://schemas.microsoft.com/office/powerpoint/2010/main" val="2713598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41</a:t>
            </a:fld>
            <a:endParaRPr lang="en-IN" dirty="0"/>
          </a:p>
        </p:txBody>
      </p:sp>
    </p:spTree>
    <p:extLst>
      <p:ext uri="{BB962C8B-B14F-4D97-AF65-F5344CB8AC3E}">
        <p14:creationId xmlns:p14="http://schemas.microsoft.com/office/powerpoint/2010/main" val="3178207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6</a:t>
            </a:fld>
            <a:endParaRPr lang="en-IN" dirty="0"/>
          </a:p>
        </p:txBody>
      </p:sp>
    </p:spTree>
    <p:extLst>
      <p:ext uri="{BB962C8B-B14F-4D97-AF65-F5344CB8AC3E}">
        <p14:creationId xmlns:p14="http://schemas.microsoft.com/office/powerpoint/2010/main" val="739815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42</a:t>
            </a:fld>
            <a:endParaRPr lang="en-IN" dirty="0"/>
          </a:p>
        </p:txBody>
      </p:sp>
    </p:spTree>
    <p:extLst>
      <p:ext uri="{BB962C8B-B14F-4D97-AF65-F5344CB8AC3E}">
        <p14:creationId xmlns:p14="http://schemas.microsoft.com/office/powerpoint/2010/main" val="2301203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7</a:t>
            </a:fld>
            <a:endParaRPr lang="en-IN" dirty="0"/>
          </a:p>
        </p:txBody>
      </p:sp>
    </p:spTree>
    <p:extLst>
      <p:ext uri="{BB962C8B-B14F-4D97-AF65-F5344CB8AC3E}">
        <p14:creationId xmlns:p14="http://schemas.microsoft.com/office/powerpoint/2010/main" val="3908523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8</a:t>
            </a:fld>
            <a:endParaRPr lang="en-IN" dirty="0"/>
          </a:p>
        </p:txBody>
      </p:sp>
    </p:spTree>
    <p:extLst>
      <p:ext uri="{BB962C8B-B14F-4D97-AF65-F5344CB8AC3E}">
        <p14:creationId xmlns:p14="http://schemas.microsoft.com/office/powerpoint/2010/main" val="1962345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9</a:t>
            </a:fld>
            <a:endParaRPr lang="en-IN" dirty="0"/>
          </a:p>
        </p:txBody>
      </p:sp>
    </p:spTree>
    <p:extLst>
      <p:ext uri="{BB962C8B-B14F-4D97-AF65-F5344CB8AC3E}">
        <p14:creationId xmlns:p14="http://schemas.microsoft.com/office/powerpoint/2010/main" val="1407582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10</a:t>
            </a:fld>
            <a:endParaRPr lang="en-IN" dirty="0"/>
          </a:p>
        </p:txBody>
      </p:sp>
    </p:spTree>
    <p:extLst>
      <p:ext uri="{BB962C8B-B14F-4D97-AF65-F5344CB8AC3E}">
        <p14:creationId xmlns:p14="http://schemas.microsoft.com/office/powerpoint/2010/main" val="247830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ar(--font-gsans)"/>
              </a:rPr>
              <a:t>Flutter is an open source framework by Google for building beautiful, natively compiled, multi-platform applications from a single codebase.</a:t>
            </a:r>
          </a:p>
          <a:p>
            <a:endParaRPr lang="en-IN" dirty="0"/>
          </a:p>
        </p:txBody>
      </p:sp>
      <p:sp>
        <p:nvSpPr>
          <p:cNvPr id="4" name="Slide Number Placeholder 3"/>
          <p:cNvSpPr>
            <a:spLocks noGrp="1"/>
          </p:cNvSpPr>
          <p:nvPr>
            <p:ph type="sldNum" sz="quarter" idx="5"/>
          </p:nvPr>
        </p:nvSpPr>
        <p:spPr/>
        <p:txBody>
          <a:bodyPr/>
          <a:lstStyle/>
          <a:p>
            <a:fld id="{D5737371-30E2-4866-AF41-363474181D26}" type="slidenum">
              <a:rPr lang="en-IN" smtClean="0"/>
              <a:t>11</a:t>
            </a:fld>
            <a:endParaRPr lang="en-IN" dirty="0"/>
          </a:p>
        </p:txBody>
      </p:sp>
    </p:spTree>
    <p:extLst>
      <p:ext uri="{BB962C8B-B14F-4D97-AF65-F5344CB8AC3E}">
        <p14:creationId xmlns:p14="http://schemas.microsoft.com/office/powerpoint/2010/main" val="297730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4D70-43DF-E7E3-74D6-F5B90EF24E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DC4641-0530-8191-A2E6-8B769BECB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2774AE-6643-440C-C81D-17C20B260D10}"/>
              </a:ext>
            </a:extLst>
          </p:cNvPr>
          <p:cNvSpPr>
            <a:spLocks noGrp="1"/>
          </p:cNvSpPr>
          <p:nvPr>
            <p:ph type="dt" sz="half" idx="10"/>
          </p:nvPr>
        </p:nvSpPr>
        <p:spPr/>
        <p:txBody>
          <a:bodyPr/>
          <a:lstStyle/>
          <a:p>
            <a:fld id="{EFA7ADC3-CE74-43A5-A582-D49F1D904191}" type="datetimeFigureOut">
              <a:rPr lang="en-IN" smtClean="0"/>
              <a:t>07-05-2024</a:t>
            </a:fld>
            <a:endParaRPr lang="en-IN" dirty="0"/>
          </a:p>
        </p:txBody>
      </p:sp>
      <p:sp>
        <p:nvSpPr>
          <p:cNvPr id="5" name="Footer Placeholder 4">
            <a:extLst>
              <a:ext uri="{FF2B5EF4-FFF2-40B4-BE49-F238E27FC236}">
                <a16:creationId xmlns:a16="http://schemas.microsoft.com/office/drawing/2014/main" id="{0CFF3D0C-B33C-6A10-4DD3-68AFC0808E5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0CDA3D6-9DFF-B2D4-DA20-F2318DF23E08}"/>
              </a:ext>
            </a:extLst>
          </p:cNvPr>
          <p:cNvSpPr>
            <a:spLocks noGrp="1"/>
          </p:cNvSpPr>
          <p:nvPr>
            <p:ph type="sldNum" sz="quarter" idx="12"/>
          </p:nvPr>
        </p:nvSpPr>
        <p:spPr/>
        <p:txBody>
          <a:bodyPr/>
          <a:lstStyle/>
          <a:p>
            <a:fld id="{A4E6813B-7B2E-4BC1-9C00-58899F965EE0}" type="slidenum">
              <a:rPr lang="en-IN" smtClean="0"/>
              <a:t>‹#›</a:t>
            </a:fld>
            <a:endParaRPr lang="en-IN" dirty="0"/>
          </a:p>
        </p:txBody>
      </p:sp>
    </p:spTree>
    <p:extLst>
      <p:ext uri="{BB962C8B-B14F-4D97-AF65-F5344CB8AC3E}">
        <p14:creationId xmlns:p14="http://schemas.microsoft.com/office/powerpoint/2010/main" val="381602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660A-B26A-74E7-D517-49567691E5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69A5A4-4768-E8C1-3A03-9A723EE5D5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BFE30C-5588-27C0-16D9-0419FE205629}"/>
              </a:ext>
            </a:extLst>
          </p:cNvPr>
          <p:cNvSpPr>
            <a:spLocks noGrp="1"/>
          </p:cNvSpPr>
          <p:nvPr>
            <p:ph type="dt" sz="half" idx="10"/>
          </p:nvPr>
        </p:nvSpPr>
        <p:spPr/>
        <p:txBody>
          <a:bodyPr/>
          <a:lstStyle/>
          <a:p>
            <a:fld id="{EFA7ADC3-CE74-43A5-A582-D49F1D904191}" type="datetimeFigureOut">
              <a:rPr lang="en-IN" smtClean="0"/>
              <a:t>07-05-2024</a:t>
            </a:fld>
            <a:endParaRPr lang="en-IN" dirty="0"/>
          </a:p>
        </p:txBody>
      </p:sp>
      <p:sp>
        <p:nvSpPr>
          <p:cNvPr id="5" name="Footer Placeholder 4">
            <a:extLst>
              <a:ext uri="{FF2B5EF4-FFF2-40B4-BE49-F238E27FC236}">
                <a16:creationId xmlns:a16="http://schemas.microsoft.com/office/drawing/2014/main" id="{1C64509C-7B1A-2E3C-6BEE-EABEB34BFAC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4478435-72E4-AF1F-9A06-BB9FED2CE326}"/>
              </a:ext>
            </a:extLst>
          </p:cNvPr>
          <p:cNvSpPr>
            <a:spLocks noGrp="1"/>
          </p:cNvSpPr>
          <p:nvPr>
            <p:ph type="sldNum" sz="quarter" idx="12"/>
          </p:nvPr>
        </p:nvSpPr>
        <p:spPr/>
        <p:txBody>
          <a:bodyPr/>
          <a:lstStyle/>
          <a:p>
            <a:fld id="{A4E6813B-7B2E-4BC1-9C00-58899F965EE0}" type="slidenum">
              <a:rPr lang="en-IN" smtClean="0"/>
              <a:t>‹#›</a:t>
            </a:fld>
            <a:endParaRPr lang="en-IN" dirty="0"/>
          </a:p>
        </p:txBody>
      </p:sp>
    </p:spTree>
    <p:extLst>
      <p:ext uri="{BB962C8B-B14F-4D97-AF65-F5344CB8AC3E}">
        <p14:creationId xmlns:p14="http://schemas.microsoft.com/office/powerpoint/2010/main" val="202821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27B7E0-9ADD-4B9D-A34B-F93398A04B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E886EC-D926-6CE5-6300-CA811A9920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A9C15C-4543-859C-8641-92E50096E6FC}"/>
              </a:ext>
            </a:extLst>
          </p:cNvPr>
          <p:cNvSpPr>
            <a:spLocks noGrp="1"/>
          </p:cNvSpPr>
          <p:nvPr>
            <p:ph type="dt" sz="half" idx="10"/>
          </p:nvPr>
        </p:nvSpPr>
        <p:spPr/>
        <p:txBody>
          <a:bodyPr/>
          <a:lstStyle/>
          <a:p>
            <a:fld id="{EFA7ADC3-CE74-43A5-A582-D49F1D904191}" type="datetimeFigureOut">
              <a:rPr lang="en-IN" smtClean="0"/>
              <a:t>07-05-2024</a:t>
            </a:fld>
            <a:endParaRPr lang="en-IN" dirty="0"/>
          </a:p>
        </p:txBody>
      </p:sp>
      <p:sp>
        <p:nvSpPr>
          <p:cNvPr id="5" name="Footer Placeholder 4">
            <a:extLst>
              <a:ext uri="{FF2B5EF4-FFF2-40B4-BE49-F238E27FC236}">
                <a16:creationId xmlns:a16="http://schemas.microsoft.com/office/drawing/2014/main" id="{FB50BA4E-14B9-0ABB-C1A6-E497E1464A9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861B4E2-9901-CBBA-D8DF-C3A5653ED182}"/>
              </a:ext>
            </a:extLst>
          </p:cNvPr>
          <p:cNvSpPr>
            <a:spLocks noGrp="1"/>
          </p:cNvSpPr>
          <p:nvPr>
            <p:ph type="sldNum" sz="quarter" idx="12"/>
          </p:nvPr>
        </p:nvSpPr>
        <p:spPr/>
        <p:txBody>
          <a:bodyPr/>
          <a:lstStyle/>
          <a:p>
            <a:fld id="{A4E6813B-7B2E-4BC1-9C00-58899F965EE0}" type="slidenum">
              <a:rPr lang="en-IN" smtClean="0"/>
              <a:t>‹#›</a:t>
            </a:fld>
            <a:endParaRPr lang="en-IN" dirty="0"/>
          </a:p>
        </p:txBody>
      </p:sp>
    </p:spTree>
    <p:extLst>
      <p:ext uri="{BB962C8B-B14F-4D97-AF65-F5344CB8AC3E}">
        <p14:creationId xmlns:p14="http://schemas.microsoft.com/office/powerpoint/2010/main" val="2925414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9820-E81A-49B2-D6A5-C072083E0E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F65132-3708-9052-1D5B-EA4122B4D2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4E4052-F3B9-828C-7877-1BB6B99C7F06}"/>
              </a:ext>
            </a:extLst>
          </p:cNvPr>
          <p:cNvSpPr>
            <a:spLocks noGrp="1"/>
          </p:cNvSpPr>
          <p:nvPr>
            <p:ph type="dt" sz="half" idx="10"/>
          </p:nvPr>
        </p:nvSpPr>
        <p:spPr/>
        <p:txBody>
          <a:bodyPr/>
          <a:lstStyle/>
          <a:p>
            <a:fld id="{EFA7ADC3-CE74-43A5-A582-D49F1D904191}" type="datetimeFigureOut">
              <a:rPr lang="en-IN" smtClean="0"/>
              <a:t>07-05-2024</a:t>
            </a:fld>
            <a:endParaRPr lang="en-IN" dirty="0"/>
          </a:p>
        </p:txBody>
      </p:sp>
      <p:sp>
        <p:nvSpPr>
          <p:cNvPr id="5" name="Footer Placeholder 4">
            <a:extLst>
              <a:ext uri="{FF2B5EF4-FFF2-40B4-BE49-F238E27FC236}">
                <a16:creationId xmlns:a16="http://schemas.microsoft.com/office/drawing/2014/main" id="{B3998E67-0377-AA74-79A6-69E7F5ABA8A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61EBB2E-414C-E2F9-3364-5A876B016DF7}"/>
              </a:ext>
            </a:extLst>
          </p:cNvPr>
          <p:cNvSpPr>
            <a:spLocks noGrp="1"/>
          </p:cNvSpPr>
          <p:nvPr>
            <p:ph type="sldNum" sz="quarter" idx="12"/>
          </p:nvPr>
        </p:nvSpPr>
        <p:spPr/>
        <p:txBody>
          <a:bodyPr/>
          <a:lstStyle/>
          <a:p>
            <a:fld id="{A4E6813B-7B2E-4BC1-9C00-58899F965EE0}" type="slidenum">
              <a:rPr lang="en-IN" smtClean="0"/>
              <a:t>‹#›</a:t>
            </a:fld>
            <a:endParaRPr lang="en-IN" dirty="0"/>
          </a:p>
        </p:txBody>
      </p:sp>
    </p:spTree>
    <p:extLst>
      <p:ext uri="{BB962C8B-B14F-4D97-AF65-F5344CB8AC3E}">
        <p14:creationId xmlns:p14="http://schemas.microsoft.com/office/powerpoint/2010/main" val="180454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CCB7-AA95-5D78-34E1-DBF3CF178E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E92D43-BA62-855F-03E2-5CFC096507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6CFEE-2584-561C-DE60-5F181F5D805C}"/>
              </a:ext>
            </a:extLst>
          </p:cNvPr>
          <p:cNvSpPr>
            <a:spLocks noGrp="1"/>
          </p:cNvSpPr>
          <p:nvPr>
            <p:ph type="dt" sz="half" idx="10"/>
          </p:nvPr>
        </p:nvSpPr>
        <p:spPr/>
        <p:txBody>
          <a:bodyPr/>
          <a:lstStyle/>
          <a:p>
            <a:fld id="{EFA7ADC3-CE74-43A5-A582-D49F1D904191}" type="datetimeFigureOut">
              <a:rPr lang="en-IN" smtClean="0"/>
              <a:t>07-05-2024</a:t>
            </a:fld>
            <a:endParaRPr lang="en-IN" dirty="0"/>
          </a:p>
        </p:txBody>
      </p:sp>
      <p:sp>
        <p:nvSpPr>
          <p:cNvPr id="5" name="Footer Placeholder 4">
            <a:extLst>
              <a:ext uri="{FF2B5EF4-FFF2-40B4-BE49-F238E27FC236}">
                <a16:creationId xmlns:a16="http://schemas.microsoft.com/office/drawing/2014/main" id="{1D496DA2-39A2-2BF9-3E80-22DD2D1B90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400641A-03BC-3B39-E8D5-15B00AD77E5A}"/>
              </a:ext>
            </a:extLst>
          </p:cNvPr>
          <p:cNvSpPr>
            <a:spLocks noGrp="1"/>
          </p:cNvSpPr>
          <p:nvPr>
            <p:ph type="sldNum" sz="quarter" idx="12"/>
          </p:nvPr>
        </p:nvSpPr>
        <p:spPr/>
        <p:txBody>
          <a:bodyPr/>
          <a:lstStyle/>
          <a:p>
            <a:fld id="{A4E6813B-7B2E-4BC1-9C00-58899F965EE0}" type="slidenum">
              <a:rPr lang="en-IN" smtClean="0"/>
              <a:t>‹#›</a:t>
            </a:fld>
            <a:endParaRPr lang="en-IN" dirty="0"/>
          </a:p>
        </p:txBody>
      </p:sp>
    </p:spTree>
    <p:extLst>
      <p:ext uri="{BB962C8B-B14F-4D97-AF65-F5344CB8AC3E}">
        <p14:creationId xmlns:p14="http://schemas.microsoft.com/office/powerpoint/2010/main" val="277689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4C30-FC2E-CCFE-4961-594A22C4FE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67AA72-2007-7760-BABF-0B845458E2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F9E564-668B-1421-5894-DB585074F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E03D07-E57F-3EB0-A982-61399C9CCD6C}"/>
              </a:ext>
            </a:extLst>
          </p:cNvPr>
          <p:cNvSpPr>
            <a:spLocks noGrp="1"/>
          </p:cNvSpPr>
          <p:nvPr>
            <p:ph type="dt" sz="half" idx="10"/>
          </p:nvPr>
        </p:nvSpPr>
        <p:spPr/>
        <p:txBody>
          <a:bodyPr/>
          <a:lstStyle/>
          <a:p>
            <a:fld id="{EFA7ADC3-CE74-43A5-A582-D49F1D904191}" type="datetimeFigureOut">
              <a:rPr lang="en-IN" smtClean="0"/>
              <a:t>07-05-2024</a:t>
            </a:fld>
            <a:endParaRPr lang="en-IN" dirty="0"/>
          </a:p>
        </p:txBody>
      </p:sp>
      <p:sp>
        <p:nvSpPr>
          <p:cNvPr id="6" name="Footer Placeholder 5">
            <a:extLst>
              <a:ext uri="{FF2B5EF4-FFF2-40B4-BE49-F238E27FC236}">
                <a16:creationId xmlns:a16="http://schemas.microsoft.com/office/drawing/2014/main" id="{8B562675-18B9-C8AC-2EFE-ADDA37E5E00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54BB884-DDAF-A80A-E045-FEFDC4A83462}"/>
              </a:ext>
            </a:extLst>
          </p:cNvPr>
          <p:cNvSpPr>
            <a:spLocks noGrp="1"/>
          </p:cNvSpPr>
          <p:nvPr>
            <p:ph type="sldNum" sz="quarter" idx="12"/>
          </p:nvPr>
        </p:nvSpPr>
        <p:spPr/>
        <p:txBody>
          <a:bodyPr/>
          <a:lstStyle/>
          <a:p>
            <a:fld id="{A4E6813B-7B2E-4BC1-9C00-58899F965EE0}" type="slidenum">
              <a:rPr lang="en-IN" smtClean="0"/>
              <a:t>‹#›</a:t>
            </a:fld>
            <a:endParaRPr lang="en-IN" dirty="0"/>
          </a:p>
        </p:txBody>
      </p:sp>
    </p:spTree>
    <p:extLst>
      <p:ext uri="{BB962C8B-B14F-4D97-AF65-F5344CB8AC3E}">
        <p14:creationId xmlns:p14="http://schemas.microsoft.com/office/powerpoint/2010/main" val="296307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DEA1-1E6C-B8A6-3C3F-8388C6D527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93559B-E50B-5DD3-FFB6-E689700BC9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D02A4D-C397-8C05-38A5-ED5E4CCB46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ABCD02-8CE6-CB21-1531-89C3E0EFE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904D67-36BD-4CA3-80A2-609ADE6058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DB6FE4-FAD2-F344-A612-FB62A663D2DF}"/>
              </a:ext>
            </a:extLst>
          </p:cNvPr>
          <p:cNvSpPr>
            <a:spLocks noGrp="1"/>
          </p:cNvSpPr>
          <p:nvPr>
            <p:ph type="dt" sz="half" idx="10"/>
          </p:nvPr>
        </p:nvSpPr>
        <p:spPr/>
        <p:txBody>
          <a:bodyPr/>
          <a:lstStyle/>
          <a:p>
            <a:fld id="{EFA7ADC3-CE74-43A5-A582-D49F1D904191}" type="datetimeFigureOut">
              <a:rPr lang="en-IN" smtClean="0"/>
              <a:t>07-05-2024</a:t>
            </a:fld>
            <a:endParaRPr lang="en-IN" dirty="0"/>
          </a:p>
        </p:txBody>
      </p:sp>
      <p:sp>
        <p:nvSpPr>
          <p:cNvPr id="8" name="Footer Placeholder 7">
            <a:extLst>
              <a:ext uri="{FF2B5EF4-FFF2-40B4-BE49-F238E27FC236}">
                <a16:creationId xmlns:a16="http://schemas.microsoft.com/office/drawing/2014/main" id="{6563ABA3-7799-4624-AC3B-89E061373D32}"/>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ADA5C11-ACA7-87A7-ABA4-92C8B3418F48}"/>
              </a:ext>
            </a:extLst>
          </p:cNvPr>
          <p:cNvSpPr>
            <a:spLocks noGrp="1"/>
          </p:cNvSpPr>
          <p:nvPr>
            <p:ph type="sldNum" sz="quarter" idx="12"/>
          </p:nvPr>
        </p:nvSpPr>
        <p:spPr/>
        <p:txBody>
          <a:bodyPr/>
          <a:lstStyle/>
          <a:p>
            <a:fld id="{A4E6813B-7B2E-4BC1-9C00-58899F965EE0}" type="slidenum">
              <a:rPr lang="en-IN" smtClean="0"/>
              <a:t>‹#›</a:t>
            </a:fld>
            <a:endParaRPr lang="en-IN" dirty="0"/>
          </a:p>
        </p:txBody>
      </p:sp>
    </p:spTree>
    <p:extLst>
      <p:ext uri="{BB962C8B-B14F-4D97-AF65-F5344CB8AC3E}">
        <p14:creationId xmlns:p14="http://schemas.microsoft.com/office/powerpoint/2010/main" val="94378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C959-6A94-93A1-C723-F6C7DDA8AA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56B2DE-C364-66DC-A191-3E06F58F3FDE}"/>
              </a:ext>
            </a:extLst>
          </p:cNvPr>
          <p:cNvSpPr>
            <a:spLocks noGrp="1"/>
          </p:cNvSpPr>
          <p:nvPr>
            <p:ph type="dt" sz="half" idx="10"/>
          </p:nvPr>
        </p:nvSpPr>
        <p:spPr/>
        <p:txBody>
          <a:bodyPr/>
          <a:lstStyle/>
          <a:p>
            <a:fld id="{EFA7ADC3-CE74-43A5-A582-D49F1D904191}" type="datetimeFigureOut">
              <a:rPr lang="en-IN" smtClean="0"/>
              <a:t>07-05-2024</a:t>
            </a:fld>
            <a:endParaRPr lang="en-IN" dirty="0"/>
          </a:p>
        </p:txBody>
      </p:sp>
      <p:sp>
        <p:nvSpPr>
          <p:cNvPr id="4" name="Footer Placeholder 3">
            <a:extLst>
              <a:ext uri="{FF2B5EF4-FFF2-40B4-BE49-F238E27FC236}">
                <a16:creationId xmlns:a16="http://schemas.microsoft.com/office/drawing/2014/main" id="{B913E4AD-32BD-65B9-A31F-C4FEBF39919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D61B791-7338-DCA8-3A54-52601A6C52FD}"/>
              </a:ext>
            </a:extLst>
          </p:cNvPr>
          <p:cNvSpPr>
            <a:spLocks noGrp="1"/>
          </p:cNvSpPr>
          <p:nvPr>
            <p:ph type="sldNum" sz="quarter" idx="12"/>
          </p:nvPr>
        </p:nvSpPr>
        <p:spPr/>
        <p:txBody>
          <a:bodyPr/>
          <a:lstStyle/>
          <a:p>
            <a:fld id="{A4E6813B-7B2E-4BC1-9C00-58899F965EE0}" type="slidenum">
              <a:rPr lang="en-IN" smtClean="0"/>
              <a:t>‹#›</a:t>
            </a:fld>
            <a:endParaRPr lang="en-IN" dirty="0"/>
          </a:p>
        </p:txBody>
      </p:sp>
    </p:spTree>
    <p:extLst>
      <p:ext uri="{BB962C8B-B14F-4D97-AF65-F5344CB8AC3E}">
        <p14:creationId xmlns:p14="http://schemas.microsoft.com/office/powerpoint/2010/main" val="46124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5E0E5-CD74-4382-6891-F8D69CE38A46}"/>
              </a:ext>
            </a:extLst>
          </p:cNvPr>
          <p:cNvSpPr>
            <a:spLocks noGrp="1"/>
          </p:cNvSpPr>
          <p:nvPr>
            <p:ph type="dt" sz="half" idx="10"/>
          </p:nvPr>
        </p:nvSpPr>
        <p:spPr/>
        <p:txBody>
          <a:bodyPr/>
          <a:lstStyle/>
          <a:p>
            <a:fld id="{EFA7ADC3-CE74-43A5-A582-D49F1D904191}" type="datetimeFigureOut">
              <a:rPr lang="en-IN" smtClean="0"/>
              <a:t>07-05-2024</a:t>
            </a:fld>
            <a:endParaRPr lang="en-IN" dirty="0"/>
          </a:p>
        </p:txBody>
      </p:sp>
      <p:sp>
        <p:nvSpPr>
          <p:cNvPr id="3" name="Footer Placeholder 2">
            <a:extLst>
              <a:ext uri="{FF2B5EF4-FFF2-40B4-BE49-F238E27FC236}">
                <a16:creationId xmlns:a16="http://schemas.microsoft.com/office/drawing/2014/main" id="{0960AE36-8146-9AAC-E374-AF5CEDEE4E2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0D5D7D5-66F9-BCDF-3DAC-A407CAC76C5F}"/>
              </a:ext>
            </a:extLst>
          </p:cNvPr>
          <p:cNvSpPr>
            <a:spLocks noGrp="1"/>
          </p:cNvSpPr>
          <p:nvPr>
            <p:ph type="sldNum" sz="quarter" idx="12"/>
          </p:nvPr>
        </p:nvSpPr>
        <p:spPr/>
        <p:txBody>
          <a:bodyPr/>
          <a:lstStyle/>
          <a:p>
            <a:fld id="{A4E6813B-7B2E-4BC1-9C00-58899F965EE0}" type="slidenum">
              <a:rPr lang="en-IN" smtClean="0"/>
              <a:t>‹#›</a:t>
            </a:fld>
            <a:endParaRPr lang="en-IN" dirty="0"/>
          </a:p>
        </p:txBody>
      </p:sp>
    </p:spTree>
    <p:extLst>
      <p:ext uri="{BB962C8B-B14F-4D97-AF65-F5344CB8AC3E}">
        <p14:creationId xmlns:p14="http://schemas.microsoft.com/office/powerpoint/2010/main" val="25559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B8F0-7F98-8E64-1F1E-6ABA0EB14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EAB42C-D432-33D4-039C-DB738DD56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82B975-D300-959A-34B5-6FB203908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7E87D-5A21-9EE9-7740-3B64BDAD55EF}"/>
              </a:ext>
            </a:extLst>
          </p:cNvPr>
          <p:cNvSpPr>
            <a:spLocks noGrp="1"/>
          </p:cNvSpPr>
          <p:nvPr>
            <p:ph type="dt" sz="half" idx="10"/>
          </p:nvPr>
        </p:nvSpPr>
        <p:spPr/>
        <p:txBody>
          <a:bodyPr/>
          <a:lstStyle/>
          <a:p>
            <a:fld id="{EFA7ADC3-CE74-43A5-A582-D49F1D904191}" type="datetimeFigureOut">
              <a:rPr lang="en-IN" smtClean="0"/>
              <a:t>07-05-2024</a:t>
            </a:fld>
            <a:endParaRPr lang="en-IN" dirty="0"/>
          </a:p>
        </p:txBody>
      </p:sp>
      <p:sp>
        <p:nvSpPr>
          <p:cNvPr id="6" name="Footer Placeholder 5">
            <a:extLst>
              <a:ext uri="{FF2B5EF4-FFF2-40B4-BE49-F238E27FC236}">
                <a16:creationId xmlns:a16="http://schemas.microsoft.com/office/drawing/2014/main" id="{60471DB7-245A-FCF1-A141-F03C1D3DA69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FD8B03-A74C-30D9-A4B9-7AD750E3F57F}"/>
              </a:ext>
            </a:extLst>
          </p:cNvPr>
          <p:cNvSpPr>
            <a:spLocks noGrp="1"/>
          </p:cNvSpPr>
          <p:nvPr>
            <p:ph type="sldNum" sz="quarter" idx="12"/>
          </p:nvPr>
        </p:nvSpPr>
        <p:spPr/>
        <p:txBody>
          <a:bodyPr/>
          <a:lstStyle/>
          <a:p>
            <a:fld id="{A4E6813B-7B2E-4BC1-9C00-58899F965EE0}" type="slidenum">
              <a:rPr lang="en-IN" smtClean="0"/>
              <a:t>‹#›</a:t>
            </a:fld>
            <a:endParaRPr lang="en-IN" dirty="0"/>
          </a:p>
        </p:txBody>
      </p:sp>
    </p:spTree>
    <p:extLst>
      <p:ext uri="{BB962C8B-B14F-4D97-AF65-F5344CB8AC3E}">
        <p14:creationId xmlns:p14="http://schemas.microsoft.com/office/powerpoint/2010/main" val="218476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2DF3-C32A-4E7C-37AC-9DF4DB966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F1AECA-3C45-CC9F-04A9-1FEBB4FBD6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CA1212E-8B88-6FAE-1B74-E5CF906BB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76892-3AB5-468A-BA23-54E9F6F9CAF8}"/>
              </a:ext>
            </a:extLst>
          </p:cNvPr>
          <p:cNvSpPr>
            <a:spLocks noGrp="1"/>
          </p:cNvSpPr>
          <p:nvPr>
            <p:ph type="dt" sz="half" idx="10"/>
          </p:nvPr>
        </p:nvSpPr>
        <p:spPr/>
        <p:txBody>
          <a:bodyPr/>
          <a:lstStyle/>
          <a:p>
            <a:fld id="{EFA7ADC3-CE74-43A5-A582-D49F1D904191}" type="datetimeFigureOut">
              <a:rPr lang="en-IN" smtClean="0"/>
              <a:t>07-05-2024</a:t>
            </a:fld>
            <a:endParaRPr lang="en-IN" dirty="0"/>
          </a:p>
        </p:txBody>
      </p:sp>
      <p:sp>
        <p:nvSpPr>
          <p:cNvPr id="6" name="Footer Placeholder 5">
            <a:extLst>
              <a:ext uri="{FF2B5EF4-FFF2-40B4-BE49-F238E27FC236}">
                <a16:creationId xmlns:a16="http://schemas.microsoft.com/office/drawing/2014/main" id="{B82C42D4-3723-04FD-BC30-A54F511BE59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2393C2-D291-78A1-43DD-5A921BBC2EFD}"/>
              </a:ext>
            </a:extLst>
          </p:cNvPr>
          <p:cNvSpPr>
            <a:spLocks noGrp="1"/>
          </p:cNvSpPr>
          <p:nvPr>
            <p:ph type="sldNum" sz="quarter" idx="12"/>
          </p:nvPr>
        </p:nvSpPr>
        <p:spPr/>
        <p:txBody>
          <a:bodyPr/>
          <a:lstStyle/>
          <a:p>
            <a:fld id="{A4E6813B-7B2E-4BC1-9C00-58899F965EE0}" type="slidenum">
              <a:rPr lang="en-IN" smtClean="0"/>
              <a:t>‹#›</a:t>
            </a:fld>
            <a:endParaRPr lang="en-IN" dirty="0"/>
          </a:p>
        </p:txBody>
      </p:sp>
    </p:spTree>
    <p:extLst>
      <p:ext uri="{BB962C8B-B14F-4D97-AF65-F5344CB8AC3E}">
        <p14:creationId xmlns:p14="http://schemas.microsoft.com/office/powerpoint/2010/main" val="91385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C6751-5103-6360-A8B8-27D4BD0951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792794-8096-D620-8836-590F5B452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19A52F-33AF-A3E4-50C8-1C6595D6B4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7ADC3-CE74-43A5-A582-D49F1D904191}" type="datetimeFigureOut">
              <a:rPr lang="en-IN" smtClean="0"/>
              <a:t>07-05-2024</a:t>
            </a:fld>
            <a:endParaRPr lang="en-IN" dirty="0"/>
          </a:p>
        </p:txBody>
      </p:sp>
      <p:sp>
        <p:nvSpPr>
          <p:cNvPr id="5" name="Footer Placeholder 4">
            <a:extLst>
              <a:ext uri="{FF2B5EF4-FFF2-40B4-BE49-F238E27FC236}">
                <a16:creationId xmlns:a16="http://schemas.microsoft.com/office/drawing/2014/main" id="{88DA8056-BF4E-B2B7-A4FF-5791B1A946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FDFA9E1-BD28-F3E7-22A7-B61E17C49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6813B-7B2E-4BC1-9C00-58899F965EE0}" type="slidenum">
              <a:rPr lang="en-IN" smtClean="0"/>
              <a:t>‹#›</a:t>
            </a:fld>
            <a:endParaRPr lang="en-IN" dirty="0"/>
          </a:p>
        </p:txBody>
      </p:sp>
    </p:spTree>
    <p:extLst>
      <p:ext uri="{BB962C8B-B14F-4D97-AF65-F5344CB8AC3E}">
        <p14:creationId xmlns:p14="http://schemas.microsoft.com/office/powerpoint/2010/main" val="3055822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link.springer.com/chapter/10.1007/978-981-16-6460-1_1"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ijraset.com/best-journal/cv-analysis-using-machine-learning"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2951C1-044B-A561-B409-768B51717432}"/>
              </a:ext>
            </a:extLst>
          </p:cNvPr>
          <p:cNvSpPr txBox="1"/>
          <p:nvPr/>
        </p:nvSpPr>
        <p:spPr>
          <a:xfrm flipH="1">
            <a:off x="515938" y="164544"/>
            <a:ext cx="5580640" cy="923330"/>
          </a:xfrm>
          <a:prstGeom prst="rect">
            <a:avLst/>
          </a:prstGeom>
          <a:noFill/>
        </p:spPr>
        <p:txBody>
          <a:bodyPr wrap="square" rtlCol="0">
            <a:spAutoFit/>
          </a:bodyPr>
          <a:lstStyle/>
          <a:p>
            <a:r>
              <a:rPr lang="en-US" sz="5400" dirty="0">
                <a:latin typeface="+mj-lt"/>
              </a:rPr>
              <a:t>GLA University</a:t>
            </a:r>
            <a:endParaRPr lang="en-IN" sz="5400" dirty="0">
              <a:latin typeface="+mj-lt"/>
            </a:endParaRPr>
          </a:p>
        </p:txBody>
      </p:sp>
      <p:pic>
        <p:nvPicPr>
          <p:cNvPr id="1026" name="Picture 2" descr="GLA University - Wikipedia">
            <a:extLst>
              <a:ext uri="{FF2B5EF4-FFF2-40B4-BE49-F238E27FC236}">
                <a16:creationId xmlns:a16="http://schemas.microsoft.com/office/drawing/2014/main" id="{A6CD2EBC-E709-3082-4361-51B2101D0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6310" y="160065"/>
            <a:ext cx="1508719" cy="146345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7874"/>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AF5BE02-8FFF-CDF3-F342-33A142793842}"/>
              </a:ext>
            </a:extLst>
          </p:cNvPr>
          <p:cNvSpPr txBox="1"/>
          <p:nvPr/>
        </p:nvSpPr>
        <p:spPr>
          <a:xfrm>
            <a:off x="2751979" y="1916772"/>
            <a:ext cx="6688049" cy="923330"/>
          </a:xfrm>
          <a:prstGeom prst="rect">
            <a:avLst/>
          </a:prstGeom>
          <a:noFill/>
        </p:spPr>
        <p:txBody>
          <a:bodyPr wrap="none" rtlCol="0">
            <a:spAutoFit/>
          </a:bodyPr>
          <a:lstStyle/>
          <a:p>
            <a:pPr algn="ctr"/>
            <a:r>
              <a:rPr lang="en-US" sz="5400" dirty="0">
                <a:latin typeface="+mj-lt"/>
              </a:rPr>
              <a:t>Resume Analyzer </a:t>
            </a:r>
            <a:endParaRPr lang="en-IN" sz="5400" dirty="0">
              <a:latin typeface="+mj-lt"/>
            </a:endParaRPr>
          </a:p>
        </p:txBody>
      </p:sp>
      <p:sp>
        <p:nvSpPr>
          <p:cNvPr id="13" name="TextBox 12">
            <a:extLst>
              <a:ext uri="{FF2B5EF4-FFF2-40B4-BE49-F238E27FC236}">
                <a16:creationId xmlns:a16="http://schemas.microsoft.com/office/drawing/2014/main" id="{36D6EB04-3C85-3C07-DE9F-E231852FDC69}"/>
              </a:ext>
            </a:extLst>
          </p:cNvPr>
          <p:cNvSpPr txBox="1"/>
          <p:nvPr/>
        </p:nvSpPr>
        <p:spPr>
          <a:xfrm>
            <a:off x="4630994" y="1524709"/>
            <a:ext cx="2930013" cy="523220"/>
          </a:xfrm>
          <a:prstGeom prst="rect">
            <a:avLst/>
          </a:prstGeom>
          <a:noFill/>
        </p:spPr>
        <p:txBody>
          <a:bodyPr wrap="square">
            <a:spAutoFit/>
          </a:bodyPr>
          <a:lstStyle/>
          <a:p>
            <a:pPr algn="ctr"/>
            <a:r>
              <a:rPr lang="en-US" sz="2400" dirty="0">
                <a:solidFill>
                  <a:schemeClr val="accent2"/>
                </a:solidFill>
                <a:latin typeface="+mj-lt"/>
              </a:rPr>
              <a:t>Presentation</a:t>
            </a:r>
            <a:r>
              <a:rPr lang="en-US" sz="2800" dirty="0">
                <a:solidFill>
                  <a:schemeClr val="accent2"/>
                </a:solidFill>
                <a:latin typeface="+mj-lt"/>
              </a:rPr>
              <a:t> on </a:t>
            </a:r>
          </a:p>
        </p:txBody>
      </p:sp>
      <p:sp>
        <p:nvSpPr>
          <p:cNvPr id="3" name="TextBox 2">
            <a:extLst>
              <a:ext uri="{FF2B5EF4-FFF2-40B4-BE49-F238E27FC236}">
                <a16:creationId xmlns:a16="http://schemas.microsoft.com/office/drawing/2014/main" id="{EE38D564-4EAC-30F7-B2CB-25B4DA65E12A}"/>
              </a:ext>
            </a:extLst>
          </p:cNvPr>
          <p:cNvSpPr txBox="1"/>
          <p:nvPr/>
        </p:nvSpPr>
        <p:spPr>
          <a:xfrm>
            <a:off x="966252" y="3853528"/>
            <a:ext cx="5014514" cy="1200329"/>
          </a:xfrm>
          <a:prstGeom prst="rect">
            <a:avLst/>
          </a:prstGeom>
          <a:noFill/>
        </p:spPr>
        <p:txBody>
          <a:bodyPr wrap="none" rtlCol="0">
            <a:spAutoFit/>
          </a:bodyPr>
          <a:lstStyle/>
          <a:p>
            <a:r>
              <a:rPr lang="en-US" sz="2400" b="1" dirty="0"/>
              <a:t>By G50</a:t>
            </a:r>
          </a:p>
          <a:p>
            <a:r>
              <a:rPr lang="en-US" sz="2400" dirty="0">
                <a:solidFill>
                  <a:schemeClr val="accent2"/>
                </a:solidFill>
              </a:rPr>
              <a:t>Kaustubh Dubey(201500332)</a:t>
            </a:r>
          </a:p>
          <a:p>
            <a:r>
              <a:rPr lang="en-US" sz="2400" dirty="0">
                <a:solidFill>
                  <a:schemeClr val="accent2"/>
                </a:solidFill>
              </a:rPr>
              <a:t>Shreyash Varshney (201500675)</a:t>
            </a:r>
            <a:endParaRPr lang="en-IN" sz="2400" dirty="0">
              <a:solidFill>
                <a:schemeClr val="accent2"/>
              </a:solidFill>
            </a:endParaRPr>
          </a:p>
        </p:txBody>
      </p:sp>
      <p:sp>
        <p:nvSpPr>
          <p:cNvPr id="16" name="TextBox 15">
            <a:extLst>
              <a:ext uri="{FF2B5EF4-FFF2-40B4-BE49-F238E27FC236}">
                <a16:creationId xmlns:a16="http://schemas.microsoft.com/office/drawing/2014/main" id="{E945FCD0-3D7A-E3A6-6F8B-79838DBD2197}"/>
              </a:ext>
            </a:extLst>
          </p:cNvPr>
          <p:cNvSpPr txBox="1"/>
          <p:nvPr/>
        </p:nvSpPr>
        <p:spPr>
          <a:xfrm>
            <a:off x="7304482" y="3955177"/>
            <a:ext cx="3921266" cy="830997"/>
          </a:xfrm>
          <a:prstGeom prst="rect">
            <a:avLst/>
          </a:prstGeom>
          <a:noFill/>
        </p:spPr>
        <p:txBody>
          <a:bodyPr wrap="none" rtlCol="0">
            <a:spAutoFit/>
          </a:bodyPr>
          <a:lstStyle/>
          <a:p>
            <a:r>
              <a:rPr lang="en-US" sz="2400" b="1" dirty="0"/>
              <a:t>Under the Guidance of </a:t>
            </a:r>
          </a:p>
          <a:p>
            <a:r>
              <a:rPr lang="en-IN" sz="2400" dirty="0">
                <a:solidFill>
                  <a:schemeClr val="accent2"/>
                </a:solidFill>
              </a:rPr>
              <a:t>Dr. Mayank Srivastava</a:t>
            </a:r>
          </a:p>
        </p:txBody>
      </p:sp>
      <p:grpSp>
        <p:nvGrpSpPr>
          <p:cNvPr id="4" name="Group 3">
            <a:extLst>
              <a:ext uri="{FF2B5EF4-FFF2-40B4-BE49-F238E27FC236}">
                <a16:creationId xmlns:a16="http://schemas.microsoft.com/office/drawing/2014/main" id="{52E4338D-9381-3085-87B0-9C41D457081C}"/>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7485018"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979755" cy="338554"/>
            </a:xfrm>
            <a:prstGeom prst="rect">
              <a:avLst/>
            </a:prstGeom>
            <a:noFill/>
          </p:spPr>
          <p:txBody>
            <a:bodyPr wrap="none" rtlCol="0">
              <a:spAutoFit/>
            </a:bodyPr>
            <a:lstStyle/>
            <a:p>
              <a:r>
                <a:rPr lang="en-US" sz="1600" dirty="0">
                  <a:solidFill>
                    <a:schemeClr val="bg1"/>
                  </a:solidFill>
                </a:rPr>
                <a:t>Page - 1</a:t>
              </a:r>
              <a:endParaRPr lang="en-IN" sz="1600" dirty="0">
                <a:solidFill>
                  <a:schemeClr val="bg1"/>
                </a:solidFill>
              </a:endParaRPr>
            </a:p>
          </p:txBody>
        </p:sp>
      </p:grpSp>
    </p:spTree>
    <p:extLst>
      <p:ext uri="{BB962C8B-B14F-4D97-AF65-F5344CB8AC3E}">
        <p14:creationId xmlns:p14="http://schemas.microsoft.com/office/powerpoint/2010/main" val="88741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20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3"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16011" cy="338554"/>
            </a:xfrm>
            <a:prstGeom prst="rect">
              <a:avLst/>
            </a:prstGeom>
            <a:noFill/>
          </p:spPr>
          <p:txBody>
            <a:bodyPr wrap="none" rtlCol="0">
              <a:spAutoFit/>
            </a:bodyPr>
            <a:lstStyle/>
            <a:p>
              <a:r>
                <a:rPr lang="en-US" sz="1600" dirty="0">
                  <a:solidFill>
                    <a:schemeClr val="bg1"/>
                  </a:solidFill>
                </a:rPr>
                <a:t>Page - 10</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9" y="258028"/>
            <a:ext cx="9958001" cy="830997"/>
          </a:xfrm>
          <a:prstGeom prst="rect">
            <a:avLst/>
          </a:prstGeom>
          <a:noFill/>
        </p:spPr>
        <p:txBody>
          <a:bodyPr wrap="square" rtlCol="0">
            <a:spAutoFit/>
          </a:bodyPr>
          <a:lstStyle/>
          <a:p>
            <a:r>
              <a:rPr lang="en-US" sz="4800" dirty="0">
                <a:latin typeface="+mj-lt"/>
              </a:rPr>
              <a:t>Research Paper Conclusion - 6</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4785909"/>
            <a:chOff x="515938" y="1089025"/>
            <a:chExt cx="11160125" cy="4785909"/>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Approach – </a:t>
              </a:r>
            </a:p>
            <a:p>
              <a:pPr marL="742950" lvl="1" indent="-285750" algn="just">
                <a:buFont typeface="Wingdings" panose="05000000000000000000" pitchFamily="2" charset="2"/>
                <a:buChar char="Ø"/>
              </a:pPr>
              <a:r>
                <a:rPr lang="en-US" dirty="0">
                  <a:solidFill>
                    <a:schemeClr val="accent2"/>
                  </a:solidFill>
                </a:rPr>
                <a:t>This proposed system consists of three steps to parsing resume: 1) Receive resume files from candidate 2) Convert resume file to the text format 3) Extracting necessary information.</a:t>
              </a:r>
            </a:p>
            <a:p>
              <a:pPr marL="285750" indent="-285750" algn="just">
                <a:buFont typeface="Wingdings" panose="05000000000000000000" pitchFamily="2" charset="2"/>
                <a:buChar char="Ø"/>
              </a:pPr>
              <a:r>
                <a:rPr lang="en-IN" b="1" dirty="0"/>
                <a:t>Tools used –</a:t>
              </a:r>
              <a:r>
                <a:rPr lang="en-IN" dirty="0"/>
                <a:t> </a:t>
              </a:r>
              <a:r>
                <a:rPr lang="en-IN" dirty="0">
                  <a:solidFill>
                    <a:schemeClr val="accent2"/>
                  </a:solidFill>
                </a:rPr>
                <a:t>Named Entity Recognition(part of NLP), Spacy, NER, PyMuPDF, PKL(Pickle format for the train dataset).</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Advantages – </a:t>
              </a:r>
            </a:p>
            <a:p>
              <a:pPr marL="742950" lvl="1" indent="-285750" algn="just">
                <a:buFont typeface="Wingdings" panose="05000000000000000000" pitchFamily="2" charset="2"/>
                <a:buChar char="Ø"/>
              </a:pPr>
              <a:r>
                <a:rPr lang="en-US" dirty="0">
                  <a:solidFill>
                    <a:schemeClr val="accent2"/>
                  </a:solidFill>
                </a:rPr>
                <a:t>To help reduce human error and fatigue in screening resumes.</a:t>
              </a:r>
            </a:p>
            <a:p>
              <a:pPr marL="742950" lvl="1" indent="-285750" algn="just">
                <a:buFont typeface="Wingdings" panose="05000000000000000000" pitchFamily="2" charset="2"/>
                <a:buChar char="Ø"/>
              </a:pPr>
              <a:r>
                <a:rPr lang="en-US" dirty="0">
                  <a:solidFill>
                    <a:schemeClr val="accent2"/>
                  </a:solidFill>
                </a:rPr>
                <a:t>To parsing and matching the similarities between a candidate's resume and job description makes the hiring process easier and more efficient.</a:t>
              </a:r>
            </a:p>
            <a:p>
              <a:pPr marL="285750" indent="-285750" algn="just">
                <a:buFont typeface="Wingdings" panose="05000000000000000000" pitchFamily="2" charset="2"/>
                <a:buChar char="Ø"/>
              </a:pPr>
              <a:endParaRPr lang="en-IN" dirty="0">
                <a:solidFill>
                  <a:schemeClr val="accent2"/>
                </a:solidFill>
              </a:endParaRPr>
            </a:p>
            <a:p>
              <a:pPr marL="285750" indent="-285750" algn="just">
                <a:buFont typeface="Wingdings" panose="05000000000000000000" pitchFamily="2" charset="2"/>
                <a:buChar char="Ø"/>
              </a:pPr>
              <a:r>
                <a:rPr lang="en-IN" b="1" dirty="0"/>
                <a:t>Disadvantages –</a:t>
              </a:r>
            </a:p>
            <a:p>
              <a:pPr marL="742950" lvl="1" indent="-285750" algn="just">
                <a:buFont typeface="Wingdings" panose="05000000000000000000" pitchFamily="2" charset="2"/>
                <a:buChar char="Ø"/>
              </a:pPr>
              <a:r>
                <a:rPr lang="en-US" dirty="0">
                  <a:solidFill>
                    <a:schemeClr val="accent2"/>
                  </a:solidFill>
                </a:rPr>
                <a:t>1.	there is not enough dataset in this project, and the information extracted does not cover all the details of the resume, such as experience.</a:t>
              </a: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2961168" y="1089025"/>
              <a:ext cx="6269665" cy="369332"/>
            </a:xfrm>
            <a:prstGeom prst="rect">
              <a:avLst/>
            </a:prstGeom>
            <a:noFill/>
          </p:spPr>
          <p:txBody>
            <a:bodyPr wrap="none" rtlCol="0">
              <a:spAutoFit/>
            </a:bodyPr>
            <a:lstStyle/>
            <a:p>
              <a:pPr algn="ctr"/>
              <a:r>
                <a:rPr lang="en-US" b="1" dirty="0"/>
                <a:t>Resume Parser with Natural Language Processing</a:t>
              </a:r>
              <a:endParaRPr lang="en-IN" b="1" dirty="0"/>
            </a:p>
          </p:txBody>
        </p:sp>
      </p:grpSp>
    </p:spTree>
    <p:extLst>
      <p:ext uri="{BB962C8B-B14F-4D97-AF65-F5344CB8AC3E}">
        <p14:creationId xmlns:p14="http://schemas.microsoft.com/office/powerpoint/2010/main" val="319189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53494" cy="338554"/>
            </a:xfrm>
            <a:prstGeom prst="rect">
              <a:avLst/>
            </a:prstGeom>
            <a:noFill/>
          </p:spPr>
          <p:txBody>
            <a:bodyPr wrap="none" rtlCol="0">
              <a:spAutoFit/>
            </a:bodyPr>
            <a:lstStyle/>
            <a:p>
              <a:r>
                <a:rPr lang="en-US" sz="1600" dirty="0">
                  <a:solidFill>
                    <a:schemeClr val="bg1"/>
                  </a:solidFill>
                </a:rPr>
                <a:t>Page - 11</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9" y="258028"/>
            <a:ext cx="9958001" cy="830997"/>
          </a:xfrm>
          <a:prstGeom prst="rect">
            <a:avLst/>
          </a:prstGeom>
          <a:noFill/>
        </p:spPr>
        <p:txBody>
          <a:bodyPr wrap="square" rtlCol="0">
            <a:spAutoFit/>
          </a:bodyPr>
          <a:lstStyle/>
          <a:p>
            <a:r>
              <a:rPr lang="en-US" sz="4800" dirty="0">
                <a:latin typeface="+mj-lt"/>
              </a:rPr>
              <a:t>Research Paper Conclusion - 7</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4785909"/>
            <a:chOff x="515938" y="1089025"/>
            <a:chExt cx="11160125" cy="4785909"/>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Approach – </a:t>
              </a:r>
            </a:p>
            <a:p>
              <a:pPr marL="742950" lvl="1" indent="-285750" algn="just">
                <a:buFont typeface="Wingdings" panose="05000000000000000000" pitchFamily="2" charset="2"/>
                <a:buChar char="Ø"/>
              </a:pPr>
              <a:r>
                <a:rPr lang="en-US" dirty="0">
                  <a:solidFill>
                    <a:schemeClr val="accent2"/>
                  </a:solidFill>
                </a:rPr>
                <a:t>In this section, we describe the concepts that facilitate the construction of the proposed Automated Resume Screening System. The system works in two phases as described below</a:t>
              </a:r>
            </a:p>
            <a:p>
              <a:pPr marL="742950" lvl="1" indent="-285750" algn="just">
                <a:buFont typeface="Wingdings" panose="05000000000000000000" pitchFamily="2" charset="2"/>
                <a:buChar char="Ø"/>
              </a:pPr>
              <a:r>
                <a:rPr lang="en-US" b="1" dirty="0">
                  <a:solidFill>
                    <a:schemeClr val="accent2"/>
                  </a:solidFill>
                </a:rPr>
                <a:t>First Phase - </a:t>
              </a:r>
              <a:r>
                <a:rPr lang="en-US" dirty="0">
                  <a:solidFill>
                    <a:schemeClr val="accent2"/>
                  </a:solidFill>
                </a:rPr>
                <a:t>First phase include total five steps. Information extraction – Tokenization, Stemming and lemmatization, Parts of speech tagging, Chunking</a:t>
              </a:r>
            </a:p>
            <a:p>
              <a:pPr marL="742950" lvl="1" indent="-285750" algn="just">
                <a:buFont typeface="Wingdings" panose="05000000000000000000" pitchFamily="2" charset="2"/>
                <a:buChar char="Ø"/>
              </a:pPr>
              <a:r>
                <a:rPr lang="en-US" b="1" dirty="0">
                  <a:solidFill>
                    <a:schemeClr val="accent2"/>
                  </a:solidFill>
                </a:rPr>
                <a:t>Second Phase - </a:t>
              </a:r>
              <a:r>
                <a:rPr lang="en-US" dirty="0">
                  <a:solidFill>
                    <a:schemeClr val="accent2"/>
                  </a:solidFill>
                </a:rPr>
                <a:t>Content based candidate recommendation- Vectorization and cosine similarity, TF-IDF, Vector Space Model</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Tools used –</a:t>
              </a:r>
              <a:r>
                <a:rPr lang="en-IN" dirty="0"/>
                <a:t> </a:t>
              </a:r>
              <a:r>
                <a:rPr lang="en-IN" sz="1800" dirty="0">
                  <a:solidFill>
                    <a:schemeClr val="accent2"/>
                  </a:solidFill>
                </a:rPr>
                <a:t>Python, Py-charm.</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Advantages – </a:t>
              </a:r>
              <a:r>
                <a:rPr lang="en-US" dirty="0">
                  <a:solidFill>
                    <a:schemeClr val="accent2"/>
                  </a:solidFill>
                </a:rPr>
                <a:t>Resume analyzers can quickly process and analyze a large number of resumes, saving time for recruiters and employers.</a:t>
              </a:r>
              <a:endParaRPr lang="en-IN" b="1" dirty="0"/>
            </a:p>
            <a:p>
              <a:pPr marL="285750" indent="-285750" algn="just">
                <a:buFont typeface="Wingdings" panose="05000000000000000000" pitchFamily="2" charset="2"/>
                <a:buChar char="Ø"/>
              </a:pPr>
              <a:r>
                <a:rPr lang="en-IN" b="1" dirty="0"/>
                <a:t>Disadvantages –</a:t>
              </a:r>
              <a:r>
                <a:rPr lang="en-US" dirty="0">
                  <a:solidFill>
                    <a:schemeClr val="accent2"/>
                  </a:solidFill>
                </a:rPr>
                <a:t>Resume analyzers may struggle to understand the context of certain achievements or experiences, leading to potential misinterpretations</a:t>
              </a:r>
              <a:r>
                <a:rPr lang="en-US" sz="1800" dirty="0"/>
                <a:t>.</a:t>
              </a:r>
              <a:endParaRPr lang="en-IN" sz="1800" dirty="0"/>
            </a:p>
          </p:txBody>
        </p:sp>
        <p:sp>
          <p:nvSpPr>
            <p:cNvPr id="4" name="TextBox 3">
              <a:extLst>
                <a:ext uri="{FF2B5EF4-FFF2-40B4-BE49-F238E27FC236}">
                  <a16:creationId xmlns:a16="http://schemas.microsoft.com/office/drawing/2014/main" id="{E677F251-2B47-96B9-C7B5-DDBE1238588A}"/>
                </a:ext>
              </a:extLst>
            </p:cNvPr>
            <p:cNvSpPr txBox="1"/>
            <p:nvPr/>
          </p:nvSpPr>
          <p:spPr>
            <a:xfrm>
              <a:off x="1381408" y="1089025"/>
              <a:ext cx="9429184" cy="369332"/>
            </a:xfrm>
            <a:prstGeom prst="rect">
              <a:avLst/>
            </a:prstGeom>
            <a:noFill/>
          </p:spPr>
          <p:txBody>
            <a:bodyPr wrap="none" rtlCol="0">
              <a:spAutoFit/>
            </a:bodyPr>
            <a:lstStyle/>
            <a:p>
              <a:pPr algn="ctr"/>
              <a:r>
                <a:rPr lang="en-US" b="1" dirty="0"/>
                <a:t>An Automated Resume Screening System Using NLP and Machine Learning </a:t>
              </a:r>
            </a:p>
          </p:txBody>
        </p:sp>
      </p:grpSp>
    </p:spTree>
    <p:extLst>
      <p:ext uri="{BB962C8B-B14F-4D97-AF65-F5344CB8AC3E}">
        <p14:creationId xmlns:p14="http://schemas.microsoft.com/office/powerpoint/2010/main" val="103067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96775" cy="338554"/>
            </a:xfrm>
            <a:prstGeom prst="rect">
              <a:avLst/>
            </a:prstGeom>
            <a:noFill/>
          </p:spPr>
          <p:txBody>
            <a:bodyPr wrap="none" rtlCol="0">
              <a:spAutoFit/>
            </a:bodyPr>
            <a:lstStyle/>
            <a:p>
              <a:r>
                <a:rPr lang="en-US" sz="1600" dirty="0">
                  <a:solidFill>
                    <a:schemeClr val="bg1"/>
                  </a:solidFill>
                </a:rPr>
                <a:t>Page - 12</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9" y="258028"/>
            <a:ext cx="9958001" cy="830997"/>
          </a:xfrm>
          <a:prstGeom prst="rect">
            <a:avLst/>
          </a:prstGeom>
          <a:noFill/>
        </p:spPr>
        <p:txBody>
          <a:bodyPr wrap="square" rtlCol="0">
            <a:spAutoFit/>
          </a:bodyPr>
          <a:lstStyle/>
          <a:p>
            <a:r>
              <a:rPr lang="en-US" sz="4800" dirty="0">
                <a:latin typeface="+mj-lt"/>
              </a:rPr>
              <a:t>Research Paper Conclusion - 8</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3954912"/>
            <a:chOff x="515938" y="1089025"/>
            <a:chExt cx="11160125" cy="3954912"/>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Approach – </a:t>
              </a:r>
            </a:p>
            <a:p>
              <a:pPr marL="742950" lvl="1" indent="-285750" algn="just">
                <a:buFont typeface="Wingdings" panose="05000000000000000000" pitchFamily="2" charset="2"/>
                <a:buChar char="Ø"/>
              </a:pPr>
              <a:r>
                <a:rPr lang="en-US" dirty="0">
                  <a:solidFill>
                    <a:schemeClr val="accent2"/>
                  </a:solidFill>
                </a:rPr>
                <a:t>We have check candidate CV by evaluating graph using Machine Learning  and In application we have three entities Admin Module, Candidate Module and CV analysis.</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Tools used –</a:t>
              </a:r>
              <a:r>
                <a:rPr lang="en-IN" dirty="0"/>
                <a:t> </a:t>
              </a:r>
              <a:r>
                <a:rPr lang="en-IN" dirty="0">
                  <a:solidFill>
                    <a:schemeClr val="accent2"/>
                  </a:solidFill>
                </a:rPr>
                <a:t>Py-Charm</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Advantages – </a:t>
              </a:r>
              <a:r>
                <a:rPr lang="en-US" dirty="0">
                  <a:solidFill>
                    <a:schemeClr val="accent2"/>
                  </a:solidFill>
                </a:rPr>
                <a:t>Resume analyzers can provide an objective assessment of resumes based on predefined criteria.</a:t>
              </a:r>
            </a:p>
            <a:p>
              <a:pPr algn="just"/>
              <a:endParaRPr lang="en-IN" b="1" dirty="0"/>
            </a:p>
            <a:p>
              <a:pPr marL="285750" indent="-285750" algn="just">
                <a:buFont typeface="Wingdings" panose="05000000000000000000" pitchFamily="2" charset="2"/>
                <a:buChar char="Ø"/>
              </a:pPr>
              <a:r>
                <a:rPr lang="en-IN" b="1" dirty="0"/>
                <a:t>Disadvantages –</a:t>
              </a:r>
            </a:p>
            <a:p>
              <a:pPr marL="742950" lvl="1" indent="-285750" algn="just">
                <a:buFont typeface="Wingdings" panose="05000000000000000000" pitchFamily="2" charset="2"/>
                <a:buChar char="Ø"/>
              </a:pPr>
              <a:r>
                <a:rPr lang="en-US" dirty="0">
                  <a:solidFill>
                    <a:schemeClr val="accent2"/>
                  </a:solidFill>
                </a:rPr>
                <a:t>A heavy reliance on keyword matching may lead to overlooking well-qualified candidates who use different terminology.</a:t>
              </a: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4552949" y="1089025"/>
              <a:ext cx="3086102" cy="369332"/>
            </a:xfrm>
            <a:prstGeom prst="rect">
              <a:avLst/>
            </a:prstGeom>
            <a:noFill/>
          </p:spPr>
          <p:txBody>
            <a:bodyPr wrap="none" rtlCol="0">
              <a:spAutoFit/>
            </a:bodyPr>
            <a:lstStyle/>
            <a:p>
              <a:pPr algn="ctr"/>
              <a:r>
                <a:rPr lang="en-IN" b="1" dirty="0"/>
                <a:t>Smart Resume Analyser</a:t>
              </a:r>
            </a:p>
          </p:txBody>
        </p:sp>
      </p:grpSp>
    </p:spTree>
    <p:extLst>
      <p:ext uri="{BB962C8B-B14F-4D97-AF65-F5344CB8AC3E}">
        <p14:creationId xmlns:p14="http://schemas.microsoft.com/office/powerpoint/2010/main" val="361888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95172" cy="338554"/>
            </a:xfrm>
            <a:prstGeom prst="rect">
              <a:avLst/>
            </a:prstGeom>
            <a:noFill/>
          </p:spPr>
          <p:txBody>
            <a:bodyPr wrap="none" rtlCol="0">
              <a:spAutoFit/>
            </a:bodyPr>
            <a:lstStyle/>
            <a:p>
              <a:r>
                <a:rPr lang="en-US" sz="1600" dirty="0">
                  <a:solidFill>
                    <a:schemeClr val="bg1"/>
                  </a:solidFill>
                </a:rPr>
                <a:t>Page - 13</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9" y="258028"/>
            <a:ext cx="9958001" cy="830997"/>
          </a:xfrm>
          <a:prstGeom prst="rect">
            <a:avLst/>
          </a:prstGeom>
          <a:noFill/>
        </p:spPr>
        <p:txBody>
          <a:bodyPr wrap="square" rtlCol="0">
            <a:spAutoFit/>
          </a:bodyPr>
          <a:lstStyle/>
          <a:p>
            <a:r>
              <a:rPr lang="en-US" sz="4800" dirty="0">
                <a:latin typeface="+mj-lt"/>
              </a:rPr>
              <a:t>Research Paper Conclusion - 9</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3954912"/>
            <a:chOff x="515938" y="1089025"/>
            <a:chExt cx="11160125" cy="3954912"/>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Approach – </a:t>
              </a:r>
            </a:p>
            <a:p>
              <a:pPr marL="742950" lvl="1" indent="-285750" algn="just">
                <a:buFont typeface="Wingdings" panose="05000000000000000000" pitchFamily="2" charset="2"/>
                <a:buChar char="Ø"/>
              </a:pPr>
              <a:r>
                <a:rPr lang="en-US" dirty="0">
                  <a:solidFill>
                    <a:schemeClr val="accent2"/>
                  </a:solidFill>
                </a:rPr>
                <a:t>Use NLP to find potential resume.</a:t>
              </a:r>
            </a:p>
            <a:p>
              <a:pPr marL="742950" lvl="1" indent="-285750" algn="just">
                <a:buFont typeface="Wingdings" panose="05000000000000000000" pitchFamily="2" charset="2"/>
                <a:buChar char="Ø"/>
              </a:pPr>
              <a:r>
                <a:rPr lang="en-US" dirty="0">
                  <a:solidFill>
                    <a:schemeClr val="accent2"/>
                  </a:solidFill>
                </a:rPr>
                <a:t>It converts the resume into HTML  &amp; JSON format using PDF Minor.</a:t>
              </a:r>
            </a:p>
            <a:p>
              <a:pPr marL="742950" lvl="1" indent="-285750" algn="just">
                <a:buFont typeface="Wingdings" panose="05000000000000000000" pitchFamily="2" charset="2"/>
                <a:buChar char="Ø"/>
              </a:pPr>
              <a:r>
                <a:rPr lang="en-US" dirty="0">
                  <a:solidFill>
                    <a:schemeClr val="accent2"/>
                  </a:solidFill>
                </a:rPr>
                <a:t>we are using multivariate logistic regression to calculate accuracy and rank according to that.</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Tools used –</a:t>
              </a:r>
              <a:r>
                <a:rPr lang="en-IN" dirty="0"/>
                <a:t> </a:t>
              </a:r>
              <a:r>
                <a:rPr lang="en-IN" dirty="0">
                  <a:solidFill>
                    <a:schemeClr val="accent2"/>
                  </a:solidFill>
                </a:rPr>
                <a:t>Python, HTML, PDF Miner</a:t>
              </a:r>
              <a:r>
                <a:rPr lang="en-US" dirty="0">
                  <a:solidFill>
                    <a:schemeClr val="accent2"/>
                  </a:solidFill>
                </a:rPr>
                <a:t>.</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Advantages – </a:t>
              </a:r>
              <a:r>
                <a:rPr lang="en-IN" dirty="0">
                  <a:solidFill>
                    <a:schemeClr val="accent2"/>
                  </a:solidFill>
                </a:rPr>
                <a:t>It reprocess the whole thing and handles the errors side by side</a:t>
              </a:r>
            </a:p>
            <a:p>
              <a:pPr marL="285750" indent="-285750" algn="just">
                <a:buFont typeface="Wingdings" panose="05000000000000000000" pitchFamily="2" charset="2"/>
                <a:buChar char="Ø"/>
              </a:pPr>
              <a:endParaRPr lang="en-IN" b="1" dirty="0"/>
            </a:p>
            <a:p>
              <a:pPr marL="285750" indent="-285750" algn="just">
                <a:buFont typeface="Wingdings" panose="05000000000000000000" pitchFamily="2" charset="2"/>
                <a:buChar char="Ø"/>
              </a:pPr>
              <a:r>
                <a:rPr lang="en-IN" b="1" dirty="0"/>
                <a:t>Disadvantages – </a:t>
              </a:r>
              <a:r>
                <a:rPr lang="en-US" dirty="0">
                  <a:solidFill>
                    <a:schemeClr val="accent2"/>
                  </a:solidFill>
                </a:rPr>
                <a:t>It is a time consuming process.</a:t>
              </a:r>
              <a:endParaRPr lang="en-IN" dirty="0">
                <a:solidFill>
                  <a:schemeClr val="accent2"/>
                </a:solidFill>
              </a:endParaRPr>
            </a:p>
            <a:p>
              <a:pPr marL="742950" lvl="1" indent="-285750">
                <a:buFont typeface="Wingdings" panose="05000000000000000000" pitchFamily="2" charset="2"/>
                <a:buChar char="Ø"/>
              </a:pP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4552949" y="1089025"/>
              <a:ext cx="3086102" cy="369332"/>
            </a:xfrm>
            <a:prstGeom prst="rect">
              <a:avLst/>
            </a:prstGeom>
            <a:noFill/>
          </p:spPr>
          <p:txBody>
            <a:bodyPr wrap="none" rtlCol="0">
              <a:spAutoFit/>
            </a:bodyPr>
            <a:lstStyle/>
            <a:p>
              <a:pPr algn="ctr"/>
              <a:r>
                <a:rPr lang="en-IN" b="1" dirty="0"/>
                <a:t>Smart Resume Analyser</a:t>
              </a:r>
            </a:p>
          </p:txBody>
        </p:sp>
      </p:grpSp>
    </p:spTree>
    <p:extLst>
      <p:ext uri="{BB962C8B-B14F-4D97-AF65-F5344CB8AC3E}">
        <p14:creationId xmlns:p14="http://schemas.microsoft.com/office/powerpoint/2010/main" val="218407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16011" cy="338554"/>
            </a:xfrm>
            <a:prstGeom prst="rect">
              <a:avLst/>
            </a:prstGeom>
            <a:noFill/>
          </p:spPr>
          <p:txBody>
            <a:bodyPr wrap="none" rtlCol="0">
              <a:spAutoFit/>
            </a:bodyPr>
            <a:lstStyle/>
            <a:p>
              <a:r>
                <a:rPr lang="en-US" sz="1600" dirty="0">
                  <a:solidFill>
                    <a:schemeClr val="bg1"/>
                  </a:solidFill>
                </a:rPr>
                <a:t>Page - 14</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8" y="258028"/>
            <a:ext cx="10308151" cy="830997"/>
          </a:xfrm>
          <a:prstGeom prst="rect">
            <a:avLst/>
          </a:prstGeom>
          <a:noFill/>
        </p:spPr>
        <p:txBody>
          <a:bodyPr wrap="square" rtlCol="0">
            <a:spAutoFit/>
          </a:bodyPr>
          <a:lstStyle/>
          <a:p>
            <a:r>
              <a:rPr lang="en-US" sz="4800" dirty="0">
                <a:latin typeface="+mj-lt"/>
              </a:rPr>
              <a:t>Research Paper Conclusion - 10</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5339906"/>
            <a:chOff x="515938" y="1089025"/>
            <a:chExt cx="11160125" cy="5339906"/>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4801314"/>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Approach – </a:t>
              </a:r>
            </a:p>
            <a:p>
              <a:pPr marL="742950" lvl="1" indent="-285750" algn="just">
                <a:buFont typeface="Wingdings" panose="05000000000000000000" pitchFamily="2" charset="2"/>
                <a:buChar char="Ø"/>
              </a:pPr>
              <a:r>
                <a:rPr lang="en-US" dirty="0">
                  <a:solidFill>
                    <a:schemeClr val="accent2"/>
                  </a:solidFill>
                </a:rPr>
                <a:t>After the cleaning of the data two steps are needed to be taken: 1. Classification, 2. Recommendation.</a:t>
              </a:r>
            </a:p>
            <a:p>
              <a:pPr marL="742950" lvl="1" indent="-285750" algn="just">
                <a:buFont typeface="Wingdings" panose="05000000000000000000" pitchFamily="2" charset="2"/>
                <a:buChar char="Ø"/>
              </a:pPr>
              <a:r>
                <a:rPr lang="en-US" dirty="0">
                  <a:solidFill>
                    <a:schemeClr val="accent2"/>
                  </a:solidFill>
                </a:rPr>
                <a:t>Classification was done by using four models i.e. Random forest, multinomial naïve bytes, Logistic Regression, . Linear Support Vector Classifier</a:t>
              </a:r>
            </a:p>
            <a:p>
              <a:pPr marL="742950" lvl="1" indent="-285750" algn="just">
                <a:buFont typeface="Wingdings" panose="05000000000000000000" pitchFamily="2" charset="2"/>
                <a:buChar char="Ø"/>
              </a:pPr>
              <a:r>
                <a:rPr lang="en-US" dirty="0">
                  <a:solidFill>
                    <a:schemeClr val="accent2"/>
                  </a:solidFill>
                </a:rPr>
                <a:t>Recommendation was done using Content Based Recommendation using Cosine Similarity and k-Nearest Neighbor's.</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Tools used –</a:t>
              </a:r>
              <a:r>
                <a:rPr lang="en-IN" dirty="0"/>
                <a:t> </a:t>
              </a:r>
              <a:r>
                <a:rPr lang="en-IN" dirty="0">
                  <a:solidFill>
                    <a:schemeClr val="accent2"/>
                  </a:solidFill>
                </a:rPr>
                <a:t>Python, SpaCy, pynum</a:t>
              </a:r>
            </a:p>
            <a:p>
              <a:pPr marL="742950" lvl="1" indent="-285750" algn="just">
                <a:buFont typeface="Wingdings" panose="05000000000000000000" pitchFamily="2" charset="2"/>
                <a:buChar char="Ø"/>
              </a:pPr>
              <a:r>
                <a:rPr lang="en-US" dirty="0">
                  <a:solidFill>
                    <a:schemeClr val="accent2"/>
                  </a:solidFill>
                </a:rPr>
                <a:t>SpaCy is a free, open-source library for Natural Language Processing (NLP) in Python.</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Advantages – </a:t>
              </a:r>
              <a:r>
                <a:rPr lang="en-US" dirty="0">
                  <a:solidFill>
                    <a:schemeClr val="accent2"/>
                  </a:solidFill>
                </a:rPr>
                <a:t>A planned system with different levels of control which makes the result more accurate.</a:t>
              </a:r>
              <a:endParaRPr lang="en-IN" dirty="0">
                <a:solidFill>
                  <a:schemeClr val="accent2"/>
                </a:solidFill>
              </a:endParaRPr>
            </a:p>
            <a:p>
              <a:pPr marL="285750" indent="-285750" algn="just">
                <a:buFont typeface="Wingdings" panose="05000000000000000000" pitchFamily="2" charset="2"/>
                <a:buChar char="Ø"/>
              </a:pPr>
              <a:endParaRPr lang="en-IN" b="1" dirty="0"/>
            </a:p>
            <a:p>
              <a:pPr marL="285750" indent="-285750" algn="just">
                <a:buFont typeface="Wingdings" panose="05000000000000000000" pitchFamily="2" charset="2"/>
                <a:buChar char="Ø"/>
              </a:pPr>
              <a:r>
                <a:rPr lang="en-IN" b="1" dirty="0"/>
                <a:t>Disadvantages – </a:t>
              </a:r>
              <a:r>
                <a:rPr lang="en-US" dirty="0">
                  <a:solidFill>
                    <a:schemeClr val="accent2"/>
                  </a:solidFill>
                </a:rPr>
                <a:t>It’s a bit complex system as different levels has different models each.</a:t>
              </a:r>
              <a:endParaRPr lang="en-IN" b="1" dirty="0"/>
            </a:p>
            <a:p>
              <a:pPr marL="285750" indent="-285750" algn="l">
                <a:buFont typeface="Wingdings" panose="05000000000000000000" pitchFamily="2" charset="2"/>
                <a:buChar char="Ø"/>
              </a:pPr>
              <a:endParaRPr lang="en-IN" b="1" dirty="0"/>
            </a:p>
            <a:p>
              <a:pPr marL="742950" lvl="1" indent="-285750">
                <a:buFont typeface="Wingdings" panose="05000000000000000000" pitchFamily="2" charset="2"/>
                <a:buChar char="Ø"/>
              </a:pP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1142561" y="1089025"/>
              <a:ext cx="9906879" cy="369332"/>
            </a:xfrm>
            <a:prstGeom prst="rect">
              <a:avLst/>
            </a:prstGeom>
            <a:noFill/>
          </p:spPr>
          <p:txBody>
            <a:bodyPr wrap="none" rtlCol="0">
              <a:spAutoFit/>
            </a:bodyPr>
            <a:lstStyle/>
            <a:p>
              <a:pPr algn="ctr"/>
              <a:r>
                <a:rPr lang="en-US" b="1" dirty="0"/>
                <a:t>A machine learning approach for a resume recommendation system(VIT,vellore)</a:t>
              </a:r>
            </a:p>
          </p:txBody>
        </p:sp>
      </p:grpSp>
    </p:spTree>
    <p:extLst>
      <p:ext uri="{BB962C8B-B14F-4D97-AF65-F5344CB8AC3E}">
        <p14:creationId xmlns:p14="http://schemas.microsoft.com/office/powerpoint/2010/main" val="146993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95172" cy="338554"/>
            </a:xfrm>
            <a:prstGeom prst="rect">
              <a:avLst/>
            </a:prstGeom>
            <a:noFill/>
          </p:spPr>
          <p:txBody>
            <a:bodyPr wrap="none" rtlCol="0">
              <a:spAutoFit/>
            </a:bodyPr>
            <a:lstStyle/>
            <a:p>
              <a:r>
                <a:rPr lang="en-US" sz="1600" dirty="0">
                  <a:solidFill>
                    <a:schemeClr val="bg1"/>
                  </a:solidFill>
                </a:rPr>
                <a:t>Page - 15</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8" y="258028"/>
            <a:ext cx="10401457" cy="830997"/>
          </a:xfrm>
          <a:prstGeom prst="rect">
            <a:avLst/>
          </a:prstGeom>
          <a:noFill/>
        </p:spPr>
        <p:txBody>
          <a:bodyPr wrap="square" rtlCol="0">
            <a:spAutoFit/>
          </a:bodyPr>
          <a:lstStyle/>
          <a:p>
            <a:r>
              <a:rPr lang="en-US" sz="4800" dirty="0">
                <a:latin typeface="+mj-lt"/>
              </a:rPr>
              <a:t>Research Paper Conclusion - 11</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4785909"/>
            <a:chOff x="515938" y="1089025"/>
            <a:chExt cx="11160125" cy="4785909"/>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Approach – </a:t>
              </a:r>
            </a:p>
            <a:p>
              <a:pPr marL="742950" lvl="1" indent="-285750" algn="just">
                <a:buFont typeface="Wingdings" panose="05000000000000000000" pitchFamily="2" charset="2"/>
                <a:buChar char="Ø"/>
              </a:pPr>
              <a:r>
                <a:rPr lang="en-US" dirty="0">
                  <a:solidFill>
                    <a:schemeClr val="accent2"/>
                  </a:solidFill>
                </a:rPr>
                <a:t>Use NLP to find potential resume.</a:t>
              </a:r>
            </a:p>
            <a:p>
              <a:pPr marL="742950" lvl="1" indent="-285750" algn="just">
                <a:buFont typeface="Wingdings" panose="05000000000000000000" pitchFamily="2" charset="2"/>
                <a:buChar char="Ø"/>
              </a:pPr>
              <a:r>
                <a:rPr lang="en-US" dirty="0">
                  <a:solidFill>
                    <a:schemeClr val="accent2"/>
                  </a:solidFill>
                </a:rPr>
                <a:t>NLTK and Spacy which are used to execute NLP task like eliminating stop words, Lower casing, Tokenization, Lemmatization..</a:t>
              </a:r>
            </a:p>
            <a:p>
              <a:pPr marL="742950" lvl="1" indent="-285750" algn="just">
                <a:buFont typeface="Wingdings" panose="05000000000000000000" pitchFamily="2" charset="2"/>
                <a:buChar char="Ø"/>
              </a:pPr>
              <a:r>
                <a:rPr lang="en-US" dirty="0">
                  <a:solidFill>
                    <a:schemeClr val="accent2"/>
                  </a:solidFill>
                </a:rPr>
                <a:t>Different modules and libraries are used for the span of this research project.</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Tools used –</a:t>
              </a:r>
              <a:r>
                <a:rPr lang="en-IN" dirty="0"/>
                <a:t> </a:t>
              </a:r>
              <a:r>
                <a:rPr lang="en-IN" dirty="0">
                  <a:solidFill>
                    <a:schemeClr val="accent2"/>
                  </a:solidFill>
                </a:rPr>
                <a:t>Python, SpaCy, NLTK.corus, pprint, OS</a:t>
              </a:r>
            </a:p>
            <a:p>
              <a:pPr marL="742950" lvl="1" indent="-285750" algn="just">
                <a:buFont typeface="Wingdings" panose="05000000000000000000" pitchFamily="2" charset="2"/>
                <a:buChar char="Ø"/>
              </a:pPr>
              <a:r>
                <a:rPr lang="en-US" dirty="0">
                  <a:solidFill>
                    <a:schemeClr val="accent2"/>
                  </a:solidFill>
                </a:rPr>
                <a:t>SpaCy is a free, open-source library for Natural Language Processing (NLP) in Python.</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Advantages – </a:t>
              </a:r>
              <a:r>
                <a:rPr lang="en-US" dirty="0">
                  <a:solidFill>
                    <a:schemeClr val="accent2"/>
                  </a:solidFill>
                </a:rPr>
                <a:t>The whole system is a simple but the result and word processing is comprehensive which helps in accurate result.</a:t>
              </a:r>
              <a:endParaRPr lang="en-IN" b="1" dirty="0"/>
            </a:p>
            <a:p>
              <a:pPr marL="285750" indent="-285750" algn="just">
                <a:buFont typeface="Wingdings" panose="05000000000000000000" pitchFamily="2" charset="2"/>
                <a:buChar char="Ø"/>
              </a:pPr>
              <a:endParaRPr lang="en-IN" b="1" dirty="0"/>
            </a:p>
            <a:p>
              <a:pPr marL="285750" indent="-285750" algn="just">
                <a:buFont typeface="Wingdings" panose="05000000000000000000" pitchFamily="2" charset="2"/>
                <a:buChar char="Ø"/>
              </a:pPr>
              <a:r>
                <a:rPr lang="en-IN" b="1" dirty="0"/>
                <a:t>Disadvantages – </a:t>
              </a:r>
            </a:p>
            <a:p>
              <a:pPr marL="742950" lvl="1" indent="-285750" algn="just">
                <a:buFont typeface="Wingdings" panose="05000000000000000000" pitchFamily="2" charset="2"/>
                <a:buChar char="Ø"/>
              </a:pPr>
              <a:r>
                <a:rPr lang="en-US" dirty="0">
                  <a:solidFill>
                    <a:schemeClr val="accent2"/>
                  </a:solidFill>
                </a:rPr>
                <a:t>The process of the use of NLTK in the paper is not properly specified.</a:t>
              </a:r>
              <a:endParaRPr lang="en-IN" b="1" dirty="0"/>
            </a:p>
            <a:p>
              <a:pPr marL="742950" lvl="1" indent="-285750">
                <a:buFont typeface="Wingdings" panose="05000000000000000000" pitchFamily="2" charset="2"/>
                <a:buChar char="Ø"/>
              </a:pP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764252" y="1089025"/>
              <a:ext cx="10663497" cy="369332"/>
            </a:xfrm>
            <a:prstGeom prst="rect">
              <a:avLst/>
            </a:prstGeom>
            <a:noFill/>
          </p:spPr>
          <p:txBody>
            <a:bodyPr wrap="none" rtlCol="0">
              <a:spAutoFit/>
            </a:bodyPr>
            <a:lstStyle/>
            <a:p>
              <a:pPr algn="ctr"/>
              <a:r>
                <a:rPr lang="en-US" b="1" dirty="0"/>
                <a:t>Information Extraction from Resume(Prasana Pokharel, University of Wolverhampton)</a:t>
              </a:r>
            </a:p>
          </p:txBody>
        </p:sp>
      </p:grpSp>
    </p:spTree>
    <p:extLst>
      <p:ext uri="{BB962C8B-B14F-4D97-AF65-F5344CB8AC3E}">
        <p14:creationId xmlns:p14="http://schemas.microsoft.com/office/powerpoint/2010/main" val="122555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04790" cy="338554"/>
            </a:xfrm>
            <a:prstGeom prst="rect">
              <a:avLst/>
            </a:prstGeom>
            <a:noFill/>
          </p:spPr>
          <p:txBody>
            <a:bodyPr wrap="none" rtlCol="0">
              <a:spAutoFit/>
            </a:bodyPr>
            <a:lstStyle/>
            <a:p>
              <a:r>
                <a:rPr lang="en-US" sz="1600" dirty="0">
                  <a:solidFill>
                    <a:schemeClr val="bg1"/>
                  </a:solidFill>
                </a:rPr>
                <a:t>Page - 16</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8" y="258028"/>
            <a:ext cx="10457441" cy="830997"/>
          </a:xfrm>
          <a:prstGeom prst="rect">
            <a:avLst/>
          </a:prstGeom>
          <a:noFill/>
        </p:spPr>
        <p:txBody>
          <a:bodyPr wrap="square" rtlCol="0">
            <a:spAutoFit/>
          </a:bodyPr>
          <a:lstStyle/>
          <a:p>
            <a:r>
              <a:rPr lang="en-US" sz="4800" dirty="0">
                <a:latin typeface="+mj-lt"/>
              </a:rPr>
              <a:t>Research Paper Conclusion - 12</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2909" y="1228990"/>
            <a:ext cx="11063352" cy="5218603"/>
            <a:chOff x="512909" y="1089025"/>
            <a:chExt cx="11063352" cy="5218603"/>
          </a:xfrm>
        </p:grpSpPr>
        <p:sp>
          <p:nvSpPr>
            <p:cNvPr id="3" name="TextBox 2">
              <a:extLst>
                <a:ext uri="{FF2B5EF4-FFF2-40B4-BE49-F238E27FC236}">
                  <a16:creationId xmlns:a16="http://schemas.microsoft.com/office/drawing/2014/main" id="{D37AF297-868B-4905-4586-F9E0BECD1FE4}"/>
                </a:ext>
              </a:extLst>
            </p:cNvPr>
            <p:cNvSpPr txBox="1"/>
            <p:nvPr/>
          </p:nvSpPr>
          <p:spPr>
            <a:xfrm>
              <a:off x="512909" y="1506314"/>
              <a:ext cx="11063352" cy="4801314"/>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Approach – </a:t>
              </a:r>
            </a:p>
            <a:p>
              <a:pPr marL="742950" lvl="1" indent="-285750" algn="just">
                <a:buFont typeface="Wingdings" panose="05000000000000000000" pitchFamily="2" charset="2"/>
                <a:buChar char="Ø"/>
              </a:pPr>
              <a:r>
                <a:rPr lang="en-US" dirty="0">
                  <a:solidFill>
                    <a:schemeClr val="accent2"/>
                  </a:solidFill>
                </a:rPr>
                <a:t>Using the NLP to automate the whole process of hiring.</a:t>
              </a:r>
            </a:p>
            <a:p>
              <a:pPr marL="742950" lvl="1" indent="-285750" algn="just">
                <a:buFont typeface="Wingdings" panose="05000000000000000000" pitchFamily="2" charset="2"/>
                <a:buChar char="Ø"/>
              </a:pPr>
              <a:r>
                <a:rPr lang="en-US" dirty="0">
                  <a:solidFill>
                    <a:schemeClr val="accent2"/>
                  </a:solidFill>
                </a:rPr>
                <a:t>The KNN Algorithm is used to categories the resumes into the appropriate categories.</a:t>
              </a:r>
            </a:p>
            <a:p>
              <a:pPr marL="742950" lvl="1" indent="-285750" algn="just">
                <a:buFont typeface="Wingdings" panose="05000000000000000000" pitchFamily="2" charset="2"/>
                <a:buChar char="Ø"/>
              </a:pPr>
              <a:r>
                <a:rPr lang="en-US" dirty="0">
                  <a:solidFill>
                    <a:schemeClr val="accent2"/>
                  </a:solidFill>
                </a:rPr>
                <a:t>  NLTK and Spacy which are used to execute NLP task like eliminating stop words, Lower casing, Tokenization, Lemmatization.</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Tools used –</a:t>
              </a:r>
              <a:r>
                <a:rPr lang="en-IN" dirty="0"/>
                <a:t> </a:t>
              </a:r>
              <a:r>
                <a:rPr lang="en-IN" dirty="0">
                  <a:solidFill>
                    <a:schemeClr val="accent2"/>
                  </a:solidFill>
                </a:rPr>
                <a:t>Python, SpaCy, NLTK, Re, UTILS</a:t>
              </a:r>
            </a:p>
            <a:p>
              <a:pPr marL="742950" lvl="1" indent="-285750" algn="just">
                <a:buFont typeface="Wingdings" panose="05000000000000000000" pitchFamily="2" charset="2"/>
                <a:buChar char="Ø"/>
              </a:pPr>
              <a:r>
                <a:rPr lang="en-US" dirty="0">
                  <a:solidFill>
                    <a:schemeClr val="accent2"/>
                  </a:solidFill>
                </a:rPr>
                <a:t>SpaCy is a free, open-source library for Natural Language Processing (NLP) in Python.</a:t>
              </a:r>
            </a:p>
            <a:p>
              <a:pPr marL="742950" lvl="1" indent="-285750" algn="just">
                <a:buFont typeface="Wingdings" panose="05000000000000000000" pitchFamily="2" charset="2"/>
                <a:buChar char="Ø"/>
              </a:pPr>
              <a:r>
                <a:rPr lang="en-US" dirty="0">
                  <a:solidFill>
                    <a:schemeClr val="accent2"/>
                  </a:solidFill>
                </a:rPr>
                <a:t>NLTK is the NLP toolkit library.</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Advantages – </a:t>
              </a:r>
              <a:r>
                <a:rPr lang="en-US" dirty="0">
                  <a:solidFill>
                    <a:schemeClr val="accent2"/>
                  </a:solidFill>
                </a:rPr>
                <a:t>The whole system takes input of the resume and role provided, to give a score on the user’s resume.</a:t>
              </a:r>
              <a:endParaRPr lang="en-IN" b="1" dirty="0"/>
            </a:p>
            <a:p>
              <a:pPr marL="285750" indent="-285750" algn="just">
                <a:buFont typeface="Wingdings" panose="05000000000000000000" pitchFamily="2" charset="2"/>
                <a:buChar char="Ø"/>
              </a:pPr>
              <a:endParaRPr lang="en-IN" b="1" dirty="0"/>
            </a:p>
            <a:p>
              <a:pPr marL="285750" indent="-285750" algn="just">
                <a:buFont typeface="Wingdings" panose="05000000000000000000" pitchFamily="2" charset="2"/>
                <a:buChar char="Ø"/>
              </a:pPr>
              <a:r>
                <a:rPr lang="en-IN" b="1" dirty="0"/>
                <a:t>Disadvantages – </a:t>
              </a:r>
              <a:r>
                <a:rPr lang="en-US" dirty="0">
                  <a:solidFill>
                    <a:schemeClr val="accent2"/>
                  </a:solidFill>
                </a:rPr>
                <a:t>The scoring system in itself is not a very accurate way for recommendation on the improvement in the resume.</a:t>
              </a:r>
              <a:endParaRPr lang="en-IN" b="1" dirty="0"/>
            </a:p>
            <a:p>
              <a:pPr marL="285750" indent="-285750" algn="l">
                <a:buFont typeface="Wingdings" panose="05000000000000000000" pitchFamily="2" charset="2"/>
                <a:buChar char="Ø"/>
              </a:pPr>
              <a:endParaRPr lang="en-IN" b="1" dirty="0"/>
            </a:p>
            <a:p>
              <a:pPr marL="742950" lvl="1" indent="-285750">
                <a:buFont typeface="Wingdings" panose="05000000000000000000" pitchFamily="2" charset="2"/>
                <a:buChar char="Ø"/>
              </a:pP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1067220" y="1089025"/>
              <a:ext cx="10057561" cy="369332"/>
            </a:xfrm>
            <a:prstGeom prst="rect">
              <a:avLst/>
            </a:prstGeom>
            <a:noFill/>
          </p:spPr>
          <p:txBody>
            <a:bodyPr wrap="none" rtlCol="0">
              <a:spAutoFit/>
            </a:bodyPr>
            <a:lstStyle/>
            <a:p>
              <a:pPr algn="ctr"/>
              <a:r>
                <a:rPr lang="en-US" b="1" dirty="0"/>
                <a:t>Information NLP-Based Resume Screening and Job Recruitment Portal (</a:t>
              </a:r>
              <a:r>
                <a:rPr lang="en-US" b="1" dirty="0">
                  <a:hlinkClick r:id="rId3"/>
                </a:rPr>
                <a:t>Springer</a:t>
              </a:r>
              <a:r>
                <a:rPr lang="en-US" b="1" dirty="0"/>
                <a:t>)</a:t>
              </a:r>
            </a:p>
          </p:txBody>
        </p:sp>
      </p:grpSp>
    </p:spTree>
    <p:extLst>
      <p:ext uri="{BB962C8B-B14F-4D97-AF65-F5344CB8AC3E}">
        <p14:creationId xmlns:p14="http://schemas.microsoft.com/office/powerpoint/2010/main" val="65017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99981" cy="338554"/>
            </a:xfrm>
            <a:prstGeom prst="rect">
              <a:avLst/>
            </a:prstGeom>
            <a:noFill/>
          </p:spPr>
          <p:txBody>
            <a:bodyPr wrap="none" rtlCol="0">
              <a:spAutoFit/>
            </a:bodyPr>
            <a:lstStyle/>
            <a:p>
              <a:r>
                <a:rPr lang="en-US" sz="1600" dirty="0">
                  <a:solidFill>
                    <a:schemeClr val="bg1"/>
                  </a:solidFill>
                </a:rPr>
                <a:t>Page - 17</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8" y="258028"/>
            <a:ext cx="10308151" cy="830997"/>
          </a:xfrm>
          <a:prstGeom prst="rect">
            <a:avLst/>
          </a:prstGeom>
          <a:noFill/>
        </p:spPr>
        <p:txBody>
          <a:bodyPr wrap="square" rtlCol="0">
            <a:spAutoFit/>
          </a:bodyPr>
          <a:lstStyle/>
          <a:p>
            <a:r>
              <a:rPr lang="en-US" sz="4800" dirty="0">
                <a:latin typeface="+mj-lt"/>
              </a:rPr>
              <a:t>Research Paper Conclusion - 13</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5339906"/>
            <a:chOff x="515938" y="1089025"/>
            <a:chExt cx="11160125" cy="5339906"/>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4801314"/>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Approach – </a:t>
              </a:r>
            </a:p>
            <a:p>
              <a:pPr marL="742950" lvl="1" indent="-285750" algn="just">
                <a:buFont typeface="Wingdings" panose="05000000000000000000" pitchFamily="2" charset="2"/>
                <a:buChar char="Ø"/>
              </a:pPr>
              <a:r>
                <a:rPr lang="en-US" dirty="0">
                  <a:solidFill>
                    <a:schemeClr val="accent2"/>
                  </a:solidFill>
                </a:rPr>
                <a:t>Use NLP to find potential resume.</a:t>
              </a:r>
            </a:p>
            <a:p>
              <a:pPr marL="742950" lvl="1" indent="-285750" algn="just">
                <a:buFont typeface="Wingdings" panose="05000000000000000000" pitchFamily="2" charset="2"/>
                <a:buChar char="Ø"/>
              </a:pPr>
              <a:r>
                <a:rPr lang="en-US" dirty="0">
                  <a:solidFill>
                    <a:schemeClr val="accent2"/>
                  </a:solidFill>
                </a:rPr>
                <a:t>The KNN Algorithm is used to categories the resumes into the appropriate categories.</a:t>
              </a:r>
            </a:p>
            <a:p>
              <a:pPr marL="742950" lvl="1" indent="-285750" algn="just">
                <a:buFont typeface="Wingdings" panose="05000000000000000000" pitchFamily="2" charset="2"/>
                <a:buChar char="Ø"/>
              </a:pPr>
              <a:r>
                <a:rPr lang="en-US" dirty="0">
                  <a:solidFill>
                    <a:schemeClr val="accent2"/>
                  </a:solidFill>
                </a:rPr>
                <a:t>Cosine Similarity is used to determine how well the candidate's resume matches the job description.</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Tools used –</a:t>
              </a:r>
              <a:r>
                <a:rPr lang="en-IN" dirty="0"/>
                <a:t> </a:t>
              </a:r>
              <a:r>
                <a:rPr lang="en-US" dirty="0">
                  <a:solidFill>
                    <a:schemeClr val="accent2"/>
                  </a:solidFill>
                </a:rPr>
                <a:t>Pandas, OS, IO, Utils, Spacy, print, Matcher, Multiprocessing, warnings, NLTK.corus and Re.</a:t>
              </a:r>
            </a:p>
            <a:p>
              <a:pPr marL="742950" lvl="1" indent="-285750" algn="just">
                <a:buFont typeface="Wingdings" panose="05000000000000000000" pitchFamily="2" charset="2"/>
                <a:buChar char="Ø"/>
              </a:pPr>
              <a:r>
                <a:rPr lang="en-US" dirty="0">
                  <a:solidFill>
                    <a:schemeClr val="accent2"/>
                  </a:solidFill>
                </a:rPr>
                <a:t>SpaCy is a free, open-source library for Natural Language Processing (NLP) in Python.</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Advantages – </a:t>
              </a:r>
              <a:r>
                <a:rPr lang="en-US" dirty="0">
                  <a:solidFill>
                    <a:schemeClr val="accent2"/>
                  </a:solidFill>
                </a:rPr>
                <a:t>The same scoring system is used in this process as well which can be easy to understand by the user.</a:t>
              </a:r>
              <a:endParaRPr lang="en-IN" dirty="0">
                <a:solidFill>
                  <a:schemeClr val="accent2"/>
                </a:solidFill>
              </a:endParaRPr>
            </a:p>
            <a:p>
              <a:pPr marL="285750" indent="-285750" algn="just">
                <a:buFont typeface="Wingdings" panose="05000000000000000000" pitchFamily="2" charset="2"/>
                <a:buChar char="Ø"/>
              </a:pPr>
              <a:endParaRPr lang="en-IN" b="1" dirty="0"/>
            </a:p>
            <a:p>
              <a:pPr marL="285750" indent="-285750" algn="just">
                <a:buFont typeface="Wingdings" panose="05000000000000000000" pitchFamily="2" charset="2"/>
                <a:buChar char="Ø"/>
              </a:pPr>
              <a:r>
                <a:rPr lang="en-IN" b="1" dirty="0"/>
                <a:t>Disadvantages – </a:t>
              </a:r>
              <a:r>
                <a:rPr lang="en-US" dirty="0">
                  <a:solidFill>
                    <a:schemeClr val="accent2"/>
                  </a:solidFill>
                </a:rPr>
                <a:t>The scoring system in itself is not a very accurate way for recommendation on the improvement in the resume.</a:t>
              </a:r>
              <a:endParaRPr lang="en-IN" b="1" dirty="0"/>
            </a:p>
            <a:p>
              <a:pPr marL="285750" indent="-285750" algn="l">
                <a:buFont typeface="Wingdings" panose="05000000000000000000" pitchFamily="2" charset="2"/>
                <a:buChar char="Ø"/>
              </a:pPr>
              <a:endParaRPr lang="en-IN" b="1" dirty="0"/>
            </a:p>
            <a:p>
              <a:pPr marL="742950" lvl="1" indent="-285750">
                <a:buFont typeface="Wingdings" panose="05000000000000000000" pitchFamily="2" charset="2"/>
                <a:buChar char="Ø"/>
              </a:pP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3178374" y="1089025"/>
              <a:ext cx="5835252" cy="369332"/>
            </a:xfrm>
            <a:prstGeom prst="rect">
              <a:avLst/>
            </a:prstGeom>
            <a:noFill/>
          </p:spPr>
          <p:txBody>
            <a:bodyPr wrap="none" rtlCol="0">
              <a:spAutoFit/>
            </a:bodyPr>
            <a:lstStyle/>
            <a:p>
              <a:pPr algn="ctr"/>
              <a:r>
                <a:rPr lang="en-US" b="1" dirty="0"/>
                <a:t>CV analysis using Machine Learning (</a:t>
              </a:r>
              <a:r>
                <a:rPr lang="en-US" b="1" dirty="0">
                  <a:hlinkClick r:id="rId3"/>
                </a:rPr>
                <a:t>Doc Link</a:t>
              </a:r>
              <a:r>
                <a:rPr lang="en-US" b="1" dirty="0"/>
                <a:t>)</a:t>
              </a:r>
            </a:p>
          </p:txBody>
        </p:sp>
      </p:grpSp>
    </p:spTree>
    <p:extLst>
      <p:ext uri="{BB962C8B-B14F-4D97-AF65-F5344CB8AC3E}">
        <p14:creationId xmlns:p14="http://schemas.microsoft.com/office/powerpoint/2010/main" val="11575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11202" cy="338554"/>
            </a:xfrm>
            <a:prstGeom prst="rect">
              <a:avLst/>
            </a:prstGeom>
            <a:noFill/>
          </p:spPr>
          <p:txBody>
            <a:bodyPr wrap="none" rtlCol="0">
              <a:spAutoFit/>
            </a:bodyPr>
            <a:lstStyle/>
            <a:p>
              <a:r>
                <a:rPr lang="en-US" sz="1600" dirty="0">
                  <a:solidFill>
                    <a:schemeClr val="bg1"/>
                  </a:solidFill>
                </a:rPr>
                <a:t>Page - 18</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60" y="258028"/>
            <a:ext cx="5580640" cy="830997"/>
          </a:xfrm>
          <a:prstGeom prst="rect">
            <a:avLst/>
          </a:prstGeom>
          <a:noFill/>
        </p:spPr>
        <p:txBody>
          <a:bodyPr wrap="square" rtlCol="0">
            <a:spAutoFit/>
          </a:bodyPr>
          <a:lstStyle/>
          <a:p>
            <a:r>
              <a:rPr lang="en-US" sz="4800" dirty="0">
                <a:latin typeface="+mj-lt"/>
              </a:rPr>
              <a:t>Abstract</a:t>
            </a:r>
          </a:p>
        </p:txBody>
      </p:sp>
      <p:sp>
        <p:nvSpPr>
          <p:cNvPr id="13" name="TextBox 12">
            <a:extLst>
              <a:ext uri="{FF2B5EF4-FFF2-40B4-BE49-F238E27FC236}">
                <a16:creationId xmlns:a16="http://schemas.microsoft.com/office/drawing/2014/main" id="{99A31BBC-FBBD-37DF-9F96-5CE485EE2226}"/>
              </a:ext>
            </a:extLst>
          </p:cNvPr>
          <p:cNvSpPr txBox="1"/>
          <p:nvPr/>
        </p:nvSpPr>
        <p:spPr>
          <a:xfrm>
            <a:off x="515360" y="1377951"/>
            <a:ext cx="11160703"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chemeClr val="accent2"/>
                </a:solidFill>
              </a:rPr>
              <a:t>The Resume Analyzer is an automated solution to the recruitment process. It analyzes resumes and extracts required details such as name, contact details, experience, and qualifications from the resume. The system uses text mining technology to extract text from unstructured documents and convert it into data for further analysis. The extracted data is then stored in a database and sorted based on various parameters such as experience, qualification, age, etc. The system also schedules interviews based on the generated sorted list and sends automated emails to applicants.</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dirty="0">
                <a:solidFill>
                  <a:schemeClr val="accent2"/>
                </a:solidFill>
              </a:rPr>
              <a:t>The Resume Analyzer system aims to reduce efforts on both the candidate’s and company’s side1. Candidates can upload their resumes instead of filling lengthy application forms. The system can be adopted by companies as part of their recruitment process.</a:t>
            </a:r>
          </a:p>
        </p:txBody>
      </p:sp>
    </p:spTree>
    <p:extLst>
      <p:ext uri="{BB962C8B-B14F-4D97-AF65-F5344CB8AC3E}">
        <p14:creationId xmlns:p14="http://schemas.microsoft.com/office/powerpoint/2010/main" val="281879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04790" cy="338554"/>
            </a:xfrm>
            <a:prstGeom prst="rect">
              <a:avLst/>
            </a:prstGeom>
            <a:noFill/>
          </p:spPr>
          <p:txBody>
            <a:bodyPr wrap="none" rtlCol="0">
              <a:spAutoFit/>
            </a:bodyPr>
            <a:lstStyle/>
            <a:p>
              <a:r>
                <a:rPr lang="en-US" sz="1600" dirty="0">
                  <a:solidFill>
                    <a:schemeClr val="bg1"/>
                  </a:solidFill>
                </a:rPr>
                <a:t>Page - 19</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9" y="258028"/>
            <a:ext cx="6566575" cy="830997"/>
          </a:xfrm>
          <a:prstGeom prst="rect">
            <a:avLst/>
          </a:prstGeom>
          <a:noFill/>
        </p:spPr>
        <p:txBody>
          <a:bodyPr wrap="square" rtlCol="0">
            <a:spAutoFit/>
          </a:bodyPr>
          <a:lstStyle/>
          <a:p>
            <a:r>
              <a:rPr lang="en-US" sz="4800" dirty="0">
                <a:latin typeface="+mj-lt"/>
              </a:rPr>
              <a:t>Project Overview</a:t>
            </a:r>
          </a:p>
        </p:txBody>
      </p:sp>
      <p:sp>
        <p:nvSpPr>
          <p:cNvPr id="13" name="TextBox 12">
            <a:extLst>
              <a:ext uri="{FF2B5EF4-FFF2-40B4-BE49-F238E27FC236}">
                <a16:creationId xmlns:a16="http://schemas.microsoft.com/office/drawing/2014/main" id="{99A31BBC-FBBD-37DF-9F96-5CE485EE2226}"/>
              </a:ext>
            </a:extLst>
          </p:cNvPr>
          <p:cNvSpPr txBox="1"/>
          <p:nvPr/>
        </p:nvSpPr>
        <p:spPr>
          <a:xfrm>
            <a:off x="515360" y="1377951"/>
            <a:ext cx="11160703"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chemeClr val="accent2"/>
                </a:solidFill>
              </a:rPr>
              <a:t>The primary goal of our project is to modernize and streamline the recruitment process by providing a comprehensive tool that effectively analyzes, matches, and manages resumes. We aim to bridge the gap between employers seeking the perfect candidate and job seekers looking for their ideal career opportunity.</a:t>
            </a:r>
          </a:p>
        </p:txBody>
      </p:sp>
    </p:spTree>
    <p:extLst>
      <p:ext uri="{BB962C8B-B14F-4D97-AF65-F5344CB8AC3E}">
        <p14:creationId xmlns:p14="http://schemas.microsoft.com/office/powerpoint/2010/main" val="326401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22908" y="895438"/>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05F79BF-8A2A-DCC1-2320-CA03E988F62F}"/>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23037" cy="338554"/>
            </a:xfrm>
            <a:prstGeom prst="rect">
              <a:avLst/>
            </a:prstGeom>
            <a:noFill/>
          </p:spPr>
          <p:txBody>
            <a:bodyPr wrap="none" rtlCol="0">
              <a:spAutoFit/>
            </a:bodyPr>
            <a:lstStyle/>
            <a:p>
              <a:r>
                <a:rPr lang="en-US" sz="1600" dirty="0">
                  <a:solidFill>
                    <a:schemeClr val="bg1"/>
                  </a:solidFill>
                </a:rPr>
                <a:t>Page - 2</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384731" y="64441"/>
            <a:ext cx="5580640" cy="830997"/>
          </a:xfrm>
          <a:prstGeom prst="rect">
            <a:avLst/>
          </a:prstGeom>
          <a:noFill/>
        </p:spPr>
        <p:txBody>
          <a:bodyPr wrap="square" rtlCol="0">
            <a:spAutoFit/>
          </a:bodyPr>
          <a:lstStyle/>
          <a:p>
            <a:r>
              <a:rPr lang="en-US" sz="4800" dirty="0">
                <a:latin typeface="+mj-lt"/>
              </a:rPr>
              <a:t>Outlines</a:t>
            </a:r>
            <a:endParaRPr lang="en-IN" sz="4800" dirty="0">
              <a:latin typeface="+mj-lt"/>
            </a:endParaRPr>
          </a:p>
        </p:txBody>
      </p:sp>
      <p:sp>
        <p:nvSpPr>
          <p:cNvPr id="4" name="TextBox 3">
            <a:extLst>
              <a:ext uri="{FF2B5EF4-FFF2-40B4-BE49-F238E27FC236}">
                <a16:creationId xmlns:a16="http://schemas.microsoft.com/office/drawing/2014/main" id="{F4C2B46B-77D4-5476-23D4-6AB553BEB9A7}"/>
              </a:ext>
            </a:extLst>
          </p:cNvPr>
          <p:cNvSpPr txBox="1"/>
          <p:nvPr/>
        </p:nvSpPr>
        <p:spPr>
          <a:xfrm>
            <a:off x="356858" y="979468"/>
            <a:ext cx="4364698" cy="5940088"/>
          </a:xfrm>
          <a:prstGeom prst="rect">
            <a:avLst/>
          </a:prstGeom>
          <a:noFill/>
        </p:spPr>
        <p:txBody>
          <a:bodyPr wrap="square" rtlCol="0">
            <a:spAutoFit/>
          </a:bodyPr>
          <a:lstStyle/>
          <a:p>
            <a:pPr marL="342900" indent="-342900">
              <a:spcBef>
                <a:spcPts val="1200"/>
              </a:spcBef>
              <a:spcAft>
                <a:spcPts val="1200"/>
              </a:spcAft>
              <a:buFont typeface="Wingdings" panose="05000000000000000000" pitchFamily="2" charset="2"/>
              <a:buChar char="Ø"/>
            </a:pPr>
            <a:r>
              <a:rPr lang="en-US" sz="2000" dirty="0">
                <a:solidFill>
                  <a:schemeClr val="accent2"/>
                </a:solidFill>
              </a:rPr>
              <a:t>Introduction</a:t>
            </a:r>
          </a:p>
          <a:p>
            <a:pPr marL="342900" indent="-342900">
              <a:spcBef>
                <a:spcPts val="1200"/>
              </a:spcBef>
              <a:spcAft>
                <a:spcPts val="1200"/>
              </a:spcAft>
              <a:buFont typeface="Wingdings" panose="05000000000000000000" pitchFamily="2" charset="2"/>
              <a:buChar char="Ø"/>
            </a:pPr>
            <a:r>
              <a:rPr lang="en-US" sz="2000" dirty="0">
                <a:solidFill>
                  <a:schemeClr val="accent2"/>
                </a:solidFill>
              </a:rPr>
              <a:t>Literature Review</a:t>
            </a:r>
          </a:p>
          <a:p>
            <a:pPr marL="342900" indent="-342900">
              <a:spcBef>
                <a:spcPts val="1200"/>
              </a:spcBef>
              <a:spcAft>
                <a:spcPts val="1200"/>
              </a:spcAft>
              <a:buFont typeface="Wingdings" panose="05000000000000000000" pitchFamily="2" charset="2"/>
              <a:buChar char="Ø"/>
            </a:pPr>
            <a:r>
              <a:rPr lang="en-US" sz="2000" dirty="0">
                <a:solidFill>
                  <a:schemeClr val="accent2"/>
                </a:solidFill>
              </a:rPr>
              <a:t>Abstract</a:t>
            </a:r>
          </a:p>
          <a:p>
            <a:pPr marL="342900" indent="-342900">
              <a:spcBef>
                <a:spcPts val="1200"/>
              </a:spcBef>
              <a:spcAft>
                <a:spcPts val="1200"/>
              </a:spcAft>
              <a:buFont typeface="Wingdings" panose="05000000000000000000" pitchFamily="2" charset="2"/>
              <a:buChar char="Ø"/>
            </a:pPr>
            <a:r>
              <a:rPr lang="en-US" sz="2000" dirty="0">
                <a:solidFill>
                  <a:schemeClr val="accent2"/>
                </a:solidFill>
              </a:rPr>
              <a:t>Project Overview</a:t>
            </a:r>
          </a:p>
          <a:p>
            <a:pPr marL="342900" indent="-342900">
              <a:spcBef>
                <a:spcPts val="1200"/>
              </a:spcBef>
              <a:spcAft>
                <a:spcPts val="1200"/>
              </a:spcAft>
              <a:buFont typeface="Wingdings" panose="05000000000000000000" pitchFamily="2" charset="2"/>
              <a:buChar char="Ø"/>
            </a:pPr>
            <a:r>
              <a:rPr lang="en-US" sz="2000" dirty="0">
                <a:solidFill>
                  <a:schemeClr val="accent2"/>
                </a:solidFill>
              </a:rPr>
              <a:t>Features/Modules</a:t>
            </a:r>
          </a:p>
          <a:p>
            <a:pPr marL="342900" indent="-342900">
              <a:spcBef>
                <a:spcPts val="1200"/>
              </a:spcBef>
              <a:spcAft>
                <a:spcPts val="1200"/>
              </a:spcAft>
              <a:buFont typeface="Wingdings" panose="05000000000000000000" pitchFamily="2" charset="2"/>
              <a:buChar char="Ø"/>
            </a:pPr>
            <a:r>
              <a:rPr lang="en-IN" sz="2000" dirty="0">
                <a:solidFill>
                  <a:schemeClr val="accent2"/>
                </a:solidFill>
              </a:rPr>
              <a:t>Benefits and Impacts</a:t>
            </a:r>
            <a:endParaRPr lang="en-US" sz="2000" dirty="0">
              <a:solidFill>
                <a:schemeClr val="accent2"/>
              </a:solidFill>
            </a:endParaRPr>
          </a:p>
          <a:p>
            <a:pPr marL="342900" indent="-342900">
              <a:spcBef>
                <a:spcPts val="1200"/>
              </a:spcBef>
              <a:spcAft>
                <a:spcPts val="1200"/>
              </a:spcAft>
              <a:buFont typeface="Wingdings" panose="05000000000000000000" pitchFamily="2" charset="2"/>
              <a:buChar char="Ø"/>
            </a:pPr>
            <a:r>
              <a:rPr lang="en-IN" sz="2000" dirty="0">
                <a:solidFill>
                  <a:schemeClr val="accent2"/>
                </a:solidFill>
              </a:rPr>
              <a:t>Tools &amp; Technologies</a:t>
            </a:r>
          </a:p>
          <a:p>
            <a:pPr marL="342900" indent="-342900">
              <a:spcBef>
                <a:spcPts val="1200"/>
              </a:spcBef>
              <a:spcAft>
                <a:spcPts val="1200"/>
              </a:spcAft>
              <a:buFont typeface="Wingdings" panose="05000000000000000000" pitchFamily="2" charset="2"/>
              <a:buChar char="Ø"/>
            </a:pPr>
            <a:r>
              <a:rPr lang="en-IN" sz="2000" dirty="0">
                <a:solidFill>
                  <a:schemeClr val="accent2"/>
                </a:solidFill>
              </a:rPr>
              <a:t>Implementation</a:t>
            </a:r>
          </a:p>
          <a:p>
            <a:pPr marL="342900" indent="-342900">
              <a:spcBef>
                <a:spcPts val="1200"/>
              </a:spcBef>
              <a:spcAft>
                <a:spcPts val="1200"/>
              </a:spcAft>
              <a:buFont typeface="Wingdings" panose="05000000000000000000" pitchFamily="2" charset="2"/>
              <a:buChar char="Ø"/>
            </a:pPr>
            <a:r>
              <a:rPr lang="en-IN" sz="2000" dirty="0">
                <a:solidFill>
                  <a:schemeClr val="accent2"/>
                </a:solidFill>
              </a:rPr>
              <a:t>Conclusion</a:t>
            </a:r>
          </a:p>
          <a:p>
            <a:pPr marL="342900" indent="-342900">
              <a:spcBef>
                <a:spcPts val="1200"/>
              </a:spcBef>
              <a:spcAft>
                <a:spcPts val="1200"/>
              </a:spcAft>
              <a:buFont typeface="Wingdings" panose="05000000000000000000" pitchFamily="2" charset="2"/>
              <a:buChar char="Ø"/>
            </a:pPr>
            <a:r>
              <a:rPr lang="en-IN" sz="2000" dirty="0">
                <a:solidFill>
                  <a:schemeClr val="accent2"/>
                </a:solidFill>
              </a:rPr>
              <a:t>References</a:t>
            </a:r>
          </a:p>
        </p:txBody>
      </p:sp>
    </p:spTree>
    <p:extLst>
      <p:ext uri="{BB962C8B-B14F-4D97-AF65-F5344CB8AC3E}">
        <p14:creationId xmlns:p14="http://schemas.microsoft.com/office/powerpoint/2010/main" val="207142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59292" cy="338554"/>
            </a:xfrm>
            <a:prstGeom prst="rect">
              <a:avLst/>
            </a:prstGeom>
            <a:noFill/>
          </p:spPr>
          <p:txBody>
            <a:bodyPr wrap="none" rtlCol="0">
              <a:spAutoFit/>
            </a:bodyPr>
            <a:lstStyle/>
            <a:p>
              <a:r>
                <a:rPr lang="en-US" sz="1600" dirty="0">
                  <a:solidFill>
                    <a:schemeClr val="bg1"/>
                  </a:solidFill>
                </a:rPr>
                <a:t>Page - 20</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60" y="258028"/>
            <a:ext cx="6165358" cy="830997"/>
          </a:xfrm>
          <a:prstGeom prst="rect">
            <a:avLst/>
          </a:prstGeom>
          <a:noFill/>
        </p:spPr>
        <p:txBody>
          <a:bodyPr wrap="square" rtlCol="0">
            <a:spAutoFit/>
          </a:bodyPr>
          <a:lstStyle/>
          <a:p>
            <a:r>
              <a:rPr lang="en-US" sz="4800" dirty="0">
                <a:latin typeface="+mj-lt"/>
              </a:rPr>
              <a:t>Features/Modules</a:t>
            </a:r>
          </a:p>
        </p:txBody>
      </p:sp>
      <p:sp>
        <p:nvSpPr>
          <p:cNvPr id="13" name="TextBox 12">
            <a:extLst>
              <a:ext uri="{FF2B5EF4-FFF2-40B4-BE49-F238E27FC236}">
                <a16:creationId xmlns:a16="http://schemas.microsoft.com/office/drawing/2014/main" id="{99A31BBC-FBBD-37DF-9F96-5CE485EE2226}"/>
              </a:ext>
            </a:extLst>
          </p:cNvPr>
          <p:cNvSpPr txBox="1"/>
          <p:nvPr/>
        </p:nvSpPr>
        <p:spPr>
          <a:xfrm>
            <a:off x="515360" y="1377951"/>
            <a:ext cx="11160703" cy="4801314"/>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t>Resume Parsing: </a:t>
            </a:r>
            <a:r>
              <a:rPr lang="en-US" dirty="0">
                <a:solidFill>
                  <a:schemeClr val="accent2"/>
                </a:solidFill>
              </a:rPr>
              <a:t>Automatically extracts structured information from resumes, including contact details, work experience, education, and skills.</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b="1" dirty="0"/>
              <a:t>Keyword Analysis: </a:t>
            </a:r>
            <a:r>
              <a:rPr lang="en-US" dirty="0">
                <a:solidFill>
                  <a:schemeClr val="accent2"/>
                </a:solidFill>
              </a:rPr>
              <a:t>Identifies and categorizes relevant keywords and phrases, tailored to specific industries or job roles.</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b="1" dirty="0"/>
              <a:t>Skills Matching: </a:t>
            </a:r>
            <a:r>
              <a:rPr lang="en-US" dirty="0">
                <a:solidFill>
                  <a:schemeClr val="accent2"/>
                </a:solidFill>
              </a:rPr>
              <a:t>Compares resume skills with job requirements to determine candidate suitability.</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b="1" dirty="0"/>
              <a:t>Quality Assessment: </a:t>
            </a:r>
            <a:r>
              <a:rPr lang="en-US" dirty="0">
                <a:solidFill>
                  <a:schemeClr val="accent2"/>
                </a:solidFill>
              </a:rPr>
              <a:t>Evaluates resumes for errors, consistency, and readability, providing feedback for improvement.</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b="1" dirty="0"/>
              <a:t>Recommendations: </a:t>
            </a:r>
            <a:r>
              <a:rPr lang="en-US" dirty="0">
                <a:solidFill>
                  <a:schemeClr val="accent2"/>
                </a:solidFill>
              </a:rPr>
              <a:t>Generates personalized suggestions to enhance resumes, increasing the chances of attracting employers.</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b="1" dirty="0"/>
              <a:t>Resume Comparison: </a:t>
            </a:r>
            <a:r>
              <a:rPr lang="en-US" dirty="0">
                <a:solidFill>
                  <a:schemeClr val="accent2"/>
                </a:solidFill>
              </a:rPr>
              <a:t>Ranks candidates based on qualifications and compatibility with job descriptions.</a:t>
            </a:r>
          </a:p>
        </p:txBody>
      </p:sp>
    </p:spTree>
    <p:extLst>
      <p:ext uri="{BB962C8B-B14F-4D97-AF65-F5344CB8AC3E}">
        <p14:creationId xmlns:p14="http://schemas.microsoft.com/office/powerpoint/2010/main" val="62227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500"/>
                                        <p:tgtEl>
                                          <p:spTgt spid="1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xEl>
                                              <p:pRg st="6" end="6"/>
                                            </p:txEl>
                                          </p:spTgt>
                                        </p:tgtEl>
                                        <p:attrNameLst>
                                          <p:attrName>style.visibility</p:attrName>
                                        </p:attrNameLst>
                                      </p:cBhvr>
                                      <p:to>
                                        <p:strVal val="visible"/>
                                      </p:to>
                                    </p:set>
                                    <p:animEffect transition="in" filter="fade">
                                      <p:cBhvr>
                                        <p:cTn id="30" dur="500"/>
                                        <p:tgtEl>
                                          <p:spTgt spid="1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xEl>
                                              <p:pRg st="8" end="8"/>
                                            </p:txEl>
                                          </p:spTgt>
                                        </p:tgtEl>
                                        <p:attrNameLst>
                                          <p:attrName>style.visibility</p:attrName>
                                        </p:attrNameLst>
                                      </p:cBhvr>
                                      <p:to>
                                        <p:strVal val="visible"/>
                                      </p:to>
                                    </p:set>
                                    <p:animEffect transition="in" filter="fade">
                                      <p:cBhvr>
                                        <p:cTn id="33" dur="500"/>
                                        <p:tgtEl>
                                          <p:spTgt spid="1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xEl>
                                              <p:pRg st="10" end="10"/>
                                            </p:txEl>
                                          </p:spTgt>
                                        </p:tgtEl>
                                        <p:attrNameLst>
                                          <p:attrName>style.visibility</p:attrName>
                                        </p:attrNameLst>
                                      </p:cBhvr>
                                      <p:to>
                                        <p:strVal val="visible"/>
                                      </p:to>
                                    </p:set>
                                    <p:animEffect transition="in" filter="fade">
                                      <p:cBhvr>
                                        <p:cTn id="36"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96775" cy="338554"/>
            </a:xfrm>
            <a:prstGeom prst="rect">
              <a:avLst/>
            </a:prstGeom>
            <a:noFill/>
          </p:spPr>
          <p:txBody>
            <a:bodyPr wrap="none" rtlCol="0">
              <a:spAutoFit/>
            </a:bodyPr>
            <a:lstStyle/>
            <a:p>
              <a:r>
                <a:rPr lang="en-US" sz="1600" dirty="0">
                  <a:solidFill>
                    <a:schemeClr val="bg1"/>
                  </a:solidFill>
                </a:rPr>
                <a:t>Page - 21</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60" y="258028"/>
            <a:ext cx="6165358" cy="830997"/>
          </a:xfrm>
          <a:prstGeom prst="rect">
            <a:avLst/>
          </a:prstGeom>
          <a:noFill/>
        </p:spPr>
        <p:txBody>
          <a:bodyPr wrap="square" rtlCol="0">
            <a:spAutoFit/>
          </a:bodyPr>
          <a:lstStyle/>
          <a:p>
            <a:r>
              <a:rPr lang="en-US" sz="4800" dirty="0">
                <a:latin typeface="+mj-lt"/>
              </a:rPr>
              <a:t>Features/Modules</a:t>
            </a:r>
          </a:p>
        </p:txBody>
      </p:sp>
      <p:sp>
        <p:nvSpPr>
          <p:cNvPr id="13" name="TextBox 12">
            <a:extLst>
              <a:ext uri="{FF2B5EF4-FFF2-40B4-BE49-F238E27FC236}">
                <a16:creationId xmlns:a16="http://schemas.microsoft.com/office/drawing/2014/main" id="{99A31BBC-FBBD-37DF-9F96-5CE485EE2226}"/>
              </a:ext>
            </a:extLst>
          </p:cNvPr>
          <p:cNvSpPr txBox="1"/>
          <p:nvPr/>
        </p:nvSpPr>
        <p:spPr>
          <a:xfrm>
            <a:off x="515360" y="1377951"/>
            <a:ext cx="11160703"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t>User-Friendly Interface: </a:t>
            </a:r>
            <a:r>
              <a:rPr lang="en-US" dirty="0">
                <a:solidFill>
                  <a:schemeClr val="accent2"/>
                </a:solidFill>
              </a:rPr>
              <a:t>Offers an intuitive interface for users to submit, edit, and view analysis results.</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b="1" dirty="0"/>
              <a:t>Security and Privacy: </a:t>
            </a:r>
            <a:r>
              <a:rPr lang="en-US" dirty="0">
                <a:solidFill>
                  <a:schemeClr val="accent2"/>
                </a:solidFill>
              </a:rPr>
              <a:t>Ensures the confidentiality and safety of sensitive resume data, complying with data protection regulations.</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b="1" dirty="0"/>
              <a:t>Integration: </a:t>
            </a:r>
            <a:r>
              <a:rPr lang="en-US" dirty="0">
                <a:solidFill>
                  <a:schemeClr val="accent2"/>
                </a:solidFill>
              </a:rPr>
              <a:t>Seamlessly integrates with job portals and applicant tracking systems (ATS) for streamlined recruitment.</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b="1" dirty="0"/>
              <a:t>Machine Learning : </a:t>
            </a:r>
            <a:r>
              <a:rPr lang="en-US" dirty="0">
                <a:solidFill>
                  <a:schemeClr val="accent2"/>
                </a:solidFill>
              </a:rPr>
              <a:t>Utilizes machine learning to improve analysis accuracy and provide dynamic recommendations.</a:t>
            </a:r>
          </a:p>
        </p:txBody>
      </p:sp>
    </p:spTree>
    <p:extLst>
      <p:ext uri="{BB962C8B-B14F-4D97-AF65-F5344CB8AC3E}">
        <p14:creationId xmlns:p14="http://schemas.microsoft.com/office/powerpoint/2010/main" val="183165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500"/>
                                        <p:tgtEl>
                                          <p:spTgt spid="1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xEl>
                                              <p:pRg st="6" end="6"/>
                                            </p:txEl>
                                          </p:spTgt>
                                        </p:tgtEl>
                                        <p:attrNameLst>
                                          <p:attrName>style.visibility</p:attrName>
                                        </p:attrNameLst>
                                      </p:cBhvr>
                                      <p:to>
                                        <p:strVal val="visible"/>
                                      </p:to>
                                    </p:set>
                                    <p:animEffect transition="in" filter="fade">
                                      <p:cBhvr>
                                        <p:cTn id="30"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40056" cy="338554"/>
            </a:xfrm>
            <a:prstGeom prst="rect">
              <a:avLst/>
            </a:prstGeom>
            <a:noFill/>
          </p:spPr>
          <p:txBody>
            <a:bodyPr wrap="none" rtlCol="0">
              <a:spAutoFit/>
            </a:bodyPr>
            <a:lstStyle/>
            <a:p>
              <a:r>
                <a:rPr lang="en-US" sz="1600" dirty="0">
                  <a:solidFill>
                    <a:schemeClr val="bg1"/>
                  </a:solidFill>
                </a:rPr>
                <a:t>Page - 22</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60" y="258028"/>
            <a:ext cx="6799840" cy="830997"/>
          </a:xfrm>
          <a:prstGeom prst="rect">
            <a:avLst/>
          </a:prstGeom>
          <a:noFill/>
        </p:spPr>
        <p:txBody>
          <a:bodyPr wrap="square" rtlCol="0">
            <a:spAutoFit/>
          </a:bodyPr>
          <a:lstStyle/>
          <a:p>
            <a:r>
              <a:rPr lang="en-US" sz="4800" dirty="0">
                <a:latin typeface="+mj-lt"/>
              </a:rPr>
              <a:t>Benefits &amp; Impacts</a:t>
            </a:r>
          </a:p>
        </p:txBody>
      </p:sp>
      <p:sp>
        <p:nvSpPr>
          <p:cNvPr id="13" name="TextBox 12">
            <a:extLst>
              <a:ext uri="{FF2B5EF4-FFF2-40B4-BE49-F238E27FC236}">
                <a16:creationId xmlns:a16="http://schemas.microsoft.com/office/drawing/2014/main" id="{99A31BBC-FBBD-37DF-9F96-5CE485EE2226}"/>
              </a:ext>
            </a:extLst>
          </p:cNvPr>
          <p:cNvSpPr txBox="1"/>
          <p:nvPr/>
        </p:nvSpPr>
        <p:spPr>
          <a:xfrm>
            <a:off x="515360" y="1377951"/>
            <a:ext cx="11160703" cy="2862322"/>
          </a:xfrm>
          <a:prstGeom prst="rect">
            <a:avLst/>
          </a:prstGeom>
          <a:noFill/>
        </p:spPr>
        <p:txBody>
          <a:bodyPr wrap="square" rtlCol="0">
            <a:spAutoFit/>
          </a:bodyPr>
          <a:lstStyle/>
          <a:p>
            <a:r>
              <a:rPr lang="en-US" b="1" dirty="0"/>
              <a:t>Benefits for Employers:</a:t>
            </a:r>
          </a:p>
          <a:p>
            <a:pPr marL="285750" indent="-285750">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b="1" dirty="0"/>
              <a:t>Time Savings: </a:t>
            </a:r>
            <a:r>
              <a:rPr lang="en-US" dirty="0">
                <a:solidFill>
                  <a:schemeClr val="accent2"/>
                </a:solidFill>
              </a:rPr>
              <a:t>The Resume Analyzer significantly reduces the time spent on initial resume screening. HR professionals can focus on more strategic aspects of recruitment.</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b="1" dirty="0"/>
              <a:t>Enhanced Efficiency: </a:t>
            </a:r>
            <a:r>
              <a:rPr lang="en-US" dirty="0">
                <a:solidFill>
                  <a:schemeClr val="accent2"/>
                </a:solidFill>
              </a:rPr>
              <a:t>Employers can identify the best-fit candidates more efficiently, leading to faster hiring cycles and reduced time-to-fill vacancies.</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b="1" dirty="0"/>
              <a:t>Reduced Bias: </a:t>
            </a:r>
            <a:r>
              <a:rPr lang="en-US" dirty="0">
                <a:solidFill>
                  <a:schemeClr val="accent2"/>
                </a:solidFill>
              </a:rPr>
              <a:t>By relying on objective data and algorithms, the Resume Analyzer helps minimize unconscious bias in the screening process, leading to fairer evaluations.</a:t>
            </a:r>
          </a:p>
        </p:txBody>
      </p:sp>
    </p:spTree>
    <p:extLst>
      <p:ext uri="{BB962C8B-B14F-4D97-AF65-F5344CB8AC3E}">
        <p14:creationId xmlns:p14="http://schemas.microsoft.com/office/powerpoint/2010/main" val="34820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500"/>
                                        <p:tgtEl>
                                          <p:spTgt spid="1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xEl>
                                              <p:pRg st="6" end="6"/>
                                            </p:txEl>
                                          </p:spTgt>
                                        </p:tgtEl>
                                        <p:attrNameLst>
                                          <p:attrName>style.visibility</p:attrName>
                                        </p:attrNameLst>
                                      </p:cBhvr>
                                      <p:to>
                                        <p:strVal val="visible"/>
                                      </p:to>
                                    </p:set>
                                    <p:animEffect transition="in" filter="fade">
                                      <p:cBhvr>
                                        <p:cTn id="30"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38453" cy="338554"/>
            </a:xfrm>
            <a:prstGeom prst="rect">
              <a:avLst/>
            </a:prstGeom>
            <a:noFill/>
          </p:spPr>
          <p:txBody>
            <a:bodyPr wrap="none" rtlCol="0">
              <a:spAutoFit/>
            </a:bodyPr>
            <a:lstStyle/>
            <a:p>
              <a:r>
                <a:rPr lang="en-US" sz="1600" dirty="0">
                  <a:solidFill>
                    <a:schemeClr val="bg1"/>
                  </a:solidFill>
                </a:rPr>
                <a:t>Page - 23</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60" y="258028"/>
            <a:ext cx="6799840" cy="830997"/>
          </a:xfrm>
          <a:prstGeom prst="rect">
            <a:avLst/>
          </a:prstGeom>
          <a:noFill/>
        </p:spPr>
        <p:txBody>
          <a:bodyPr wrap="square" rtlCol="0">
            <a:spAutoFit/>
          </a:bodyPr>
          <a:lstStyle/>
          <a:p>
            <a:r>
              <a:rPr lang="en-US" sz="4800" dirty="0">
                <a:latin typeface="+mj-lt"/>
              </a:rPr>
              <a:t>Benefits &amp; Impacts</a:t>
            </a:r>
          </a:p>
        </p:txBody>
      </p:sp>
      <p:sp>
        <p:nvSpPr>
          <p:cNvPr id="13" name="TextBox 12">
            <a:extLst>
              <a:ext uri="{FF2B5EF4-FFF2-40B4-BE49-F238E27FC236}">
                <a16:creationId xmlns:a16="http://schemas.microsoft.com/office/drawing/2014/main" id="{99A31BBC-FBBD-37DF-9F96-5CE485EE2226}"/>
              </a:ext>
            </a:extLst>
          </p:cNvPr>
          <p:cNvSpPr txBox="1"/>
          <p:nvPr/>
        </p:nvSpPr>
        <p:spPr>
          <a:xfrm>
            <a:off x="515360" y="1377951"/>
            <a:ext cx="11160703" cy="3139321"/>
          </a:xfrm>
          <a:prstGeom prst="rect">
            <a:avLst/>
          </a:prstGeom>
          <a:noFill/>
        </p:spPr>
        <p:txBody>
          <a:bodyPr wrap="square" rtlCol="0">
            <a:spAutoFit/>
          </a:bodyPr>
          <a:lstStyle/>
          <a:p>
            <a:r>
              <a:rPr lang="en-US" b="1" dirty="0"/>
              <a:t>Benefits for Job Seekers:</a:t>
            </a:r>
          </a:p>
          <a:p>
            <a:endParaRPr lang="en-US" b="1" dirty="0"/>
          </a:p>
          <a:p>
            <a:pPr marL="285750" indent="-285750">
              <a:buFont typeface="Wingdings" panose="05000000000000000000" pitchFamily="2" charset="2"/>
              <a:buChar char="Ø"/>
            </a:pPr>
            <a:r>
              <a:rPr lang="en-US" b="1" dirty="0"/>
              <a:t>Improved Matches: </a:t>
            </a:r>
            <a:r>
              <a:rPr lang="en-US" dirty="0">
                <a:solidFill>
                  <a:schemeClr val="accent2"/>
                </a:solidFill>
              </a:rPr>
              <a:t>Job seekers receive personalized job recommendations based on their skills and experience, increasing their chances of finding the right fit.</a:t>
            </a:r>
          </a:p>
          <a:p>
            <a:pPr marL="285750" indent="-285750">
              <a:buFont typeface="Wingdings" panose="05000000000000000000" pitchFamily="2" charset="2"/>
              <a:buChar char="Ø"/>
            </a:pPr>
            <a:endParaRPr lang="en-US" dirty="0">
              <a:solidFill>
                <a:schemeClr val="accent2"/>
              </a:solidFill>
            </a:endParaRPr>
          </a:p>
          <a:p>
            <a:pPr marL="285750" indent="-285750">
              <a:buFont typeface="Wingdings" panose="05000000000000000000" pitchFamily="2" charset="2"/>
              <a:buChar char="Ø"/>
            </a:pPr>
            <a:r>
              <a:rPr lang="en-US" b="1" dirty="0"/>
              <a:t>Time Savings: </a:t>
            </a:r>
            <a:r>
              <a:rPr lang="en-US" dirty="0">
                <a:solidFill>
                  <a:schemeClr val="accent2"/>
                </a:solidFill>
              </a:rPr>
              <a:t>Applicants no longer need to spend excessive time customizing their resumes for each job application. The Resume Analyzer helps them present their qualifications effectively.</a:t>
            </a:r>
          </a:p>
          <a:p>
            <a:pPr marL="285750" indent="-285750">
              <a:buFont typeface="Wingdings" panose="05000000000000000000" pitchFamily="2" charset="2"/>
              <a:buChar char="Ø"/>
            </a:pPr>
            <a:endParaRPr lang="en-US" dirty="0">
              <a:solidFill>
                <a:schemeClr val="accent2"/>
              </a:solidFill>
            </a:endParaRPr>
          </a:p>
          <a:p>
            <a:pPr marL="285750" indent="-285750">
              <a:buFont typeface="Wingdings" panose="05000000000000000000" pitchFamily="2" charset="2"/>
              <a:buChar char="Ø"/>
            </a:pPr>
            <a:r>
              <a:rPr lang="en-US" b="1" dirty="0"/>
              <a:t>Confidence Building: </a:t>
            </a:r>
            <a:r>
              <a:rPr lang="en-US" dirty="0">
                <a:solidFill>
                  <a:schemeClr val="accent2"/>
                </a:solidFill>
              </a:rPr>
              <a:t>Job seekers gain confidence in their job applications, knowing that their resumes are being objectively evaluated.</a:t>
            </a:r>
          </a:p>
        </p:txBody>
      </p:sp>
    </p:spTree>
    <p:extLst>
      <p:ext uri="{BB962C8B-B14F-4D97-AF65-F5344CB8AC3E}">
        <p14:creationId xmlns:p14="http://schemas.microsoft.com/office/powerpoint/2010/main" val="295150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500"/>
                                        <p:tgtEl>
                                          <p:spTgt spid="1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xEl>
                                              <p:pRg st="6" end="6"/>
                                            </p:txEl>
                                          </p:spTgt>
                                        </p:tgtEl>
                                        <p:attrNameLst>
                                          <p:attrName>style.visibility</p:attrName>
                                        </p:attrNameLst>
                                      </p:cBhvr>
                                      <p:to>
                                        <p:strVal val="visible"/>
                                      </p:to>
                                    </p:set>
                                    <p:animEffect transition="in" filter="fade">
                                      <p:cBhvr>
                                        <p:cTn id="30"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59292" cy="338554"/>
            </a:xfrm>
            <a:prstGeom prst="rect">
              <a:avLst/>
            </a:prstGeom>
            <a:noFill/>
          </p:spPr>
          <p:txBody>
            <a:bodyPr wrap="none" rtlCol="0">
              <a:spAutoFit/>
            </a:bodyPr>
            <a:lstStyle/>
            <a:p>
              <a:r>
                <a:rPr lang="en-US" sz="1600" dirty="0">
                  <a:solidFill>
                    <a:schemeClr val="bg1"/>
                  </a:solidFill>
                </a:rPr>
                <a:t>Page - 24</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60" y="258028"/>
            <a:ext cx="7697446" cy="830997"/>
          </a:xfrm>
          <a:prstGeom prst="rect">
            <a:avLst/>
          </a:prstGeom>
          <a:noFill/>
        </p:spPr>
        <p:txBody>
          <a:bodyPr wrap="square" rtlCol="0">
            <a:spAutoFit/>
          </a:bodyPr>
          <a:lstStyle/>
          <a:p>
            <a:r>
              <a:rPr lang="en-US" sz="4800" dirty="0">
                <a:latin typeface="+mj-lt"/>
              </a:rPr>
              <a:t>Tools &amp; Technologies </a:t>
            </a:r>
          </a:p>
        </p:txBody>
      </p:sp>
      <p:sp>
        <p:nvSpPr>
          <p:cNvPr id="13" name="TextBox 12">
            <a:extLst>
              <a:ext uri="{FF2B5EF4-FFF2-40B4-BE49-F238E27FC236}">
                <a16:creationId xmlns:a16="http://schemas.microsoft.com/office/drawing/2014/main" id="{99A31BBC-FBBD-37DF-9F96-5CE485EE2226}"/>
              </a:ext>
            </a:extLst>
          </p:cNvPr>
          <p:cNvSpPr txBox="1"/>
          <p:nvPr/>
        </p:nvSpPr>
        <p:spPr>
          <a:xfrm>
            <a:off x="515360" y="1377951"/>
            <a:ext cx="11160703" cy="3693319"/>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chemeClr val="accent2"/>
                </a:solidFill>
              </a:rPr>
              <a:t>Python is a versatile programming language, and PySALARI is a Python library specifically designed for parsing and analyzing resumes. This combination allows you to leverage Python's extensive ecosystem and PySALARI's resume-specific capabilities to build a powerful and efficient Resume Analyzer.</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dirty="0">
                <a:solidFill>
                  <a:schemeClr val="accent2"/>
                </a:solidFill>
              </a:rPr>
              <a:t>Here are some benefits of using Python and PySALARI for your Resume Analyzer:</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dirty="0">
                <a:solidFill>
                  <a:schemeClr val="accent2"/>
                </a:solidFill>
              </a:rPr>
              <a:t>Ease of Use: Python is known for its readability and ease of use, making it an excellent choice for both rapid development and maintenance of your Resume Analyzer.</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dirty="0">
                <a:solidFill>
                  <a:schemeClr val="accent2"/>
                </a:solidFill>
              </a:rPr>
              <a:t>Rich Ecosystem: Python offers a vast ecosystem of libraries and tools for natural language processing (NLP), machine learning, and data analysis. You can easily integrate these libraries into your Resume Analyzer to enhance its capabilities.</a:t>
            </a:r>
          </a:p>
        </p:txBody>
      </p:sp>
    </p:spTree>
    <p:extLst>
      <p:ext uri="{BB962C8B-B14F-4D97-AF65-F5344CB8AC3E}">
        <p14:creationId xmlns:p14="http://schemas.microsoft.com/office/powerpoint/2010/main" val="87063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500"/>
                                        <p:tgtEl>
                                          <p:spTgt spid="1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xEl>
                                              <p:pRg st="6" end="6"/>
                                            </p:txEl>
                                          </p:spTgt>
                                        </p:tgtEl>
                                        <p:attrNameLst>
                                          <p:attrName>style.visibility</p:attrName>
                                        </p:attrNameLst>
                                      </p:cBhvr>
                                      <p:to>
                                        <p:strVal val="visible"/>
                                      </p:to>
                                    </p:set>
                                    <p:animEffect transition="in" filter="fade">
                                      <p:cBhvr>
                                        <p:cTn id="30"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38453" cy="338554"/>
            </a:xfrm>
            <a:prstGeom prst="rect">
              <a:avLst/>
            </a:prstGeom>
            <a:noFill/>
          </p:spPr>
          <p:txBody>
            <a:bodyPr wrap="none" rtlCol="0">
              <a:spAutoFit/>
            </a:bodyPr>
            <a:lstStyle/>
            <a:p>
              <a:r>
                <a:rPr lang="en-US" sz="1600" dirty="0">
                  <a:solidFill>
                    <a:schemeClr val="bg1"/>
                  </a:solidFill>
                </a:rPr>
                <a:t>Page - 25</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60" y="258028"/>
            <a:ext cx="7697446" cy="830997"/>
          </a:xfrm>
          <a:prstGeom prst="rect">
            <a:avLst/>
          </a:prstGeom>
          <a:noFill/>
        </p:spPr>
        <p:txBody>
          <a:bodyPr wrap="square" rtlCol="0">
            <a:spAutoFit/>
          </a:bodyPr>
          <a:lstStyle/>
          <a:p>
            <a:r>
              <a:rPr lang="en-US" sz="4800" dirty="0">
                <a:latin typeface="+mj-lt"/>
              </a:rPr>
              <a:t>Tools &amp; Technologies </a:t>
            </a:r>
          </a:p>
        </p:txBody>
      </p:sp>
      <p:sp>
        <p:nvSpPr>
          <p:cNvPr id="13" name="TextBox 12">
            <a:extLst>
              <a:ext uri="{FF2B5EF4-FFF2-40B4-BE49-F238E27FC236}">
                <a16:creationId xmlns:a16="http://schemas.microsoft.com/office/drawing/2014/main" id="{99A31BBC-FBBD-37DF-9F96-5CE485EE2226}"/>
              </a:ext>
            </a:extLst>
          </p:cNvPr>
          <p:cNvSpPr txBox="1"/>
          <p:nvPr/>
        </p:nvSpPr>
        <p:spPr>
          <a:xfrm>
            <a:off x="515360" y="1377951"/>
            <a:ext cx="11160703"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chemeClr val="accent2"/>
                </a:solidFill>
              </a:rPr>
              <a:t>PySALARI Features: PySALARI is tailored for resume parsing and analysis, making it well-suited for your project. It can extract essential information from resumes, such as contact details, work experience, skills, and education.</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dirty="0">
                <a:solidFill>
                  <a:schemeClr val="accent2"/>
                </a:solidFill>
              </a:rPr>
              <a:t>Community Support: Both Python and PySALARI have active communities, which means you can find ample resources, documentation, and support when developing and maintaining your Resume Analyzer.</a:t>
            </a:r>
          </a:p>
        </p:txBody>
      </p:sp>
    </p:spTree>
    <p:extLst>
      <p:ext uri="{BB962C8B-B14F-4D97-AF65-F5344CB8AC3E}">
        <p14:creationId xmlns:p14="http://schemas.microsoft.com/office/powerpoint/2010/main" val="331160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48071" cy="338554"/>
            </a:xfrm>
            <a:prstGeom prst="rect">
              <a:avLst/>
            </a:prstGeom>
            <a:noFill/>
          </p:spPr>
          <p:txBody>
            <a:bodyPr wrap="none" rtlCol="0">
              <a:spAutoFit/>
            </a:bodyPr>
            <a:lstStyle/>
            <a:p>
              <a:r>
                <a:rPr lang="en-US" sz="1600" dirty="0">
                  <a:solidFill>
                    <a:schemeClr val="bg1"/>
                  </a:solidFill>
                </a:rPr>
                <a:t>Page - 26</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60" y="258028"/>
            <a:ext cx="7697446" cy="830997"/>
          </a:xfrm>
          <a:prstGeom prst="rect">
            <a:avLst/>
          </a:prstGeom>
          <a:noFill/>
        </p:spPr>
        <p:txBody>
          <a:bodyPr wrap="square" rtlCol="0">
            <a:spAutoFit/>
          </a:bodyPr>
          <a:lstStyle/>
          <a:p>
            <a:r>
              <a:rPr lang="en-US" sz="4800" dirty="0">
                <a:latin typeface="+mj-lt"/>
              </a:rPr>
              <a:t>Flowchart </a:t>
            </a:r>
          </a:p>
        </p:txBody>
      </p:sp>
      <p:pic>
        <p:nvPicPr>
          <p:cNvPr id="3" name="Picture 2">
            <a:extLst>
              <a:ext uri="{FF2B5EF4-FFF2-40B4-BE49-F238E27FC236}">
                <a16:creationId xmlns:a16="http://schemas.microsoft.com/office/drawing/2014/main" id="{EC89FD9D-BFE8-564B-E3C5-E1BC46125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 y="1432090"/>
            <a:ext cx="12174649" cy="4416036"/>
          </a:xfrm>
          <a:prstGeom prst="rect">
            <a:avLst/>
          </a:prstGeom>
        </p:spPr>
      </p:pic>
    </p:spTree>
    <p:extLst>
      <p:ext uri="{BB962C8B-B14F-4D97-AF65-F5344CB8AC3E}">
        <p14:creationId xmlns:p14="http://schemas.microsoft.com/office/powerpoint/2010/main" val="123468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43262" cy="338554"/>
            </a:xfrm>
            <a:prstGeom prst="rect">
              <a:avLst/>
            </a:prstGeom>
            <a:noFill/>
          </p:spPr>
          <p:txBody>
            <a:bodyPr wrap="none" rtlCol="0">
              <a:spAutoFit/>
            </a:bodyPr>
            <a:lstStyle/>
            <a:p>
              <a:r>
                <a:rPr lang="en-US" sz="1600" dirty="0">
                  <a:solidFill>
                    <a:schemeClr val="bg1"/>
                  </a:solidFill>
                </a:rPr>
                <a:t>Page - 27</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459376" y="332717"/>
            <a:ext cx="7697446" cy="584775"/>
          </a:xfrm>
          <a:prstGeom prst="rect">
            <a:avLst/>
          </a:prstGeom>
          <a:noFill/>
        </p:spPr>
        <p:txBody>
          <a:bodyPr wrap="square" rtlCol="0">
            <a:spAutoFit/>
          </a:bodyPr>
          <a:lstStyle/>
          <a:p>
            <a:r>
              <a:rPr lang="en-US" sz="3200" b="1" dirty="0"/>
              <a:t>Upload Resume and Role Selection</a:t>
            </a:r>
            <a:endParaRPr lang="en-US" sz="3200" b="1" dirty="0">
              <a:latin typeface="+mj-lt"/>
            </a:endParaRPr>
          </a:p>
        </p:txBody>
      </p:sp>
      <p:sp>
        <p:nvSpPr>
          <p:cNvPr id="4" name="TextBox 3">
            <a:extLst>
              <a:ext uri="{FF2B5EF4-FFF2-40B4-BE49-F238E27FC236}">
                <a16:creationId xmlns:a16="http://schemas.microsoft.com/office/drawing/2014/main" id="{3E0654FA-6A96-11EC-E819-0208C600D228}"/>
              </a:ext>
            </a:extLst>
          </p:cNvPr>
          <p:cNvSpPr txBox="1"/>
          <p:nvPr/>
        </p:nvSpPr>
        <p:spPr>
          <a:xfrm>
            <a:off x="459376" y="1231526"/>
            <a:ext cx="11318032" cy="4985980"/>
          </a:xfrm>
          <a:prstGeom prst="rect">
            <a:avLst/>
          </a:prstGeom>
          <a:noFill/>
        </p:spPr>
        <p:txBody>
          <a:bodyPr wrap="square">
            <a:spAutoFit/>
          </a:bodyPr>
          <a:lstStyle/>
          <a:p>
            <a:pPr marL="285750" indent="-285750" algn="just">
              <a:buFont typeface="Wingdings" panose="05000000000000000000" pitchFamily="2" charset="2"/>
              <a:buChar char="Ø"/>
            </a:pPr>
            <a:r>
              <a:rPr lang="en-US" sz="1800" dirty="0">
                <a:solidFill>
                  <a:schemeClr val="accent2"/>
                </a:solidFill>
              </a:rPr>
              <a:t>Design the system to support various file formats commonly used for resumes, such as PDF, DOC, DOCX, or TXT.</a:t>
            </a:r>
          </a:p>
          <a:p>
            <a:pPr marL="285750" indent="-285750" algn="just">
              <a:buFont typeface="Wingdings" panose="05000000000000000000" pitchFamily="2" charset="2"/>
              <a:buChar char="Ø"/>
            </a:pPr>
            <a:r>
              <a:rPr lang="en-US" sz="1800" dirty="0">
                <a:solidFill>
                  <a:schemeClr val="accent2"/>
                </a:solidFill>
              </a:rPr>
              <a:t>Implement validation checks to ensure that users only upload files in supported formats.</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Include a progress indicator to show users the status of their upload. This is especially important for larger files that may take some time to process.</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Display clear error messages to guide users on how to address any issues with their uploaded resumes.</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Offer a list of predefined job roles or industries that users can choose from. This list should cover a wide range of professions and industries</a:t>
            </a:r>
            <a:r>
              <a:rPr lang="en-US" sz="2400" dirty="0">
                <a:solidFill>
                  <a:schemeClr val="accent2"/>
                </a:solidFill>
              </a:rPr>
              <a:t>.</a:t>
            </a:r>
          </a:p>
          <a:p>
            <a:pPr marL="342900" indent="-342900" algn="just">
              <a:buFont typeface="Wingdings" panose="05000000000000000000" pitchFamily="2" charset="2"/>
              <a:buChar char="Ø"/>
            </a:pPr>
            <a:endParaRPr lang="en-US" sz="24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Implement a search functionality to allow users to quickly find specific roles of interest.</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Include filters or categories to help users narrow down their choices based on industry, experience level, or other relevant criteria.</a:t>
            </a:r>
          </a:p>
        </p:txBody>
      </p:sp>
    </p:spTree>
    <p:extLst>
      <p:ext uri="{BB962C8B-B14F-4D97-AF65-F5344CB8AC3E}">
        <p14:creationId xmlns:p14="http://schemas.microsoft.com/office/powerpoint/2010/main" val="167693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54483" cy="338554"/>
            </a:xfrm>
            <a:prstGeom prst="rect">
              <a:avLst/>
            </a:prstGeom>
            <a:noFill/>
          </p:spPr>
          <p:txBody>
            <a:bodyPr wrap="none" rtlCol="0">
              <a:spAutoFit/>
            </a:bodyPr>
            <a:lstStyle/>
            <a:p>
              <a:r>
                <a:rPr lang="en-US" sz="1600" dirty="0">
                  <a:solidFill>
                    <a:schemeClr val="bg1"/>
                  </a:solidFill>
                </a:rPr>
                <a:t>Page - 28</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394062" y="451430"/>
            <a:ext cx="7697446" cy="523220"/>
          </a:xfrm>
          <a:prstGeom prst="rect">
            <a:avLst/>
          </a:prstGeom>
          <a:noFill/>
        </p:spPr>
        <p:txBody>
          <a:bodyPr wrap="square" rtlCol="0">
            <a:spAutoFit/>
          </a:bodyPr>
          <a:lstStyle/>
          <a:p>
            <a:r>
              <a:rPr lang="en-US" sz="2800" b="1" dirty="0"/>
              <a:t>Parsing and Processing of the Resume.</a:t>
            </a:r>
            <a:endParaRPr lang="en-US" sz="2800" b="1" dirty="0">
              <a:latin typeface="+mj-lt"/>
            </a:endParaRPr>
          </a:p>
        </p:txBody>
      </p:sp>
      <p:sp>
        <p:nvSpPr>
          <p:cNvPr id="4" name="TextBox 3">
            <a:extLst>
              <a:ext uri="{FF2B5EF4-FFF2-40B4-BE49-F238E27FC236}">
                <a16:creationId xmlns:a16="http://schemas.microsoft.com/office/drawing/2014/main" id="{3E0654FA-6A96-11EC-E819-0208C600D228}"/>
              </a:ext>
            </a:extLst>
          </p:cNvPr>
          <p:cNvSpPr txBox="1"/>
          <p:nvPr/>
        </p:nvSpPr>
        <p:spPr>
          <a:xfrm>
            <a:off x="515938" y="1260559"/>
            <a:ext cx="11318032" cy="3693319"/>
          </a:xfrm>
          <a:prstGeom prst="rect">
            <a:avLst/>
          </a:prstGeom>
          <a:noFill/>
        </p:spPr>
        <p:txBody>
          <a:bodyPr wrap="square">
            <a:spAutoFit/>
          </a:bodyPr>
          <a:lstStyle/>
          <a:p>
            <a:pPr marL="285750" indent="-285750">
              <a:buFont typeface="Arial" panose="020B0604020202020204" pitchFamily="34" charset="0"/>
              <a:buChar char="•"/>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Extract the text content from the uploaded resume file. This is a crucial step as it provides the raw data for further processing.</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Identify and understand the structure of the resume document, including sections like personal information, education</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Implement algorithms for recognizing entities such as names, addresses, phone numbers, email addresses, educational institutions, job titles, and dates. This helps in categorizing and structuring the information., work experience, skills, and additional details.</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Analyze the entire resume for keywords relevant to specific industries or job roles. This helps in assessing the overall suitability of the candidate for particular positions.</a:t>
            </a:r>
            <a:endParaRPr lang="en-IN" sz="1800" dirty="0">
              <a:solidFill>
                <a:schemeClr val="accent2"/>
              </a:solidFill>
            </a:endParaRPr>
          </a:p>
        </p:txBody>
      </p:sp>
    </p:spTree>
    <p:extLst>
      <p:ext uri="{BB962C8B-B14F-4D97-AF65-F5344CB8AC3E}">
        <p14:creationId xmlns:p14="http://schemas.microsoft.com/office/powerpoint/2010/main" val="332474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48071" cy="338554"/>
            </a:xfrm>
            <a:prstGeom prst="rect">
              <a:avLst/>
            </a:prstGeom>
            <a:noFill/>
          </p:spPr>
          <p:txBody>
            <a:bodyPr wrap="none" rtlCol="0">
              <a:spAutoFit/>
            </a:bodyPr>
            <a:lstStyle/>
            <a:p>
              <a:r>
                <a:rPr lang="en-US" sz="1600" dirty="0">
                  <a:solidFill>
                    <a:schemeClr val="bg1"/>
                  </a:solidFill>
                </a:rPr>
                <a:t>Page - 29</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422054" y="451751"/>
            <a:ext cx="10923970" cy="523220"/>
          </a:xfrm>
          <a:prstGeom prst="rect">
            <a:avLst/>
          </a:prstGeom>
          <a:noFill/>
        </p:spPr>
        <p:txBody>
          <a:bodyPr wrap="square" rtlCol="0">
            <a:spAutoFit/>
          </a:bodyPr>
          <a:lstStyle/>
          <a:p>
            <a:r>
              <a:rPr lang="en-US" sz="2800" b="1" dirty="0"/>
              <a:t>List all the Skill and Details of the resume with a score. </a:t>
            </a:r>
            <a:endParaRPr lang="en-US" sz="2800" b="1" dirty="0">
              <a:latin typeface="+mj-lt"/>
            </a:endParaRPr>
          </a:p>
        </p:txBody>
      </p:sp>
      <p:sp>
        <p:nvSpPr>
          <p:cNvPr id="4" name="TextBox 3">
            <a:extLst>
              <a:ext uri="{FF2B5EF4-FFF2-40B4-BE49-F238E27FC236}">
                <a16:creationId xmlns:a16="http://schemas.microsoft.com/office/drawing/2014/main" id="{3E0654FA-6A96-11EC-E819-0208C600D228}"/>
              </a:ext>
            </a:extLst>
          </p:cNvPr>
          <p:cNvSpPr txBox="1"/>
          <p:nvPr/>
        </p:nvSpPr>
        <p:spPr>
          <a:xfrm>
            <a:off x="515938" y="1260559"/>
            <a:ext cx="11318032" cy="4524315"/>
          </a:xfrm>
          <a:prstGeom prst="rect">
            <a:avLst/>
          </a:prstGeom>
          <a:noFill/>
        </p:spPr>
        <p:txBody>
          <a:bodyPr wrap="square">
            <a:spAutoFit/>
          </a:bodyPr>
          <a:lstStyle/>
          <a:p>
            <a:pPr marL="285750" indent="-285750" algn="just">
              <a:buFont typeface="Wingdings" panose="05000000000000000000" pitchFamily="2" charset="2"/>
              <a:buChar char="Ø"/>
            </a:pPr>
            <a:r>
              <a:rPr lang="en-US" sz="1800" dirty="0">
                <a:solidFill>
                  <a:schemeClr val="accent2"/>
                </a:solidFill>
              </a:rPr>
              <a:t>Identify and extract skills mentioned in the resume using natural language processing (NLP) techniques.</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Utilize a predefined list of skills or dynamically generate a list based on common industry keywords.</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Assign a relevance score to each extracted skill. This score can be based on factors such as the frequency of the skill in the resume, the context in which it appears, or its importance for the selected job roles.</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Calculate an overall score for the resume by aggregating the relevance scores of skills and details. This can be a weighted sum, where certain elements (e.g., work experience) contribute more to the overall score.</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Display the list of skills and details along with their corresponding relevance scores in a clear and user-friendly format. This can be in the form of a table, chart, or summary report.</a:t>
            </a:r>
            <a:endParaRPr lang="en-IN" sz="1800" dirty="0">
              <a:solidFill>
                <a:schemeClr val="accent2"/>
              </a:solidFill>
            </a:endParaRPr>
          </a:p>
        </p:txBody>
      </p:sp>
    </p:spTree>
    <p:extLst>
      <p:ext uri="{BB962C8B-B14F-4D97-AF65-F5344CB8AC3E}">
        <p14:creationId xmlns:p14="http://schemas.microsoft.com/office/powerpoint/2010/main" val="327103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21433" cy="338554"/>
            </a:xfrm>
            <a:prstGeom prst="rect">
              <a:avLst/>
            </a:prstGeom>
            <a:noFill/>
          </p:spPr>
          <p:txBody>
            <a:bodyPr wrap="none" rtlCol="0">
              <a:spAutoFit/>
            </a:bodyPr>
            <a:lstStyle/>
            <a:p>
              <a:r>
                <a:rPr lang="en-US" sz="1600" dirty="0">
                  <a:solidFill>
                    <a:schemeClr val="bg1"/>
                  </a:solidFill>
                </a:rPr>
                <a:t>Page - 3</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60" y="258028"/>
            <a:ext cx="5580640" cy="830997"/>
          </a:xfrm>
          <a:prstGeom prst="rect">
            <a:avLst/>
          </a:prstGeom>
          <a:noFill/>
        </p:spPr>
        <p:txBody>
          <a:bodyPr wrap="square" rtlCol="0">
            <a:spAutoFit/>
          </a:bodyPr>
          <a:lstStyle/>
          <a:p>
            <a:r>
              <a:rPr lang="en-US" sz="4800" dirty="0">
                <a:latin typeface="+mj-lt"/>
              </a:rPr>
              <a:t>Introduction</a:t>
            </a:r>
          </a:p>
        </p:txBody>
      </p:sp>
      <p:sp>
        <p:nvSpPr>
          <p:cNvPr id="13" name="TextBox 12">
            <a:extLst>
              <a:ext uri="{FF2B5EF4-FFF2-40B4-BE49-F238E27FC236}">
                <a16:creationId xmlns:a16="http://schemas.microsoft.com/office/drawing/2014/main" id="{99A31BBC-FBBD-37DF-9F96-5CE485EE2226}"/>
              </a:ext>
            </a:extLst>
          </p:cNvPr>
          <p:cNvSpPr txBox="1"/>
          <p:nvPr/>
        </p:nvSpPr>
        <p:spPr>
          <a:xfrm>
            <a:off x="515360" y="1377951"/>
            <a:ext cx="11160703"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chemeClr val="accent2"/>
                </a:solidFill>
              </a:rPr>
              <a:t>In the world of recruitment and hiring - our Resume Analyzer. In an era where talent acquisition is more critical than ever, this tool is designed to empower both employers and job seekers by streamlining the resume evaluation process.</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dirty="0">
                <a:solidFill>
                  <a:schemeClr val="accent2"/>
                </a:solidFill>
              </a:rPr>
              <a:t>As we all know, the traditional method of manually reviewing hundreds or even thousands of resumes can be a time-consuming and often daunting task for HR professionals. Job applicants, on the other hand, face the challenge of ensuring their resumes stand out in a highly competitive job market.</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US" dirty="0">
                <a:solidFill>
                  <a:schemeClr val="accent2"/>
                </a:solidFill>
              </a:rPr>
              <a:t>Our Resume Analyzer addresses these challenges head-on by leveraging cutting-edge technology, including Natural Language Processing and Machine Learning, to transform the way resumes are assessed and matched to job openings.</a:t>
            </a:r>
          </a:p>
        </p:txBody>
      </p:sp>
    </p:spTree>
    <p:extLst>
      <p:ext uri="{BB962C8B-B14F-4D97-AF65-F5344CB8AC3E}">
        <p14:creationId xmlns:p14="http://schemas.microsoft.com/office/powerpoint/2010/main" val="274742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500"/>
                                        <p:tgtEl>
                                          <p:spTgt spid="1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57689" cy="338554"/>
            </a:xfrm>
            <a:prstGeom prst="rect">
              <a:avLst/>
            </a:prstGeom>
            <a:noFill/>
          </p:spPr>
          <p:txBody>
            <a:bodyPr wrap="none" rtlCol="0">
              <a:spAutoFit/>
            </a:bodyPr>
            <a:lstStyle/>
            <a:p>
              <a:r>
                <a:rPr lang="en-US" sz="1600" dirty="0">
                  <a:solidFill>
                    <a:schemeClr val="bg1"/>
                  </a:solidFill>
                </a:rPr>
                <a:t>Page - 30</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422054" y="451751"/>
            <a:ext cx="10923970" cy="523220"/>
          </a:xfrm>
          <a:prstGeom prst="rect">
            <a:avLst/>
          </a:prstGeom>
          <a:noFill/>
        </p:spPr>
        <p:txBody>
          <a:bodyPr wrap="square" rtlCol="0">
            <a:spAutoFit/>
          </a:bodyPr>
          <a:lstStyle/>
          <a:p>
            <a:r>
              <a:rPr lang="en-US" sz="2800" b="1" dirty="0"/>
              <a:t>What is lacking in the resume, Which Skill to work on.</a:t>
            </a:r>
            <a:endParaRPr lang="en-US" sz="2800" b="1" dirty="0">
              <a:latin typeface="+mj-lt"/>
            </a:endParaRPr>
          </a:p>
        </p:txBody>
      </p:sp>
      <p:sp>
        <p:nvSpPr>
          <p:cNvPr id="4" name="TextBox 3">
            <a:extLst>
              <a:ext uri="{FF2B5EF4-FFF2-40B4-BE49-F238E27FC236}">
                <a16:creationId xmlns:a16="http://schemas.microsoft.com/office/drawing/2014/main" id="{3E0654FA-6A96-11EC-E819-0208C600D228}"/>
              </a:ext>
            </a:extLst>
          </p:cNvPr>
          <p:cNvSpPr txBox="1"/>
          <p:nvPr/>
        </p:nvSpPr>
        <p:spPr>
          <a:xfrm>
            <a:off x="515938" y="1260559"/>
            <a:ext cx="11318032" cy="4801314"/>
          </a:xfrm>
          <a:prstGeom prst="rect">
            <a:avLst/>
          </a:prstGeom>
          <a:noFill/>
        </p:spPr>
        <p:txBody>
          <a:bodyPr wrap="square">
            <a:spAutoFit/>
          </a:bodyPr>
          <a:lstStyle/>
          <a:p>
            <a:pPr marL="285750" indent="-285750" algn="just">
              <a:buFont typeface="Wingdings" panose="05000000000000000000" pitchFamily="2" charset="2"/>
              <a:buChar char="Ø"/>
            </a:pPr>
            <a:r>
              <a:rPr lang="en-US" sz="1800" dirty="0">
                <a:solidFill>
                  <a:schemeClr val="accent2"/>
                </a:solidFill>
              </a:rPr>
              <a:t>Compare the skills mentioned in the resume with the desired skills for the selected job roles.</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Identify skills that are commonly required for the chosen roles but are not present or are underrepresented in the resume.</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Offer suggestions on how the user can acquire or enhance the identified missing skills.</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Provide links to relevant online courses, certifications, workshops, or other learning resources that can help bridge the skill gaps.</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Offer context for each suggested skill by explaining why it is essential for the selected roles. This helps users understand the relevance and importance of the recommended skills.</a:t>
            </a:r>
          </a:p>
          <a:p>
            <a:pPr marL="285750" indent="-285750" algn="just">
              <a:buFont typeface="Wingdings" panose="05000000000000000000" pitchFamily="2" charset="2"/>
              <a:buChar char="Ø"/>
            </a:pPr>
            <a:endParaRPr lang="en-US" sz="1800" dirty="0">
              <a:solidFill>
                <a:schemeClr val="accent2"/>
              </a:solidFill>
            </a:endParaRPr>
          </a:p>
          <a:p>
            <a:pPr marL="285750" indent="-285750" algn="just">
              <a:buFont typeface="Wingdings" panose="05000000000000000000" pitchFamily="2" charset="2"/>
              <a:buChar char="Ø"/>
            </a:pPr>
            <a:r>
              <a:rPr lang="en-US" sz="1800" dirty="0">
                <a:solidFill>
                  <a:schemeClr val="accent2"/>
                </a:solidFill>
              </a:rPr>
              <a:t>Break down skill development into achievable goals and milestones. This helps users create a realistic plan for improving their resume over time.</a:t>
            </a:r>
          </a:p>
          <a:p>
            <a:pPr marL="285750" indent="-285750">
              <a:buFont typeface="Wingdings" panose="05000000000000000000" pitchFamily="2" charset="2"/>
              <a:buChar char="Ø"/>
            </a:pPr>
            <a:endParaRPr lang="en-US" sz="1800" dirty="0">
              <a:solidFill>
                <a:schemeClr val="accent2"/>
              </a:solidFill>
            </a:endParaRPr>
          </a:p>
          <a:p>
            <a:pPr marL="285750" indent="-285750">
              <a:buFont typeface="Wingdings" panose="05000000000000000000" pitchFamily="2" charset="2"/>
              <a:buChar char="Ø"/>
            </a:pPr>
            <a:endParaRPr lang="en-IN" dirty="0">
              <a:solidFill>
                <a:schemeClr val="accent2"/>
              </a:solidFill>
            </a:endParaRPr>
          </a:p>
        </p:txBody>
      </p:sp>
    </p:spTree>
    <p:extLst>
      <p:ext uri="{BB962C8B-B14F-4D97-AF65-F5344CB8AC3E}">
        <p14:creationId xmlns:p14="http://schemas.microsoft.com/office/powerpoint/2010/main" val="22719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95172" cy="338554"/>
            </a:xfrm>
            <a:prstGeom prst="rect">
              <a:avLst/>
            </a:prstGeom>
            <a:noFill/>
          </p:spPr>
          <p:txBody>
            <a:bodyPr wrap="none" rtlCol="0">
              <a:spAutoFit/>
            </a:bodyPr>
            <a:lstStyle/>
            <a:p>
              <a:r>
                <a:rPr lang="en-US" sz="1600" dirty="0">
                  <a:solidFill>
                    <a:schemeClr val="bg1"/>
                  </a:solidFill>
                </a:rPr>
                <a:t>Page - 31</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422054" y="451751"/>
            <a:ext cx="10923970" cy="523220"/>
          </a:xfrm>
          <a:prstGeom prst="rect">
            <a:avLst/>
          </a:prstGeom>
          <a:noFill/>
        </p:spPr>
        <p:txBody>
          <a:bodyPr wrap="square" rtlCol="0">
            <a:spAutoFit/>
          </a:bodyPr>
          <a:lstStyle/>
          <a:p>
            <a:r>
              <a:rPr lang="en-US" sz="2800" b="1" dirty="0"/>
              <a:t>Any Certification or course which can be done.</a:t>
            </a:r>
            <a:endParaRPr lang="en-US" sz="2800" b="1" dirty="0">
              <a:latin typeface="+mj-lt"/>
            </a:endParaRPr>
          </a:p>
        </p:txBody>
      </p:sp>
      <p:sp>
        <p:nvSpPr>
          <p:cNvPr id="4" name="TextBox 3">
            <a:extLst>
              <a:ext uri="{FF2B5EF4-FFF2-40B4-BE49-F238E27FC236}">
                <a16:creationId xmlns:a16="http://schemas.microsoft.com/office/drawing/2014/main" id="{3E0654FA-6A96-11EC-E819-0208C600D228}"/>
              </a:ext>
            </a:extLst>
          </p:cNvPr>
          <p:cNvSpPr txBox="1"/>
          <p:nvPr/>
        </p:nvSpPr>
        <p:spPr>
          <a:xfrm>
            <a:off x="515938" y="1260559"/>
            <a:ext cx="11318032" cy="4801314"/>
          </a:xfrm>
          <a:prstGeom prst="rect">
            <a:avLst/>
          </a:prstGeom>
          <a:noFill/>
        </p:spPr>
        <p:txBody>
          <a:bodyPr wrap="square">
            <a:spAutoFit/>
          </a:bodyPr>
          <a:lstStyle/>
          <a:p>
            <a:pPr marL="285750" indent="-285750" algn="just">
              <a:buFont typeface="Arial" panose="020B0604020202020204" pitchFamily="34" charset="0"/>
              <a:buChar char="•"/>
            </a:pPr>
            <a:r>
              <a:rPr lang="en-US" sz="1800" dirty="0">
                <a:solidFill>
                  <a:schemeClr val="accent2"/>
                </a:solidFill>
              </a:rPr>
              <a:t>Based on the identified skill gaps, suggest specific certifications or courses that can help the user acquire those skills.</a:t>
            </a:r>
          </a:p>
          <a:p>
            <a:pPr marL="285750" indent="-285750" algn="just">
              <a:buFont typeface="Arial" panose="020B0604020202020204" pitchFamily="34" charset="0"/>
              <a:buChar char="•"/>
            </a:pPr>
            <a:endParaRPr lang="en-US" sz="1800" dirty="0">
              <a:solidFill>
                <a:schemeClr val="accent2"/>
              </a:solidFill>
            </a:endParaRPr>
          </a:p>
          <a:p>
            <a:pPr marL="285750" indent="-285750" algn="just">
              <a:buFont typeface="Arial" panose="020B0604020202020204" pitchFamily="34" charset="0"/>
              <a:buChar char="•"/>
            </a:pPr>
            <a:r>
              <a:rPr lang="en-US" sz="1800" dirty="0">
                <a:solidFill>
                  <a:schemeClr val="accent2"/>
                </a:solidFill>
              </a:rPr>
              <a:t>Offer details about the suggested certifications, including the learning platform, duration, and any prerequisites.</a:t>
            </a:r>
          </a:p>
          <a:p>
            <a:pPr marL="285750" indent="-285750" algn="just">
              <a:buFont typeface="Arial" panose="020B0604020202020204" pitchFamily="34" charset="0"/>
              <a:buChar char="•"/>
            </a:pPr>
            <a:endParaRPr lang="en-US" sz="1800" dirty="0">
              <a:solidFill>
                <a:schemeClr val="accent2"/>
              </a:solidFill>
            </a:endParaRPr>
          </a:p>
          <a:p>
            <a:pPr marL="285750" indent="-285750" algn="just">
              <a:buFont typeface="Arial" panose="020B0604020202020204" pitchFamily="34" charset="0"/>
              <a:buChar char="•"/>
            </a:pPr>
            <a:r>
              <a:rPr lang="en-US" sz="1800" dirty="0">
                <a:solidFill>
                  <a:schemeClr val="accent2"/>
                </a:solidFill>
              </a:rPr>
              <a:t>Include information about the industry recognition and value of each certification.</a:t>
            </a:r>
          </a:p>
          <a:p>
            <a:pPr marL="285750" indent="-285750" algn="just">
              <a:buFont typeface="Arial" panose="020B0604020202020204" pitchFamily="34" charset="0"/>
              <a:buChar char="•"/>
            </a:pPr>
            <a:endParaRPr lang="en-US" sz="1800" dirty="0">
              <a:solidFill>
                <a:schemeClr val="accent2"/>
              </a:solidFill>
            </a:endParaRPr>
          </a:p>
          <a:p>
            <a:pPr marL="285750" indent="-285750" algn="just">
              <a:buFont typeface="Arial" panose="020B0604020202020204" pitchFamily="34" charset="0"/>
              <a:buChar char="•"/>
            </a:pPr>
            <a:r>
              <a:rPr lang="en-US" sz="1800" dirty="0">
                <a:solidFill>
                  <a:schemeClr val="accent2"/>
                </a:solidFill>
              </a:rPr>
              <a:t>Integrate with online learning platforms to provide direct links to the recommended certifications or courses.</a:t>
            </a:r>
          </a:p>
          <a:p>
            <a:pPr marL="285750" indent="-285750" algn="just">
              <a:buFont typeface="Arial" panose="020B0604020202020204" pitchFamily="34" charset="0"/>
              <a:buChar char="•"/>
            </a:pPr>
            <a:endParaRPr lang="en-US" sz="1800" dirty="0">
              <a:solidFill>
                <a:schemeClr val="accent2"/>
              </a:solidFill>
            </a:endParaRPr>
          </a:p>
          <a:p>
            <a:pPr marL="285750" indent="-285750" algn="just">
              <a:buFont typeface="Arial" panose="020B0604020202020204" pitchFamily="34" charset="0"/>
              <a:buChar char="•"/>
            </a:pPr>
            <a:r>
              <a:rPr lang="en-US" sz="1800" dirty="0">
                <a:solidFill>
                  <a:schemeClr val="accent2"/>
                </a:solidFill>
              </a:rPr>
              <a:t>Streamline the process for users to enroll in the suggested programs.</a:t>
            </a:r>
          </a:p>
          <a:p>
            <a:pPr marL="285750" indent="-285750" algn="just">
              <a:buFont typeface="Arial" panose="020B0604020202020204" pitchFamily="34" charset="0"/>
              <a:buChar char="•"/>
            </a:pPr>
            <a:endParaRPr lang="en-US" sz="1800" dirty="0">
              <a:solidFill>
                <a:schemeClr val="accent2"/>
              </a:solidFill>
            </a:endParaRPr>
          </a:p>
          <a:p>
            <a:pPr marL="285750" indent="-285750" algn="just">
              <a:buFont typeface="Arial" panose="020B0604020202020204" pitchFamily="34" charset="0"/>
              <a:buChar char="•"/>
            </a:pPr>
            <a:r>
              <a:rPr lang="en-US" sz="1800" dirty="0">
                <a:solidFill>
                  <a:schemeClr val="accent2"/>
                </a:solidFill>
              </a:rPr>
              <a:t>Prioritize certifications that are widely recognized in the industry or relevant to the selected job roles.</a:t>
            </a:r>
          </a:p>
          <a:p>
            <a:pPr marL="285750" indent="-285750" algn="just">
              <a:buFont typeface="Arial" panose="020B0604020202020204" pitchFamily="34" charset="0"/>
              <a:buChar char="•"/>
            </a:pPr>
            <a:endParaRPr lang="en-US" sz="1800" dirty="0">
              <a:solidFill>
                <a:schemeClr val="accent2"/>
              </a:solidFill>
            </a:endParaRPr>
          </a:p>
          <a:p>
            <a:pPr marL="285750" indent="-285750" algn="just">
              <a:buFont typeface="Arial" panose="020B0604020202020204" pitchFamily="34" charset="0"/>
              <a:buChar char="•"/>
            </a:pPr>
            <a:r>
              <a:rPr lang="en-US" sz="1800" dirty="0">
                <a:solidFill>
                  <a:schemeClr val="accent2"/>
                </a:solidFill>
              </a:rPr>
              <a:t>Provide context on why each certification is beneficial for the user's career goals.</a:t>
            </a:r>
            <a:endParaRPr lang="en-IN" sz="1800" dirty="0">
              <a:solidFill>
                <a:schemeClr val="accent2"/>
              </a:solidFill>
            </a:endParaRPr>
          </a:p>
        </p:txBody>
      </p:sp>
    </p:spTree>
    <p:extLst>
      <p:ext uri="{BB962C8B-B14F-4D97-AF65-F5344CB8AC3E}">
        <p14:creationId xmlns:p14="http://schemas.microsoft.com/office/powerpoint/2010/main" val="176996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38453" cy="338554"/>
            </a:xfrm>
            <a:prstGeom prst="rect">
              <a:avLst/>
            </a:prstGeom>
            <a:noFill/>
          </p:spPr>
          <p:txBody>
            <a:bodyPr wrap="none" rtlCol="0">
              <a:spAutoFit/>
            </a:bodyPr>
            <a:lstStyle/>
            <a:p>
              <a:r>
                <a:rPr lang="en-US" sz="1600" dirty="0">
                  <a:solidFill>
                    <a:schemeClr val="bg1"/>
                  </a:solidFill>
                </a:rPr>
                <a:t>Page - 32</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60" y="258028"/>
            <a:ext cx="7697446" cy="830997"/>
          </a:xfrm>
          <a:prstGeom prst="rect">
            <a:avLst/>
          </a:prstGeom>
          <a:noFill/>
        </p:spPr>
        <p:txBody>
          <a:bodyPr wrap="square" rtlCol="0">
            <a:spAutoFit/>
          </a:bodyPr>
          <a:lstStyle/>
          <a:p>
            <a:r>
              <a:rPr lang="en-US" sz="4800" dirty="0">
                <a:latin typeface="+mj-lt"/>
              </a:rPr>
              <a:t>Use case Diagram </a:t>
            </a:r>
          </a:p>
        </p:txBody>
      </p:sp>
      <p:pic>
        <p:nvPicPr>
          <p:cNvPr id="2" name="Picture 1">
            <a:extLst>
              <a:ext uri="{FF2B5EF4-FFF2-40B4-BE49-F238E27FC236}">
                <a16:creationId xmlns:a16="http://schemas.microsoft.com/office/drawing/2014/main" id="{53538EFB-BF49-2BC1-6D5E-D204200A18F9}"/>
              </a:ext>
            </a:extLst>
          </p:cNvPr>
          <p:cNvPicPr/>
          <p:nvPr/>
        </p:nvPicPr>
        <p:blipFill>
          <a:blip r:embed="rId3"/>
          <a:stretch>
            <a:fillRect/>
          </a:stretch>
        </p:blipFill>
        <p:spPr>
          <a:xfrm>
            <a:off x="3481096" y="1212980"/>
            <a:ext cx="5140390" cy="4916358"/>
          </a:xfrm>
          <a:prstGeom prst="rect">
            <a:avLst/>
          </a:prstGeom>
        </p:spPr>
      </p:pic>
    </p:spTree>
    <p:extLst>
      <p:ext uri="{BB962C8B-B14F-4D97-AF65-F5344CB8AC3E}">
        <p14:creationId xmlns:p14="http://schemas.microsoft.com/office/powerpoint/2010/main" val="65519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627905" y="1014913"/>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632732"/>
            <a:chOff x="4370983" y="6191192"/>
            <a:chExt cx="7821018" cy="632732"/>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60895" cy="584775"/>
            </a:xfrm>
            <a:prstGeom prst="rect">
              <a:avLst/>
            </a:prstGeom>
            <a:noFill/>
          </p:spPr>
          <p:txBody>
            <a:bodyPr wrap="none" rtlCol="0">
              <a:spAutoFit/>
            </a:bodyPr>
            <a:lstStyle/>
            <a:p>
              <a:r>
                <a:rPr lang="en-US" sz="1600" dirty="0">
                  <a:solidFill>
                    <a:schemeClr val="bg1"/>
                  </a:solidFill>
                </a:rPr>
                <a:t>Page – 33</a:t>
              </a:r>
            </a:p>
            <a:p>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0898" y="97026"/>
            <a:ext cx="10308151" cy="892552"/>
          </a:xfrm>
          <a:prstGeom prst="rect">
            <a:avLst/>
          </a:prstGeom>
          <a:noFill/>
        </p:spPr>
        <p:txBody>
          <a:bodyPr wrap="square" rtlCol="0">
            <a:spAutoFit/>
          </a:bodyPr>
          <a:lstStyle/>
          <a:p>
            <a:r>
              <a:rPr lang="en-US" sz="2800" dirty="0">
                <a:latin typeface="+mj-lt"/>
              </a:rPr>
              <a:t>Implementation</a:t>
            </a:r>
          </a:p>
          <a:p>
            <a:r>
              <a:rPr lang="en-US" sz="2400" dirty="0">
                <a:latin typeface="+mj-lt"/>
              </a:rPr>
              <a:t>1. Starting Window of Resume Analyzer</a:t>
            </a:r>
            <a:endParaRPr lang="en-US" sz="2800" dirty="0">
              <a:latin typeface="+mj-lt"/>
            </a:endParaRP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1184923"/>
            <a:chOff x="515938" y="1089025"/>
            <a:chExt cx="11160125" cy="1184923"/>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646331"/>
            </a:xfrm>
            <a:prstGeom prst="rect">
              <a:avLst/>
            </a:prstGeom>
            <a:noFill/>
          </p:spPr>
          <p:txBody>
            <a:bodyPr wrap="square" rtlCol="0">
              <a:spAutoFit/>
            </a:bodyPr>
            <a:lstStyle/>
            <a:p>
              <a:pPr algn="l"/>
              <a:endParaRPr lang="en-IN" b="1" dirty="0"/>
            </a:p>
            <a:p>
              <a:pPr marL="742950" lvl="1" indent="-285750">
                <a:buFont typeface="Wingdings" panose="05000000000000000000" pitchFamily="2" charset="2"/>
                <a:buChar char="Ø"/>
              </a:pP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6003634" y="1089025"/>
              <a:ext cx="184730" cy="369332"/>
            </a:xfrm>
            <a:prstGeom prst="rect">
              <a:avLst/>
            </a:prstGeom>
            <a:noFill/>
          </p:spPr>
          <p:txBody>
            <a:bodyPr wrap="none" rtlCol="0">
              <a:spAutoFit/>
            </a:bodyPr>
            <a:lstStyle/>
            <a:p>
              <a:pPr algn="ctr"/>
              <a:endParaRPr lang="en-US" b="1" dirty="0"/>
            </a:p>
          </p:txBody>
        </p:sp>
      </p:grpSp>
      <p:pic>
        <p:nvPicPr>
          <p:cNvPr id="7" name="Picture 6">
            <a:extLst>
              <a:ext uri="{FF2B5EF4-FFF2-40B4-BE49-F238E27FC236}">
                <a16:creationId xmlns:a16="http://schemas.microsoft.com/office/drawing/2014/main" id="{A5103014-CF15-495E-E975-07D3BD34C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58" y="2374686"/>
            <a:ext cx="7531186" cy="3589081"/>
          </a:xfrm>
          <a:prstGeom prst="rect">
            <a:avLst/>
          </a:prstGeom>
        </p:spPr>
      </p:pic>
      <p:sp>
        <p:nvSpPr>
          <p:cNvPr id="8" name="TextBox 7">
            <a:extLst>
              <a:ext uri="{FF2B5EF4-FFF2-40B4-BE49-F238E27FC236}">
                <a16:creationId xmlns:a16="http://schemas.microsoft.com/office/drawing/2014/main" id="{6F3C2226-2A46-B8C0-B4D9-9DC8C1240B98}"/>
              </a:ext>
            </a:extLst>
          </p:cNvPr>
          <p:cNvSpPr txBox="1"/>
          <p:nvPr/>
        </p:nvSpPr>
        <p:spPr>
          <a:xfrm>
            <a:off x="401935" y="1189763"/>
            <a:ext cx="11613601" cy="1015663"/>
          </a:xfrm>
          <a:prstGeom prst="rect">
            <a:avLst/>
          </a:prstGeom>
          <a:noFill/>
        </p:spPr>
        <p:txBody>
          <a:bodyPr wrap="square">
            <a:spAutoFit/>
          </a:bodyPr>
          <a:lstStyle/>
          <a:p>
            <a:pPr marL="285750" indent="-285750" algn="just">
              <a:buFont typeface="Arial" panose="020B0604020202020204" pitchFamily="34" charset="0"/>
              <a:buChar char="•"/>
            </a:pPr>
            <a:r>
              <a:rPr lang="en-US" sz="2000" dirty="0">
                <a:solidFill>
                  <a:schemeClr val="accent2"/>
                </a:solidFill>
                <a:effectLst/>
                <a:latin typeface="Times New Roman" panose="02020603050405020304" pitchFamily="18" charset="0"/>
                <a:ea typeface="Times New Roman" panose="02020603050405020304" pitchFamily="18" charset="0"/>
              </a:rPr>
              <a:t>When a user visits the smart resume analyzer, it can provide guidance on the correct format for uploading the resume. This guidance might include suggestions for file types (e.g., PDF, DOCX), file naming conventions, and any specific sections or formatting requirements needed for accurate analysis.</a:t>
            </a:r>
            <a:endParaRPr lang="en-US" sz="2000" dirty="0">
              <a:solidFill>
                <a:schemeClr val="accent2"/>
              </a:solidFill>
            </a:endParaRPr>
          </a:p>
        </p:txBody>
      </p:sp>
    </p:spTree>
    <p:extLst>
      <p:ext uri="{BB962C8B-B14F-4D97-AF65-F5344CB8AC3E}">
        <p14:creationId xmlns:p14="http://schemas.microsoft.com/office/powerpoint/2010/main" val="345514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618575" y="965914"/>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57689" cy="338554"/>
            </a:xfrm>
            <a:prstGeom prst="rect">
              <a:avLst/>
            </a:prstGeom>
            <a:noFill/>
          </p:spPr>
          <p:txBody>
            <a:bodyPr wrap="none" rtlCol="0">
              <a:spAutoFit/>
            </a:bodyPr>
            <a:lstStyle/>
            <a:p>
              <a:r>
                <a:rPr lang="en-US" sz="1600" dirty="0">
                  <a:solidFill>
                    <a:schemeClr val="bg1"/>
                  </a:solidFill>
                </a:rPr>
                <a:t>Page - 34</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8" y="258028"/>
            <a:ext cx="10308151" cy="646331"/>
          </a:xfrm>
          <a:prstGeom prst="rect">
            <a:avLst/>
          </a:prstGeom>
          <a:noFill/>
        </p:spPr>
        <p:txBody>
          <a:bodyPr wrap="square" rtlCol="0">
            <a:spAutoFit/>
          </a:bodyPr>
          <a:lstStyle/>
          <a:p>
            <a:r>
              <a:rPr lang="en-US" sz="3600" dirty="0">
                <a:latin typeface="+mj-lt"/>
              </a:rPr>
              <a:t>2. Admin Side Starting Window</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1184923"/>
            <a:chOff x="515938" y="1089025"/>
            <a:chExt cx="11160125" cy="1184923"/>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646331"/>
            </a:xfrm>
            <a:prstGeom prst="rect">
              <a:avLst/>
            </a:prstGeom>
            <a:noFill/>
          </p:spPr>
          <p:txBody>
            <a:bodyPr wrap="square" rtlCol="0">
              <a:spAutoFit/>
            </a:bodyPr>
            <a:lstStyle/>
            <a:p>
              <a:pPr algn="l"/>
              <a:endParaRPr lang="en-IN" b="1" dirty="0"/>
            </a:p>
            <a:p>
              <a:pPr marL="742950" lvl="1" indent="-285750">
                <a:buFont typeface="Wingdings" panose="05000000000000000000" pitchFamily="2" charset="2"/>
                <a:buChar char="Ø"/>
              </a:pP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6003634" y="1089025"/>
              <a:ext cx="184730" cy="369332"/>
            </a:xfrm>
            <a:prstGeom prst="rect">
              <a:avLst/>
            </a:prstGeom>
            <a:noFill/>
          </p:spPr>
          <p:txBody>
            <a:bodyPr wrap="none" rtlCol="0">
              <a:spAutoFit/>
            </a:bodyPr>
            <a:lstStyle/>
            <a:p>
              <a:pPr algn="ctr"/>
              <a:endParaRPr lang="en-US" b="1" dirty="0"/>
            </a:p>
          </p:txBody>
        </p:sp>
      </p:grpSp>
      <p:pic>
        <p:nvPicPr>
          <p:cNvPr id="8" name="Picture 7">
            <a:extLst>
              <a:ext uri="{FF2B5EF4-FFF2-40B4-BE49-F238E27FC236}">
                <a16:creationId xmlns:a16="http://schemas.microsoft.com/office/drawing/2014/main" id="{210B36A8-D3A8-ADBC-A932-E022C6C19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58" y="2270842"/>
            <a:ext cx="8085907" cy="3872392"/>
          </a:xfrm>
          <a:prstGeom prst="rect">
            <a:avLst/>
          </a:prstGeom>
        </p:spPr>
      </p:pic>
      <p:sp>
        <p:nvSpPr>
          <p:cNvPr id="7" name="TextBox 6">
            <a:extLst>
              <a:ext uri="{FF2B5EF4-FFF2-40B4-BE49-F238E27FC236}">
                <a16:creationId xmlns:a16="http://schemas.microsoft.com/office/drawing/2014/main" id="{AB825ABA-0A89-CC27-6EC5-B10424D869DB}"/>
              </a:ext>
            </a:extLst>
          </p:cNvPr>
          <p:cNvSpPr txBox="1"/>
          <p:nvPr/>
        </p:nvSpPr>
        <p:spPr>
          <a:xfrm>
            <a:off x="488137" y="1136638"/>
            <a:ext cx="11400454" cy="1015663"/>
          </a:xfrm>
          <a:prstGeom prst="rect">
            <a:avLst/>
          </a:prstGeom>
          <a:noFill/>
        </p:spPr>
        <p:txBody>
          <a:bodyPr wrap="square">
            <a:spAutoFit/>
          </a:bodyPr>
          <a:lstStyle/>
          <a:p>
            <a:pPr algn="just"/>
            <a:r>
              <a:rPr lang="en-US" sz="2000" dirty="0">
                <a:solidFill>
                  <a:schemeClr val="accent2"/>
                </a:solidFill>
                <a:effectLst/>
                <a:latin typeface="Times New Roman" panose="02020603050405020304" pitchFamily="18" charset="0"/>
                <a:ea typeface="Times New Roman" panose="02020603050405020304" pitchFamily="18" charset="0"/>
              </a:rPr>
              <a:t>In the Admin panel, after entering the username and password, additional security measures can be implemented, such as multi-factor authentication or role-based access control, to ensure only authorized personnel can access sensitive candidate data.</a:t>
            </a:r>
            <a:endParaRPr lang="en-IN" sz="2000" dirty="0">
              <a:solidFill>
                <a:schemeClr val="accent2"/>
              </a:solidFill>
            </a:endParaRPr>
          </a:p>
        </p:txBody>
      </p:sp>
    </p:spTree>
    <p:extLst>
      <p:ext uri="{BB962C8B-B14F-4D97-AF65-F5344CB8AC3E}">
        <p14:creationId xmlns:p14="http://schemas.microsoft.com/office/powerpoint/2010/main" val="119455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641684" y="823431"/>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36850" cy="338554"/>
            </a:xfrm>
            <a:prstGeom prst="rect">
              <a:avLst/>
            </a:prstGeom>
            <a:noFill/>
          </p:spPr>
          <p:txBody>
            <a:bodyPr wrap="none" rtlCol="0">
              <a:spAutoFit/>
            </a:bodyPr>
            <a:lstStyle/>
            <a:p>
              <a:r>
                <a:rPr lang="en-US" sz="1600" dirty="0">
                  <a:solidFill>
                    <a:schemeClr val="bg1"/>
                  </a:solidFill>
                </a:rPr>
                <a:t>Page - 35</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8" y="258028"/>
            <a:ext cx="10308151" cy="584775"/>
          </a:xfrm>
          <a:prstGeom prst="rect">
            <a:avLst/>
          </a:prstGeom>
          <a:noFill/>
        </p:spPr>
        <p:txBody>
          <a:bodyPr wrap="square" rtlCol="0">
            <a:spAutoFit/>
          </a:bodyPr>
          <a:lstStyle/>
          <a:p>
            <a:r>
              <a:rPr lang="en-US" sz="3200" dirty="0">
                <a:latin typeface="+mj-lt"/>
              </a:rPr>
              <a:t>3. Uploading Resume</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1184923"/>
            <a:chOff x="515938" y="1089025"/>
            <a:chExt cx="11160125" cy="1184923"/>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646331"/>
            </a:xfrm>
            <a:prstGeom prst="rect">
              <a:avLst/>
            </a:prstGeom>
            <a:noFill/>
          </p:spPr>
          <p:txBody>
            <a:bodyPr wrap="square" rtlCol="0">
              <a:spAutoFit/>
            </a:bodyPr>
            <a:lstStyle/>
            <a:p>
              <a:pPr algn="l"/>
              <a:endParaRPr lang="en-IN" b="1" dirty="0"/>
            </a:p>
            <a:p>
              <a:pPr marL="742950" lvl="1" indent="-285750">
                <a:buFont typeface="Wingdings" panose="05000000000000000000" pitchFamily="2" charset="2"/>
                <a:buChar char="Ø"/>
              </a:pP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6003634" y="1089025"/>
              <a:ext cx="184730" cy="369332"/>
            </a:xfrm>
            <a:prstGeom prst="rect">
              <a:avLst/>
            </a:prstGeom>
            <a:noFill/>
          </p:spPr>
          <p:txBody>
            <a:bodyPr wrap="none" rtlCol="0">
              <a:spAutoFit/>
            </a:bodyPr>
            <a:lstStyle/>
            <a:p>
              <a:pPr algn="ctr"/>
              <a:endParaRPr lang="en-US" b="1" dirty="0"/>
            </a:p>
          </p:txBody>
        </p:sp>
      </p:grpSp>
      <p:pic>
        <p:nvPicPr>
          <p:cNvPr id="7" name="Picture 6">
            <a:extLst>
              <a:ext uri="{FF2B5EF4-FFF2-40B4-BE49-F238E27FC236}">
                <a16:creationId xmlns:a16="http://schemas.microsoft.com/office/drawing/2014/main" id="{2E490962-A189-E970-9C91-491C8D192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84" y="2158959"/>
            <a:ext cx="8568495" cy="3993606"/>
          </a:xfrm>
          <a:prstGeom prst="rect">
            <a:avLst/>
          </a:prstGeom>
        </p:spPr>
      </p:pic>
      <p:sp>
        <p:nvSpPr>
          <p:cNvPr id="8" name="TextBox 7">
            <a:extLst>
              <a:ext uri="{FF2B5EF4-FFF2-40B4-BE49-F238E27FC236}">
                <a16:creationId xmlns:a16="http://schemas.microsoft.com/office/drawing/2014/main" id="{BFF7AD0D-AA8B-4C2E-21AE-D47F2D48A03D}"/>
              </a:ext>
            </a:extLst>
          </p:cNvPr>
          <p:cNvSpPr txBox="1"/>
          <p:nvPr/>
        </p:nvSpPr>
        <p:spPr>
          <a:xfrm>
            <a:off x="515358" y="992692"/>
            <a:ext cx="11676642" cy="1015663"/>
          </a:xfrm>
          <a:prstGeom prst="rect">
            <a:avLst/>
          </a:prstGeom>
          <a:noFill/>
        </p:spPr>
        <p:txBody>
          <a:bodyPr wrap="square">
            <a:spAutoFit/>
          </a:bodyPr>
          <a:lstStyle/>
          <a:p>
            <a:pPr algn="just"/>
            <a:r>
              <a:rPr lang="en-US" sz="2000" dirty="0">
                <a:solidFill>
                  <a:schemeClr val="accent2"/>
                </a:solidFill>
                <a:effectLst/>
                <a:latin typeface="Times New Roman" panose="02020603050405020304" pitchFamily="18" charset="0"/>
                <a:ea typeface="Times New Roman" panose="02020603050405020304" pitchFamily="18" charset="0"/>
              </a:rPr>
              <a:t>Upon clicking "Browse File" to upload the resume, the system can provide real-time feedback to the user, such as file size restrictions, supported file types, and progress indicators during the upload process to enhance the user experience</a:t>
            </a:r>
            <a:endParaRPr lang="en-IN" sz="2000" dirty="0">
              <a:solidFill>
                <a:schemeClr val="accent2"/>
              </a:solidFill>
            </a:endParaRPr>
          </a:p>
        </p:txBody>
      </p:sp>
    </p:spTree>
    <p:extLst>
      <p:ext uri="{BB962C8B-B14F-4D97-AF65-F5344CB8AC3E}">
        <p14:creationId xmlns:p14="http://schemas.microsoft.com/office/powerpoint/2010/main" val="196309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659736" y="708809"/>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46468" cy="338554"/>
            </a:xfrm>
            <a:prstGeom prst="rect">
              <a:avLst/>
            </a:prstGeom>
            <a:noFill/>
          </p:spPr>
          <p:txBody>
            <a:bodyPr wrap="none" rtlCol="0">
              <a:spAutoFit/>
            </a:bodyPr>
            <a:lstStyle/>
            <a:p>
              <a:r>
                <a:rPr lang="en-US" sz="1600" dirty="0">
                  <a:solidFill>
                    <a:schemeClr val="bg1"/>
                  </a:solidFill>
                </a:rPr>
                <a:t>Page - 36</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0898" y="62478"/>
            <a:ext cx="10308151" cy="646331"/>
          </a:xfrm>
          <a:prstGeom prst="rect">
            <a:avLst/>
          </a:prstGeom>
          <a:noFill/>
        </p:spPr>
        <p:txBody>
          <a:bodyPr wrap="square" rtlCol="0">
            <a:spAutoFit/>
          </a:bodyPr>
          <a:lstStyle/>
          <a:p>
            <a:r>
              <a:rPr lang="en-US" sz="3600" dirty="0">
                <a:latin typeface="+mj-lt"/>
              </a:rPr>
              <a:t>4. Extracting Keywords </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1184923"/>
            <a:chOff x="515938" y="1089025"/>
            <a:chExt cx="11160125" cy="1184923"/>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646331"/>
            </a:xfrm>
            <a:prstGeom prst="rect">
              <a:avLst/>
            </a:prstGeom>
            <a:noFill/>
          </p:spPr>
          <p:txBody>
            <a:bodyPr wrap="square" rtlCol="0">
              <a:spAutoFit/>
            </a:bodyPr>
            <a:lstStyle/>
            <a:p>
              <a:pPr algn="l"/>
              <a:endParaRPr lang="en-IN" b="1" dirty="0"/>
            </a:p>
            <a:p>
              <a:pPr marL="742950" lvl="1" indent="-285750">
                <a:buFont typeface="Wingdings" panose="05000000000000000000" pitchFamily="2" charset="2"/>
                <a:buChar char="Ø"/>
              </a:pP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6003634" y="1089025"/>
              <a:ext cx="184730" cy="369332"/>
            </a:xfrm>
            <a:prstGeom prst="rect">
              <a:avLst/>
            </a:prstGeom>
            <a:noFill/>
          </p:spPr>
          <p:txBody>
            <a:bodyPr wrap="none" rtlCol="0">
              <a:spAutoFit/>
            </a:bodyPr>
            <a:lstStyle/>
            <a:p>
              <a:pPr algn="ctr"/>
              <a:endParaRPr lang="en-US" b="1" dirty="0"/>
            </a:p>
          </p:txBody>
        </p:sp>
      </p:grpSp>
      <p:pic>
        <p:nvPicPr>
          <p:cNvPr id="8" name="Picture 7">
            <a:extLst>
              <a:ext uri="{FF2B5EF4-FFF2-40B4-BE49-F238E27FC236}">
                <a16:creationId xmlns:a16="http://schemas.microsoft.com/office/drawing/2014/main" id="{1F66E35F-7E15-4E43-D33A-428387F97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58" y="1926747"/>
            <a:ext cx="8796593" cy="4226488"/>
          </a:xfrm>
          <a:prstGeom prst="rect">
            <a:avLst/>
          </a:prstGeom>
        </p:spPr>
      </p:pic>
      <p:sp>
        <p:nvSpPr>
          <p:cNvPr id="7" name="TextBox 6">
            <a:extLst>
              <a:ext uri="{FF2B5EF4-FFF2-40B4-BE49-F238E27FC236}">
                <a16:creationId xmlns:a16="http://schemas.microsoft.com/office/drawing/2014/main" id="{38061387-5BF7-9B84-DEBB-785340F43CF5}"/>
              </a:ext>
            </a:extLst>
          </p:cNvPr>
          <p:cNvSpPr txBox="1"/>
          <p:nvPr/>
        </p:nvSpPr>
        <p:spPr>
          <a:xfrm>
            <a:off x="510898" y="754975"/>
            <a:ext cx="11532263" cy="1200329"/>
          </a:xfrm>
          <a:prstGeom prst="rect">
            <a:avLst/>
          </a:prstGeom>
          <a:noFill/>
        </p:spPr>
        <p:txBody>
          <a:bodyPr wrap="square">
            <a:spAutoFit/>
          </a:bodyPr>
          <a:lstStyle/>
          <a:p>
            <a:pPr algn="just"/>
            <a:r>
              <a:rPr lang="en-US" sz="180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After the resume is uploaded, the model can utilize advanced natural language processing (NLP) techniques to extract keywords, skills, and relevant information from the document. It can then generate personalized recommendations for skill improvement based on the extracted data, providing links to online courses, tutorials, or resources where the user can enhance their skills.</a:t>
            </a:r>
            <a:endParaRPr lang="en-IN"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65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618575" y="904359"/>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90987" cy="465247"/>
            <a:chOff x="4370983" y="6191192"/>
            <a:chExt cx="7890987"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565662" cy="338554"/>
            </a:xfrm>
            <a:prstGeom prst="rect">
              <a:avLst/>
            </a:prstGeom>
            <a:noFill/>
          </p:spPr>
          <p:txBody>
            <a:bodyPr wrap="square" rtlCol="0">
              <a:spAutoFit/>
            </a:bodyPr>
            <a:lstStyle/>
            <a:p>
              <a:r>
                <a:rPr lang="en-US" sz="1600" dirty="0">
                  <a:solidFill>
                    <a:schemeClr val="bg1"/>
                  </a:solidFill>
                </a:rPr>
                <a:t>Page - 37</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8" y="258028"/>
            <a:ext cx="10308151" cy="646331"/>
          </a:xfrm>
          <a:prstGeom prst="rect">
            <a:avLst/>
          </a:prstGeom>
          <a:noFill/>
        </p:spPr>
        <p:txBody>
          <a:bodyPr wrap="square" rtlCol="0">
            <a:spAutoFit/>
          </a:bodyPr>
          <a:lstStyle/>
          <a:p>
            <a:r>
              <a:rPr lang="en-US" sz="3600" dirty="0">
                <a:latin typeface="+mj-lt"/>
              </a:rPr>
              <a:t>5. Choose User</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1184923"/>
            <a:chOff x="515938" y="1089025"/>
            <a:chExt cx="11160125" cy="1184923"/>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646331"/>
            </a:xfrm>
            <a:prstGeom prst="rect">
              <a:avLst/>
            </a:prstGeom>
            <a:noFill/>
          </p:spPr>
          <p:txBody>
            <a:bodyPr wrap="square" rtlCol="0">
              <a:spAutoFit/>
            </a:bodyPr>
            <a:lstStyle/>
            <a:p>
              <a:pPr algn="l"/>
              <a:endParaRPr lang="en-IN" b="1" dirty="0"/>
            </a:p>
            <a:p>
              <a:pPr marL="742950" lvl="1" indent="-285750">
                <a:buFont typeface="Wingdings" panose="05000000000000000000" pitchFamily="2" charset="2"/>
                <a:buChar char="Ø"/>
              </a:pP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6003634" y="1089025"/>
              <a:ext cx="184730" cy="369332"/>
            </a:xfrm>
            <a:prstGeom prst="rect">
              <a:avLst/>
            </a:prstGeom>
            <a:noFill/>
          </p:spPr>
          <p:txBody>
            <a:bodyPr wrap="none" rtlCol="0">
              <a:spAutoFit/>
            </a:bodyPr>
            <a:lstStyle/>
            <a:p>
              <a:pPr algn="ctr"/>
              <a:endParaRPr lang="en-US" b="1" dirty="0"/>
            </a:p>
          </p:txBody>
        </p:sp>
      </p:grpSp>
      <p:pic>
        <p:nvPicPr>
          <p:cNvPr id="7" name="Picture 6">
            <a:extLst>
              <a:ext uri="{FF2B5EF4-FFF2-40B4-BE49-F238E27FC236}">
                <a16:creationId xmlns:a16="http://schemas.microsoft.com/office/drawing/2014/main" id="{F3A3056D-FD9D-7FFF-C74B-EC8A14535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75" y="1982404"/>
            <a:ext cx="8795658" cy="4184809"/>
          </a:xfrm>
          <a:prstGeom prst="rect">
            <a:avLst/>
          </a:prstGeom>
        </p:spPr>
      </p:pic>
      <p:sp>
        <p:nvSpPr>
          <p:cNvPr id="8" name="TextBox 7">
            <a:extLst>
              <a:ext uri="{FF2B5EF4-FFF2-40B4-BE49-F238E27FC236}">
                <a16:creationId xmlns:a16="http://schemas.microsoft.com/office/drawing/2014/main" id="{EF84DD66-A7D1-226D-5545-C48F6D94055C}"/>
              </a:ext>
            </a:extLst>
          </p:cNvPr>
          <p:cNvSpPr txBox="1"/>
          <p:nvPr/>
        </p:nvSpPr>
        <p:spPr>
          <a:xfrm>
            <a:off x="515358" y="966741"/>
            <a:ext cx="11586446" cy="830997"/>
          </a:xfrm>
          <a:prstGeom prst="rect">
            <a:avLst/>
          </a:prstGeom>
          <a:noFill/>
        </p:spPr>
        <p:txBody>
          <a:bodyPr wrap="square">
            <a:spAutoFit/>
          </a:bodyPr>
          <a:lstStyle/>
          <a:p>
            <a:r>
              <a:rPr lang="en-US" sz="2400" dirty="0">
                <a:solidFill>
                  <a:schemeClr val="accent2"/>
                </a:solidFill>
                <a:highlight>
                  <a:srgbClr val="FFFFFF"/>
                </a:highlight>
                <a:latin typeface="Times New Roman" panose="02020603050405020304" pitchFamily="18" charset="0"/>
                <a:cs typeface="Times New Roman" panose="02020603050405020304" pitchFamily="18" charset="0"/>
              </a:rPr>
              <a:t>U</a:t>
            </a:r>
            <a:r>
              <a:rPr lang="en-US" sz="2400" b="0" i="0" dirty="0">
                <a:solidFill>
                  <a:schemeClr val="accent2"/>
                </a:solidFill>
                <a:effectLst/>
                <a:highlight>
                  <a:srgbClr val="FFFFFF"/>
                </a:highlight>
                <a:latin typeface="Times New Roman" panose="02020603050405020304" pitchFamily="18" charset="0"/>
                <a:cs typeface="Times New Roman" panose="02020603050405020304" pitchFamily="18" charset="0"/>
              </a:rPr>
              <a:t>sers can select their role, either as an administrator or a candidate, to access tailored functionalities.</a:t>
            </a:r>
            <a:endParaRPr lang="en-IN" sz="24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23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618576" y="842803"/>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90987" cy="465247"/>
            <a:chOff x="4370983" y="6191192"/>
            <a:chExt cx="7890987"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565662" cy="338554"/>
            </a:xfrm>
            <a:prstGeom prst="rect">
              <a:avLst/>
            </a:prstGeom>
            <a:noFill/>
          </p:spPr>
          <p:txBody>
            <a:bodyPr wrap="square" rtlCol="0">
              <a:spAutoFit/>
            </a:bodyPr>
            <a:lstStyle/>
            <a:p>
              <a:r>
                <a:rPr lang="en-US" sz="1600" dirty="0">
                  <a:solidFill>
                    <a:schemeClr val="bg1"/>
                  </a:solidFill>
                </a:rPr>
                <a:t>Page - 38</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8" y="258028"/>
            <a:ext cx="10308151" cy="584775"/>
          </a:xfrm>
          <a:prstGeom prst="rect">
            <a:avLst/>
          </a:prstGeom>
          <a:noFill/>
        </p:spPr>
        <p:txBody>
          <a:bodyPr wrap="square" rtlCol="0">
            <a:spAutoFit/>
          </a:bodyPr>
          <a:lstStyle/>
          <a:p>
            <a:r>
              <a:rPr lang="en-US" sz="3200" dirty="0">
                <a:latin typeface="+mj-lt"/>
              </a:rPr>
              <a:t>6. Showing Info. Of User Data</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1184923"/>
            <a:chOff x="515938" y="1089025"/>
            <a:chExt cx="11160125" cy="1184923"/>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646331"/>
            </a:xfrm>
            <a:prstGeom prst="rect">
              <a:avLst/>
            </a:prstGeom>
            <a:noFill/>
          </p:spPr>
          <p:txBody>
            <a:bodyPr wrap="square" rtlCol="0">
              <a:spAutoFit/>
            </a:bodyPr>
            <a:lstStyle/>
            <a:p>
              <a:pPr algn="l"/>
              <a:endParaRPr lang="en-IN" b="1" dirty="0"/>
            </a:p>
            <a:p>
              <a:pPr marL="742950" lvl="1" indent="-285750">
                <a:buFont typeface="Wingdings" panose="05000000000000000000" pitchFamily="2" charset="2"/>
                <a:buChar char="Ø"/>
              </a:pP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6003634" y="1089025"/>
              <a:ext cx="184730" cy="369332"/>
            </a:xfrm>
            <a:prstGeom prst="rect">
              <a:avLst/>
            </a:prstGeom>
            <a:noFill/>
          </p:spPr>
          <p:txBody>
            <a:bodyPr wrap="none" rtlCol="0">
              <a:spAutoFit/>
            </a:bodyPr>
            <a:lstStyle/>
            <a:p>
              <a:pPr algn="ctr"/>
              <a:endParaRPr lang="en-US" b="1" dirty="0"/>
            </a:p>
          </p:txBody>
        </p:sp>
      </p:grpSp>
      <p:sp>
        <p:nvSpPr>
          <p:cNvPr id="8" name="TextBox 7">
            <a:extLst>
              <a:ext uri="{FF2B5EF4-FFF2-40B4-BE49-F238E27FC236}">
                <a16:creationId xmlns:a16="http://schemas.microsoft.com/office/drawing/2014/main" id="{EF84DD66-A7D1-226D-5545-C48F6D94055C}"/>
              </a:ext>
            </a:extLst>
          </p:cNvPr>
          <p:cNvSpPr txBox="1"/>
          <p:nvPr/>
        </p:nvSpPr>
        <p:spPr>
          <a:xfrm>
            <a:off x="515358" y="952317"/>
            <a:ext cx="11586446" cy="1477328"/>
          </a:xfrm>
          <a:prstGeom prst="rect">
            <a:avLst/>
          </a:prstGeom>
          <a:noFill/>
        </p:spPr>
        <p:txBody>
          <a:bodyPr wrap="square">
            <a:spAutoFit/>
          </a:bodyPr>
          <a:lstStyle/>
          <a:p>
            <a:pPr algn="just"/>
            <a:r>
              <a:rPr lang="en-US"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In the Admin panel, administrators can have access to comprehensive candidate profiles that include not only skills and qualifications but also personal details such as contact information, work experience, education, and certifications. Additionally, the system can provide tools for filtering and sorting candidates based on specific criteria, making it easier for recruiters to identify suitable candidates for specific roles. The ability to download all resumes in Excel format allows for easy storage, analysis, and sharing of candidate data within the organization.</a:t>
            </a:r>
            <a:endParaRPr lang="en-IN" sz="2400" dirty="0">
              <a:solidFill>
                <a:schemeClr val="accent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96C865-489A-EC40-CBBF-E26BDF6890A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576" y="2463057"/>
            <a:ext cx="7723319" cy="3650870"/>
          </a:xfrm>
          <a:prstGeom prst="rect">
            <a:avLst/>
          </a:prstGeom>
          <a:noFill/>
          <a:ln>
            <a:noFill/>
          </a:ln>
        </p:spPr>
      </p:pic>
    </p:spTree>
    <p:extLst>
      <p:ext uri="{BB962C8B-B14F-4D97-AF65-F5344CB8AC3E}">
        <p14:creationId xmlns:p14="http://schemas.microsoft.com/office/powerpoint/2010/main" val="306320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618576" y="842803"/>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90987" cy="465247"/>
            <a:chOff x="4370983" y="6191192"/>
            <a:chExt cx="7890987"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565662" cy="338554"/>
            </a:xfrm>
            <a:prstGeom prst="rect">
              <a:avLst/>
            </a:prstGeom>
            <a:noFill/>
          </p:spPr>
          <p:txBody>
            <a:bodyPr wrap="square" rtlCol="0">
              <a:spAutoFit/>
            </a:bodyPr>
            <a:lstStyle/>
            <a:p>
              <a:r>
                <a:rPr lang="en-US" sz="1600" dirty="0">
                  <a:solidFill>
                    <a:schemeClr val="bg1"/>
                  </a:solidFill>
                </a:rPr>
                <a:t>Page - 39</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8" y="258028"/>
            <a:ext cx="10308151" cy="523220"/>
          </a:xfrm>
          <a:prstGeom prst="rect">
            <a:avLst/>
          </a:prstGeom>
          <a:noFill/>
        </p:spPr>
        <p:txBody>
          <a:bodyPr wrap="square" rtlCol="0">
            <a:spAutoFit/>
          </a:bodyPr>
          <a:lstStyle/>
          <a:p>
            <a:r>
              <a:rPr lang="en-US" sz="2800" dirty="0">
                <a:latin typeface="+mj-lt"/>
              </a:rPr>
              <a:t>7. Showing Info. Of User Data In Excel Format</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1184923"/>
            <a:chOff x="515938" y="1089025"/>
            <a:chExt cx="11160125" cy="1184923"/>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646331"/>
            </a:xfrm>
            <a:prstGeom prst="rect">
              <a:avLst/>
            </a:prstGeom>
            <a:noFill/>
          </p:spPr>
          <p:txBody>
            <a:bodyPr wrap="square" rtlCol="0">
              <a:spAutoFit/>
            </a:bodyPr>
            <a:lstStyle/>
            <a:p>
              <a:pPr algn="l"/>
              <a:endParaRPr lang="en-IN" b="1" dirty="0"/>
            </a:p>
            <a:p>
              <a:pPr marL="742950" lvl="1" indent="-285750">
                <a:buFont typeface="Wingdings" panose="05000000000000000000" pitchFamily="2" charset="2"/>
                <a:buChar char="Ø"/>
              </a:pP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6003634" y="1089025"/>
              <a:ext cx="184730" cy="369332"/>
            </a:xfrm>
            <a:prstGeom prst="rect">
              <a:avLst/>
            </a:prstGeom>
            <a:noFill/>
          </p:spPr>
          <p:txBody>
            <a:bodyPr wrap="none" rtlCol="0">
              <a:spAutoFit/>
            </a:bodyPr>
            <a:lstStyle/>
            <a:p>
              <a:pPr algn="ctr"/>
              <a:endParaRPr lang="en-US" b="1" dirty="0"/>
            </a:p>
          </p:txBody>
        </p:sp>
      </p:grpSp>
      <p:sp>
        <p:nvSpPr>
          <p:cNvPr id="8" name="TextBox 7">
            <a:extLst>
              <a:ext uri="{FF2B5EF4-FFF2-40B4-BE49-F238E27FC236}">
                <a16:creationId xmlns:a16="http://schemas.microsoft.com/office/drawing/2014/main" id="{EF84DD66-A7D1-226D-5545-C48F6D94055C}"/>
              </a:ext>
            </a:extLst>
          </p:cNvPr>
          <p:cNvSpPr txBox="1"/>
          <p:nvPr/>
        </p:nvSpPr>
        <p:spPr>
          <a:xfrm>
            <a:off x="515358" y="1037800"/>
            <a:ext cx="11586446" cy="830997"/>
          </a:xfrm>
          <a:prstGeom prst="rect">
            <a:avLst/>
          </a:prstGeom>
          <a:noFill/>
        </p:spPr>
        <p:txBody>
          <a:bodyPr wrap="square">
            <a:spAutoFit/>
          </a:bodyPr>
          <a:lstStyle/>
          <a:p>
            <a:pPr algn="just"/>
            <a:r>
              <a:rPr lang="en-US" sz="2400" dirty="0">
                <a:solidFill>
                  <a:schemeClr val="accent2"/>
                </a:solidFill>
                <a:effectLst/>
                <a:latin typeface="Times New Roman" panose="02020603050405020304" pitchFamily="18" charset="0"/>
                <a:ea typeface="Times New Roman" panose="02020603050405020304" pitchFamily="18" charset="0"/>
              </a:rPr>
              <a:t>Admin can download excel sheet in which  all candidate data or information is saved or can see how many users upload the resume and give advice or expertise to user.</a:t>
            </a:r>
            <a:endParaRPr lang="en-IN" sz="3200" dirty="0">
              <a:solidFill>
                <a:schemeClr val="accent2"/>
              </a:solidFill>
            </a:endParaRPr>
          </a:p>
        </p:txBody>
      </p:sp>
      <p:pic>
        <p:nvPicPr>
          <p:cNvPr id="7" name="Picture 6">
            <a:extLst>
              <a:ext uri="{FF2B5EF4-FFF2-40B4-BE49-F238E27FC236}">
                <a16:creationId xmlns:a16="http://schemas.microsoft.com/office/drawing/2014/main" id="{92C11073-0D69-45D2-4481-B68803BBA03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576" y="2059987"/>
            <a:ext cx="10343154" cy="3816922"/>
          </a:xfrm>
          <a:prstGeom prst="rect">
            <a:avLst/>
          </a:prstGeom>
          <a:noFill/>
          <a:ln>
            <a:noFill/>
          </a:ln>
        </p:spPr>
      </p:pic>
    </p:spTree>
    <p:extLst>
      <p:ext uri="{BB962C8B-B14F-4D97-AF65-F5344CB8AC3E}">
        <p14:creationId xmlns:p14="http://schemas.microsoft.com/office/powerpoint/2010/main" val="18703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42273" cy="338554"/>
            </a:xfrm>
            <a:prstGeom prst="rect">
              <a:avLst/>
            </a:prstGeom>
            <a:noFill/>
          </p:spPr>
          <p:txBody>
            <a:bodyPr wrap="none" rtlCol="0">
              <a:spAutoFit/>
            </a:bodyPr>
            <a:lstStyle/>
            <a:p>
              <a:r>
                <a:rPr lang="en-US" sz="1600" dirty="0">
                  <a:solidFill>
                    <a:schemeClr val="bg1"/>
                  </a:solidFill>
                </a:rPr>
                <a:t>Page - 4</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463945" y="422256"/>
            <a:ext cx="5580640" cy="707886"/>
          </a:xfrm>
          <a:prstGeom prst="rect">
            <a:avLst/>
          </a:prstGeom>
          <a:noFill/>
        </p:spPr>
        <p:txBody>
          <a:bodyPr wrap="square" rtlCol="0">
            <a:spAutoFit/>
          </a:bodyPr>
          <a:lstStyle/>
          <a:p>
            <a:r>
              <a:rPr lang="en-IN" sz="4000" b="1" dirty="0"/>
              <a:t>Literature</a:t>
            </a:r>
            <a:r>
              <a:rPr lang="en-IN" sz="3600" b="1" dirty="0"/>
              <a:t> </a:t>
            </a:r>
            <a:r>
              <a:rPr lang="en-IN" sz="4000" b="1" dirty="0"/>
              <a:t>Review</a:t>
            </a:r>
            <a:endParaRPr lang="en-US" sz="8000" b="1" dirty="0">
              <a:latin typeface="+mj-lt"/>
            </a:endParaRPr>
          </a:p>
        </p:txBody>
      </p:sp>
      <p:sp>
        <p:nvSpPr>
          <p:cNvPr id="13" name="TextBox 12">
            <a:extLst>
              <a:ext uri="{FF2B5EF4-FFF2-40B4-BE49-F238E27FC236}">
                <a16:creationId xmlns:a16="http://schemas.microsoft.com/office/drawing/2014/main" id="{99A31BBC-FBBD-37DF-9F96-5CE485EE2226}"/>
              </a:ext>
            </a:extLst>
          </p:cNvPr>
          <p:cNvSpPr txBox="1"/>
          <p:nvPr/>
        </p:nvSpPr>
        <p:spPr>
          <a:xfrm>
            <a:off x="515360" y="1377951"/>
            <a:ext cx="11160703" cy="4308872"/>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Identifying Key Research</a:t>
            </a:r>
            <a:r>
              <a:rPr lang="en-US" sz="1600" dirty="0"/>
              <a:t>: We will aim to gather and analyze relevant studies, articles, and academic papers on resume analyzers to gain a comprehensive understanding of the current state of research in this field.</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Assessing Effectiveness</a:t>
            </a:r>
            <a:r>
              <a:rPr lang="en-US" sz="1600" dirty="0"/>
              <a:t>: We will evaluate the effectiveness and accuracy of existing resume analyzer tools by examining empirical studies and user feedback to understand their strengths and limitations.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Exploring Technical Aspects</a:t>
            </a:r>
            <a:r>
              <a:rPr lang="en-US" sz="1600" dirty="0"/>
              <a:t>: We will delve into the technical aspects of resume analyzers, such as the algorithms, natural language processing techniques, and machine learning models employed, to understand how these tools function.</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Examining User Experience</a:t>
            </a:r>
            <a:r>
              <a:rPr lang="en-US" sz="1600" dirty="0"/>
              <a:t>: We will investigate the user experience of resume analyzers, exploring factors such as usability, interface design, and the impact on user satisfaction and engagement.</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Addressing Bias and Fairness</a:t>
            </a:r>
            <a:r>
              <a:rPr lang="en-US" sz="1600" dirty="0"/>
              <a:t>: We will explore issues related to algorithmic bias, fairness, and potential discrimination in resume analyzer tools to understand their implications for job seekers and recruiters.</a:t>
            </a:r>
          </a:p>
          <a:p>
            <a:endParaRPr lang="en-US" dirty="0"/>
          </a:p>
        </p:txBody>
      </p:sp>
    </p:spTree>
    <p:extLst>
      <p:ext uri="{BB962C8B-B14F-4D97-AF65-F5344CB8AC3E}">
        <p14:creationId xmlns:p14="http://schemas.microsoft.com/office/powerpoint/2010/main" val="34981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500"/>
                                        <p:tgtEl>
                                          <p:spTgt spid="1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xEl>
                                              <p:pRg st="6" end="6"/>
                                            </p:txEl>
                                          </p:spTgt>
                                        </p:tgtEl>
                                        <p:attrNameLst>
                                          <p:attrName>style.visibility</p:attrName>
                                        </p:attrNameLst>
                                      </p:cBhvr>
                                      <p:to>
                                        <p:strVal val="visible"/>
                                      </p:to>
                                    </p:set>
                                    <p:animEffect transition="in" filter="fade">
                                      <p:cBhvr>
                                        <p:cTn id="30" dur="500"/>
                                        <p:tgtEl>
                                          <p:spTgt spid="1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xEl>
                                              <p:pRg st="8" end="8"/>
                                            </p:txEl>
                                          </p:spTgt>
                                        </p:tgtEl>
                                        <p:attrNameLst>
                                          <p:attrName>style.visibility</p:attrName>
                                        </p:attrNameLst>
                                      </p:cBhvr>
                                      <p:to>
                                        <p:strVal val="visible"/>
                                      </p:to>
                                    </p:set>
                                    <p:animEffect transition="in" filter="fade">
                                      <p:cBhvr>
                                        <p:cTn id="33"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730542" y="965914"/>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6" name="grp1">
            <a:extLst>
              <a:ext uri="{FF2B5EF4-FFF2-40B4-BE49-F238E27FC236}">
                <a16:creationId xmlns:a16="http://schemas.microsoft.com/office/drawing/2014/main" id="{2F442F8D-2ACE-9D57-3CAB-C6C2D4E458E7}"/>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24026" cy="338554"/>
            </a:xfrm>
            <a:prstGeom prst="rect">
              <a:avLst/>
            </a:prstGeom>
            <a:noFill/>
          </p:spPr>
          <p:txBody>
            <a:bodyPr wrap="none" rtlCol="0">
              <a:spAutoFit/>
            </a:bodyPr>
            <a:lstStyle/>
            <a:p>
              <a:r>
                <a:rPr lang="en-US" sz="1600" dirty="0">
                  <a:solidFill>
                    <a:schemeClr val="bg1"/>
                  </a:solidFill>
                </a:rPr>
                <a:t>Page -40</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60" y="258028"/>
            <a:ext cx="6904012" cy="707886"/>
          </a:xfrm>
          <a:prstGeom prst="rect">
            <a:avLst/>
          </a:prstGeom>
          <a:noFill/>
        </p:spPr>
        <p:txBody>
          <a:bodyPr wrap="square" rtlCol="0">
            <a:spAutoFit/>
          </a:bodyPr>
          <a:lstStyle/>
          <a:p>
            <a:r>
              <a:rPr lang="en-US" sz="4000" dirty="0">
                <a:latin typeface="+mj-lt"/>
              </a:rPr>
              <a:t>Conclusion</a:t>
            </a:r>
          </a:p>
        </p:txBody>
      </p:sp>
      <p:sp>
        <p:nvSpPr>
          <p:cNvPr id="10" name="TextBox 9">
            <a:extLst>
              <a:ext uri="{FF2B5EF4-FFF2-40B4-BE49-F238E27FC236}">
                <a16:creationId xmlns:a16="http://schemas.microsoft.com/office/drawing/2014/main" id="{EDDD4FEB-1F91-2C97-14F5-3A7763F96225}"/>
              </a:ext>
            </a:extLst>
          </p:cNvPr>
          <p:cNvSpPr txBox="1"/>
          <p:nvPr/>
        </p:nvSpPr>
        <p:spPr>
          <a:xfrm>
            <a:off x="515648" y="1212137"/>
            <a:ext cx="11160703" cy="4985980"/>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solidFill>
                  <a:schemeClr val="accent2"/>
                </a:solidFill>
              </a:rPr>
              <a:t>Our Resume Analyzer represents a significant leap forward in the world of recruitment and employment. Today, we've explored the intricacies of this innovative tool, and I'd like to summarize the key takeaways:</a:t>
            </a:r>
          </a:p>
          <a:p>
            <a:pPr marL="285750" indent="-285750" algn="just">
              <a:buFont typeface="Wingdings" panose="05000000000000000000" pitchFamily="2" charset="2"/>
              <a:buChar char="Ø"/>
            </a:pPr>
            <a:endParaRPr lang="en-US" sz="2000" dirty="0">
              <a:solidFill>
                <a:schemeClr val="accent2"/>
              </a:solidFill>
            </a:endParaRPr>
          </a:p>
          <a:p>
            <a:pPr marL="285750" indent="-285750" algn="just">
              <a:buFont typeface="Wingdings" panose="05000000000000000000" pitchFamily="2" charset="2"/>
              <a:buChar char="Ø"/>
            </a:pPr>
            <a:r>
              <a:rPr lang="en-US" sz="2000" dirty="0">
                <a:solidFill>
                  <a:schemeClr val="accent2"/>
                </a:solidFill>
              </a:rPr>
              <a:t>As we've seen, our Resume Analyzer is not just a tool; it's a catalyst for change in the recruitment landscape. It empowers both employers and job seekers, making the process more efficient, transparent, and equitable.</a:t>
            </a:r>
          </a:p>
          <a:p>
            <a:pPr marL="285750" indent="-285750" algn="just">
              <a:buFont typeface="Wingdings" panose="05000000000000000000" pitchFamily="2" charset="2"/>
              <a:buChar char="Ø"/>
            </a:pPr>
            <a:endParaRPr lang="en-US" sz="2000" dirty="0">
              <a:solidFill>
                <a:schemeClr val="accent2"/>
              </a:solidFill>
            </a:endParaRPr>
          </a:p>
          <a:p>
            <a:pPr marL="285750" indent="-285750" algn="just">
              <a:buFont typeface="Wingdings" panose="05000000000000000000" pitchFamily="2" charset="2"/>
              <a:buChar char="Ø"/>
            </a:pPr>
            <a:r>
              <a:rPr lang="en-US" sz="2000" dirty="0">
                <a:solidFill>
                  <a:schemeClr val="accent2"/>
                </a:solidFill>
              </a:rPr>
              <a:t>We believe that this tool has the potential to revolutionize the way organizations approach hiring, fostering a future where talent is discovered based on merit, skills, and qualifications.</a:t>
            </a:r>
          </a:p>
          <a:p>
            <a:pPr marL="285750" indent="-285750" algn="just">
              <a:buFont typeface="Wingdings" panose="05000000000000000000" pitchFamily="2" charset="2"/>
              <a:buChar char="Ø"/>
            </a:pPr>
            <a:endParaRPr lang="en-US" sz="2000" dirty="0">
              <a:solidFill>
                <a:schemeClr val="accent2"/>
              </a:solidFill>
            </a:endParaRPr>
          </a:p>
          <a:p>
            <a:pPr marL="285750" indent="-285750" algn="just">
              <a:buFont typeface="Wingdings" panose="05000000000000000000" pitchFamily="2" charset="2"/>
              <a:buChar char="Ø"/>
            </a:pPr>
            <a:r>
              <a:rPr lang="en-US" sz="2000" dirty="0">
                <a:solidFill>
                  <a:schemeClr val="accent2"/>
                </a:solidFill>
              </a:rPr>
              <a:t>So, whether you're an HR professional seeking to streamline your recruitment efforts or a job seeker looking for the perfect opportunity, our Resume Analyzer is here to simplify and enhance your journey.</a:t>
            </a:r>
          </a:p>
          <a:p>
            <a:pPr marL="285750" indent="-285750" algn="just">
              <a:buFont typeface="Wingdings" panose="05000000000000000000" pitchFamily="2" charset="2"/>
              <a:buChar char="Ø"/>
            </a:pPr>
            <a:endParaRPr lang="en-US" sz="2000" dirty="0">
              <a:solidFill>
                <a:schemeClr val="accent2"/>
              </a:solidFill>
              <a:latin typeface="+mj-lt"/>
            </a:endParaRPr>
          </a:p>
        </p:txBody>
      </p:sp>
    </p:spTree>
    <p:extLst>
      <p:ext uri="{BB962C8B-B14F-4D97-AF65-F5344CB8AC3E}">
        <p14:creationId xmlns:p14="http://schemas.microsoft.com/office/powerpoint/2010/main" val="357481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1+#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6" name="grp1">
            <a:extLst>
              <a:ext uri="{FF2B5EF4-FFF2-40B4-BE49-F238E27FC236}">
                <a16:creationId xmlns:a16="http://schemas.microsoft.com/office/drawing/2014/main" id="{2F442F8D-2ACE-9D57-3CAB-C6C2D4E458E7}"/>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61509" cy="338554"/>
            </a:xfrm>
            <a:prstGeom prst="rect">
              <a:avLst/>
            </a:prstGeom>
            <a:noFill/>
          </p:spPr>
          <p:txBody>
            <a:bodyPr wrap="none" rtlCol="0">
              <a:spAutoFit/>
            </a:bodyPr>
            <a:lstStyle/>
            <a:p>
              <a:r>
                <a:rPr lang="en-US" sz="1600" dirty="0">
                  <a:solidFill>
                    <a:schemeClr val="bg1"/>
                  </a:solidFill>
                </a:rPr>
                <a:t>Page -41</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464233" y="258028"/>
            <a:ext cx="6904012" cy="830997"/>
          </a:xfrm>
          <a:prstGeom prst="rect">
            <a:avLst/>
          </a:prstGeom>
          <a:noFill/>
        </p:spPr>
        <p:txBody>
          <a:bodyPr wrap="square" rtlCol="0">
            <a:spAutoFit/>
          </a:bodyPr>
          <a:lstStyle/>
          <a:p>
            <a:r>
              <a:rPr lang="en-US" sz="4800" dirty="0">
                <a:latin typeface="+mj-lt"/>
              </a:rPr>
              <a:t>References</a:t>
            </a:r>
          </a:p>
        </p:txBody>
      </p:sp>
      <p:sp>
        <p:nvSpPr>
          <p:cNvPr id="10" name="TextBox 9">
            <a:extLst>
              <a:ext uri="{FF2B5EF4-FFF2-40B4-BE49-F238E27FC236}">
                <a16:creationId xmlns:a16="http://schemas.microsoft.com/office/drawing/2014/main" id="{EDDD4FEB-1F91-2C97-14F5-3A7763F96225}"/>
              </a:ext>
            </a:extLst>
          </p:cNvPr>
          <p:cNvSpPr txBox="1"/>
          <p:nvPr/>
        </p:nvSpPr>
        <p:spPr>
          <a:xfrm>
            <a:off x="464233" y="1202690"/>
            <a:ext cx="11160703" cy="4616648"/>
          </a:xfrm>
          <a:prstGeom prst="rect">
            <a:avLst/>
          </a:prstGeom>
          <a:noFill/>
        </p:spPr>
        <p:txBody>
          <a:bodyPr wrap="square" rtlCol="0">
            <a:spAutoFit/>
          </a:bodyPr>
          <a:lstStyle/>
          <a:p>
            <a:pPr algn="just"/>
            <a:r>
              <a:rPr lang="en-US" sz="1400" dirty="0">
                <a:solidFill>
                  <a:schemeClr val="accent2"/>
                </a:solidFill>
              </a:rPr>
              <a:t>[1]Doe, J., &amp; Smith, A. (Year). "Title of Paper A." Journal of NLP Research, 10(2), 123-145.</a:t>
            </a:r>
            <a:endParaRPr lang="en-IN" sz="1400" dirty="0">
              <a:solidFill>
                <a:schemeClr val="accent2"/>
              </a:solidFill>
            </a:endParaRPr>
          </a:p>
          <a:p>
            <a:pPr algn="just"/>
            <a:r>
              <a:rPr lang="en-US" sz="1400" dirty="0">
                <a:solidFill>
                  <a:schemeClr val="accent2"/>
                </a:solidFill>
              </a:rPr>
              <a:t>[2] Johnson, M., &amp; Brown, N. (Year). "Title of Paper B." Proceedings of the International Conference on Machine Learning (ICML), 567-578.</a:t>
            </a:r>
            <a:endParaRPr lang="en-IN" sz="1400" dirty="0">
              <a:solidFill>
                <a:schemeClr val="accent2"/>
              </a:solidFill>
            </a:endParaRPr>
          </a:p>
          <a:p>
            <a:pPr algn="just"/>
            <a:r>
              <a:rPr lang="en-US" sz="1400" dirty="0">
                <a:solidFill>
                  <a:schemeClr val="accent2"/>
                </a:solidFill>
              </a:rPr>
              <a:t>[3] Anderson, K., &amp; Williams, L. (Year). "Title of Paper C." Journal of Human-Computer Interaction, 25(3), 210-225.  </a:t>
            </a:r>
            <a:endParaRPr lang="en-IN" sz="1400" dirty="0">
              <a:solidFill>
                <a:schemeClr val="accent2"/>
              </a:solidFill>
            </a:endParaRPr>
          </a:p>
          <a:p>
            <a:pPr algn="just"/>
            <a:r>
              <a:rPr lang="en-US" sz="1400" dirty="0">
                <a:solidFill>
                  <a:schemeClr val="accent2"/>
                </a:solidFill>
              </a:rPr>
              <a:t>[4] Chen, Y., &amp; Lee, S. (Year). "Title of Paper D." Conference on Natural Language Processing, 102-115.</a:t>
            </a:r>
            <a:endParaRPr lang="en-IN" sz="1400" dirty="0">
              <a:solidFill>
                <a:schemeClr val="accent2"/>
              </a:solidFill>
            </a:endParaRPr>
          </a:p>
          <a:p>
            <a:pPr algn="just"/>
            <a:r>
              <a:rPr lang="en-US" sz="1400" dirty="0">
                <a:solidFill>
                  <a:schemeClr val="accent2"/>
                </a:solidFill>
              </a:rPr>
              <a:t>[5] Gonzalez, R., &amp; Patel, M. (Year). "Title of Paper E." International Journal of Artificial Intelligence in Education, 15(4), 367-384.</a:t>
            </a:r>
            <a:endParaRPr lang="en-IN" sz="1400" dirty="0">
              <a:solidFill>
                <a:schemeClr val="accent2"/>
              </a:solidFill>
            </a:endParaRPr>
          </a:p>
          <a:p>
            <a:pPr algn="just"/>
            <a:r>
              <a:rPr lang="en-US" sz="1400" dirty="0">
                <a:solidFill>
                  <a:schemeClr val="accent2"/>
                </a:solidFill>
              </a:rPr>
              <a:t>[6] Doe, J., &amp; White, C. (Year). "Title of Paper F." Journal of Machine Learning Research, 30(1), 45-56.</a:t>
            </a:r>
            <a:endParaRPr lang="en-IN" sz="1400" dirty="0">
              <a:solidFill>
                <a:schemeClr val="accent2"/>
              </a:solidFill>
            </a:endParaRPr>
          </a:p>
          <a:p>
            <a:pPr algn="just"/>
            <a:r>
              <a:rPr lang="en-US" sz="1400" dirty="0">
                <a:solidFill>
                  <a:schemeClr val="accent2"/>
                </a:solidFill>
              </a:rPr>
              <a:t>[7] Smith, A., &amp; Johnson, M. (Year). "Title of Paper G." Proceedings of the Annual Conference on Information Retrieval (ACIR), 78-89.</a:t>
            </a:r>
            <a:endParaRPr lang="en-IN" sz="1400" dirty="0">
              <a:solidFill>
                <a:schemeClr val="accent2"/>
              </a:solidFill>
            </a:endParaRPr>
          </a:p>
          <a:p>
            <a:pPr algn="just"/>
            <a:r>
              <a:rPr lang="en-US" sz="1400" dirty="0">
                <a:solidFill>
                  <a:schemeClr val="accent2"/>
                </a:solidFill>
              </a:rPr>
              <a:t>[8]Brown, N., &amp; Anderson, K. (Year). "Title of Paper H." Journal of Information Science, 22(5), 567-580.</a:t>
            </a:r>
            <a:endParaRPr lang="en-IN" sz="1400" dirty="0">
              <a:solidFill>
                <a:schemeClr val="accent2"/>
              </a:solidFill>
            </a:endParaRPr>
          </a:p>
          <a:p>
            <a:pPr algn="just"/>
            <a:r>
              <a:rPr lang="en-US" sz="1400" dirty="0">
                <a:solidFill>
                  <a:schemeClr val="accent2"/>
                </a:solidFill>
              </a:rPr>
              <a:t>[9] Lee, S., &amp; Gonzalez, R. (Year). "Title of Paper I." Conference on Computational Linguistics (COLING), 221-234.</a:t>
            </a:r>
            <a:endParaRPr lang="en-IN" sz="1400" dirty="0">
              <a:solidFill>
                <a:schemeClr val="accent2"/>
              </a:solidFill>
            </a:endParaRPr>
          </a:p>
          <a:p>
            <a:pPr algn="just"/>
            <a:r>
              <a:rPr lang="en-US" sz="1400" dirty="0">
                <a:solidFill>
                  <a:schemeClr val="accent2"/>
                </a:solidFill>
              </a:rPr>
              <a:t>[10] Patel, M., &amp; Doe, J. (Year). "Title of Paper J." International Journal of Computer Applications, 45(7), 32-45.</a:t>
            </a:r>
          </a:p>
          <a:p>
            <a:pPr algn="just"/>
            <a:r>
              <a:rPr lang="en-IN" sz="1400" dirty="0">
                <a:solidFill>
                  <a:schemeClr val="accent2"/>
                </a:solidFill>
              </a:rPr>
              <a:t>[11]Jitendra Purohit; Aditya Bag we; Rishabh Mehta; Ojas Wini Man Gaonkar; Elizabeth George, “Natural Language Processing based Jiro-The Interviewing Chatbot”, 2019 3rd International Conference on Computing Methodologies and Communication (ICCMC), August 2019.</a:t>
            </a:r>
          </a:p>
          <a:p>
            <a:pPr algn="just"/>
            <a:r>
              <a:rPr lang="en-IN" sz="1400" dirty="0">
                <a:solidFill>
                  <a:schemeClr val="accent2"/>
                </a:solidFill>
              </a:rPr>
              <a:t>[12]Tejaswi K; Madhvi V; Shashank M Kadia; Sanjay Rivanna,” Design and Development of Machine Learning based Resume Ranking System”, Global Transitions Proceedings, October 2021.</a:t>
            </a:r>
          </a:p>
          <a:p>
            <a:pPr algn="just"/>
            <a:r>
              <a:rPr lang="en-IN" sz="1400" dirty="0">
                <a:solidFill>
                  <a:schemeClr val="accent2"/>
                </a:solidFill>
              </a:rPr>
              <a:t>[13]Pradeep Kumar Roy, Vellore Institute of Technology, 2019. A Machine learning approach for automation of resume recommendation system, ICCIDS 2019.10.1016/j.procs.2020.03.284.</a:t>
            </a:r>
            <a:endParaRPr lang="en-US" sz="1400" dirty="0">
              <a:solidFill>
                <a:schemeClr val="accent2"/>
              </a:solidFill>
            </a:endParaRPr>
          </a:p>
          <a:p>
            <a:pPr algn="just"/>
            <a:endParaRPr lang="en-US" sz="1400" b="1" dirty="0">
              <a:solidFill>
                <a:schemeClr val="accent2"/>
              </a:solidFill>
            </a:endParaRPr>
          </a:p>
          <a:p>
            <a:pPr algn="just"/>
            <a:endParaRPr lang="en-US" sz="1400" u="sng" dirty="0">
              <a:solidFill>
                <a:srgbClr val="374151"/>
              </a:solidFill>
              <a:latin typeface="Söhne"/>
            </a:endParaRPr>
          </a:p>
        </p:txBody>
      </p:sp>
    </p:spTree>
    <p:extLst>
      <p:ext uri="{BB962C8B-B14F-4D97-AF65-F5344CB8AC3E}">
        <p14:creationId xmlns:p14="http://schemas.microsoft.com/office/powerpoint/2010/main" val="121555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1+#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p1">
            <a:extLst>
              <a:ext uri="{FF2B5EF4-FFF2-40B4-BE49-F238E27FC236}">
                <a16:creationId xmlns:a16="http://schemas.microsoft.com/office/drawing/2014/main" id="{2F442F8D-2ACE-9D57-3CAB-C6C2D4E458E7}"/>
              </a:ext>
            </a:extLst>
          </p:cNvPr>
          <p:cNvGrpSpPr/>
          <p:nvPr/>
        </p:nvGrpSpPr>
        <p:grpSpPr>
          <a:xfrm>
            <a:off x="4206740" y="624970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104790" cy="338554"/>
            </a:xfrm>
            <a:prstGeom prst="rect">
              <a:avLst/>
            </a:prstGeom>
            <a:noFill/>
          </p:spPr>
          <p:txBody>
            <a:bodyPr wrap="none" rtlCol="0">
              <a:spAutoFit/>
            </a:bodyPr>
            <a:lstStyle/>
            <a:p>
              <a:r>
                <a:rPr lang="en-US" sz="1600" dirty="0">
                  <a:solidFill>
                    <a:schemeClr val="bg1"/>
                  </a:solidFill>
                </a:rPr>
                <a:t>Page -42</a:t>
              </a:r>
              <a:endParaRPr lang="en-IN" sz="1600" dirty="0">
                <a:solidFill>
                  <a:schemeClr val="bg1"/>
                </a:solidFill>
              </a:endParaRPr>
            </a:p>
          </p:txBody>
        </p:sp>
      </p:grpSp>
      <p:cxnSp>
        <p:nvCxnSpPr>
          <p:cNvPr id="14" name="Straight Connector 13">
            <a:extLst>
              <a:ext uri="{FF2B5EF4-FFF2-40B4-BE49-F238E27FC236}">
                <a16:creationId xmlns:a16="http://schemas.microsoft.com/office/drawing/2014/main" id="{8882F70D-F08B-3672-2D81-F2030EA12234}"/>
              </a:ext>
            </a:extLst>
          </p:cNvPr>
          <p:cNvCxnSpPr>
            <a:cxnSpLocks/>
          </p:cNvCxnSpPr>
          <p:nvPr/>
        </p:nvCxnSpPr>
        <p:spPr>
          <a:xfrm>
            <a:off x="3981446" y="3844499"/>
            <a:ext cx="4229109"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B9353DA-02C6-C575-5B9F-7D830DDE3CF1}"/>
              </a:ext>
            </a:extLst>
          </p:cNvPr>
          <p:cNvSpPr txBox="1"/>
          <p:nvPr/>
        </p:nvSpPr>
        <p:spPr>
          <a:xfrm flipH="1">
            <a:off x="2643994" y="3013502"/>
            <a:ext cx="6904012" cy="830997"/>
          </a:xfrm>
          <a:prstGeom prst="rect">
            <a:avLst/>
          </a:prstGeom>
          <a:noFill/>
        </p:spPr>
        <p:txBody>
          <a:bodyPr wrap="square" rtlCol="0">
            <a:spAutoFit/>
          </a:bodyPr>
          <a:lstStyle/>
          <a:p>
            <a:pPr algn="ctr"/>
            <a:r>
              <a:rPr lang="en-US" sz="4800" dirty="0">
                <a:latin typeface="+mj-lt"/>
              </a:rPr>
              <a:t>Thanks</a:t>
            </a:r>
          </a:p>
        </p:txBody>
      </p:sp>
    </p:spTree>
    <p:extLst>
      <p:ext uri="{BB962C8B-B14F-4D97-AF65-F5344CB8AC3E}">
        <p14:creationId xmlns:p14="http://schemas.microsoft.com/office/powerpoint/2010/main" val="3027744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21433" cy="338554"/>
            </a:xfrm>
            <a:prstGeom prst="rect">
              <a:avLst/>
            </a:prstGeom>
            <a:noFill/>
          </p:spPr>
          <p:txBody>
            <a:bodyPr wrap="none" rtlCol="0">
              <a:spAutoFit/>
            </a:bodyPr>
            <a:lstStyle/>
            <a:p>
              <a:r>
                <a:rPr lang="en-US" sz="1600" dirty="0">
                  <a:solidFill>
                    <a:schemeClr val="bg1"/>
                  </a:solidFill>
                </a:rPr>
                <a:t>Page - 5</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9" y="258028"/>
            <a:ext cx="9958001" cy="830997"/>
          </a:xfrm>
          <a:prstGeom prst="rect">
            <a:avLst/>
          </a:prstGeom>
          <a:noFill/>
        </p:spPr>
        <p:txBody>
          <a:bodyPr wrap="square" rtlCol="0">
            <a:spAutoFit/>
          </a:bodyPr>
          <a:lstStyle/>
          <a:p>
            <a:r>
              <a:rPr lang="en-US" sz="4800" dirty="0">
                <a:latin typeface="+mj-lt"/>
              </a:rPr>
              <a:t>Research Paper Conclusion - 1</a:t>
            </a:r>
          </a:p>
        </p:txBody>
      </p:sp>
      <p:grpSp>
        <p:nvGrpSpPr>
          <p:cNvPr id="2" name="Group 1">
            <a:extLst>
              <a:ext uri="{FF2B5EF4-FFF2-40B4-BE49-F238E27FC236}">
                <a16:creationId xmlns:a16="http://schemas.microsoft.com/office/drawing/2014/main" id="{07BF11E5-16B1-FD0D-7726-CBC745F4D712}"/>
              </a:ext>
            </a:extLst>
          </p:cNvPr>
          <p:cNvGrpSpPr/>
          <p:nvPr/>
        </p:nvGrpSpPr>
        <p:grpSpPr>
          <a:xfrm>
            <a:off x="515938" y="1228990"/>
            <a:ext cx="11160704" cy="4250573"/>
            <a:chOff x="515938" y="1089025"/>
            <a:chExt cx="11160704" cy="4250573"/>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46279"/>
              <a:ext cx="11160704" cy="3693319"/>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Approach –</a:t>
              </a:r>
              <a:r>
                <a:rPr lang="en-IN" dirty="0"/>
                <a:t> </a:t>
              </a:r>
            </a:p>
            <a:p>
              <a:pPr marL="742950" lvl="1" indent="-285750" algn="just">
                <a:buFont typeface="Wingdings" panose="05000000000000000000" pitchFamily="2" charset="2"/>
                <a:buChar char="Ø"/>
              </a:pPr>
              <a:r>
                <a:rPr lang="en-IN" dirty="0">
                  <a:solidFill>
                    <a:schemeClr val="accent2"/>
                  </a:solidFill>
                </a:rPr>
                <a:t>Try to analyse resume using like out human brain does using Artificial neural network ANN, Using NLP</a:t>
              </a:r>
            </a:p>
            <a:p>
              <a:pPr marL="742950" lvl="1" indent="-285750" algn="just">
                <a:buFont typeface="Wingdings" panose="05000000000000000000" pitchFamily="2" charset="2"/>
                <a:buChar char="Ø"/>
              </a:pPr>
              <a:endParaRPr lang="en-IN" dirty="0">
                <a:solidFill>
                  <a:schemeClr val="accent2"/>
                </a:solidFill>
              </a:endParaRPr>
            </a:p>
            <a:p>
              <a:pPr marL="285750" indent="-285750" algn="just">
                <a:buFont typeface="Wingdings" panose="05000000000000000000" pitchFamily="2" charset="2"/>
                <a:buChar char="Ø"/>
              </a:pPr>
              <a:r>
                <a:rPr lang="en-IN" b="1" dirty="0"/>
                <a:t>Tools used – </a:t>
              </a:r>
              <a:r>
                <a:rPr lang="en-IN" dirty="0">
                  <a:solidFill>
                    <a:schemeClr val="accent2"/>
                  </a:solidFill>
                </a:rPr>
                <a:t>Python, Jupiter notebook for model training.</a:t>
              </a:r>
            </a:p>
            <a:p>
              <a:pPr marL="285750" indent="-285750" algn="just">
                <a:buFont typeface="Wingdings" panose="05000000000000000000" pitchFamily="2" charset="2"/>
                <a:buChar char="Ø"/>
              </a:pPr>
              <a:endParaRPr lang="en-IN" dirty="0">
                <a:solidFill>
                  <a:schemeClr val="accent2"/>
                </a:solidFill>
              </a:endParaRPr>
            </a:p>
            <a:p>
              <a:pPr marL="285750" indent="-285750" algn="just">
                <a:buFont typeface="Wingdings" panose="05000000000000000000" pitchFamily="2" charset="2"/>
                <a:buChar char="Ø"/>
              </a:pPr>
              <a:r>
                <a:rPr lang="en-IN" b="1" dirty="0"/>
                <a:t>Advantages – </a:t>
              </a:r>
              <a:r>
                <a:rPr lang="en-US" dirty="0">
                  <a:solidFill>
                    <a:schemeClr val="accent2"/>
                  </a:solidFill>
                </a:rPr>
                <a:t>NLP enables the automatic extraction of relevant information from resumes, such as skills, work experience, education, and contact details. </a:t>
              </a:r>
              <a:endParaRPr lang="en-IN" dirty="0">
                <a:solidFill>
                  <a:schemeClr val="accent2"/>
                </a:solidFill>
              </a:endParaRPr>
            </a:p>
            <a:p>
              <a:pPr marL="285750" indent="-285750" algn="just">
                <a:buFont typeface="Wingdings" panose="05000000000000000000" pitchFamily="2" charset="2"/>
                <a:buChar char="Ø"/>
              </a:pPr>
              <a:endParaRPr lang="en-IN" b="1" dirty="0"/>
            </a:p>
            <a:p>
              <a:pPr marL="285750" indent="-285750" algn="just">
                <a:buFont typeface="Wingdings" panose="05000000000000000000" pitchFamily="2" charset="2"/>
                <a:buChar char="Ø"/>
              </a:pPr>
              <a:r>
                <a:rPr lang="en-IN" b="1" dirty="0"/>
                <a:t>Disadvantages – </a:t>
              </a:r>
              <a:r>
                <a:rPr lang="en-US" dirty="0">
                  <a:solidFill>
                    <a:schemeClr val="accent2"/>
                  </a:solidFill>
                </a:rPr>
                <a:t>NLP may struggle with understanding ambiguous language or context-specific terminology. Resumes often contain industry-specific jargon or acronyms that can be misinterpreted, leading to inaccurate analyses.</a:t>
              </a:r>
              <a:endParaRPr lang="en-IN" dirty="0">
                <a:solidFill>
                  <a:schemeClr val="accent2"/>
                </a:solidFill>
              </a:endParaRPr>
            </a:p>
            <a:p>
              <a:pPr marL="285750" indent="-285750" algn="l">
                <a:buFont typeface="Wingdings" panose="05000000000000000000" pitchFamily="2" charset="2"/>
                <a:buChar char="Ø"/>
              </a:pPr>
              <a:endParaRPr lang="en-IN" dirty="0"/>
            </a:p>
          </p:txBody>
        </p:sp>
        <p:sp>
          <p:nvSpPr>
            <p:cNvPr id="4" name="TextBox 3">
              <a:extLst>
                <a:ext uri="{FF2B5EF4-FFF2-40B4-BE49-F238E27FC236}">
                  <a16:creationId xmlns:a16="http://schemas.microsoft.com/office/drawing/2014/main" id="{E677F251-2B47-96B9-C7B5-DDBE1238588A}"/>
                </a:ext>
              </a:extLst>
            </p:cNvPr>
            <p:cNvSpPr txBox="1"/>
            <p:nvPr/>
          </p:nvSpPr>
          <p:spPr>
            <a:xfrm>
              <a:off x="1987343" y="1089025"/>
              <a:ext cx="8217314" cy="369332"/>
            </a:xfrm>
            <a:prstGeom prst="rect">
              <a:avLst/>
            </a:prstGeom>
            <a:noFill/>
          </p:spPr>
          <p:txBody>
            <a:bodyPr wrap="none" rtlCol="0">
              <a:spAutoFit/>
            </a:bodyPr>
            <a:lstStyle/>
            <a:p>
              <a:pPr algn="ctr"/>
              <a:r>
                <a:rPr lang="en-US" b="1" dirty="0"/>
                <a:t>NLP based Extraction of Relevant Resume using Machine Learning</a:t>
              </a:r>
              <a:endParaRPr lang="en-IN" b="1" dirty="0"/>
            </a:p>
          </p:txBody>
        </p:sp>
      </p:grpSp>
    </p:spTree>
    <p:extLst>
      <p:ext uri="{BB962C8B-B14F-4D97-AF65-F5344CB8AC3E}">
        <p14:creationId xmlns:p14="http://schemas.microsoft.com/office/powerpoint/2010/main" val="357807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31051" cy="338554"/>
            </a:xfrm>
            <a:prstGeom prst="rect">
              <a:avLst/>
            </a:prstGeom>
            <a:noFill/>
          </p:spPr>
          <p:txBody>
            <a:bodyPr wrap="none" rtlCol="0">
              <a:spAutoFit/>
            </a:bodyPr>
            <a:lstStyle/>
            <a:p>
              <a:r>
                <a:rPr lang="en-US" sz="1600" dirty="0">
                  <a:solidFill>
                    <a:schemeClr val="bg1"/>
                  </a:solidFill>
                </a:rPr>
                <a:t>Page - 6</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9" y="258028"/>
            <a:ext cx="9958001" cy="830997"/>
          </a:xfrm>
          <a:prstGeom prst="rect">
            <a:avLst/>
          </a:prstGeom>
          <a:noFill/>
        </p:spPr>
        <p:txBody>
          <a:bodyPr wrap="square" rtlCol="0">
            <a:spAutoFit/>
          </a:bodyPr>
          <a:lstStyle/>
          <a:p>
            <a:r>
              <a:rPr lang="en-US" sz="4800" dirty="0">
                <a:latin typeface="+mj-lt"/>
              </a:rPr>
              <a:t>Research Paper Conclusion - 2</a:t>
            </a:r>
          </a:p>
        </p:txBody>
      </p:sp>
      <p:grpSp>
        <p:nvGrpSpPr>
          <p:cNvPr id="2" name="Group 1">
            <a:extLst>
              <a:ext uri="{FF2B5EF4-FFF2-40B4-BE49-F238E27FC236}">
                <a16:creationId xmlns:a16="http://schemas.microsoft.com/office/drawing/2014/main" id="{48E89AF7-648A-D6BF-1863-36D79A50B9E8}"/>
              </a:ext>
            </a:extLst>
          </p:cNvPr>
          <p:cNvGrpSpPr/>
          <p:nvPr/>
        </p:nvGrpSpPr>
        <p:grpSpPr>
          <a:xfrm>
            <a:off x="515938" y="1228990"/>
            <a:ext cx="11160125" cy="4804571"/>
            <a:chOff x="515938" y="1089025"/>
            <a:chExt cx="11160125" cy="4804571"/>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46279"/>
              <a:ext cx="11160125"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Approach – </a:t>
              </a:r>
            </a:p>
            <a:p>
              <a:pPr marL="742950" lvl="1" indent="-285750" algn="just">
                <a:buFont typeface="Wingdings" panose="05000000000000000000" pitchFamily="2" charset="2"/>
                <a:buChar char="Ø"/>
              </a:pPr>
              <a:r>
                <a:rPr lang="en-US" dirty="0">
                  <a:solidFill>
                    <a:schemeClr val="accent2"/>
                  </a:solidFill>
                </a:rPr>
                <a:t>Using NLP(Natural Language Processing) and ML(Machine Learning) to rank the resumes according to the given constraint.</a:t>
              </a:r>
            </a:p>
            <a:p>
              <a:pPr marL="1200150" lvl="2" indent="-285750" algn="just">
                <a:buFont typeface="Wingdings" panose="05000000000000000000" pitchFamily="2" charset="2"/>
                <a:buChar char="Ø"/>
              </a:pPr>
              <a:r>
                <a:rPr lang="en-IN" dirty="0">
                  <a:solidFill>
                    <a:schemeClr val="accent2"/>
                  </a:solidFill>
                </a:rPr>
                <a:t>1. Parser System. </a:t>
              </a:r>
            </a:p>
            <a:p>
              <a:pPr marL="1200150" lvl="2" indent="-285750" algn="just">
                <a:buFont typeface="Wingdings" panose="05000000000000000000" pitchFamily="2" charset="2"/>
                <a:buChar char="Ø"/>
              </a:pPr>
              <a:r>
                <a:rPr lang="en-IN" dirty="0">
                  <a:solidFill>
                    <a:schemeClr val="accent2"/>
                  </a:solidFill>
                </a:rPr>
                <a:t>2. Candidate Skillset Database. </a:t>
              </a:r>
            </a:p>
            <a:p>
              <a:pPr marL="1200150" lvl="2" indent="-285750" algn="just">
                <a:buFont typeface="Wingdings" panose="05000000000000000000" pitchFamily="2" charset="2"/>
                <a:buChar char="Ø"/>
              </a:pPr>
              <a:r>
                <a:rPr lang="en-IN" dirty="0">
                  <a:solidFill>
                    <a:schemeClr val="accent2"/>
                  </a:solidFill>
                </a:rPr>
                <a:t>3. Resume Ranking algorithm. </a:t>
              </a:r>
            </a:p>
            <a:p>
              <a:pPr marL="1200150" lvl="2"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Tools used – </a:t>
              </a:r>
              <a:r>
                <a:rPr lang="en-IN" dirty="0">
                  <a:solidFill>
                    <a:schemeClr val="accent2"/>
                  </a:solidFill>
                </a:rPr>
                <a:t>Python, Natural Language Toolkit (NLTK), PyCharm, Scrapy</a:t>
              </a:r>
            </a:p>
            <a:p>
              <a:pPr marL="742950" lvl="1" indent="-285750" algn="just">
                <a:buFont typeface="Wingdings" panose="05000000000000000000" pitchFamily="2" charset="2"/>
                <a:buChar char="Ø"/>
              </a:pPr>
              <a:r>
                <a:rPr lang="en-US" dirty="0">
                  <a:solidFill>
                    <a:schemeClr val="accent2"/>
                  </a:solidFill>
                </a:rPr>
                <a:t>Scrapy is a free, open-source web crawling framework written in Python. Use for extracting useful data from resume.</a:t>
              </a:r>
            </a:p>
            <a:p>
              <a:pPr marL="742950" lvl="1" indent="-285750" algn="just">
                <a:buFont typeface="Wingdings" panose="05000000000000000000" pitchFamily="2" charset="2"/>
                <a:buChar char="Ø"/>
              </a:pPr>
              <a:endParaRPr lang="en-IN" dirty="0">
                <a:solidFill>
                  <a:schemeClr val="accent2"/>
                </a:solidFill>
              </a:endParaRPr>
            </a:p>
            <a:p>
              <a:pPr marL="285750" indent="-285750" algn="just">
                <a:buFont typeface="Wingdings" panose="05000000000000000000" pitchFamily="2" charset="2"/>
                <a:buChar char="Ø"/>
              </a:pPr>
              <a:r>
                <a:rPr lang="en-IN" b="1" dirty="0"/>
                <a:t>Advantages – </a:t>
              </a:r>
              <a:r>
                <a:rPr lang="en-IN" dirty="0">
                  <a:solidFill>
                    <a:schemeClr val="accent2"/>
                  </a:solidFill>
                </a:rPr>
                <a:t>Shows your rank for any job description and helpful for people targeting specific job.</a:t>
              </a:r>
            </a:p>
            <a:p>
              <a:pPr marL="285750" indent="-285750" algn="just">
                <a:buFont typeface="Wingdings" panose="05000000000000000000" pitchFamily="2" charset="2"/>
                <a:buChar char="Ø"/>
              </a:pPr>
              <a:endParaRPr lang="en-IN" b="1" dirty="0"/>
            </a:p>
            <a:p>
              <a:pPr marL="285750" indent="-285750" algn="just">
                <a:buFont typeface="Wingdings" panose="05000000000000000000" pitchFamily="2" charset="2"/>
                <a:buChar char="Ø"/>
              </a:pPr>
              <a:r>
                <a:rPr lang="en-IN" b="1" dirty="0"/>
                <a:t>Disadvantages – </a:t>
              </a:r>
              <a:r>
                <a:rPr lang="en-IN" dirty="0">
                  <a:solidFill>
                    <a:schemeClr val="accent2"/>
                  </a:solidFill>
                </a:rPr>
                <a:t>It only ranks resume according for specified job description.</a:t>
              </a:r>
            </a:p>
          </p:txBody>
        </p:sp>
        <p:sp>
          <p:nvSpPr>
            <p:cNvPr id="4" name="TextBox 3">
              <a:extLst>
                <a:ext uri="{FF2B5EF4-FFF2-40B4-BE49-F238E27FC236}">
                  <a16:creationId xmlns:a16="http://schemas.microsoft.com/office/drawing/2014/main" id="{E677F251-2B47-96B9-C7B5-DDBE1238588A}"/>
                </a:ext>
              </a:extLst>
            </p:cNvPr>
            <p:cNvSpPr txBox="1"/>
            <p:nvPr/>
          </p:nvSpPr>
          <p:spPr>
            <a:xfrm>
              <a:off x="2934718" y="1089025"/>
              <a:ext cx="6322565" cy="369332"/>
            </a:xfrm>
            <a:prstGeom prst="rect">
              <a:avLst/>
            </a:prstGeom>
            <a:noFill/>
          </p:spPr>
          <p:txBody>
            <a:bodyPr wrap="none" rtlCol="0">
              <a:spAutoFit/>
            </a:bodyPr>
            <a:lstStyle/>
            <a:p>
              <a:pPr algn="ctr"/>
              <a:r>
                <a:rPr lang="en-US" b="1" dirty="0"/>
                <a:t>Resume Ranking using NLP and Machine Learning</a:t>
              </a:r>
              <a:endParaRPr lang="en-IN" b="1" dirty="0"/>
            </a:p>
          </p:txBody>
        </p:sp>
      </p:grpSp>
    </p:spTree>
    <p:extLst>
      <p:ext uri="{BB962C8B-B14F-4D97-AF65-F5344CB8AC3E}">
        <p14:creationId xmlns:p14="http://schemas.microsoft.com/office/powerpoint/2010/main" val="263129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50288" cy="338554"/>
            </a:xfrm>
            <a:prstGeom prst="rect">
              <a:avLst/>
            </a:prstGeom>
            <a:noFill/>
          </p:spPr>
          <p:txBody>
            <a:bodyPr wrap="none" rtlCol="0">
              <a:spAutoFit/>
            </a:bodyPr>
            <a:lstStyle/>
            <a:p>
              <a:r>
                <a:rPr lang="en-US" sz="1600" dirty="0">
                  <a:solidFill>
                    <a:schemeClr val="bg1"/>
                  </a:solidFill>
                </a:rPr>
                <a:t>Page – 7</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9" y="258028"/>
            <a:ext cx="9958001" cy="830997"/>
          </a:xfrm>
          <a:prstGeom prst="rect">
            <a:avLst/>
          </a:prstGeom>
          <a:noFill/>
        </p:spPr>
        <p:txBody>
          <a:bodyPr wrap="square" rtlCol="0">
            <a:spAutoFit/>
          </a:bodyPr>
          <a:lstStyle/>
          <a:p>
            <a:r>
              <a:rPr lang="en-US" sz="4800" dirty="0">
                <a:latin typeface="+mj-lt"/>
              </a:rPr>
              <a:t>Research Paper Conclusion - 3</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4785909"/>
            <a:chOff x="515938" y="1089025"/>
            <a:chExt cx="11160125" cy="4785909"/>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Approach – </a:t>
              </a:r>
            </a:p>
            <a:p>
              <a:pPr marL="742950" lvl="1" indent="-285750" algn="just">
                <a:buFont typeface="Wingdings" panose="05000000000000000000" pitchFamily="2" charset="2"/>
                <a:buChar char="Ø"/>
              </a:pPr>
              <a:r>
                <a:rPr lang="en-US" dirty="0">
                  <a:solidFill>
                    <a:schemeClr val="accent2"/>
                  </a:solidFill>
                </a:rPr>
                <a:t>Use NLP to find potential resume.</a:t>
              </a:r>
            </a:p>
            <a:p>
              <a:pPr marL="742950" lvl="1" indent="-285750" algn="just">
                <a:buFont typeface="Wingdings" panose="05000000000000000000" pitchFamily="2" charset="2"/>
                <a:buChar char="Ø"/>
              </a:pPr>
              <a:r>
                <a:rPr lang="en-US" dirty="0">
                  <a:solidFill>
                    <a:schemeClr val="accent2"/>
                  </a:solidFill>
                </a:rPr>
                <a:t>The KNN Algorithm is used to categories the resumes into the appropriate categories.</a:t>
              </a:r>
            </a:p>
            <a:p>
              <a:pPr marL="742950" lvl="1" indent="-285750" algn="just">
                <a:buFont typeface="Wingdings" panose="05000000000000000000" pitchFamily="2" charset="2"/>
                <a:buChar char="Ø"/>
              </a:pPr>
              <a:r>
                <a:rPr lang="en-US" dirty="0">
                  <a:solidFill>
                    <a:schemeClr val="accent2"/>
                  </a:solidFill>
                </a:rPr>
                <a:t>Cosine Similarity is used to determine how well the candidate's resume matches the job description.</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Tools used –</a:t>
              </a:r>
              <a:r>
                <a:rPr lang="en-IN" dirty="0"/>
                <a:t> </a:t>
              </a:r>
              <a:r>
                <a:rPr lang="en-IN" dirty="0">
                  <a:solidFill>
                    <a:schemeClr val="accent2"/>
                  </a:solidFill>
                </a:rPr>
                <a:t>Python, SpaCy</a:t>
              </a:r>
            </a:p>
            <a:p>
              <a:pPr marL="742950" lvl="1" indent="-285750" algn="just">
                <a:buFont typeface="Wingdings" panose="05000000000000000000" pitchFamily="2" charset="2"/>
                <a:buChar char="Ø"/>
              </a:pPr>
              <a:r>
                <a:rPr lang="en-US" dirty="0">
                  <a:solidFill>
                    <a:schemeClr val="accent2"/>
                  </a:solidFill>
                </a:rPr>
                <a:t>SpaCy is a free, open-source library for Natural Language Processing (NLP) in Python.</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Advantages – </a:t>
              </a:r>
              <a:r>
                <a:rPr lang="en-IN" dirty="0">
                  <a:solidFill>
                    <a:schemeClr val="accent2"/>
                  </a:solidFill>
                </a:rPr>
                <a:t>Highly comprehensive system which not only finds best match for designation but also determine how well a resume match with job description which is good for candidate.</a:t>
              </a:r>
            </a:p>
            <a:p>
              <a:pPr marL="285750" indent="-285750" algn="just">
                <a:buFont typeface="Wingdings" panose="05000000000000000000" pitchFamily="2" charset="2"/>
                <a:buChar char="Ø"/>
              </a:pPr>
              <a:endParaRPr lang="en-IN" b="1" dirty="0"/>
            </a:p>
            <a:p>
              <a:pPr marL="285750" indent="-285750" algn="just">
                <a:buFont typeface="Wingdings" panose="05000000000000000000" pitchFamily="2" charset="2"/>
                <a:buChar char="Ø"/>
              </a:pPr>
              <a:r>
                <a:rPr lang="en-IN" b="1" dirty="0"/>
                <a:t>Disadvantages – </a:t>
              </a:r>
              <a:r>
                <a:rPr lang="en-US" dirty="0">
                  <a:solidFill>
                    <a:schemeClr val="accent2"/>
                  </a:solidFill>
                </a:rPr>
                <a:t>It's not too good for recruiters because they just want best-fit resumes.</a:t>
              </a:r>
              <a:endParaRPr lang="en-IN" dirty="0">
                <a:solidFill>
                  <a:schemeClr val="accent2"/>
                </a:solidFill>
              </a:endParaRPr>
            </a:p>
            <a:p>
              <a:pPr marL="742950" lvl="1" indent="-285750">
                <a:buFont typeface="Wingdings" panose="05000000000000000000" pitchFamily="2" charset="2"/>
                <a:buChar char="Ø"/>
              </a:pP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4552949" y="1089025"/>
              <a:ext cx="3086102" cy="369332"/>
            </a:xfrm>
            <a:prstGeom prst="rect">
              <a:avLst/>
            </a:prstGeom>
            <a:noFill/>
          </p:spPr>
          <p:txBody>
            <a:bodyPr wrap="none" rtlCol="0">
              <a:spAutoFit/>
            </a:bodyPr>
            <a:lstStyle/>
            <a:p>
              <a:pPr algn="ctr"/>
              <a:r>
                <a:rPr lang="en-IN" b="1" dirty="0"/>
                <a:t>Smart Resume Analyser</a:t>
              </a:r>
            </a:p>
          </p:txBody>
        </p:sp>
      </p:grpSp>
    </p:spTree>
    <p:extLst>
      <p:ext uri="{BB962C8B-B14F-4D97-AF65-F5344CB8AC3E}">
        <p14:creationId xmlns:p14="http://schemas.microsoft.com/office/powerpoint/2010/main" val="321867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37463" cy="338554"/>
            </a:xfrm>
            <a:prstGeom prst="rect">
              <a:avLst/>
            </a:prstGeom>
            <a:noFill/>
          </p:spPr>
          <p:txBody>
            <a:bodyPr wrap="none" rtlCol="0">
              <a:spAutoFit/>
            </a:bodyPr>
            <a:lstStyle/>
            <a:p>
              <a:r>
                <a:rPr lang="en-US" sz="1600" dirty="0">
                  <a:solidFill>
                    <a:schemeClr val="bg1"/>
                  </a:solidFill>
                </a:rPr>
                <a:t>Page - 8</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9" y="258028"/>
            <a:ext cx="9958001" cy="830997"/>
          </a:xfrm>
          <a:prstGeom prst="rect">
            <a:avLst/>
          </a:prstGeom>
          <a:noFill/>
        </p:spPr>
        <p:txBody>
          <a:bodyPr wrap="square" rtlCol="0">
            <a:spAutoFit/>
          </a:bodyPr>
          <a:lstStyle/>
          <a:p>
            <a:r>
              <a:rPr lang="en-US" sz="4800" dirty="0">
                <a:latin typeface="+mj-lt"/>
              </a:rPr>
              <a:t>Research Paper Conclusion - 4</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3954912"/>
            <a:chOff x="515938" y="1089025"/>
            <a:chExt cx="11160125" cy="3954912"/>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Approach – </a:t>
              </a:r>
            </a:p>
            <a:p>
              <a:pPr marL="742950" lvl="1" indent="-285750" algn="just">
                <a:buFont typeface="Wingdings" panose="05000000000000000000" pitchFamily="2" charset="2"/>
                <a:buChar char="Ø"/>
              </a:pPr>
              <a:r>
                <a:rPr lang="en-US" dirty="0">
                  <a:solidFill>
                    <a:schemeClr val="accent2"/>
                  </a:solidFill>
                </a:rPr>
                <a:t>This data is then used to rank the student’s resumes comparing their skills required in the job, this is done using the Named Entity Recognition(NER) like Apache OpenNLP .</a:t>
              </a:r>
            </a:p>
            <a:p>
              <a:pPr marL="742950" lvl="1"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Tools used –</a:t>
              </a:r>
              <a:r>
                <a:rPr lang="en-IN" dirty="0"/>
                <a:t> </a:t>
              </a:r>
              <a:r>
                <a:rPr lang="en-IN" dirty="0">
                  <a:solidFill>
                    <a:schemeClr val="accent2"/>
                  </a:solidFill>
                </a:rPr>
                <a:t>Random Forest, Multinomial Naïve Bayes, Logistic Regression, Linear Support Vector Machine Classifier, NLP.</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Advantages – </a:t>
              </a:r>
              <a:r>
                <a:rPr lang="en-US" dirty="0">
                  <a:solidFill>
                    <a:schemeClr val="accent2"/>
                  </a:solidFill>
                </a:rPr>
                <a:t>The Skill finder efficiently matches the Resumes according to the job role posted and successfully sends emails to the desired candidates.</a:t>
              </a:r>
              <a:endParaRPr lang="en-IN" dirty="0">
                <a:solidFill>
                  <a:schemeClr val="accent2"/>
                </a:solidFill>
              </a:endParaRPr>
            </a:p>
            <a:p>
              <a:pPr marL="285750" indent="-285750" algn="just">
                <a:buFont typeface="Wingdings" panose="05000000000000000000" pitchFamily="2" charset="2"/>
                <a:buChar char="Ø"/>
              </a:pPr>
              <a:endParaRPr lang="en-IN" b="1" dirty="0"/>
            </a:p>
            <a:p>
              <a:pPr marL="285750" indent="-285750" algn="just">
                <a:buFont typeface="Wingdings" panose="05000000000000000000" pitchFamily="2" charset="2"/>
                <a:buChar char="Ø"/>
              </a:pPr>
              <a:r>
                <a:rPr lang="en-IN" b="1" dirty="0"/>
                <a:t>Disadvantages – </a:t>
              </a:r>
              <a:r>
                <a:rPr lang="en-US" dirty="0">
                  <a:solidFill>
                    <a:schemeClr val="accent2"/>
                  </a:solidFill>
                </a:rPr>
                <a:t>The Above systems has models that don’t have any way to improve themselves over the time, the models will be trained only once.</a:t>
              </a: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2818500" y="1089025"/>
              <a:ext cx="6555001" cy="369332"/>
            </a:xfrm>
            <a:prstGeom prst="rect">
              <a:avLst/>
            </a:prstGeom>
            <a:noFill/>
          </p:spPr>
          <p:txBody>
            <a:bodyPr wrap="none" rtlCol="0">
              <a:spAutoFit/>
            </a:bodyPr>
            <a:lstStyle/>
            <a:p>
              <a:pPr algn="ctr"/>
              <a:r>
                <a:rPr lang="en-US" b="1" dirty="0"/>
                <a:t>Resume Screening Using Machine Learning and NLP</a:t>
              </a:r>
              <a:endParaRPr lang="en-IN" b="1" dirty="0"/>
            </a:p>
          </p:txBody>
        </p:sp>
      </p:grpSp>
    </p:spTree>
    <p:extLst>
      <p:ext uri="{BB962C8B-B14F-4D97-AF65-F5344CB8AC3E}">
        <p14:creationId xmlns:p14="http://schemas.microsoft.com/office/powerpoint/2010/main" val="173204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45D9866-3271-A1B0-E53F-276E9C63CDFA}"/>
              </a:ext>
            </a:extLst>
          </p:cNvPr>
          <p:cNvCxnSpPr/>
          <p:nvPr/>
        </p:nvCxnSpPr>
        <p:spPr>
          <a:xfrm>
            <a:off x="515938" y="1089025"/>
            <a:ext cx="2348560"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7A7F703-E89B-BC7F-4153-966862F38D84}"/>
              </a:ext>
            </a:extLst>
          </p:cNvPr>
          <p:cNvGrpSpPr/>
          <p:nvPr/>
        </p:nvGrpSpPr>
        <p:grpSpPr>
          <a:xfrm>
            <a:off x="4370983" y="6191192"/>
            <a:ext cx="7821018" cy="465247"/>
            <a:chOff x="4370983" y="6191192"/>
            <a:chExt cx="7821018" cy="465247"/>
          </a:xfrm>
        </p:grpSpPr>
        <p:sp>
          <p:nvSpPr>
            <p:cNvPr id="41" name="Freeform: Shape 40">
              <a:extLst>
                <a:ext uri="{FF2B5EF4-FFF2-40B4-BE49-F238E27FC236}">
                  <a16:creationId xmlns:a16="http://schemas.microsoft.com/office/drawing/2014/main" id="{95CF0E0A-C105-7397-49C9-EFC2BA69D98B}"/>
                </a:ext>
              </a:extLst>
            </p:cNvPr>
            <p:cNvSpPr/>
            <p:nvPr/>
          </p:nvSpPr>
          <p:spPr>
            <a:xfrm>
              <a:off x="5130206"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F4918A31-4A2D-5F2D-8474-3F24F893AD56}"/>
                </a:ext>
              </a:extLst>
            </p:cNvPr>
            <p:cNvSpPr/>
            <p:nvPr/>
          </p:nvSpPr>
          <p:spPr>
            <a:xfrm>
              <a:off x="5498702" y="6191192"/>
              <a:ext cx="6693299" cy="465247"/>
            </a:xfrm>
            <a:custGeom>
              <a:avLst/>
              <a:gdLst>
                <a:gd name="connsiteX0" fmla="*/ 1004743 w 6693299"/>
                <a:gd name="connsiteY0" fmla="*/ 0 h 465247"/>
                <a:gd name="connsiteX1" fmla="*/ 6693299 w 6693299"/>
                <a:gd name="connsiteY1" fmla="*/ 0 h 465247"/>
                <a:gd name="connsiteX2" fmla="*/ 6693299 w 6693299"/>
                <a:gd name="connsiteY2" fmla="*/ 465247 h 465247"/>
                <a:gd name="connsiteX3" fmla="*/ 0 w 6693299"/>
                <a:gd name="connsiteY3" fmla="*/ 465247 h 465247"/>
                <a:gd name="connsiteX4" fmla="*/ 1004743 w 6693299"/>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299" h="465247">
                  <a:moveTo>
                    <a:pt x="1004743" y="0"/>
                  </a:moveTo>
                  <a:lnTo>
                    <a:pt x="6693299" y="0"/>
                  </a:lnTo>
                  <a:lnTo>
                    <a:pt x="6693299" y="465247"/>
                  </a:lnTo>
                  <a:lnTo>
                    <a:pt x="0" y="465247"/>
                  </a:lnTo>
                  <a:lnTo>
                    <a:pt x="100474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2" name="Freeform: Shape 41">
              <a:extLst>
                <a:ext uri="{FF2B5EF4-FFF2-40B4-BE49-F238E27FC236}">
                  <a16:creationId xmlns:a16="http://schemas.microsoft.com/office/drawing/2014/main" id="{C28A5E4E-7D5A-DC0B-818B-F2D4C74B0C2E}"/>
                </a:ext>
              </a:extLst>
            </p:cNvPr>
            <p:cNvSpPr/>
            <p:nvPr/>
          </p:nvSpPr>
          <p:spPr>
            <a:xfrm>
              <a:off x="4750594"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DD6EC7CA-E623-2977-BC7A-55FA3EF5ED0B}"/>
                </a:ext>
              </a:extLst>
            </p:cNvPr>
            <p:cNvSpPr/>
            <p:nvPr/>
          </p:nvSpPr>
          <p:spPr>
            <a:xfrm>
              <a:off x="4370983" y="6191192"/>
              <a:ext cx="1293991" cy="465247"/>
            </a:xfrm>
            <a:custGeom>
              <a:avLst/>
              <a:gdLst>
                <a:gd name="connsiteX0" fmla="*/ 1000574 w 1293991"/>
                <a:gd name="connsiteY0" fmla="*/ 0 h 465247"/>
                <a:gd name="connsiteX1" fmla="*/ 1293991 w 1293991"/>
                <a:gd name="connsiteY1" fmla="*/ 0 h 465247"/>
                <a:gd name="connsiteX2" fmla="*/ 289248 w 1293991"/>
                <a:gd name="connsiteY2" fmla="*/ 465247 h 465247"/>
                <a:gd name="connsiteX3" fmla="*/ 0 w 1293991"/>
                <a:gd name="connsiteY3" fmla="*/ 465247 h 465247"/>
                <a:gd name="connsiteX4" fmla="*/ 1000574 w 1293991"/>
                <a:gd name="connsiteY4" fmla="*/ 0 h 46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991" h="465247">
                  <a:moveTo>
                    <a:pt x="1000574" y="0"/>
                  </a:moveTo>
                  <a:lnTo>
                    <a:pt x="1293991" y="0"/>
                  </a:lnTo>
                  <a:lnTo>
                    <a:pt x="289248" y="465247"/>
                  </a:lnTo>
                  <a:lnTo>
                    <a:pt x="0" y="465247"/>
                  </a:lnTo>
                  <a:lnTo>
                    <a:pt x="100057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1216F225-500A-B9A4-C56E-97A13FAF3BA3}"/>
                </a:ext>
              </a:extLst>
            </p:cNvPr>
            <p:cNvSpPr txBox="1"/>
            <p:nvPr/>
          </p:nvSpPr>
          <p:spPr>
            <a:xfrm>
              <a:off x="8212806" y="6239149"/>
              <a:ext cx="2260555" cy="369332"/>
            </a:xfrm>
            <a:prstGeom prst="rect">
              <a:avLst/>
            </a:prstGeom>
            <a:noFill/>
          </p:spPr>
          <p:txBody>
            <a:bodyPr wrap="none" rtlCol="0">
              <a:spAutoFit/>
            </a:bodyPr>
            <a:lstStyle/>
            <a:p>
              <a:r>
                <a:rPr lang="en-US" dirty="0">
                  <a:solidFill>
                    <a:schemeClr val="bg1"/>
                  </a:solidFill>
                  <a:latin typeface="+mj-lt"/>
                </a:rPr>
                <a:t>Resume Analyzer</a:t>
              </a:r>
              <a:endParaRPr lang="en-IN" dirty="0">
                <a:solidFill>
                  <a:schemeClr val="bg1"/>
                </a:solidFill>
                <a:latin typeface="+mj-lt"/>
              </a:endParaRPr>
            </a:p>
          </p:txBody>
        </p:sp>
        <p:sp>
          <p:nvSpPr>
            <p:cNvPr id="18" name="TextBox 17">
              <a:extLst>
                <a:ext uri="{FF2B5EF4-FFF2-40B4-BE49-F238E27FC236}">
                  <a16:creationId xmlns:a16="http://schemas.microsoft.com/office/drawing/2014/main" id="{5F4D9862-1116-7F6A-9242-73429D81E2C8}"/>
                </a:ext>
              </a:extLst>
            </p:cNvPr>
            <p:cNvSpPr txBox="1"/>
            <p:nvPr/>
          </p:nvSpPr>
          <p:spPr>
            <a:xfrm>
              <a:off x="10696308" y="6239149"/>
              <a:ext cx="1031051" cy="338554"/>
            </a:xfrm>
            <a:prstGeom prst="rect">
              <a:avLst/>
            </a:prstGeom>
            <a:noFill/>
          </p:spPr>
          <p:txBody>
            <a:bodyPr wrap="none" rtlCol="0">
              <a:spAutoFit/>
            </a:bodyPr>
            <a:lstStyle/>
            <a:p>
              <a:r>
                <a:rPr lang="en-US" sz="1600" dirty="0">
                  <a:solidFill>
                    <a:schemeClr val="bg1"/>
                  </a:solidFill>
                </a:rPr>
                <a:t>Page - 9</a:t>
              </a:r>
              <a:endParaRPr lang="en-IN" sz="1600" dirty="0">
                <a:solidFill>
                  <a:schemeClr val="bg1"/>
                </a:solidFill>
              </a:endParaRPr>
            </a:p>
          </p:txBody>
        </p:sp>
      </p:grpSp>
      <p:sp>
        <p:nvSpPr>
          <p:cNvPr id="19" name="TextBox 18">
            <a:extLst>
              <a:ext uri="{FF2B5EF4-FFF2-40B4-BE49-F238E27FC236}">
                <a16:creationId xmlns:a16="http://schemas.microsoft.com/office/drawing/2014/main" id="{79C61F23-7E41-51D5-1B92-45A274A0E31C}"/>
              </a:ext>
            </a:extLst>
          </p:cNvPr>
          <p:cNvSpPr txBox="1"/>
          <p:nvPr/>
        </p:nvSpPr>
        <p:spPr>
          <a:xfrm flipH="1">
            <a:off x="515359" y="258028"/>
            <a:ext cx="9958001" cy="830997"/>
          </a:xfrm>
          <a:prstGeom prst="rect">
            <a:avLst/>
          </a:prstGeom>
          <a:noFill/>
        </p:spPr>
        <p:txBody>
          <a:bodyPr wrap="square" rtlCol="0">
            <a:spAutoFit/>
          </a:bodyPr>
          <a:lstStyle/>
          <a:p>
            <a:r>
              <a:rPr lang="en-US" sz="4800" dirty="0">
                <a:latin typeface="+mj-lt"/>
              </a:rPr>
              <a:t>Research Paper Conclusion - 5</a:t>
            </a:r>
          </a:p>
        </p:txBody>
      </p:sp>
      <p:grpSp>
        <p:nvGrpSpPr>
          <p:cNvPr id="2" name="Group 1">
            <a:extLst>
              <a:ext uri="{FF2B5EF4-FFF2-40B4-BE49-F238E27FC236}">
                <a16:creationId xmlns:a16="http://schemas.microsoft.com/office/drawing/2014/main" id="{0E9A7345-31D4-4673-9D9C-65183ECFDA25}"/>
              </a:ext>
            </a:extLst>
          </p:cNvPr>
          <p:cNvGrpSpPr/>
          <p:nvPr/>
        </p:nvGrpSpPr>
        <p:grpSpPr>
          <a:xfrm>
            <a:off x="515938" y="1228990"/>
            <a:ext cx="11160125" cy="3954912"/>
            <a:chOff x="515938" y="1089025"/>
            <a:chExt cx="11160125" cy="3954912"/>
          </a:xfrm>
        </p:grpSpPr>
        <p:sp>
          <p:nvSpPr>
            <p:cNvPr id="3" name="TextBox 2">
              <a:extLst>
                <a:ext uri="{FF2B5EF4-FFF2-40B4-BE49-F238E27FC236}">
                  <a16:creationId xmlns:a16="http://schemas.microsoft.com/office/drawing/2014/main" id="{D37AF297-868B-4905-4586-F9E0BECD1FE4}"/>
                </a:ext>
              </a:extLst>
            </p:cNvPr>
            <p:cNvSpPr txBox="1"/>
            <p:nvPr/>
          </p:nvSpPr>
          <p:spPr>
            <a:xfrm>
              <a:off x="515938" y="1627617"/>
              <a:ext cx="11160125"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Approach – </a:t>
              </a:r>
            </a:p>
            <a:p>
              <a:pPr marL="742950" lvl="1" indent="-285750" algn="just">
                <a:buFont typeface="Wingdings" panose="05000000000000000000" pitchFamily="2" charset="2"/>
                <a:buChar char="Ø"/>
              </a:pPr>
              <a:r>
                <a:rPr lang="en-US" dirty="0">
                  <a:solidFill>
                    <a:schemeClr val="accent2"/>
                  </a:solidFill>
                </a:rPr>
                <a:t>Using spaCy, a powerful natural language processing (NLP) package, this study suggests a machine learning method to phrase matching in resumes, focused on the extraction of specific entities.</a:t>
              </a:r>
            </a:p>
            <a:p>
              <a:pPr marL="285750" indent="-285750" algn="just">
                <a:buFont typeface="Wingdings" panose="05000000000000000000" pitchFamily="2" charset="2"/>
                <a:buChar char="Ø"/>
              </a:pPr>
              <a:r>
                <a:rPr lang="en-IN" b="1" dirty="0"/>
                <a:t>Tools used –</a:t>
              </a:r>
              <a:r>
                <a:rPr lang="en-IN" dirty="0"/>
                <a:t> </a:t>
              </a:r>
              <a:r>
                <a:rPr lang="en-US" dirty="0">
                  <a:solidFill>
                    <a:schemeClr val="accent2"/>
                  </a:solidFill>
                </a:rPr>
                <a:t>spaCy, Tokenization(used for text categorization), Named Entity Recognition, NLP and other features of spaCy.</a:t>
              </a:r>
            </a:p>
            <a:p>
              <a:pPr marL="285750" indent="-285750" algn="just">
                <a:buFont typeface="Wingdings" panose="05000000000000000000" pitchFamily="2" charset="2"/>
                <a:buChar char="Ø"/>
              </a:pPr>
              <a:endParaRPr lang="en-US" dirty="0">
                <a:solidFill>
                  <a:schemeClr val="accent2"/>
                </a:solidFill>
              </a:endParaRPr>
            </a:p>
            <a:p>
              <a:pPr marL="285750" indent="-285750" algn="just">
                <a:buFont typeface="Wingdings" panose="05000000000000000000" pitchFamily="2" charset="2"/>
                <a:buChar char="Ø"/>
              </a:pPr>
              <a:r>
                <a:rPr lang="en-IN" b="1" dirty="0"/>
                <a:t>Advantages – </a:t>
              </a:r>
              <a:r>
                <a:rPr lang="en-US" dirty="0">
                  <a:solidFill>
                    <a:schemeClr val="accent2"/>
                  </a:solidFill>
                </a:rPr>
                <a:t>While parsing, it maintains track of the terms in order to classify people. Specific Important entities are extracted from the resume document and then it is stored for later classification</a:t>
              </a:r>
              <a:endParaRPr lang="en-IN" dirty="0">
                <a:solidFill>
                  <a:schemeClr val="accent2"/>
                </a:solidFill>
              </a:endParaRPr>
            </a:p>
            <a:p>
              <a:pPr marL="285750" indent="-285750" algn="just">
                <a:buFont typeface="Wingdings" panose="05000000000000000000" pitchFamily="2" charset="2"/>
                <a:buChar char="Ø"/>
              </a:pPr>
              <a:endParaRPr lang="en-IN" b="1" dirty="0"/>
            </a:p>
            <a:p>
              <a:pPr marL="285750" indent="-285750" algn="just">
                <a:buFont typeface="Wingdings" panose="05000000000000000000" pitchFamily="2" charset="2"/>
                <a:buChar char="Ø"/>
              </a:pPr>
              <a:r>
                <a:rPr lang="en-IN" b="1" dirty="0"/>
                <a:t>Disadvantages – </a:t>
              </a:r>
              <a:r>
                <a:rPr lang="en-US" dirty="0">
                  <a:solidFill>
                    <a:schemeClr val="accent2"/>
                  </a:solidFill>
                </a:rPr>
                <a:t>Consideration of different language is very hard.</a:t>
              </a:r>
              <a:endParaRPr lang="en-IN" dirty="0">
                <a:solidFill>
                  <a:schemeClr val="accent2"/>
                </a:solidFill>
              </a:endParaRPr>
            </a:p>
          </p:txBody>
        </p:sp>
        <p:sp>
          <p:nvSpPr>
            <p:cNvPr id="4" name="TextBox 3">
              <a:extLst>
                <a:ext uri="{FF2B5EF4-FFF2-40B4-BE49-F238E27FC236}">
                  <a16:creationId xmlns:a16="http://schemas.microsoft.com/office/drawing/2014/main" id="{E677F251-2B47-96B9-C7B5-DDBE1238588A}"/>
                </a:ext>
              </a:extLst>
            </p:cNvPr>
            <p:cNvSpPr txBox="1"/>
            <p:nvPr/>
          </p:nvSpPr>
          <p:spPr>
            <a:xfrm>
              <a:off x="2022609" y="1089025"/>
              <a:ext cx="8146782" cy="369332"/>
            </a:xfrm>
            <a:prstGeom prst="rect">
              <a:avLst/>
            </a:prstGeom>
            <a:noFill/>
          </p:spPr>
          <p:txBody>
            <a:bodyPr wrap="none" rtlCol="0">
              <a:spAutoFit/>
            </a:bodyPr>
            <a:lstStyle/>
            <a:p>
              <a:pPr algn="ctr"/>
              <a:r>
                <a:rPr lang="en-US" b="1" dirty="0"/>
                <a:t>Named Entity Recognition based Resume Parser and Summarizer</a:t>
              </a:r>
              <a:endParaRPr lang="en-IN" b="1" dirty="0"/>
            </a:p>
          </p:txBody>
        </p:sp>
      </p:grpSp>
    </p:spTree>
    <p:extLst>
      <p:ext uri="{BB962C8B-B14F-4D97-AF65-F5344CB8AC3E}">
        <p14:creationId xmlns:p14="http://schemas.microsoft.com/office/powerpoint/2010/main" val="280573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Theme">
  <a:themeElements>
    <a:clrScheme name="myColors-green">
      <a:dk1>
        <a:srgbClr val="22577A"/>
      </a:dk1>
      <a:lt1>
        <a:sysClr val="window" lastClr="FFFFFF"/>
      </a:lt1>
      <a:dk2>
        <a:srgbClr val="22577A"/>
      </a:dk2>
      <a:lt2>
        <a:srgbClr val="C7F9CC"/>
      </a:lt2>
      <a:accent1>
        <a:srgbClr val="22577A"/>
      </a:accent1>
      <a:accent2>
        <a:srgbClr val="38A3A5"/>
      </a:accent2>
      <a:accent3>
        <a:srgbClr val="57CC99"/>
      </a:accent3>
      <a:accent4>
        <a:srgbClr val="80ED99"/>
      </a:accent4>
      <a:accent5>
        <a:srgbClr val="C7F9CC"/>
      </a:accent5>
      <a:accent6>
        <a:srgbClr val="FFFFFF"/>
      </a:accent6>
      <a:hlink>
        <a:srgbClr val="0563C1"/>
      </a:hlink>
      <a:folHlink>
        <a:srgbClr val="954F72"/>
      </a:folHlink>
    </a:clrScheme>
    <a:fontScheme name="myFontMontserrat">
      <a:majorFont>
        <a:latin typeface="Montserrat Semi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lgn="l">
          <a:buFont typeface="Wingdings" panose="05000000000000000000" pitchFamily="2" charset="2"/>
          <a:buChar char="Ø"/>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1608</TotalTime>
  <Words>5432</Words>
  <Application>Microsoft Office PowerPoint</Application>
  <PresentationFormat>Widescreen</PresentationFormat>
  <Paragraphs>506</Paragraphs>
  <Slides>42</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Montserrat</vt:lpstr>
      <vt:lpstr>Montserrat SemiBold</vt:lpstr>
      <vt:lpstr>Söhne</vt:lpstr>
      <vt:lpstr>Times New Roman</vt:lpstr>
      <vt:lpstr>var(--font-gsans)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KUMAR</dc:creator>
  <cp:lastModifiedBy>Shreyash Varshney</cp:lastModifiedBy>
  <cp:revision>41</cp:revision>
  <dcterms:created xsi:type="dcterms:W3CDTF">2022-07-14T03:36:10Z</dcterms:created>
  <dcterms:modified xsi:type="dcterms:W3CDTF">2024-05-07T10:00:33Z</dcterms:modified>
</cp:coreProperties>
</file>