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7" r:id="rId6"/>
    <p:sldId id="261" r:id="rId7"/>
    <p:sldId id="262" r:id="rId8"/>
    <p:sldId id="263" r:id="rId9"/>
    <p:sldId id="275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72745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503" y="9656864"/>
            <a:ext cx="1687994" cy="5476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9087" y="1051750"/>
            <a:ext cx="4164965" cy="697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503" y="9656864"/>
            <a:ext cx="1687994" cy="5476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250" y="1045537"/>
            <a:ext cx="13371666" cy="1546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5904" y="2812717"/>
            <a:ext cx="16429990" cy="5426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0E0E0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eyashbadve/power-syste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1479" y="2894098"/>
            <a:ext cx="1050480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solidFill>
                  <a:srgbClr val="1BACE3"/>
                </a:solidFill>
                <a:latin typeface="Arial"/>
                <a:cs typeface="Arial"/>
              </a:rPr>
              <a:t>Power</a:t>
            </a:r>
            <a:r>
              <a:rPr sz="5400" b="1" spc="-9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1BACE3"/>
                </a:solidFill>
                <a:latin typeface="Arial"/>
                <a:cs typeface="Arial"/>
              </a:rPr>
              <a:t>Fault</a:t>
            </a:r>
            <a:r>
              <a:rPr sz="5400" b="1" spc="-9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1BACE3"/>
                </a:solidFill>
                <a:latin typeface="Arial"/>
                <a:cs typeface="Arial"/>
              </a:rPr>
              <a:t>Detection</a:t>
            </a:r>
            <a:r>
              <a:rPr sz="5400" b="1" spc="-9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400" b="1" dirty="0">
                <a:solidFill>
                  <a:srgbClr val="1BACE3"/>
                </a:solidFill>
                <a:latin typeface="Arial"/>
                <a:cs typeface="Arial"/>
              </a:rPr>
              <a:t>Using</a:t>
            </a:r>
            <a:r>
              <a:rPr sz="5400" b="1" spc="-9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400" b="1" spc="-25" dirty="0">
                <a:solidFill>
                  <a:srgbClr val="1BACE3"/>
                </a:solidFill>
                <a:latin typeface="Arial"/>
                <a:cs typeface="Arial"/>
              </a:rPr>
              <a:t>ML</a:t>
            </a:r>
            <a:endParaRPr sz="5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7364" rIns="0" bIns="0" rtlCol="0">
            <a:spAutoFit/>
          </a:bodyPr>
          <a:lstStyle/>
          <a:p>
            <a:pPr marL="4986655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1381AB"/>
                </a:solidFill>
                <a:latin typeface="Arial"/>
                <a:cs typeface="Arial"/>
              </a:rPr>
              <a:t>CAPSTONE</a:t>
            </a:r>
            <a:r>
              <a:rPr sz="4800" b="1" spc="-70" dirty="0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sz="4800" b="1" spc="-10" dirty="0">
                <a:solidFill>
                  <a:srgbClr val="1381AB"/>
                </a:solidFill>
                <a:latin typeface="Arial"/>
                <a:cs typeface="Arial"/>
              </a:rPr>
              <a:t>PROJECT</a:t>
            </a:r>
            <a:endParaRPr sz="4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1512" y="4610100"/>
            <a:ext cx="16944975" cy="3731791"/>
          </a:xfrm>
          <a:prstGeom prst="rect">
            <a:avLst/>
          </a:prstGeom>
          <a:solidFill>
            <a:srgbClr val="4553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3000" dirty="0">
              <a:latin typeface="Times New Roman"/>
              <a:cs typeface="Times New Roman"/>
            </a:endParaRPr>
          </a:p>
          <a:p>
            <a:pPr marL="4097654">
              <a:lnSpc>
                <a:spcPct val="100000"/>
              </a:lnSpc>
            </a:pPr>
            <a:r>
              <a:rPr sz="3000" b="1" dirty="0">
                <a:solidFill>
                  <a:srgbClr val="1381AB"/>
                </a:solidFill>
                <a:latin typeface="Arial"/>
                <a:cs typeface="Arial"/>
              </a:rPr>
              <a:t>Presented</a:t>
            </a:r>
            <a:r>
              <a:rPr sz="3000" b="1" spc="-50" dirty="0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sz="3000" b="1" spc="-25" dirty="0">
                <a:solidFill>
                  <a:srgbClr val="1381AB"/>
                </a:solidFill>
                <a:latin typeface="Arial"/>
                <a:cs typeface="Arial"/>
              </a:rPr>
              <a:t>By:</a:t>
            </a:r>
            <a:endParaRPr sz="3000" dirty="0">
              <a:latin typeface="Arial"/>
              <a:cs typeface="Arial"/>
            </a:endParaRPr>
          </a:p>
          <a:p>
            <a:pPr marL="4097654">
              <a:lnSpc>
                <a:spcPct val="100000"/>
              </a:lnSpc>
            </a:pPr>
            <a:r>
              <a:rPr sz="3000" b="1" dirty="0">
                <a:solidFill>
                  <a:srgbClr val="1381AB"/>
                </a:solidFill>
                <a:latin typeface="Arial"/>
                <a:cs typeface="Arial"/>
              </a:rPr>
              <a:t>1.</a:t>
            </a:r>
            <a:r>
              <a:rPr sz="3000" b="1" spc="-25" dirty="0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lang="en-US" sz="3000" b="1" spc="-25" dirty="0">
                <a:solidFill>
                  <a:srgbClr val="1381AB"/>
                </a:solidFill>
                <a:latin typeface="Arial"/>
                <a:cs typeface="Arial"/>
              </a:rPr>
              <a:t>Shreyash Sunil Badve</a:t>
            </a:r>
            <a:endParaRPr sz="3000" dirty="0">
              <a:latin typeface="Arial"/>
              <a:cs typeface="Arial"/>
            </a:endParaRPr>
          </a:p>
          <a:p>
            <a:pPr marL="4097654">
              <a:lnSpc>
                <a:spcPct val="100000"/>
              </a:lnSpc>
            </a:pPr>
            <a:r>
              <a:rPr sz="3000" b="1" spc="-10" dirty="0">
                <a:solidFill>
                  <a:srgbClr val="1381AB"/>
                </a:solidFill>
                <a:latin typeface="Arial"/>
                <a:cs typeface="Arial"/>
              </a:rPr>
              <a:t>-</a:t>
            </a:r>
            <a:r>
              <a:rPr sz="3000" b="1" dirty="0">
                <a:solidFill>
                  <a:srgbClr val="1381AB"/>
                </a:solidFill>
                <a:latin typeface="Arial"/>
                <a:cs typeface="Arial"/>
              </a:rPr>
              <a:t>MIT</a:t>
            </a:r>
            <a:r>
              <a:rPr sz="3000" b="1" spc="-35" dirty="0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1381AB"/>
                </a:solidFill>
                <a:latin typeface="Arial"/>
                <a:cs typeface="Arial"/>
              </a:rPr>
              <a:t>Acadamy</a:t>
            </a:r>
            <a:r>
              <a:rPr sz="3000" b="1" spc="-35" dirty="0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1381AB"/>
                </a:solidFill>
                <a:latin typeface="Arial"/>
                <a:cs typeface="Arial"/>
              </a:rPr>
              <a:t>Of</a:t>
            </a:r>
            <a:r>
              <a:rPr sz="3000" b="1" spc="-35" dirty="0">
                <a:solidFill>
                  <a:srgbClr val="1381AB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1381AB"/>
                </a:solidFill>
                <a:latin typeface="Arial"/>
                <a:cs typeface="Arial"/>
              </a:rPr>
              <a:t>Engineering-</a:t>
            </a:r>
            <a:r>
              <a:rPr lang="en-US" sz="3000" b="1" spc="-20" dirty="0">
                <a:solidFill>
                  <a:srgbClr val="1381AB"/>
                </a:solidFill>
                <a:latin typeface="Arial"/>
                <a:cs typeface="Arial"/>
              </a:rPr>
              <a:t>ETX</a:t>
            </a: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0718" y="9468973"/>
            <a:ext cx="1687994" cy="5476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6D689C-F78B-EA80-FD00-53F0E28DC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43" y="952500"/>
            <a:ext cx="16455713" cy="8120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15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40"/>
              </a:spcBef>
            </a:pP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Result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21" y="3635853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6452" y="3295311"/>
            <a:ext cx="9745980" cy="24022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21105">
              <a:lnSpc>
                <a:spcPts val="4720"/>
              </a:lnSpc>
              <a:spcBef>
                <a:spcPts val="105"/>
              </a:spcBef>
            </a:pPr>
            <a:r>
              <a:rPr sz="3750" spc="-204" dirty="0">
                <a:solidFill>
                  <a:srgbClr val="0E0E0E"/>
                </a:solidFill>
                <a:latin typeface="Arial MT"/>
                <a:cs typeface="Arial MT"/>
              </a:rPr>
              <a:t>Accuracy</a:t>
            </a:r>
            <a:r>
              <a:rPr sz="3750" spc="-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10" dirty="0">
                <a:solidFill>
                  <a:srgbClr val="0E0E0E"/>
                </a:solidFill>
                <a:latin typeface="Arial MT"/>
                <a:cs typeface="Arial MT"/>
              </a:rPr>
              <a:t>achieved:</a:t>
            </a:r>
            <a:r>
              <a:rPr sz="3750" spc="-7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60" dirty="0">
                <a:solidFill>
                  <a:srgbClr val="0E0E0E"/>
                </a:solidFill>
                <a:latin typeface="Arial MT"/>
                <a:cs typeface="Arial MT"/>
              </a:rPr>
              <a:t>~95%</a:t>
            </a:r>
            <a:r>
              <a:rPr sz="3750" spc="-6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95" dirty="0">
                <a:solidFill>
                  <a:srgbClr val="0E0E0E"/>
                </a:solidFill>
                <a:latin typeface="Arial MT"/>
                <a:cs typeface="Arial MT"/>
              </a:rPr>
              <a:t>(Random</a:t>
            </a:r>
            <a:r>
              <a:rPr sz="3750" spc="-6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25" dirty="0">
                <a:solidFill>
                  <a:srgbClr val="0E0E0E"/>
                </a:solidFill>
                <a:latin typeface="Arial MT"/>
                <a:cs typeface="Arial MT"/>
              </a:rPr>
              <a:t>Forest) </a:t>
            </a:r>
            <a:r>
              <a:rPr sz="3750" spc="-114" dirty="0">
                <a:solidFill>
                  <a:srgbClr val="0E0E0E"/>
                </a:solidFill>
                <a:latin typeface="Arial MT"/>
                <a:cs typeface="Arial MT"/>
              </a:rPr>
              <a:t>Confusion</a:t>
            </a:r>
            <a:r>
              <a:rPr sz="3750" spc="-13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70" dirty="0">
                <a:solidFill>
                  <a:srgbClr val="0E0E0E"/>
                </a:solidFill>
                <a:latin typeface="Arial MT"/>
                <a:cs typeface="Arial MT"/>
              </a:rPr>
              <a:t>Matrix</a:t>
            </a:r>
            <a:r>
              <a:rPr sz="3750" spc="-13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0" dirty="0">
                <a:solidFill>
                  <a:srgbClr val="0E0E0E"/>
                </a:solidFill>
                <a:latin typeface="Arial MT"/>
                <a:cs typeface="Arial MT"/>
              </a:rPr>
              <a:t>visualization </a:t>
            </a:r>
            <a:r>
              <a:rPr sz="3750" spc="-60" dirty="0">
                <a:solidFill>
                  <a:srgbClr val="0E0E0E"/>
                </a:solidFill>
                <a:latin typeface="Arial MT"/>
                <a:cs typeface="Arial MT"/>
              </a:rPr>
              <a:t>Classification</a:t>
            </a:r>
            <a:r>
              <a:rPr sz="3750" spc="-1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35" dirty="0">
                <a:solidFill>
                  <a:srgbClr val="0E0E0E"/>
                </a:solidFill>
                <a:latin typeface="Arial MT"/>
                <a:cs typeface="Arial MT"/>
              </a:rPr>
              <a:t>report:</a:t>
            </a:r>
            <a:r>
              <a:rPr sz="3750" spc="-1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00" dirty="0">
                <a:solidFill>
                  <a:srgbClr val="0E0E0E"/>
                </a:solidFill>
                <a:latin typeface="Arial MT"/>
                <a:cs typeface="Arial MT"/>
              </a:rPr>
              <a:t>Precision,</a:t>
            </a:r>
            <a:r>
              <a:rPr sz="3750" spc="-1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0" dirty="0">
                <a:solidFill>
                  <a:srgbClr val="0E0E0E"/>
                </a:solidFill>
                <a:latin typeface="Arial MT"/>
                <a:cs typeface="Arial MT"/>
              </a:rPr>
              <a:t>Recall</a:t>
            </a:r>
            <a:endParaRPr sz="3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3750" spc="-105" dirty="0">
                <a:solidFill>
                  <a:srgbClr val="0E0E0E"/>
                </a:solidFill>
                <a:latin typeface="Arial MT"/>
                <a:cs typeface="Arial MT"/>
              </a:rPr>
              <a:t>Screenshot</a:t>
            </a:r>
            <a:r>
              <a:rPr sz="3750" spc="-10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0E0E0E"/>
                </a:solidFill>
                <a:latin typeface="Arial MT"/>
                <a:cs typeface="Arial MT"/>
              </a:rPr>
              <a:t>of</a:t>
            </a:r>
            <a:r>
              <a:rPr sz="3750" spc="-8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50" dirty="0">
                <a:solidFill>
                  <a:srgbClr val="0E0E0E"/>
                </a:solidFill>
                <a:latin typeface="Arial MT"/>
                <a:cs typeface="Arial MT"/>
              </a:rPr>
              <a:t>IBM</a:t>
            </a:r>
            <a:r>
              <a:rPr sz="3750" spc="-8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55" dirty="0">
                <a:solidFill>
                  <a:srgbClr val="0E0E0E"/>
                </a:solidFill>
                <a:latin typeface="Arial MT"/>
                <a:cs typeface="Arial MT"/>
              </a:rPr>
              <a:t>Cloud</a:t>
            </a:r>
            <a:r>
              <a:rPr sz="3750" spc="-8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40" dirty="0">
                <a:solidFill>
                  <a:srgbClr val="0E0E0E"/>
                </a:solidFill>
                <a:latin typeface="Arial MT"/>
                <a:cs typeface="Arial MT"/>
              </a:rPr>
              <a:t>Deployment</a:t>
            </a:r>
            <a:r>
              <a:rPr sz="3750" spc="-8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00" dirty="0">
                <a:solidFill>
                  <a:srgbClr val="0E0E0E"/>
                </a:solidFill>
                <a:latin typeface="Arial MT"/>
                <a:cs typeface="Arial MT"/>
              </a:rPr>
              <a:t>dashboard</a:t>
            </a:r>
            <a:endParaRPr sz="37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21" y="4235928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21" y="4836003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321" y="5436078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385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20"/>
              </a:spcBef>
            </a:pPr>
            <a:r>
              <a:rPr sz="4300" b="1" spc="-45" dirty="0">
                <a:latin typeface="Arial"/>
                <a:cs typeface="Arial"/>
              </a:rPr>
              <a:t>Test</a:t>
            </a:r>
            <a:r>
              <a:rPr sz="4300" b="1" spc="-114" dirty="0">
                <a:latin typeface="Arial"/>
                <a:cs typeface="Arial"/>
              </a:rPr>
              <a:t> </a:t>
            </a:r>
            <a:r>
              <a:rPr sz="4300" b="1" dirty="0">
                <a:latin typeface="Arial"/>
                <a:cs typeface="Arial"/>
              </a:rPr>
              <a:t>of</a:t>
            </a:r>
            <a:r>
              <a:rPr sz="4300" b="1" spc="190" dirty="0">
                <a:latin typeface="Arial"/>
                <a:cs typeface="Arial"/>
              </a:rPr>
              <a:t> </a:t>
            </a:r>
            <a:r>
              <a:rPr sz="4300" b="1" spc="-10" dirty="0">
                <a:latin typeface="Arial"/>
                <a:cs typeface="Arial"/>
              </a:rPr>
              <a:t>model:</a:t>
            </a:r>
            <a:endParaRPr sz="43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AEC75-9FDB-C7CF-5755-9215CA45E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476500"/>
            <a:ext cx="16535400" cy="59889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16803" y="1045537"/>
            <a:ext cx="472059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61615" algn="l"/>
                <a:tab pos="4529455" algn="l"/>
              </a:tabLst>
            </a:pPr>
            <a:r>
              <a:rPr sz="4200" b="1" spc="-10" dirty="0">
                <a:latin typeface="Arial"/>
                <a:cs typeface="Arial"/>
              </a:rPr>
              <a:t>Prediction</a:t>
            </a:r>
            <a:r>
              <a:rPr sz="4200" b="1" dirty="0">
                <a:latin typeface="Arial"/>
                <a:cs typeface="Arial"/>
              </a:rPr>
              <a:t>	</a:t>
            </a:r>
            <a:r>
              <a:rPr sz="4200" b="1" spc="-10" dirty="0">
                <a:latin typeface="Arial"/>
                <a:cs typeface="Arial"/>
              </a:rPr>
              <a:t>Result</a:t>
            </a:r>
            <a:r>
              <a:rPr sz="4200" b="1" dirty="0">
                <a:latin typeface="Arial"/>
                <a:cs typeface="Arial"/>
              </a:rPr>
              <a:t>	</a:t>
            </a:r>
            <a:r>
              <a:rPr sz="4200" b="1" spc="-50" dirty="0">
                <a:latin typeface="Arial"/>
                <a:cs typeface="Arial"/>
              </a:rPr>
              <a:t>: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8AA86-C383-BFB9-86BC-F74E714CE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03" y="2290364"/>
            <a:ext cx="17509394" cy="570627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2183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40"/>
              </a:spcBef>
            </a:pP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Conclusion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800" y="3874760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08521" y="3534217"/>
            <a:ext cx="15159355" cy="36023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95"/>
              </a:spcBef>
            </a:pPr>
            <a:r>
              <a:rPr sz="3750" spc="-270" dirty="0">
                <a:latin typeface="Arial MT"/>
                <a:cs typeface="Arial MT"/>
              </a:rPr>
              <a:t>The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-190" dirty="0">
                <a:latin typeface="Arial MT"/>
                <a:cs typeface="Arial MT"/>
              </a:rPr>
              <a:t>ML</a:t>
            </a:r>
            <a:r>
              <a:rPr sz="3750" spc="-70" dirty="0">
                <a:latin typeface="Arial MT"/>
                <a:cs typeface="Arial MT"/>
              </a:rPr>
              <a:t> </a:t>
            </a:r>
            <a:r>
              <a:rPr sz="3750" spc="-80" dirty="0">
                <a:latin typeface="Arial MT"/>
                <a:cs typeface="Arial MT"/>
              </a:rPr>
              <a:t>model</a:t>
            </a:r>
            <a:r>
              <a:rPr sz="3750" spc="-180" dirty="0">
                <a:latin typeface="Arial MT"/>
                <a:cs typeface="Arial MT"/>
              </a:rPr>
              <a:t> </a:t>
            </a:r>
            <a:r>
              <a:rPr sz="3750" spc="-110" dirty="0">
                <a:latin typeface="Arial MT"/>
                <a:cs typeface="Arial MT"/>
              </a:rPr>
              <a:t>accurately</a:t>
            </a:r>
            <a:r>
              <a:rPr sz="3750" spc="-150" dirty="0">
                <a:latin typeface="Arial MT"/>
                <a:cs typeface="Arial MT"/>
              </a:rPr>
              <a:t> </a:t>
            </a:r>
            <a:r>
              <a:rPr sz="3750" spc="-30" dirty="0">
                <a:latin typeface="Arial MT"/>
                <a:cs typeface="Arial MT"/>
              </a:rPr>
              <a:t>classified</a:t>
            </a:r>
            <a:r>
              <a:rPr sz="3750" spc="-185" dirty="0">
                <a:latin typeface="Arial MT"/>
                <a:cs typeface="Arial MT"/>
              </a:rPr>
              <a:t> </a:t>
            </a:r>
            <a:r>
              <a:rPr sz="3750" spc="-150" dirty="0">
                <a:latin typeface="Arial MT"/>
                <a:cs typeface="Arial MT"/>
              </a:rPr>
              <a:t>power</a:t>
            </a:r>
            <a:r>
              <a:rPr sz="3750" spc="-110" dirty="0">
                <a:latin typeface="Arial MT"/>
                <a:cs typeface="Arial MT"/>
              </a:rPr>
              <a:t> </a:t>
            </a:r>
            <a:r>
              <a:rPr sz="3750" spc="-30" dirty="0">
                <a:latin typeface="Arial MT"/>
                <a:cs typeface="Arial MT"/>
              </a:rPr>
              <a:t>distribution</a:t>
            </a:r>
            <a:r>
              <a:rPr sz="3750" spc="-114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faults</a:t>
            </a:r>
            <a:r>
              <a:rPr sz="3750" spc="-110" dirty="0">
                <a:latin typeface="Arial MT"/>
                <a:cs typeface="Arial MT"/>
              </a:rPr>
              <a:t> </a:t>
            </a:r>
            <a:r>
              <a:rPr sz="3750" spc="-75" dirty="0">
                <a:latin typeface="Arial MT"/>
                <a:cs typeface="Arial MT"/>
              </a:rPr>
              <a:t>using</a:t>
            </a:r>
            <a:r>
              <a:rPr sz="3750" spc="-114" dirty="0">
                <a:latin typeface="Arial MT"/>
                <a:cs typeface="Arial MT"/>
              </a:rPr>
              <a:t> </a:t>
            </a:r>
            <a:r>
              <a:rPr sz="3750" spc="-35" dirty="0">
                <a:latin typeface="Arial MT"/>
                <a:cs typeface="Arial MT"/>
              </a:rPr>
              <a:t>electrical </a:t>
            </a:r>
            <a:r>
              <a:rPr sz="3750" spc="-80" dirty="0">
                <a:latin typeface="Arial MT"/>
                <a:cs typeface="Arial MT"/>
              </a:rPr>
              <a:t>and</a:t>
            </a:r>
            <a:r>
              <a:rPr sz="3750" spc="-110" dirty="0">
                <a:latin typeface="Arial MT"/>
                <a:cs typeface="Arial MT"/>
              </a:rPr>
              <a:t> </a:t>
            </a:r>
            <a:r>
              <a:rPr sz="3750" spc="-105" dirty="0">
                <a:latin typeface="Arial MT"/>
                <a:cs typeface="Arial MT"/>
              </a:rPr>
              <a:t>environmental</a:t>
            </a:r>
            <a:r>
              <a:rPr sz="3750" spc="-110" dirty="0">
                <a:latin typeface="Arial MT"/>
                <a:cs typeface="Arial MT"/>
              </a:rPr>
              <a:t> </a:t>
            </a:r>
            <a:r>
              <a:rPr sz="3750" spc="-10" dirty="0">
                <a:latin typeface="Arial MT"/>
                <a:cs typeface="Arial MT"/>
              </a:rPr>
              <a:t>data.</a:t>
            </a:r>
            <a:endParaRPr sz="375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3600" dirty="0">
              <a:latin typeface="Arial MT"/>
              <a:cs typeface="Arial MT"/>
            </a:endParaRPr>
          </a:p>
          <a:p>
            <a:pPr marL="138430" marR="354330">
              <a:lnSpc>
                <a:spcPct val="105000"/>
              </a:lnSpc>
            </a:pPr>
            <a:r>
              <a:rPr sz="3750" spc="-270" dirty="0">
                <a:latin typeface="Arial MT"/>
                <a:cs typeface="Arial MT"/>
              </a:rPr>
              <a:t>The</a:t>
            </a:r>
            <a:r>
              <a:rPr sz="3750" spc="10" dirty="0">
                <a:latin typeface="Arial MT"/>
                <a:cs typeface="Arial MT"/>
              </a:rPr>
              <a:t> </a:t>
            </a:r>
            <a:r>
              <a:rPr sz="3750" spc="-75" dirty="0">
                <a:latin typeface="Arial MT"/>
                <a:cs typeface="Arial MT"/>
              </a:rPr>
              <a:t>system</a:t>
            </a:r>
            <a:r>
              <a:rPr sz="3750" spc="-185" dirty="0">
                <a:latin typeface="Arial MT"/>
                <a:cs typeface="Arial MT"/>
              </a:rPr>
              <a:t> </a:t>
            </a:r>
            <a:r>
              <a:rPr sz="3750" spc="-80" dirty="0">
                <a:latin typeface="Arial MT"/>
                <a:cs typeface="Arial MT"/>
              </a:rPr>
              <a:t>enables</a:t>
            </a:r>
            <a:r>
              <a:rPr sz="3750" spc="-18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faster</a:t>
            </a:r>
            <a:r>
              <a:rPr sz="3750" spc="-190" dirty="0">
                <a:latin typeface="Arial MT"/>
                <a:cs typeface="Arial MT"/>
              </a:rPr>
              <a:t> </a:t>
            </a:r>
            <a:r>
              <a:rPr sz="3750" spc="-80" dirty="0">
                <a:latin typeface="Arial MT"/>
                <a:cs typeface="Arial MT"/>
              </a:rPr>
              <a:t>and</a:t>
            </a:r>
            <a:r>
              <a:rPr sz="3750" spc="-135" dirty="0">
                <a:latin typeface="Arial MT"/>
                <a:cs typeface="Arial MT"/>
              </a:rPr>
              <a:t> </a:t>
            </a:r>
            <a:r>
              <a:rPr sz="3750" spc="-105" dirty="0">
                <a:latin typeface="Arial MT"/>
                <a:cs typeface="Arial MT"/>
              </a:rPr>
              <a:t>more</a:t>
            </a:r>
            <a:r>
              <a:rPr sz="3750" spc="-135" dirty="0">
                <a:latin typeface="Arial MT"/>
                <a:cs typeface="Arial MT"/>
              </a:rPr>
              <a:t> </a:t>
            </a:r>
            <a:r>
              <a:rPr sz="3750" spc="-45" dirty="0">
                <a:latin typeface="Arial MT"/>
                <a:cs typeface="Arial MT"/>
              </a:rPr>
              <a:t>reliable</a:t>
            </a:r>
            <a:r>
              <a:rPr sz="3750" spc="-135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fault</a:t>
            </a:r>
            <a:r>
              <a:rPr sz="3750" spc="-135" dirty="0">
                <a:latin typeface="Arial MT"/>
                <a:cs typeface="Arial MT"/>
              </a:rPr>
              <a:t> </a:t>
            </a:r>
            <a:r>
              <a:rPr sz="3750" spc="-75" dirty="0">
                <a:latin typeface="Arial MT"/>
                <a:cs typeface="Arial MT"/>
              </a:rPr>
              <a:t>diagnosis</a:t>
            </a:r>
            <a:r>
              <a:rPr sz="3750" spc="-135" dirty="0">
                <a:latin typeface="Arial MT"/>
                <a:cs typeface="Arial MT"/>
              </a:rPr>
              <a:t> </a:t>
            </a:r>
            <a:r>
              <a:rPr sz="3750" spc="-130" dirty="0">
                <a:latin typeface="Arial MT"/>
                <a:cs typeface="Arial MT"/>
              </a:rPr>
              <a:t>compared </a:t>
            </a:r>
            <a:r>
              <a:rPr sz="3750" spc="-25" dirty="0">
                <a:latin typeface="Arial MT"/>
                <a:cs typeface="Arial MT"/>
              </a:rPr>
              <a:t>to </a:t>
            </a:r>
            <a:r>
              <a:rPr sz="3750" spc="-95" dirty="0">
                <a:latin typeface="Arial MT"/>
                <a:cs typeface="Arial MT"/>
              </a:rPr>
              <a:t>manual</a:t>
            </a:r>
            <a:r>
              <a:rPr sz="3750" spc="-160" dirty="0">
                <a:latin typeface="Arial MT"/>
                <a:cs typeface="Arial MT"/>
              </a:rPr>
              <a:t> </a:t>
            </a:r>
            <a:r>
              <a:rPr sz="3750" dirty="0">
                <a:latin typeface="Arial MT"/>
                <a:cs typeface="Arial MT"/>
              </a:rPr>
              <a:t>or</a:t>
            </a:r>
            <a:r>
              <a:rPr sz="3750" spc="-160" dirty="0">
                <a:latin typeface="Arial MT"/>
                <a:cs typeface="Arial MT"/>
              </a:rPr>
              <a:t> </a:t>
            </a:r>
            <a:r>
              <a:rPr sz="3750" spc="-175" dirty="0">
                <a:latin typeface="Arial MT"/>
                <a:cs typeface="Arial MT"/>
              </a:rPr>
              <a:t>rule-</a:t>
            </a:r>
            <a:r>
              <a:rPr sz="3750" spc="-80" dirty="0">
                <a:latin typeface="Arial MT"/>
                <a:cs typeface="Arial MT"/>
              </a:rPr>
              <a:t>based</a:t>
            </a:r>
            <a:r>
              <a:rPr sz="3750" spc="-160" dirty="0">
                <a:latin typeface="Arial MT"/>
                <a:cs typeface="Arial MT"/>
              </a:rPr>
              <a:t> </a:t>
            </a:r>
            <a:r>
              <a:rPr sz="3750" spc="-10" dirty="0">
                <a:latin typeface="Arial MT"/>
                <a:cs typeface="Arial MT"/>
              </a:rPr>
              <a:t>methods.</a:t>
            </a:r>
            <a:endParaRPr sz="37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750" spc="-165" dirty="0">
                <a:solidFill>
                  <a:srgbClr val="0E0E0E"/>
                </a:solidFill>
                <a:latin typeface="Arial MT"/>
                <a:cs typeface="Arial MT"/>
              </a:rPr>
              <a:t>Deployed</a:t>
            </a:r>
            <a:r>
              <a:rPr sz="3750" spc="-9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0E0E0E"/>
                </a:solidFill>
                <a:latin typeface="Arial MT"/>
                <a:cs typeface="Arial MT"/>
              </a:rPr>
              <a:t>on</a:t>
            </a:r>
            <a:r>
              <a:rPr sz="3750" spc="-26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50" dirty="0">
                <a:solidFill>
                  <a:srgbClr val="0E0E0E"/>
                </a:solidFill>
                <a:latin typeface="Arial MT"/>
                <a:cs typeface="Arial MT"/>
              </a:rPr>
              <a:t>IBM</a:t>
            </a:r>
            <a:r>
              <a:rPr sz="3750" spc="-11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55" dirty="0">
                <a:solidFill>
                  <a:srgbClr val="0E0E0E"/>
                </a:solidFill>
                <a:latin typeface="Arial MT"/>
                <a:cs typeface="Arial MT"/>
              </a:rPr>
              <a:t>Cloud</a:t>
            </a:r>
            <a:r>
              <a:rPr sz="3750" spc="-10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0" dirty="0">
                <a:solidFill>
                  <a:srgbClr val="0E0E0E"/>
                </a:solidFill>
                <a:latin typeface="Arial MT"/>
                <a:cs typeface="Arial MT"/>
              </a:rPr>
              <a:t>Lite</a:t>
            </a:r>
            <a:r>
              <a:rPr sz="3750" spc="-22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dirty="0">
                <a:solidFill>
                  <a:srgbClr val="0E0E0E"/>
                </a:solidFill>
                <a:latin typeface="Arial MT"/>
                <a:cs typeface="Arial MT"/>
              </a:rPr>
              <a:t>for</a:t>
            </a:r>
            <a:r>
              <a:rPr sz="3750" spc="-155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75" dirty="0">
                <a:solidFill>
                  <a:srgbClr val="0E0E0E"/>
                </a:solidFill>
                <a:latin typeface="Arial MT"/>
                <a:cs typeface="Arial MT"/>
              </a:rPr>
              <a:t>real-</a:t>
            </a:r>
            <a:r>
              <a:rPr sz="3750" dirty="0">
                <a:solidFill>
                  <a:srgbClr val="0E0E0E"/>
                </a:solidFill>
                <a:latin typeface="Arial MT"/>
                <a:cs typeface="Arial MT"/>
              </a:rPr>
              <a:t>time</a:t>
            </a:r>
            <a:r>
              <a:rPr sz="3750" spc="-16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45" dirty="0">
                <a:solidFill>
                  <a:srgbClr val="0E0E0E"/>
                </a:solidFill>
                <a:latin typeface="Arial MT"/>
                <a:cs typeface="Arial MT"/>
              </a:rPr>
              <a:t>detection</a:t>
            </a:r>
            <a:r>
              <a:rPr sz="3750" spc="-160" dirty="0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sz="3750" spc="-10" dirty="0">
                <a:solidFill>
                  <a:srgbClr val="0E0E0E"/>
                </a:solidFill>
                <a:latin typeface="Arial MT"/>
                <a:cs typeface="Arial MT"/>
              </a:rPr>
              <a:t>capability.</a:t>
            </a:r>
            <a:endParaRPr sz="375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8225" y="5674985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0800" y="6875135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73" y="3784560"/>
            <a:ext cx="85725" cy="857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00298" y="3505008"/>
            <a:ext cx="10907395" cy="19919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130"/>
              </a:spcBef>
            </a:pPr>
            <a:r>
              <a:rPr sz="3150" spc="-85" dirty="0">
                <a:latin typeface="Arial MT"/>
                <a:cs typeface="Arial MT"/>
              </a:rPr>
              <a:t>Integrate</a:t>
            </a:r>
            <a:r>
              <a:rPr sz="3150" spc="-135" dirty="0">
                <a:latin typeface="Arial MT"/>
                <a:cs typeface="Arial MT"/>
              </a:rPr>
              <a:t> </a:t>
            </a:r>
            <a:r>
              <a:rPr sz="3150" spc="-165" dirty="0">
                <a:latin typeface="Arial MT"/>
                <a:cs typeface="Arial MT"/>
              </a:rPr>
              <a:t>Deep</a:t>
            </a:r>
            <a:r>
              <a:rPr sz="3150" spc="-50" dirty="0">
                <a:latin typeface="Arial MT"/>
                <a:cs typeface="Arial MT"/>
              </a:rPr>
              <a:t> </a:t>
            </a:r>
            <a:r>
              <a:rPr sz="3150" spc="-135" dirty="0">
                <a:latin typeface="Arial MT"/>
                <a:cs typeface="Arial MT"/>
              </a:rPr>
              <a:t>Learning</a:t>
            </a:r>
            <a:r>
              <a:rPr sz="3150" spc="-90" dirty="0">
                <a:latin typeface="Arial MT"/>
                <a:cs typeface="Arial MT"/>
              </a:rPr>
              <a:t> </a:t>
            </a:r>
            <a:r>
              <a:rPr sz="3150" spc="-80" dirty="0">
                <a:latin typeface="Arial MT"/>
                <a:cs typeface="Arial MT"/>
              </a:rPr>
              <a:t>models</a:t>
            </a:r>
            <a:r>
              <a:rPr sz="3150" spc="-135" dirty="0">
                <a:latin typeface="Arial MT"/>
                <a:cs typeface="Arial MT"/>
              </a:rPr>
              <a:t> </a:t>
            </a:r>
            <a:r>
              <a:rPr sz="3150" spc="-220" dirty="0">
                <a:latin typeface="Arial MT"/>
                <a:cs typeface="Arial MT"/>
              </a:rPr>
              <a:t>(LSTM,</a:t>
            </a:r>
            <a:r>
              <a:rPr sz="3150" dirty="0">
                <a:latin typeface="Arial MT"/>
                <a:cs typeface="Arial MT"/>
              </a:rPr>
              <a:t> </a:t>
            </a:r>
            <a:r>
              <a:rPr sz="3150" spc="-300" dirty="0">
                <a:latin typeface="Arial MT"/>
                <a:cs typeface="Arial MT"/>
              </a:rPr>
              <a:t>CNN)</a:t>
            </a:r>
            <a:r>
              <a:rPr sz="3150" spc="20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for</a:t>
            </a:r>
            <a:r>
              <a:rPr sz="3150" spc="-110" dirty="0">
                <a:latin typeface="Arial MT"/>
                <a:cs typeface="Arial MT"/>
              </a:rPr>
              <a:t> </a:t>
            </a:r>
            <a:r>
              <a:rPr sz="3150" spc="-25" dirty="0">
                <a:latin typeface="Arial MT"/>
                <a:cs typeface="Arial MT"/>
              </a:rPr>
              <a:t>better</a:t>
            </a:r>
            <a:r>
              <a:rPr sz="3150" spc="-70" dirty="0">
                <a:latin typeface="Arial MT"/>
                <a:cs typeface="Arial MT"/>
              </a:rPr>
              <a:t> </a:t>
            </a:r>
            <a:r>
              <a:rPr sz="3150" spc="-30" dirty="0">
                <a:latin typeface="Arial MT"/>
                <a:cs typeface="Arial MT"/>
              </a:rPr>
              <a:t>detection </a:t>
            </a:r>
            <a:r>
              <a:rPr sz="3150" spc="-150" dirty="0">
                <a:latin typeface="Arial MT"/>
                <a:cs typeface="Arial MT"/>
              </a:rPr>
              <a:t>Enable</a:t>
            </a:r>
            <a:r>
              <a:rPr sz="3150" spc="-70" dirty="0">
                <a:latin typeface="Arial MT"/>
                <a:cs typeface="Arial MT"/>
              </a:rPr>
              <a:t> </a:t>
            </a:r>
            <a:r>
              <a:rPr sz="3150" spc="-160" dirty="0">
                <a:latin typeface="Arial MT"/>
                <a:cs typeface="Arial MT"/>
              </a:rPr>
              <a:t>real-</a:t>
            </a:r>
            <a:r>
              <a:rPr sz="3150" dirty="0">
                <a:latin typeface="Arial MT"/>
                <a:cs typeface="Arial MT"/>
              </a:rPr>
              <a:t>time</a:t>
            </a:r>
            <a:r>
              <a:rPr sz="3150" spc="-195" dirty="0">
                <a:latin typeface="Arial MT"/>
                <a:cs typeface="Arial MT"/>
              </a:rPr>
              <a:t> </a:t>
            </a:r>
            <a:r>
              <a:rPr sz="3150" spc="-70" dirty="0">
                <a:latin typeface="Arial MT"/>
                <a:cs typeface="Arial MT"/>
              </a:rPr>
              <a:t>packet</a:t>
            </a:r>
            <a:r>
              <a:rPr sz="3150" spc="-125" dirty="0">
                <a:latin typeface="Arial MT"/>
                <a:cs typeface="Arial MT"/>
              </a:rPr>
              <a:t> </a:t>
            </a:r>
            <a:r>
              <a:rPr sz="3150" spc="-40" dirty="0">
                <a:latin typeface="Arial MT"/>
                <a:cs typeface="Arial MT"/>
              </a:rPr>
              <a:t>sniffing</a:t>
            </a:r>
            <a:r>
              <a:rPr sz="3150" spc="-125" dirty="0">
                <a:latin typeface="Arial MT"/>
                <a:cs typeface="Arial MT"/>
              </a:rPr>
              <a:t> </a:t>
            </a:r>
            <a:r>
              <a:rPr sz="3150" spc="-100" dirty="0">
                <a:latin typeface="Arial MT"/>
                <a:cs typeface="Arial MT"/>
              </a:rPr>
              <a:t>and</a:t>
            </a:r>
            <a:r>
              <a:rPr sz="3150" spc="-120" dirty="0">
                <a:latin typeface="Arial MT"/>
                <a:cs typeface="Arial MT"/>
              </a:rPr>
              <a:t> </a:t>
            </a:r>
            <a:r>
              <a:rPr sz="3150" spc="-50" dirty="0">
                <a:latin typeface="Arial MT"/>
                <a:cs typeface="Arial MT"/>
              </a:rPr>
              <a:t>live</a:t>
            </a:r>
            <a:r>
              <a:rPr sz="3150" spc="-125" dirty="0">
                <a:latin typeface="Arial MT"/>
                <a:cs typeface="Arial MT"/>
              </a:rPr>
              <a:t> </a:t>
            </a:r>
            <a:r>
              <a:rPr sz="3150" spc="-25" dirty="0">
                <a:latin typeface="Arial MT"/>
                <a:cs typeface="Arial MT"/>
              </a:rPr>
              <a:t>attack</a:t>
            </a:r>
            <a:r>
              <a:rPr sz="3150" spc="-125" dirty="0">
                <a:latin typeface="Arial MT"/>
                <a:cs typeface="Arial MT"/>
              </a:rPr>
              <a:t> </a:t>
            </a:r>
            <a:r>
              <a:rPr sz="3150" spc="-10" dirty="0">
                <a:latin typeface="Arial MT"/>
                <a:cs typeface="Arial MT"/>
              </a:rPr>
              <a:t>alerts</a:t>
            </a:r>
            <a:endParaRPr sz="3150">
              <a:latin typeface="Arial MT"/>
              <a:cs typeface="Arial MT"/>
            </a:endParaRPr>
          </a:p>
          <a:p>
            <a:pPr marL="12700" marR="5125720">
              <a:lnSpc>
                <a:spcPts val="3900"/>
              </a:lnSpc>
            </a:pPr>
            <a:r>
              <a:rPr sz="3150" spc="-204" dirty="0">
                <a:latin typeface="Arial MT"/>
                <a:cs typeface="Arial MT"/>
              </a:rPr>
              <a:t>Expand</a:t>
            </a:r>
            <a:r>
              <a:rPr sz="3150" spc="-15" dirty="0">
                <a:latin typeface="Arial MT"/>
                <a:cs typeface="Arial MT"/>
              </a:rPr>
              <a:t> </a:t>
            </a:r>
            <a:r>
              <a:rPr sz="3150" dirty="0">
                <a:latin typeface="Arial MT"/>
                <a:cs typeface="Arial MT"/>
              </a:rPr>
              <a:t>for</a:t>
            </a:r>
            <a:r>
              <a:rPr sz="3150" spc="-195" dirty="0">
                <a:latin typeface="Arial MT"/>
                <a:cs typeface="Arial MT"/>
              </a:rPr>
              <a:t> </a:t>
            </a:r>
            <a:r>
              <a:rPr sz="3150" spc="-229" dirty="0">
                <a:latin typeface="Arial MT"/>
                <a:cs typeface="Arial MT"/>
              </a:rPr>
              <a:t>IoT</a:t>
            </a:r>
            <a:r>
              <a:rPr sz="3150" spc="15" dirty="0">
                <a:latin typeface="Arial MT"/>
                <a:cs typeface="Arial MT"/>
              </a:rPr>
              <a:t> </a:t>
            </a:r>
            <a:r>
              <a:rPr sz="3150" spc="-100" dirty="0">
                <a:latin typeface="Arial MT"/>
                <a:cs typeface="Arial MT"/>
              </a:rPr>
              <a:t>network</a:t>
            </a:r>
            <a:r>
              <a:rPr sz="3150" spc="-70" dirty="0">
                <a:latin typeface="Arial MT"/>
                <a:cs typeface="Arial MT"/>
              </a:rPr>
              <a:t> </a:t>
            </a:r>
            <a:r>
              <a:rPr sz="3150" spc="-10" dirty="0">
                <a:latin typeface="Arial MT"/>
                <a:cs typeface="Arial MT"/>
              </a:rPr>
              <a:t>security </a:t>
            </a:r>
            <a:r>
              <a:rPr sz="3150" spc="-240" dirty="0">
                <a:latin typeface="Arial MT"/>
                <a:cs typeface="Arial MT"/>
              </a:rPr>
              <a:t>Add</a:t>
            </a:r>
            <a:r>
              <a:rPr sz="3150" spc="20" dirty="0">
                <a:latin typeface="Arial MT"/>
                <a:cs typeface="Arial MT"/>
              </a:rPr>
              <a:t> </a:t>
            </a:r>
            <a:r>
              <a:rPr sz="3150" spc="-155" dirty="0">
                <a:latin typeface="Arial MT"/>
                <a:cs typeface="Arial MT"/>
              </a:rPr>
              <a:t>auto-</a:t>
            </a:r>
            <a:r>
              <a:rPr sz="3150" spc="-95" dirty="0">
                <a:latin typeface="Arial MT"/>
                <a:cs typeface="Arial MT"/>
              </a:rPr>
              <a:t>updating</a:t>
            </a:r>
            <a:r>
              <a:rPr sz="3150" spc="-125" dirty="0">
                <a:latin typeface="Arial MT"/>
                <a:cs typeface="Arial MT"/>
              </a:rPr>
              <a:t> </a:t>
            </a:r>
            <a:r>
              <a:rPr sz="3150" spc="-25" dirty="0">
                <a:latin typeface="Arial MT"/>
                <a:cs typeface="Arial MT"/>
              </a:rPr>
              <a:t>threat</a:t>
            </a:r>
            <a:r>
              <a:rPr sz="3150" spc="-90" dirty="0">
                <a:latin typeface="Arial MT"/>
                <a:cs typeface="Arial MT"/>
              </a:rPr>
              <a:t> </a:t>
            </a:r>
            <a:r>
              <a:rPr sz="3150" spc="-75" dirty="0">
                <a:latin typeface="Arial MT"/>
                <a:cs typeface="Arial MT"/>
              </a:rPr>
              <a:t>database</a:t>
            </a:r>
            <a:endParaRPr sz="315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73" y="4279860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73" y="4775160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4873" y="5270460"/>
            <a:ext cx="85725" cy="8572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19237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4950" b="1" dirty="0">
                <a:solidFill>
                  <a:srgbClr val="1BACE3"/>
                </a:solidFill>
                <a:latin typeface="Arial"/>
                <a:cs typeface="Arial"/>
              </a:rPr>
              <a:t>Future</a:t>
            </a:r>
            <a:r>
              <a:rPr sz="4950" b="1" spc="-11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4950" b="1" spc="-10" dirty="0">
                <a:solidFill>
                  <a:srgbClr val="1BACE3"/>
                </a:solidFill>
                <a:latin typeface="Arial"/>
                <a:cs typeface="Arial"/>
              </a:rPr>
              <a:t>scope</a:t>
            </a:r>
            <a:endParaRPr sz="4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4155" rIns="0" bIns="0" rtlCol="0">
            <a:spAutoFit/>
          </a:bodyPr>
          <a:lstStyle/>
          <a:p>
            <a:pPr marL="182880">
              <a:lnSpc>
                <a:spcPct val="100000"/>
              </a:lnSpc>
              <a:spcBef>
                <a:spcPts val="140"/>
              </a:spcBef>
            </a:pP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References</a:t>
            </a:r>
            <a:endParaRPr sz="5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7156" y="2802707"/>
            <a:ext cx="12396444" cy="296478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3750" spc="-90" dirty="0">
                <a:solidFill>
                  <a:srgbClr val="0E0E0E"/>
                </a:solidFill>
                <a:latin typeface="Tahoma"/>
                <a:cs typeface="Tahoma"/>
              </a:rPr>
              <a:t>Kaggle</a:t>
            </a:r>
            <a:r>
              <a:rPr sz="3750" spc="-195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0E0E0E"/>
                </a:solidFill>
                <a:latin typeface="Tahoma"/>
                <a:cs typeface="Tahoma"/>
              </a:rPr>
              <a:t>dataset:</a:t>
            </a:r>
            <a:r>
              <a:rPr lang="en-US" sz="3750" spc="-1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endParaRPr sz="3750" dirty="0">
              <a:latin typeface="Tahoma"/>
              <a:cs typeface="Tahoma"/>
            </a:endParaRPr>
          </a:p>
          <a:p>
            <a:pPr marL="584200" marR="5080" indent="-5715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sz="3750" spc="-35" dirty="0">
                <a:solidFill>
                  <a:srgbClr val="0E0E0E"/>
                </a:solidFill>
                <a:latin typeface="Tahoma"/>
                <a:cs typeface="Tahoma"/>
              </a:rPr>
              <a:t>Research</a:t>
            </a:r>
            <a:r>
              <a:rPr sz="3750" spc="-26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40" dirty="0">
                <a:solidFill>
                  <a:srgbClr val="0E0E0E"/>
                </a:solidFill>
                <a:latin typeface="Tahoma"/>
                <a:cs typeface="Tahoma"/>
              </a:rPr>
              <a:t>papers</a:t>
            </a:r>
            <a:r>
              <a:rPr sz="3750" spc="-22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80" dirty="0">
                <a:solidFill>
                  <a:srgbClr val="0E0E0E"/>
                </a:solidFill>
                <a:latin typeface="Tahoma"/>
                <a:cs typeface="Tahoma"/>
              </a:rPr>
              <a:t>on</a:t>
            </a:r>
            <a:r>
              <a:rPr sz="3750" spc="-204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145" dirty="0">
                <a:solidFill>
                  <a:srgbClr val="0E0E0E"/>
                </a:solidFill>
                <a:latin typeface="Tahoma"/>
                <a:cs typeface="Tahoma"/>
              </a:rPr>
              <a:t>NIDS</a:t>
            </a:r>
            <a:r>
              <a:rPr sz="3750" spc="-15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65" dirty="0">
                <a:solidFill>
                  <a:srgbClr val="0E0E0E"/>
                </a:solidFill>
                <a:latin typeface="Tahoma"/>
                <a:cs typeface="Tahoma"/>
              </a:rPr>
              <a:t>usin</a:t>
            </a:r>
            <a:r>
              <a:rPr lang="en-US" sz="3750" spc="-65" dirty="0">
                <a:solidFill>
                  <a:srgbClr val="0E0E0E"/>
                </a:solidFill>
                <a:latin typeface="Tahoma"/>
                <a:cs typeface="Tahoma"/>
              </a:rPr>
              <a:t>g</a:t>
            </a:r>
            <a:r>
              <a:rPr lang="en-US" sz="3750" spc="-21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25" dirty="0">
                <a:solidFill>
                  <a:srgbClr val="0E0E0E"/>
                </a:solidFill>
                <a:latin typeface="Tahoma"/>
                <a:cs typeface="Tahoma"/>
              </a:rPr>
              <a:t>ML</a:t>
            </a:r>
            <a:r>
              <a:rPr lang="en-US" sz="3750" spc="-25" dirty="0">
                <a:solidFill>
                  <a:srgbClr val="0E0E0E"/>
                </a:solidFill>
                <a:latin typeface="Tahoma"/>
                <a:cs typeface="Tahoma"/>
              </a:rPr>
              <a:t>.</a:t>
            </a:r>
          </a:p>
          <a:p>
            <a:pPr marL="584200" marR="5080" indent="-5715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sz="3750" spc="-110" dirty="0">
                <a:solidFill>
                  <a:srgbClr val="0E0E0E"/>
                </a:solidFill>
                <a:latin typeface="Tahoma"/>
                <a:cs typeface="Tahoma"/>
              </a:rPr>
              <a:t>IBM</a:t>
            </a:r>
            <a:r>
              <a:rPr sz="3750" spc="-185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65" dirty="0">
                <a:solidFill>
                  <a:srgbClr val="0E0E0E"/>
                </a:solidFill>
                <a:latin typeface="Tahoma"/>
                <a:cs typeface="Tahoma"/>
              </a:rPr>
              <a:t>Cloud</a:t>
            </a:r>
            <a:r>
              <a:rPr sz="3750" spc="-229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0E0E0E"/>
                </a:solidFill>
                <a:latin typeface="Tahoma"/>
                <a:cs typeface="Tahoma"/>
              </a:rPr>
              <a:t>Lite</a:t>
            </a:r>
            <a:r>
              <a:rPr sz="3750" spc="-229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r>
              <a:rPr sz="3750" spc="-20" dirty="0">
                <a:solidFill>
                  <a:srgbClr val="0E0E0E"/>
                </a:solidFill>
                <a:latin typeface="Tahoma"/>
                <a:cs typeface="Tahoma"/>
              </a:rPr>
              <a:t>documentation</a:t>
            </a:r>
            <a:endParaRPr lang="en-US" sz="3750" spc="-20" dirty="0">
              <a:solidFill>
                <a:srgbClr val="0E0E0E"/>
              </a:solidFill>
              <a:latin typeface="Tahoma"/>
              <a:cs typeface="Tahoma"/>
            </a:endParaRPr>
          </a:p>
          <a:p>
            <a:pPr marL="584200" marR="5080" indent="-5715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en-US" sz="3750" spc="-20" dirty="0" err="1">
                <a:solidFill>
                  <a:srgbClr val="0E0E0E"/>
                </a:solidFill>
                <a:latin typeface="Tahoma"/>
                <a:cs typeface="Tahoma"/>
              </a:rPr>
              <a:t>Github</a:t>
            </a:r>
            <a:r>
              <a:rPr lang="en-US" sz="3750" spc="-20" dirty="0">
                <a:solidFill>
                  <a:srgbClr val="0E0E0E"/>
                </a:solidFill>
                <a:latin typeface="Tahoma"/>
                <a:cs typeface="Tahoma"/>
              </a:rPr>
              <a:t>: </a:t>
            </a:r>
            <a:r>
              <a:rPr lang="en-US" sz="3750" spc="-20" dirty="0">
                <a:solidFill>
                  <a:srgbClr val="0E0E0E"/>
                </a:solidFill>
                <a:latin typeface="Tahoma"/>
                <a:cs typeface="Tahoma"/>
                <a:hlinkClick r:id="rId2"/>
              </a:rPr>
              <a:t>https://github.com/Shreyashbadve/power-system</a:t>
            </a:r>
            <a:r>
              <a:rPr lang="en-US" sz="3750" spc="-20" dirty="0">
                <a:solidFill>
                  <a:srgbClr val="0E0E0E"/>
                </a:solidFill>
                <a:latin typeface="Tahoma"/>
                <a:cs typeface="Tahoma"/>
              </a:rPr>
              <a:t> </a:t>
            </a:r>
            <a:endParaRPr sz="37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503" y="9656864"/>
            <a:ext cx="1687994" cy="5476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034">
              <a:lnSpc>
                <a:spcPts val="5200"/>
              </a:lnSpc>
              <a:spcBef>
                <a:spcPts val="110"/>
              </a:spcBef>
            </a:pPr>
            <a:r>
              <a:rPr sz="4400" spc="-195" dirty="0">
                <a:solidFill>
                  <a:srgbClr val="1BACE3"/>
                </a:solidFill>
                <a:latin typeface="Arial MT"/>
                <a:cs typeface="Arial MT"/>
              </a:rPr>
              <a:t>IBM</a:t>
            </a:r>
            <a:r>
              <a:rPr sz="4400" spc="-110" dirty="0">
                <a:solidFill>
                  <a:srgbClr val="1BACE3"/>
                </a:solidFill>
                <a:latin typeface="Arial MT"/>
                <a:cs typeface="Arial MT"/>
              </a:rPr>
              <a:t> </a:t>
            </a:r>
            <a:r>
              <a:rPr sz="4400" spc="-25" dirty="0">
                <a:solidFill>
                  <a:srgbClr val="1BACE3"/>
                </a:solidFill>
                <a:latin typeface="Arial MT"/>
                <a:cs typeface="Arial MT"/>
              </a:rPr>
              <a:t>Certifications</a:t>
            </a:r>
            <a:endParaRPr sz="4400">
              <a:latin typeface="Arial MT"/>
              <a:cs typeface="Arial MT"/>
            </a:endParaRPr>
          </a:p>
          <a:p>
            <a:pPr marL="12700">
              <a:lnSpc>
                <a:spcPts val="4420"/>
              </a:lnSpc>
            </a:pPr>
            <a:r>
              <a:rPr spc="-105" dirty="0">
                <a:latin typeface="Arial MT"/>
                <a:cs typeface="Arial MT"/>
              </a:rPr>
              <a:t>Getting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Started</a:t>
            </a:r>
            <a:r>
              <a:rPr spc="-175" dirty="0">
                <a:latin typeface="Arial MT"/>
                <a:cs typeface="Arial MT"/>
              </a:rPr>
              <a:t> </a:t>
            </a:r>
            <a:r>
              <a:rPr spc="-35" dirty="0">
                <a:latin typeface="Arial MT"/>
                <a:cs typeface="Arial MT"/>
              </a:rPr>
              <a:t>with</a:t>
            </a:r>
            <a:r>
              <a:rPr spc="-16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Artificial</a:t>
            </a:r>
            <a:r>
              <a:rPr spc="-165" dirty="0">
                <a:latin typeface="Arial MT"/>
                <a:cs typeface="Arial MT"/>
              </a:rPr>
              <a:t> </a:t>
            </a:r>
            <a:r>
              <a:rPr spc="-85" dirty="0">
                <a:latin typeface="Arial MT"/>
                <a:cs typeface="Arial MT"/>
              </a:rPr>
              <a:t>Intelligence</a:t>
            </a:r>
            <a:r>
              <a:rPr spc="-165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B8AF1B-8C1C-91B5-67A4-94969E7C0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592679"/>
            <a:ext cx="9126224" cy="71352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400" spc="-195" dirty="0">
                <a:solidFill>
                  <a:srgbClr val="1BACE3"/>
                </a:solidFill>
                <a:latin typeface="Arial MT"/>
                <a:cs typeface="Arial MT"/>
              </a:rPr>
              <a:t>IBM</a:t>
            </a:r>
            <a:r>
              <a:rPr sz="4400" spc="-110" dirty="0">
                <a:solidFill>
                  <a:srgbClr val="1BACE3"/>
                </a:solidFill>
                <a:latin typeface="Arial MT"/>
                <a:cs typeface="Arial MT"/>
              </a:rPr>
              <a:t> </a:t>
            </a:r>
            <a:r>
              <a:rPr sz="4400" spc="-90" dirty="0">
                <a:solidFill>
                  <a:srgbClr val="1BACE3"/>
                </a:solidFill>
                <a:latin typeface="Arial MT"/>
                <a:cs typeface="Arial MT"/>
              </a:rPr>
              <a:t>Certifications</a:t>
            </a:r>
            <a:endParaRPr sz="4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9087" y="1933636"/>
            <a:ext cx="3543935" cy="595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750" spc="-170" dirty="0">
                <a:latin typeface="Tahoma"/>
                <a:cs typeface="Tahoma"/>
              </a:rPr>
              <a:t>Journey</a:t>
            </a:r>
            <a:r>
              <a:rPr sz="3750" spc="-125" dirty="0">
                <a:latin typeface="Tahoma"/>
                <a:cs typeface="Tahoma"/>
              </a:rPr>
              <a:t> </a:t>
            </a:r>
            <a:r>
              <a:rPr sz="3750" spc="-10" dirty="0">
                <a:latin typeface="Tahoma"/>
                <a:cs typeface="Tahoma"/>
              </a:rPr>
              <a:t>to</a:t>
            </a:r>
            <a:r>
              <a:rPr sz="3750" spc="-254" dirty="0">
                <a:latin typeface="Tahoma"/>
                <a:cs typeface="Tahoma"/>
              </a:rPr>
              <a:t> </a:t>
            </a:r>
            <a:r>
              <a:rPr sz="3750" spc="-65" dirty="0">
                <a:latin typeface="Tahoma"/>
                <a:cs typeface="Tahoma"/>
              </a:rPr>
              <a:t>cloud</a:t>
            </a:r>
            <a:r>
              <a:rPr sz="3750" spc="-185" dirty="0">
                <a:latin typeface="Tahoma"/>
                <a:cs typeface="Tahoma"/>
              </a:rPr>
              <a:t> </a:t>
            </a:r>
            <a:r>
              <a:rPr sz="3750" spc="-305" dirty="0">
                <a:latin typeface="Tahoma"/>
                <a:cs typeface="Tahoma"/>
              </a:rPr>
              <a:t>:</a:t>
            </a:r>
            <a:endParaRPr sz="375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6ECC2-658D-D2BB-7C9E-29016EF5E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231451"/>
            <a:ext cx="9116697" cy="711616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813" rIns="0" bIns="0" rtlCol="0">
            <a:spAutoFit/>
          </a:bodyPr>
          <a:lstStyle/>
          <a:p>
            <a:pPr marL="5057775">
              <a:lnSpc>
                <a:spcPct val="100000"/>
              </a:lnSpc>
              <a:spcBef>
                <a:spcPts val="130"/>
              </a:spcBef>
            </a:pPr>
            <a:r>
              <a:rPr spc="-70" dirty="0"/>
              <a:t>LAB</a:t>
            </a:r>
            <a:r>
              <a:rPr spc="-210" dirty="0"/>
              <a:t> </a:t>
            </a:r>
            <a:r>
              <a:rPr spc="-254" dirty="0"/>
              <a:t>:</a:t>
            </a:r>
            <a:r>
              <a:rPr spc="-95" dirty="0"/>
              <a:t> </a:t>
            </a:r>
            <a:r>
              <a:rPr spc="-175" dirty="0"/>
              <a:t>RAG</a:t>
            </a:r>
            <a:r>
              <a:rPr spc="-114" dirty="0"/>
              <a:t> </a:t>
            </a:r>
            <a:r>
              <a:rPr spc="-160" dirty="0"/>
              <a:t>COMPLETION</a:t>
            </a:r>
          </a:p>
        </p:txBody>
      </p:sp>
      <p:sp>
        <p:nvSpPr>
          <p:cNvPr id="4" name="object 4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51073" y="685800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62B33E-BC12-8611-A7A4-1B04EAF2D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019300"/>
            <a:ext cx="9906000" cy="738094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1659" y="2072776"/>
            <a:ext cx="23666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spc="-10" dirty="0">
                <a:solidFill>
                  <a:srgbClr val="002060"/>
                </a:solidFill>
                <a:latin typeface="Arial"/>
                <a:cs typeface="Arial"/>
              </a:rPr>
              <a:t>OUTLINE</a:t>
            </a:r>
            <a:endParaRPr sz="42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3663293"/>
            <a:ext cx="95250" cy="952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58924" y="3364843"/>
            <a:ext cx="5763260" cy="398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270125">
              <a:lnSpc>
                <a:spcPct val="108300"/>
              </a:lnSpc>
              <a:spcBef>
                <a:spcPts val="100"/>
              </a:spcBef>
            </a:pP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3000" b="1" spc="-5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/>
                <a:cs typeface="Arial"/>
              </a:rPr>
              <a:t>Statement Solution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ct val="108300"/>
              </a:lnSpc>
            </a:pP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30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3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/>
                <a:cs typeface="Arial"/>
              </a:rPr>
              <a:t>Approach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30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3000" b="1" spc="-4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endParaRPr sz="3000">
              <a:latin typeface="Arial"/>
              <a:cs typeface="Arial"/>
            </a:endParaRPr>
          </a:p>
          <a:p>
            <a:pPr marL="12700" marR="1762760">
              <a:lnSpc>
                <a:spcPct val="108300"/>
              </a:lnSpc>
            </a:pP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r>
              <a:rPr sz="3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(Output</a:t>
            </a:r>
            <a:r>
              <a:rPr sz="3000" b="1" spc="-7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404040"/>
                </a:solidFill>
                <a:latin typeface="Arial"/>
                <a:cs typeface="Arial"/>
              </a:rPr>
              <a:t>Image) Conclusion</a:t>
            </a:r>
            <a:endParaRPr sz="3000">
              <a:latin typeface="Arial"/>
              <a:cs typeface="Arial"/>
            </a:endParaRPr>
          </a:p>
          <a:p>
            <a:pPr marL="12700" marR="3307715">
              <a:lnSpc>
                <a:spcPct val="108300"/>
              </a:lnSpc>
              <a:spcBef>
                <a:spcPts val="5"/>
              </a:spcBef>
            </a:pPr>
            <a:r>
              <a:rPr sz="3000" b="1" dirty="0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sz="3000" b="1" spc="-7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3000" b="1" spc="-20" dirty="0">
                <a:solidFill>
                  <a:srgbClr val="404040"/>
                </a:solidFill>
                <a:latin typeface="Arial"/>
                <a:cs typeface="Arial"/>
              </a:rPr>
              <a:t>Scope </a:t>
            </a:r>
            <a:r>
              <a:rPr sz="3000" b="1" spc="-1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3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4158593"/>
            <a:ext cx="95250" cy="952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4653893"/>
            <a:ext cx="95250" cy="952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5149193"/>
            <a:ext cx="95250" cy="952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5644493"/>
            <a:ext cx="95250" cy="952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6139793"/>
            <a:ext cx="95250" cy="952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6635093"/>
            <a:ext cx="95250" cy="9524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3974" y="7130393"/>
            <a:ext cx="95250" cy="952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27503" y="9656864"/>
            <a:ext cx="1687994" cy="54768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85785" y="4730694"/>
            <a:ext cx="31959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002060"/>
                </a:solidFill>
                <a:latin typeface="Arial"/>
                <a:cs typeface="Arial"/>
              </a:rPr>
              <a:t>THANK</a:t>
            </a:r>
            <a:r>
              <a:rPr sz="4200" b="1" spc="-125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4200" b="1" spc="-25" dirty="0">
                <a:solidFill>
                  <a:srgbClr val="002060"/>
                </a:solidFill>
                <a:latin typeface="Arial"/>
                <a:cs typeface="Arial"/>
              </a:rPr>
              <a:t>YOU</a:t>
            </a:r>
            <a:endParaRPr sz="4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933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40"/>
              </a:spcBef>
            </a:pP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Problem</a:t>
            </a:r>
            <a:r>
              <a:rPr sz="5900" b="1" spc="-3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Statement</a:t>
            </a:r>
            <a:endParaRPr sz="59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pc="-270" dirty="0">
                <a:latin typeface="Arial MT"/>
                <a:cs typeface="Arial MT"/>
              </a:rPr>
              <a:t>The</a:t>
            </a:r>
            <a:r>
              <a:rPr spc="10" dirty="0">
                <a:latin typeface="Arial MT"/>
                <a:cs typeface="Arial MT"/>
              </a:rPr>
              <a:t> </a:t>
            </a:r>
            <a:r>
              <a:rPr spc="-45" dirty="0">
                <a:latin typeface="Arial MT"/>
                <a:cs typeface="Arial MT"/>
              </a:rPr>
              <a:t>reliability</a:t>
            </a:r>
            <a:r>
              <a:rPr spc="-21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204" dirty="0">
                <a:latin typeface="Arial MT"/>
                <a:cs typeface="Arial MT"/>
              </a:rPr>
              <a:t> </a:t>
            </a:r>
            <a:r>
              <a:rPr spc="-150" dirty="0">
                <a:latin typeface="Arial MT"/>
                <a:cs typeface="Arial MT"/>
              </a:rPr>
              <a:t>power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30" dirty="0">
                <a:latin typeface="Arial MT"/>
                <a:cs typeface="Arial MT"/>
              </a:rPr>
              <a:t>distribution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70" dirty="0">
                <a:latin typeface="Arial MT"/>
                <a:cs typeface="Arial MT"/>
              </a:rPr>
              <a:t>systems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critically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40" dirty="0">
                <a:latin typeface="Arial MT"/>
                <a:cs typeface="Arial MT"/>
              </a:rPr>
              <a:t>affected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265" dirty="0">
                <a:latin typeface="Arial MT"/>
                <a:cs typeface="Arial MT"/>
              </a:rPr>
              <a:t>by</a:t>
            </a:r>
            <a:r>
              <a:rPr spc="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faults</a:t>
            </a:r>
            <a:r>
              <a:rPr spc="-100" dirty="0">
                <a:latin typeface="Arial MT"/>
                <a:cs typeface="Arial MT"/>
              </a:rPr>
              <a:t> </a:t>
            </a:r>
            <a:r>
              <a:rPr spc="-60" dirty="0">
                <a:latin typeface="Arial MT"/>
                <a:cs typeface="Arial MT"/>
              </a:rPr>
              <a:t>such</a:t>
            </a:r>
            <a:r>
              <a:rPr spc="-10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as </a:t>
            </a:r>
            <a:r>
              <a:rPr dirty="0">
                <a:latin typeface="Arial MT"/>
                <a:cs typeface="Arial MT"/>
              </a:rPr>
              <a:t>line</a:t>
            </a:r>
            <a:r>
              <a:rPr spc="-130" dirty="0">
                <a:latin typeface="Arial MT"/>
                <a:cs typeface="Arial MT"/>
              </a:rPr>
              <a:t> </a:t>
            </a:r>
            <a:r>
              <a:rPr spc="-105" dirty="0">
                <a:latin typeface="Arial MT"/>
                <a:cs typeface="Arial MT"/>
              </a:rPr>
              <a:t>breakages,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70" dirty="0">
                <a:latin typeface="Arial MT"/>
                <a:cs typeface="Arial MT"/>
              </a:rPr>
              <a:t>transformer</a:t>
            </a:r>
            <a:r>
              <a:rPr spc="-130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failures,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90" dirty="0">
                <a:latin typeface="Arial MT"/>
                <a:cs typeface="Arial MT"/>
              </a:rPr>
              <a:t>equipment</a:t>
            </a:r>
            <a:r>
              <a:rPr spc="-130" dirty="0">
                <a:latin typeface="Arial MT"/>
                <a:cs typeface="Arial MT"/>
              </a:rPr>
              <a:t> </a:t>
            </a:r>
            <a:r>
              <a:rPr spc="-110" dirty="0">
                <a:latin typeface="Arial MT"/>
                <a:cs typeface="Arial MT"/>
              </a:rPr>
              <a:t>overheating.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95" dirty="0">
                <a:latin typeface="Arial MT"/>
                <a:cs typeface="Arial MT"/>
              </a:rPr>
              <a:t>Traditional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fault </a:t>
            </a:r>
            <a:r>
              <a:rPr spc="-45" dirty="0">
                <a:latin typeface="Arial MT"/>
                <a:cs typeface="Arial MT"/>
              </a:rPr>
              <a:t>detection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75" dirty="0">
                <a:latin typeface="Arial MT"/>
                <a:cs typeface="Arial MT"/>
              </a:rPr>
              <a:t>methods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are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often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70" dirty="0">
                <a:latin typeface="Arial MT"/>
                <a:cs typeface="Arial MT"/>
              </a:rPr>
              <a:t>slow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75" dirty="0">
                <a:latin typeface="Arial MT"/>
                <a:cs typeface="Arial MT"/>
              </a:rPr>
              <a:t>reactive,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95" dirty="0">
                <a:latin typeface="Arial MT"/>
                <a:cs typeface="Arial MT"/>
              </a:rPr>
              <a:t>leading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85" dirty="0">
                <a:latin typeface="Arial MT"/>
                <a:cs typeface="Arial MT"/>
              </a:rPr>
              <a:t>increased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downtime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75" dirty="0">
                <a:latin typeface="Arial MT"/>
                <a:cs typeface="Arial MT"/>
              </a:rPr>
              <a:t> </a:t>
            </a:r>
            <a:r>
              <a:rPr spc="-114" dirty="0">
                <a:latin typeface="Arial MT"/>
                <a:cs typeface="Arial MT"/>
              </a:rPr>
              <a:t>compromised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75" dirty="0">
                <a:latin typeface="Arial MT"/>
                <a:cs typeface="Arial MT"/>
              </a:rPr>
              <a:t>grid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stability.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270" dirty="0">
                <a:latin typeface="Arial MT"/>
                <a:cs typeface="Arial MT"/>
              </a:rPr>
              <a:t>The</a:t>
            </a:r>
            <a:r>
              <a:rPr spc="15" dirty="0">
                <a:latin typeface="Arial MT"/>
                <a:cs typeface="Arial MT"/>
              </a:rPr>
              <a:t> </a:t>
            </a:r>
            <a:r>
              <a:rPr spc="-90" dirty="0">
                <a:latin typeface="Arial MT"/>
                <a:cs typeface="Arial MT"/>
              </a:rPr>
              <a:t>objective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this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65" dirty="0">
                <a:latin typeface="Arial MT"/>
                <a:cs typeface="Arial MT"/>
              </a:rPr>
              <a:t>project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is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to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125" dirty="0">
                <a:latin typeface="Arial MT"/>
                <a:cs typeface="Arial MT"/>
              </a:rPr>
              <a:t>develop</a:t>
            </a:r>
            <a:r>
              <a:rPr spc="-80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a </a:t>
            </a:r>
            <a:r>
              <a:rPr spc="-105" dirty="0">
                <a:latin typeface="Arial MT"/>
                <a:cs typeface="Arial MT"/>
              </a:rPr>
              <a:t>machine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160" dirty="0">
                <a:latin typeface="Arial MT"/>
                <a:cs typeface="Arial MT"/>
              </a:rPr>
              <a:t>learning-</a:t>
            </a:r>
            <a:r>
              <a:rPr spc="-80" dirty="0">
                <a:latin typeface="Arial MT"/>
                <a:cs typeface="Arial MT"/>
              </a:rPr>
              <a:t>based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model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that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can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110" dirty="0">
                <a:latin typeface="Arial MT"/>
                <a:cs typeface="Arial MT"/>
              </a:rPr>
              <a:t>accurately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detect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50" dirty="0">
                <a:latin typeface="Arial MT"/>
                <a:cs typeface="Arial MT"/>
              </a:rPr>
              <a:t>classify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different </a:t>
            </a:r>
            <a:r>
              <a:rPr spc="-75" dirty="0">
                <a:latin typeface="Arial MT"/>
                <a:cs typeface="Arial MT"/>
              </a:rPr>
              <a:t>types</a:t>
            </a:r>
            <a:r>
              <a:rPr spc="-18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22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faults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75" dirty="0">
                <a:latin typeface="Arial MT"/>
                <a:cs typeface="Arial MT"/>
              </a:rPr>
              <a:t>using</a:t>
            </a:r>
            <a:r>
              <a:rPr spc="-120" dirty="0">
                <a:latin typeface="Arial MT"/>
                <a:cs typeface="Arial MT"/>
              </a:rPr>
              <a:t> </a:t>
            </a:r>
            <a:r>
              <a:rPr spc="-175" dirty="0">
                <a:latin typeface="Arial MT"/>
                <a:cs typeface="Arial MT"/>
              </a:rPr>
              <a:t>real-</a:t>
            </a:r>
            <a:r>
              <a:rPr dirty="0">
                <a:latin typeface="Arial MT"/>
                <a:cs typeface="Arial MT"/>
              </a:rPr>
              <a:t>time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45" dirty="0">
                <a:latin typeface="Arial MT"/>
                <a:cs typeface="Arial MT"/>
              </a:rPr>
              <a:t>electrical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105" dirty="0">
                <a:latin typeface="Arial MT"/>
                <a:cs typeface="Arial MT"/>
              </a:rPr>
              <a:t>environmental</a:t>
            </a:r>
            <a:r>
              <a:rPr spc="-12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data.</a:t>
            </a:r>
            <a:r>
              <a:rPr spc="-125" dirty="0">
                <a:latin typeface="Arial MT"/>
                <a:cs typeface="Arial MT"/>
              </a:rPr>
              <a:t> </a:t>
            </a:r>
            <a:r>
              <a:rPr spc="-325" dirty="0">
                <a:latin typeface="Arial MT"/>
                <a:cs typeface="Arial MT"/>
              </a:rPr>
              <a:t>By</a:t>
            </a:r>
            <a:r>
              <a:rPr spc="35" dirty="0">
                <a:latin typeface="Arial MT"/>
                <a:cs typeface="Arial MT"/>
              </a:rPr>
              <a:t> </a:t>
            </a:r>
            <a:r>
              <a:rPr spc="-35" dirty="0">
                <a:latin typeface="Arial MT"/>
                <a:cs typeface="Arial MT"/>
              </a:rPr>
              <a:t>distinguishing </a:t>
            </a:r>
            <a:r>
              <a:rPr spc="-120" dirty="0">
                <a:latin typeface="Arial MT"/>
                <a:cs typeface="Arial MT"/>
              </a:rPr>
              <a:t>between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85" dirty="0">
                <a:latin typeface="Arial MT"/>
                <a:cs typeface="Arial MT"/>
              </a:rPr>
              <a:t>normal</a:t>
            </a:r>
            <a:r>
              <a:rPr spc="-170" dirty="0">
                <a:latin typeface="Arial MT"/>
                <a:cs typeface="Arial MT"/>
              </a:rPr>
              <a:t> </a:t>
            </a:r>
            <a:r>
              <a:rPr spc="-95" dirty="0">
                <a:latin typeface="Arial MT"/>
                <a:cs typeface="Arial MT"/>
              </a:rPr>
              <a:t>operating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55" dirty="0">
                <a:latin typeface="Arial MT"/>
                <a:cs typeface="Arial MT"/>
              </a:rPr>
              <a:t>conditions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35" dirty="0">
                <a:latin typeface="Arial MT"/>
                <a:cs typeface="Arial MT"/>
              </a:rPr>
              <a:t>specific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fault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60" dirty="0">
                <a:latin typeface="Arial MT"/>
                <a:cs typeface="Arial MT"/>
              </a:rPr>
              <a:t>types,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model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20" dirty="0">
                <a:latin typeface="Arial MT"/>
                <a:cs typeface="Arial MT"/>
              </a:rPr>
              <a:t>aims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to </a:t>
            </a:r>
            <a:r>
              <a:rPr spc="-85" dirty="0">
                <a:latin typeface="Arial MT"/>
                <a:cs typeface="Arial MT"/>
              </a:rPr>
              <a:t>enable</a:t>
            </a:r>
            <a:r>
              <a:rPr spc="-150" dirty="0">
                <a:latin typeface="Arial MT"/>
                <a:cs typeface="Arial MT"/>
              </a:rPr>
              <a:t> </a:t>
            </a:r>
            <a:r>
              <a:rPr spc="-60" dirty="0">
                <a:latin typeface="Arial MT"/>
                <a:cs typeface="Arial MT"/>
              </a:rPr>
              <a:t>rapid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fault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30" dirty="0">
                <a:latin typeface="Arial MT"/>
                <a:cs typeface="Arial MT"/>
              </a:rPr>
              <a:t>identification,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60" dirty="0">
                <a:latin typeface="Arial MT"/>
                <a:cs typeface="Arial MT"/>
              </a:rPr>
              <a:t>support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85" dirty="0">
                <a:latin typeface="Arial MT"/>
                <a:cs typeface="Arial MT"/>
              </a:rPr>
              <a:t>predictive</a:t>
            </a:r>
            <a:r>
              <a:rPr spc="-145" dirty="0">
                <a:latin typeface="Arial MT"/>
                <a:cs typeface="Arial MT"/>
              </a:rPr>
              <a:t> </a:t>
            </a:r>
            <a:r>
              <a:rPr spc="-85" dirty="0">
                <a:latin typeface="Arial MT"/>
                <a:cs typeface="Arial MT"/>
              </a:rPr>
              <a:t>maintenance,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80" dirty="0">
                <a:latin typeface="Arial MT"/>
                <a:cs typeface="Arial MT"/>
              </a:rPr>
              <a:t>and</a:t>
            </a:r>
            <a:r>
              <a:rPr spc="-140" dirty="0">
                <a:latin typeface="Arial MT"/>
                <a:cs typeface="Arial MT"/>
              </a:rPr>
              <a:t> </a:t>
            </a:r>
            <a:r>
              <a:rPr spc="-125" dirty="0">
                <a:latin typeface="Arial MT"/>
                <a:cs typeface="Arial MT"/>
              </a:rPr>
              <a:t>enhance</a:t>
            </a:r>
            <a:r>
              <a:rPr spc="-135" dirty="0">
                <a:latin typeface="Arial MT"/>
                <a:cs typeface="Arial MT"/>
              </a:rPr>
              <a:t> </a:t>
            </a:r>
            <a:r>
              <a:rPr spc="-25" dirty="0">
                <a:latin typeface="Arial MT"/>
                <a:cs typeface="Arial MT"/>
              </a:rPr>
              <a:t>the </a:t>
            </a:r>
            <a:r>
              <a:rPr spc="-90" dirty="0">
                <a:latin typeface="Arial MT"/>
                <a:cs typeface="Arial MT"/>
              </a:rPr>
              <a:t>overall</a:t>
            </a:r>
            <a:r>
              <a:rPr spc="-155" dirty="0">
                <a:latin typeface="Arial MT"/>
                <a:cs typeface="Arial MT"/>
              </a:rPr>
              <a:t> </a:t>
            </a:r>
            <a:r>
              <a:rPr spc="-55" dirty="0">
                <a:latin typeface="Arial MT"/>
                <a:cs typeface="Arial MT"/>
              </a:rPr>
              <a:t>resilience</a:t>
            </a:r>
            <a:r>
              <a:rPr spc="-1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of</a:t>
            </a:r>
            <a:r>
              <a:rPr spc="-13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the</a:t>
            </a:r>
            <a:r>
              <a:rPr spc="-135" dirty="0">
                <a:latin typeface="Arial MT"/>
                <a:cs typeface="Arial MT"/>
              </a:rPr>
              <a:t> </a:t>
            </a:r>
            <a:r>
              <a:rPr spc="-150" dirty="0">
                <a:latin typeface="Arial MT"/>
                <a:cs typeface="Arial MT"/>
              </a:rPr>
              <a:t>power</a:t>
            </a:r>
            <a:r>
              <a:rPr spc="-110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grid.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9478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40"/>
              </a:spcBef>
            </a:pP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Proposed</a:t>
            </a:r>
            <a:r>
              <a:rPr sz="5900" b="1" spc="-3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Solution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3602047"/>
            <a:ext cx="114299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4202122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5402272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6002347"/>
            <a:ext cx="114299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6602422"/>
            <a:ext cx="114299" cy="1142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7202497"/>
            <a:ext cx="114299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8281" y="7802572"/>
            <a:ext cx="114299" cy="1142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649806" y="3252162"/>
            <a:ext cx="11379835" cy="4826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9305" marR="5080">
              <a:lnSpc>
                <a:spcPct val="109400"/>
              </a:lnSpc>
              <a:spcBef>
                <a:spcPts val="95"/>
              </a:spcBef>
            </a:pPr>
            <a:r>
              <a:rPr sz="3600" dirty="0">
                <a:latin typeface="Calibri"/>
                <a:cs typeface="Calibri"/>
              </a:rPr>
              <a:t>Build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machine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learning-based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solution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to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detect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faults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50" dirty="0">
                <a:latin typeface="Calibri"/>
                <a:cs typeface="Calibri"/>
              </a:rPr>
              <a:t>. </a:t>
            </a:r>
            <a:r>
              <a:rPr sz="3600" dirty="0">
                <a:latin typeface="Calibri"/>
                <a:cs typeface="Calibri"/>
              </a:rPr>
              <a:t>Use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Kaggle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dataset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training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testing.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3600" b="1" spc="-10" dirty="0">
                <a:latin typeface="Calibri"/>
                <a:cs typeface="Calibri"/>
              </a:rPr>
              <a:t>Steps:</a:t>
            </a:r>
            <a:endParaRPr sz="3600">
              <a:latin typeface="Calibri"/>
              <a:cs typeface="Calibri"/>
            </a:endParaRPr>
          </a:p>
          <a:p>
            <a:pPr marL="789305" marR="4629785">
              <a:lnSpc>
                <a:spcPts val="4730"/>
              </a:lnSpc>
              <a:spcBef>
                <a:spcPts val="225"/>
              </a:spcBef>
            </a:pPr>
            <a:r>
              <a:rPr sz="3600" dirty="0">
                <a:latin typeface="Calibri"/>
                <a:cs typeface="Calibri"/>
              </a:rPr>
              <a:t>Data Collection &amp; </a:t>
            </a:r>
            <a:r>
              <a:rPr sz="3600" spc="-10" dirty="0">
                <a:latin typeface="Calibri"/>
                <a:cs typeface="Calibri"/>
              </a:rPr>
              <a:t>Preprocessing </a:t>
            </a:r>
            <a:r>
              <a:rPr sz="3600" dirty="0">
                <a:latin typeface="Calibri"/>
                <a:cs typeface="Calibri"/>
              </a:rPr>
              <a:t>Feature </a:t>
            </a:r>
            <a:r>
              <a:rPr sz="3600" spc="-10" dirty="0">
                <a:latin typeface="Calibri"/>
                <a:cs typeface="Calibri"/>
              </a:rPr>
              <a:t>Engineering</a:t>
            </a:r>
            <a:endParaRPr sz="36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170"/>
              </a:spcBef>
            </a:pPr>
            <a:r>
              <a:rPr sz="3600" dirty="0">
                <a:latin typeface="Calibri"/>
                <a:cs typeface="Calibri"/>
              </a:rPr>
              <a:t>Model Selection &amp; </a:t>
            </a:r>
            <a:r>
              <a:rPr sz="3600" spc="-10" dirty="0">
                <a:latin typeface="Calibri"/>
                <a:cs typeface="Calibri"/>
              </a:rPr>
              <a:t>Training</a:t>
            </a:r>
            <a:endParaRPr sz="36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405"/>
              </a:spcBef>
            </a:pPr>
            <a:r>
              <a:rPr sz="3600" dirty="0">
                <a:latin typeface="Calibri"/>
                <a:cs typeface="Calibri"/>
              </a:rPr>
              <a:t>Deployment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on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IBM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Cloud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Lite</a:t>
            </a:r>
            <a:endParaRPr sz="3600">
              <a:latin typeface="Calibri"/>
              <a:cs typeface="Calibri"/>
            </a:endParaRPr>
          </a:p>
          <a:p>
            <a:pPr marL="789305">
              <a:lnSpc>
                <a:spcPct val="100000"/>
              </a:lnSpc>
              <a:spcBef>
                <a:spcPts val="405"/>
              </a:spcBef>
            </a:pPr>
            <a:r>
              <a:rPr sz="3600" dirty="0">
                <a:latin typeface="Calibri"/>
                <a:cs typeface="Calibri"/>
              </a:rPr>
              <a:t>Real-time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detection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API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endpoint</a:t>
            </a:r>
            <a:r>
              <a:rPr sz="3600" spc="-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alerts.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2142-4BDF-0D5A-BC24-DD0CC6DB8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250" y="1045537"/>
            <a:ext cx="15232950" cy="1154162"/>
          </a:xfrm>
        </p:spPr>
        <p:txBody>
          <a:bodyPr/>
          <a:lstStyle/>
          <a:p>
            <a:r>
              <a:rPr lang="en-US" dirty="0"/>
              <a:t>Give a name and define configuration as </a:t>
            </a:r>
            <a:r>
              <a:rPr lang="en-US" dirty="0" err="1"/>
              <a:t>watsonx.ai.Runtime-jm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61B0E-84CC-AF52-A372-1A1D25082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150" y="2197288"/>
            <a:ext cx="14485050" cy="744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087" y="1661287"/>
            <a:ext cx="664781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3114675" algn="l"/>
              </a:tabLst>
            </a:pP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System</a:t>
            </a: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	</a:t>
            </a: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Approach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68" y="370267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5928" rIns="0" bIns="0" rtlCol="0">
            <a:spAutoFit/>
          </a:bodyPr>
          <a:lstStyle/>
          <a:p>
            <a:pPr marL="306070">
              <a:lnSpc>
                <a:spcPct val="100000"/>
              </a:lnSpc>
              <a:spcBef>
                <a:spcPts val="130"/>
              </a:spcBef>
            </a:pPr>
            <a:r>
              <a:rPr spc="-165" dirty="0"/>
              <a:t>Programming</a:t>
            </a:r>
            <a:r>
              <a:rPr spc="-90" dirty="0"/>
              <a:t> </a:t>
            </a:r>
            <a:r>
              <a:rPr spc="-150" dirty="0"/>
              <a:t>Language:</a:t>
            </a:r>
            <a:r>
              <a:rPr spc="-95" dirty="0"/>
              <a:t> </a:t>
            </a:r>
            <a:r>
              <a:rPr spc="-10" dirty="0"/>
              <a:t>Python</a:t>
            </a:r>
          </a:p>
          <a:p>
            <a:pPr marL="306070">
              <a:lnSpc>
                <a:spcPct val="100000"/>
              </a:lnSpc>
              <a:spcBef>
                <a:spcPts val="225"/>
              </a:spcBef>
            </a:pPr>
            <a:r>
              <a:rPr spc="-65" dirty="0"/>
              <a:t>Libraries:</a:t>
            </a:r>
            <a:r>
              <a:rPr spc="-229" dirty="0"/>
              <a:t> </a:t>
            </a:r>
            <a:r>
              <a:rPr spc="-25" dirty="0"/>
              <a:t>Pandas,</a:t>
            </a:r>
            <a:r>
              <a:rPr spc="-195" dirty="0"/>
              <a:t> </a:t>
            </a:r>
            <a:r>
              <a:rPr spc="-160" dirty="0"/>
              <a:t>NumPy,</a:t>
            </a:r>
            <a:r>
              <a:rPr spc="-135" dirty="0"/>
              <a:t> </a:t>
            </a:r>
            <a:r>
              <a:rPr spc="-100" dirty="0"/>
              <a:t>Scikit-</a:t>
            </a:r>
            <a:r>
              <a:rPr spc="-70" dirty="0"/>
              <a:t>learn,</a:t>
            </a:r>
            <a:r>
              <a:rPr spc="-185" dirty="0"/>
              <a:t> </a:t>
            </a:r>
            <a:r>
              <a:rPr spc="-45" dirty="0"/>
              <a:t>Matplotlib,</a:t>
            </a:r>
            <a:r>
              <a:rPr spc="-190" dirty="0"/>
              <a:t> </a:t>
            </a:r>
            <a:r>
              <a:rPr spc="-10" dirty="0"/>
              <a:t>Seaborn</a:t>
            </a:r>
          </a:p>
          <a:p>
            <a:pPr marL="306070" marR="5080">
              <a:lnSpc>
                <a:spcPct val="105000"/>
              </a:lnSpc>
            </a:pPr>
            <a:r>
              <a:rPr spc="-30" dirty="0"/>
              <a:t>Machine</a:t>
            </a:r>
            <a:r>
              <a:rPr spc="-265" dirty="0"/>
              <a:t> </a:t>
            </a:r>
            <a:r>
              <a:rPr spc="-114" dirty="0"/>
              <a:t>Learning</a:t>
            </a:r>
            <a:r>
              <a:rPr spc="-180" dirty="0"/>
              <a:t> </a:t>
            </a:r>
            <a:r>
              <a:rPr spc="-20" dirty="0"/>
              <a:t>Models:</a:t>
            </a:r>
            <a:r>
              <a:rPr spc="-210" dirty="0"/>
              <a:t> </a:t>
            </a:r>
            <a:r>
              <a:rPr spc="-120" dirty="0"/>
              <a:t>Random</a:t>
            </a:r>
            <a:r>
              <a:rPr spc="-175" dirty="0"/>
              <a:t> </a:t>
            </a:r>
            <a:r>
              <a:rPr spc="-60" dirty="0"/>
              <a:t>Forest,</a:t>
            </a:r>
            <a:r>
              <a:rPr spc="-200" dirty="0"/>
              <a:t> </a:t>
            </a:r>
            <a:r>
              <a:rPr spc="-25" dirty="0"/>
              <a:t>Decision</a:t>
            </a:r>
            <a:r>
              <a:rPr spc="-195" dirty="0"/>
              <a:t> </a:t>
            </a:r>
            <a:r>
              <a:rPr spc="-135" dirty="0"/>
              <a:t>Tree,</a:t>
            </a:r>
            <a:r>
              <a:rPr spc="-160" dirty="0"/>
              <a:t> </a:t>
            </a:r>
            <a:r>
              <a:rPr spc="-95" dirty="0"/>
              <a:t>Gradient</a:t>
            </a:r>
            <a:r>
              <a:rPr spc="-195" dirty="0"/>
              <a:t> </a:t>
            </a:r>
            <a:r>
              <a:rPr spc="-10" dirty="0"/>
              <a:t>Boosting </a:t>
            </a:r>
            <a:r>
              <a:rPr spc="-145" dirty="0"/>
              <a:t>Deployment:</a:t>
            </a:r>
            <a:r>
              <a:rPr spc="-150" dirty="0"/>
              <a:t> </a:t>
            </a:r>
            <a:r>
              <a:rPr spc="-110" dirty="0"/>
              <a:t>IBM</a:t>
            </a:r>
            <a:r>
              <a:rPr spc="-185" dirty="0"/>
              <a:t> </a:t>
            </a:r>
            <a:r>
              <a:rPr spc="-65" dirty="0"/>
              <a:t>Cloud</a:t>
            </a:r>
            <a:r>
              <a:rPr spc="-229" dirty="0"/>
              <a:t> </a:t>
            </a:r>
            <a:r>
              <a:rPr spc="-10" dirty="0"/>
              <a:t>Lite</a:t>
            </a:r>
            <a:r>
              <a:rPr spc="-215" dirty="0"/>
              <a:t> </a:t>
            </a:r>
            <a:r>
              <a:rPr spc="-140" dirty="0"/>
              <a:t>(Watson</a:t>
            </a:r>
            <a:r>
              <a:rPr spc="-150" dirty="0"/>
              <a:t> </a:t>
            </a:r>
            <a:r>
              <a:rPr spc="-30" dirty="0"/>
              <a:t>Machine</a:t>
            </a:r>
            <a:r>
              <a:rPr spc="-185" dirty="0"/>
              <a:t> </a:t>
            </a:r>
            <a:r>
              <a:rPr spc="-114" dirty="0"/>
              <a:t>Learning</a:t>
            </a:r>
            <a:r>
              <a:rPr spc="-180" dirty="0"/>
              <a:t> </a:t>
            </a:r>
            <a:r>
              <a:rPr spc="-10" dirty="0"/>
              <a:t>service)</a:t>
            </a:r>
          </a:p>
          <a:p>
            <a:pPr marL="306070">
              <a:lnSpc>
                <a:spcPct val="100000"/>
              </a:lnSpc>
              <a:spcBef>
                <a:spcPts val="225"/>
              </a:spcBef>
            </a:pPr>
            <a:r>
              <a:rPr spc="-55" dirty="0"/>
              <a:t>Dataset:</a:t>
            </a:r>
            <a:r>
              <a:rPr spc="-195" dirty="0"/>
              <a:t> </a:t>
            </a:r>
            <a:r>
              <a:rPr spc="-90" dirty="0"/>
              <a:t>Kaggle</a:t>
            </a:r>
            <a:r>
              <a:rPr spc="-165" dirty="0"/>
              <a:t> </a:t>
            </a:r>
            <a:r>
              <a:rPr spc="-150" dirty="0"/>
              <a:t>Network</a:t>
            </a:r>
            <a:r>
              <a:rPr spc="-145" dirty="0"/>
              <a:t> </a:t>
            </a:r>
            <a:r>
              <a:rPr spc="-130" dirty="0"/>
              <a:t>Intrusion</a:t>
            </a:r>
            <a:r>
              <a:rPr spc="-165" dirty="0"/>
              <a:t> </a:t>
            </a:r>
            <a:r>
              <a:rPr spc="-70" dirty="0"/>
              <a:t>Detection</a:t>
            </a:r>
            <a:r>
              <a:rPr spc="-165" dirty="0"/>
              <a:t> </a:t>
            </a:r>
            <a:r>
              <a:rPr spc="-10" dirty="0"/>
              <a:t>dataset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68" y="430275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68" y="490282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9668" y="5502904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9668" y="6102979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97231" y="9562169"/>
            <a:ext cx="1687994" cy="54768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9087" y="1157065"/>
            <a:ext cx="8867775" cy="9309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Algorithm</a:t>
            </a:r>
            <a:r>
              <a:rPr sz="5900" b="1" spc="-20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&amp;</a:t>
            </a:r>
            <a:r>
              <a:rPr sz="5900" b="1" spc="-10" dirty="0">
                <a:solidFill>
                  <a:srgbClr val="1BACE3"/>
                </a:solidFill>
                <a:latin typeface="Arial"/>
                <a:cs typeface="Arial"/>
              </a:rPr>
              <a:t> Deployment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3150473"/>
            <a:ext cx="104775" cy="1047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3750548"/>
            <a:ext cx="104775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4950698"/>
            <a:ext cx="104775" cy="1047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5550773"/>
            <a:ext cx="104775" cy="1047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6150848"/>
            <a:ext cx="104775" cy="1047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9023" y="7350997"/>
            <a:ext cx="104775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7951072"/>
            <a:ext cx="104775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023" y="8551147"/>
            <a:ext cx="104775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55323" y="2209855"/>
            <a:ext cx="15335250" cy="66027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750" b="1" spc="-175" dirty="0">
                <a:solidFill>
                  <a:srgbClr val="404040"/>
                </a:solidFill>
                <a:latin typeface="Trebuchet MS"/>
                <a:cs typeface="Trebuchet MS"/>
              </a:rPr>
              <a:t>Algorithm</a:t>
            </a:r>
            <a:r>
              <a:rPr sz="3750" b="1" spc="-7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750" b="1" spc="-35" dirty="0">
                <a:solidFill>
                  <a:srgbClr val="404040"/>
                </a:solidFill>
                <a:latin typeface="Trebuchet MS"/>
                <a:cs typeface="Trebuchet MS"/>
              </a:rPr>
              <a:t>Selection:</a:t>
            </a:r>
            <a:endParaRPr sz="3750">
              <a:latin typeface="Trebuchet MS"/>
              <a:cs typeface="Trebuchet MS"/>
            </a:endParaRPr>
          </a:p>
          <a:p>
            <a:pPr marL="663575">
              <a:lnSpc>
                <a:spcPct val="100000"/>
              </a:lnSpc>
              <a:spcBef>
                <a:spcPts val="225"/>
              </a:spcBef>
            </a:pPr>
            <a:r>
              <a:rPr sz="3750" spc="-25" dirty="0">
                <a:solidFill>
                  <a:srgbClr val="404040"/>
                </a:solidFill>
                <a:latin typeface="Tahoma"/>
                <a:cs typeface="Tahoma"/>
              </a:rPr>
              <a:t>Chosen</a:t>
            </a:r>
            <a:r>
              <a:rPr sz="3750" spc="-229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70" dirty="0">
                <a:solidFill>
                  <a:srgbClr val="404040"/>
                </a:solidFill>
                <a:latin typeface="Tahoma"/>
                <a:cs typeface="Tahoma"/>
              </a:rPr>
              <a:t>models:</a:t>
            </a:r>
            <a:r>
              <a:rPr sz="375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20" dirty="0">
                <a:solidFill>
                  <a:srgbClr val="404040"/>
                </a:solidFill>
                <a:latin typeface="Tahoma"/>
                <a:cs typeface="Tahoma"/>
              </a:rPr>
              <a:t>Random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65" dirty="0">
                <a:solidFill>
                  <a:srgbClr val="404040"/>
                </a:solidFill>
                <a:latin typeface="Tahoma"/>
                <a:cs typeface="Tahoma"/>
              </a:rPr>
              <a:t>Forest</a:t>
            </a:r>
            <a:r>
              <a:rPr sz="375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2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classification</a:t>
            </a:r>
            <a:endParaRPr sz="3750">
              <a:latin typeface="Tahoma"/>
              <a:cs typeface="Tahoma"/>
            </a:endParaRPr>
          </a:p>
          <a:p>
            <a:pPr marL="663575">
              <a:lnSpc>
                <a:spcPct val="100000"/>
              </a:lnSpc>
              <a:spcBef>
                <a:spcPts val="225"/>
              </a:spcBef>
            </a:pPr>
            <a:r>
              <a:rPr sz="3750" spc="-65" dirty="0">
                <a:solidFill>
                  <a:srgbClr val="404040"/>
                </a:solidFill>
                <a:latin typeface="Tahoma"/>
                <a:cs typeface="Tahoma"/>
              </a:rPr>
              <a:t>Reason:</a:t>
            </a:r>
            <a:r>
              <a:rPr sz="375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30" dirty="0">
                <a:solidFill>
                  <a:srgbClr val="404040"/>
                </a:solidFill>
                <a:latin typeface="Tahoma"/>
                <a:cs typeface="Tahoma"/>
              </a:rPr>
              <a:t>Handles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250" dirty="0">
                <a:solidFill>
                  <a:srgbClr val="404040"/>
                </a:solidFill>
                <a:latin typeface="Tahoma"/>
                <a:cs typeface="Tahoma"/>
              </a:rPr>
              <a:t>high-</a:t>
            </a:r>
            <a:r>
              <a:rPr sz="3750" spc="-55" dirty="0">
                <a:solidFill>
                  <a:srgbClr val="404040"/>
                </a:solidFill>
                <a:latin typeface="Tahoma"/>
                <a:cs typeface="Tahoma"/>
              </a:rPr>
              <a:t>dimensional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5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95" dirty="0">
                <a:solidFill>
                  <a:srgbClr val="404040"/>
                </a:solidFill>
                <a:latin typeface="Tahoma"/>
                <a:cs typeface="Tahoma"/>
              </a:rPr>
              <a:t>well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8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85" dirty="0">
                <a:solidFill>
                  <a:srgbClr val="404040"/>
                </a:solidFill>
                <a:latin typeface="Tahoma"/>
                <a:cs typeface="Tahoma"/>
              </a:rPr>
              <a:t>provides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55" dirty="0">
                <a:solidFill>
                  <a:srgbClr val="404040"/>
                </a:solidFill>
                <a:latin typeface="Tahoma"/>
                <a:cs typeface="Tahoma"/>
              </a:rPr>
              <a:t>good</a:t>
            </a:r>
            <a:r>
              <a:rPr sz="375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accuracy.</a:t>
            </a: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750" b="1" spc="-210" dirty="0">
                <a:solidFill>
                  <a:srgbClr val="404040"/>
                </a:solidFill>
                <a:latin typeface="Trebuchet MS"/>
                <a:cs typeface="Trebuchet MS"/>
              </a:rPr>
              <a:t>Training</a:t>
            </a:r>
            <a:r>
              <a:rPr sz="3750" b="1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3750" b="1" spc="-10" dirty="0">
                <a:solidFill>
                  <a:srgbClr val="404040"/>
                </a:solidFill>
                <a:latin typeface="Trebuchet MS"/>
                <a:cs typeface="Trebuchet MS"/>
              </a:rPr>
              <a:t>Process:</a:t>
            </a:r>
            <a:endParaRPr sz="3750">
              <a:latin typeface="Trebuchet MS"/>
              <a:cs typeface="Trebuchet MS"/>
            </a:endParaRPr>
          </a:p>
          <a:p>
            <a:pPr marL="663575">
              <a:lnSpc>
                <a:spcPct val="100000"/>
              </a:lnSpc>
              <a:spcBef>
                <a:spcPts val="225"/>
              </a:spcBef>
            </a:pPr>
            <a:r>
              <a:rPr sz="3750" dirty="0">
                <a:solidFill>
                  <a:srgbClr val="404040"/>
                </a:solidFill>
                <a:latin typeface="Tahoma"/>
                <a:cs typeface="Tahoma"/>
              </a:rPr>
              <a:t>Split</a:t>
            </a:r>
            <a:r>
              <a:rPr sz="3750" spc="-28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20" dirty="0">
                <a:solidFill>
                  <a:srgbClr val="404040"/>
                </a:solidFill>
                <a:latin typeface="Tahoma"/>
                <a:cs typeface="Tahoma"/>
              </a:rPr>
              <a:t>dataset</a:t>
            </a:r>
            <a:r>
              <a:rPr sz="375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335" dirty="0">
                <a:solidFill>
                  <a:srgbClr val="404040"/>
                </a:solidFill>
                <a:latin typeface="Tahoma"/>
                <a:cs typeface="Tahoma"/>
              </a:rPr>
              <a:t>(70%</a:t>
            </a:r>
            <a:r>
              <a:rPr sz="375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80" dirty="0">
                <a:solidFill>
                  <a:srgbClr val="404040"/>
                </a:solidFill>
                <a:latin typeface="Tahoma"/>
                <a:cs typeface="Tahoma"/>
              </a:rPr>
              <a:t>train,</a:t>
            </a:r>
            <a:r>
              <a:rPr sz="375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325" dirty="0">
                <a:solidFill>
                  <a:srgbClr val="404040"/>
                </a:solidFill>
                <a:latin typeface="Tahoma"/>
                <a:cs typeface="Tahoma"/>
              </a:rPr>
              <a:t>30%</a:t>
            </a:r>
            <a:r>
              <a:rPr sz="3750" spc="-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test)</a:t>
            </a:r>
            <a:endParaRPr sz="3750">
              <a:latin typeface="Tahoma"/>
              <a:cs typeface="Tahoma"/>
            </a:endParaRPr>
          </a:p>
          <a:p>
            <a:pPr marL="663575" marR="3077210">
              <a:lnSpc>
                <a:spcPct val="105000"/>
              </a:lnSpc>
            </a:pPr>
            <a:r>
              <a:rPr sz="3750" spc="-75" dirty="0">
                <a:solidFill>
                  <a:srgbClr val="404040"/>
                </a:solidFill>
                <a:latin typeface="Tahoma"/>
                <a:cs typeface="Tahoma"/>
              </a:rPr>
              <a:t>Preprocessing:</a:t>
            </a:r>
            <a:r>
              <a:rPr sz="375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95" dirty="0">
                <a:solidFill>
                  <a:srgbClr val="404040"/>
                </a:solidFill>
                <a:latin typeface="Tahoma"/>
                <a:cs typeface="Tahoma"/>
              </a:rPr>
              <a:t>Normalize</a:t>
            </a:r>
            <a:r>
              <a:rPr sz="375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50" dirty="0">
                <a:solidFill>
                  <a:srgbClr val="404040"/>
                </a:solidFill>
                <a:latin typeface="Tahoma"/>
                <a:cs typeface="Tahoma"/>
              </a:rPr>
              <a:t>features,</a:t>
            </a:r>
            <a:r>
              <a:rPr sz="375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75" dirty="0">
                <a:solidFill>
                  <a:srgbClr val="404040"/>
                </a:solidFill>
                <a:latin typeface="Tahoma"/>
                <a:cs typeface="Tahoma"/>
              </a:rPr>
              <a:t>handle</a:t>
            </a:r>
            <a:r>
              <a:rPr sz="3750" spc="-20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25" dirty="0">
                <a:solidFill>
                  <a:srgbClr val="404040"/>
                </a:solidFill>
                <a:latin typeface="Tahoma"/>
                <a:cs typeface="Tahoma"/>
              </a:rPr>
              <a:t>missing</a:t>
            </a:r>
            <a:r>
              <a:rPr sz="375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values </a:t>
            </a:r>
            <a:r>
              <a:rPr sz="3750" spc="-160" dirty="0">
                <a:solidFill>
                  <a:srgbClr val="404040"/>
                </a:solidFill>
                <a:latin typeface="Tahoma"/>
                <a:cs typeface="Tahoma"/>
              </a:rPr>
              <a:t>Train</a:t>
            </a:r>
            <a:r>
              <a:rPr sz="3750" spc="-13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75" dirty="0">
                <a:solidFill>
                  <a:srgbClr val="404040"/>
                </a:solidFill>
                <a:latin typeface="Tahoma"/>
                <a:cs typeface="Tahoma"/>
              </a:rPr>
              <a:t>multiple</a:t>
            </a:r>
            <a:r>
              <a:rPr sz="3750" spc="-21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30" dirty="0">
                <a:solidFill>
                  <a:srgbClr val="404040"/>
                </a:solidFill>
                <a:latin typeface="Tahoma"/>
                <a:cs typeface="Tahoma"/>
              </a:rPr>
              <a:t>models</a:t>
            </a:r>
            <a:r>
              <a:rPr sz="375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85" dirty="0">
                <a:solidFill>
                  <a:srgbClr val="404040"/>
                </a:solidFill>
                <a:latin typeface="Tahoma"/>
                <a:cs typeface="Tahoma"/>
              </a:rPr>
              <a:t>and</a:t>
            </a:r>
            <a:r>
              <a:rPr sz="375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0" dirty="0">
                <a:solidFill>
                  <a:srgbClr val="404040"/>
                </a:solidFill>
                <a:latin typeface="Tahoma"/>
                <a:cs typeface="Tahoma"/>
              </a:rPr>
              <a:t>compare</a:t>
            </a:r>
            <a:r>
              <a:rPr sz="3750" spc="-17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accuracy</a:t>
            </a:r>
            <a:endParaRPr sz="37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3750" b="1" spc="-130" dirty="0">
                <a:solidFill>
                  <a:srgbClr val="404040"/>
                </a:solidFill>
                <a:latin typeface="Trebuchet MS"/>
                <a:cs typeface="Trebuchet MS"/>
              </a:rPr>
              <a:t>Deployment:</a:t>
            </a:r>
            <a:endParaRPr sz="3750">
              <a:latin typeface="Trebuchet MS"/>
              <a:cs typeface="Trebuchet MS"/>
            </a:endParaRPr>
          </a:p>
          <a:p>
            <a:pPr marL="663575">
              <a:lnSpc>
                <a:spcPct val="100000"/>
              </a:lnSpc>
              <a:spcBef>
                <a:spcPts val="225"/>
              </a:spcBef>
            </a:pPr>
            <a:r>
              <a:rPr sz="3750" spc="-150" dirty="0">
                <a:solidFill>
                  <a:srgbClr val="404040"/>
                </a:solidFill>
                <a:latin typeface="Tahoma"/>
                <a:cs typeface="Tahoma"/>
              </a:rPr>
              <a:t>Export</a:t>
            </a:r>
            <a:r>
              <a:rPr sz="375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90" dirty="0">
                <a:solidFill>
                  <a:srgbClr val="404040"/>
                </a:solidFill>
                <a:latin typeface="Tahoma"/>
                <a:cs typeface="Tahoma"/>
              </a:rPr>
              <a:t>trained</a:t>
            </a:r>
            <a:r>
              <a:rPr sz="375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80" dirty="0">
                <a:solidFill>
                  <a:srgbClr val="404040"/>
                </a:solidFill>
                <a:latin typeface="Tahoma"/>
                <a:cs typeface="Tahoma"/>
              </a:rPr>
              <a:t>model</a:t>
            </a:r>
            <a:r>
              <a:rPr sz="375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70" dirty="0">
                <a:solidFill>
                  <a:srgbClr val="404040"/>
                </a:solidFill>
                <a:latin typeface="Tahoma"/>
                <a:cs typeface="Tahoma"/>
              </a:rPr>
              <a:t>as</a:t>
            </a:r>
            <a:r>
              <a:rPr sz="3750" spc="-14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20" dirty="0">
                <a:solidFill>
                  <a:srgbClr val="404040"/>
                </a:solidFill>
                <a:latin typeface="Tahoma"/>
                <a:cs typeface="Tahoma"/>
              </a:rPr>
              <a:t>.pkl</a:t>
            </a:r>
            <a:endParaRPr sz="3750">
              <a:latin typeface="Tahoma"/>
              <a:cs typeface="Tahoma"/>
            </a:endParaRPr>
          </a:p>
          <a:p>
            <a:pPr marL="663575">
              <a:lnSpc>
                <a:spcPct val="100000"/>
              </a:lnSpc>
              <a:spcBef>
                <a:spcPts val="225"/>
              </a:spcBef>
            </a:pPr>
            <a:r>
              <a:rPr sz="3750" spc="-125" dirty="0">
                <a:solidFill>
                  <a:srgbClr val="404040"/>
                </a:solidFill>
                <a:latin typeface="Tahoma"/>
                <a:cs typeface="Tahoma"/>
              </a:rPr>
              <a:t>Deploy</a:t>
            </a:r>
            <a:r>
              <a:rPr sz="375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80" dirty="0">
                <a:solidFill>
                  <a:srgbClr val="404040"/>
                </a:solidFill>
                <a:latin typeface="Tahoma"/>
                <a:cs typeface="Tahoma"/>
              </a:rPr>
              <a:t>on</a:t>
            </a:r>
            <a:r>
              <a:rPr sz="3750" spc="-21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10" dirty="0">
                <a:solidFill>
                  <a:srgbClr val="404040"/>
                </a:solidFill>
                <a:latin typeface="Tahoma"/>
                <a:cs typeface="Tahoma"/>
              </a:rPr>
              <a:t>IBM</a:t>
            </a:r>
            <a:r>
              <a:rPr sz="375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0" dirty="0">
                <a:solidFill>
                  <a:srgbClr val="404040"/>
                </a:solidFill>
                <a:latin typeface="Tahoma"/>
                <a:cs typeface="Tahoma"/>
              </a:rPr>
              <a:t>Watson</a:t>
            </a:r>
            <a:r>
              <a:rPr sz="3750" spc="-1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30" dirty="0">
                <a:solidFill>
                  <a:srgbClr val="404040"/>
                </a:solidFill>
                <a:latin typeface="Tahoma"/>
                <a:cs typeface="Tahoma"/>
              </a:rPr>
              <a:t>Machine</a:t>
            </a:r>
            <a:r>
              <a:rPr sz="375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Learning</a:t>
            </a:r>
            <a:endParaRPr sz="3750">
              <a:latin typeface="Tahoma"/>
              <a:cs typeface="Tahoma"/>
            </a:endParaRPr>
          </a:p>
          <a:p>
            <a:pPr marL="663575">
              <a:lnSpc>
                <a:spcPct val="100000"/>
              </a:lnSpc>
              <a:spcBef>
                <a:spcPts val="225"/>
              </a:spcBef>
            </a:pPr>
            <a:r>
              <a:rPr sz="3750" spc="-110" dirty="0">
                <a:solidFill>
                  <a:srgbClr val="404040"/>
                </a:solidFill>
                <a:latin typeface="Tahoma"/>
                <a:cs typeface="Tahoma"/>
              </a:rPr>
              <a:t>Provide</a:t>
            </a:r>
            <a:r>
              <a:rPr sz="3750" spc="-18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0" dirty="0">
                <a:solidFill>
                  <a:srgbClr val="404040"/>
                </a:solidFill>
                <a:latin typeface="Tahoma"/>
                <a:cs typeface="Tahoma"/>
              </a:rPr>
              <a:t>REST</a:t>
            </a:r>
            <a:r>
              <a:rPr sz="3750" spc="-19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260" dirty="0">
                <a:solidFill>
                  <a:srgbClr val="404040"/>
                </a:solidFill>
                <a:latin typeface="Tahoma"/>
                <a:cs typeface="Tahoma"/>
              </a:rPr>
              <a:t>API</a:t>
            </a:r>
            <a:r>
              <a:rPr sz="3750" spc="-9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0" dirty="0">
                <a:solidFill>
                  <a:srgbClr val="404040"/>
                </a:solidFill>
                <a:latin typeface="Tahoma"/>
                <a:cs typeface="Tahoma"/>
              </a:rPr>
              <a:t>endpoint</a:t>
            </a:r>
            <a:r>
              <a:rPr sz="3750" spc="-17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20" dirty="0">
                <a:solidFill>
                  <a:srgbClr val="404040"/>
                </a:solidFill>
                <a:latin typeface="Tahoma"/>
                <a:cs typeface="Tahoma"/>
              </a:rPr>
              <a:t>for</a:t>
            </a:r>
            <a:r>
              <a:rPr sz="375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80" dirty="0">
                <a:solidFill>
                  <a:srgbClr val="404040"/>
                </a:solidFill>
                <a:latin typeface="Tahoma"/>
                <a:cs typeface="Tahoma"/>
              </a:rPr>
              <a:t>real-</a:t>
            </a:r>
            <a:r>
              <a:rPr sz="3750" spc="-60" dirty="0">
                <a:solidFill>
                  <a:srgbClr val="404040"/>
                </a:solidFill>
                <a:latin typeface="Tahoma"/>
                <a:cs typeface="Tahoma"/>
              </a:rPr>
              <a:t>time</a:t>
            </a:r>
            <a:r>
              <a:rPr sz="3750" spc="-155" dirty="0">
                <a:solidFill>
                  <a:srgbClr val="404040"/>
                </a:solidFill>
                <a:latin typeface="Tahoma"/>
                <a:cs typeface="Tahoma"/>
              </a:rPr>
              <a:t> network</a:t>
            </a:r>
            <a:r>
              <a:rPr sz="3750" spc="-140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50" dirty="0">
                <a:solidFill>
                  <a:srgbClr val="404040"/>
                </a:solidFill>
                <a:latin typeface="Tahoma"/>
                <a:cs typeface="Tahoma"/>
              </a:rPr>
              <a:t>data</a:t>
            </a:r>
            <a:r>
              <a:rPr sz="3750" spc="-155" dirty="0">
                <a:solidFill>
                  <a:srgbClr val="404040"/>
                </a:solidFill>
                <a:latin typeface="Tahoma"/>
                <a:cs typeface="Tahoma"/>
              </a:rPr>
              <a:t> </a:t>
            </a:r>
            <a:r>
              <a:rPr sz="3750" spc="-10" dirty="0">
                <a:solidFill>
                  <a:srgbClr val="404040"/>
                </a:solidFill>
                <a:latin typeface="Tahoma"/>
                <a:cs typeface="Tahoma"/>
              </a:rPr>
              <a:t>analysis</a:t>
            </a:r>
            <a:endParaRPr sz="37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20718" y="9468973"/>
            <a:ext cx="1687994" cy="54768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69800" y="685800"/>
            <a:ext cx="5555615" cy="142875"/>
          </a:xfrm>
          <a:custGeom>
            <a:avLst/>
            <a:gdLst/>
            <a:ahLst/>
            <a:cxnLst/>
            <a:rect l="l" t="t" r="r" b="b"/>
            <a:pathLst>
              <a:path w="5555615" h="142875">
                <a:moveTo>
                  <a:pt x="5555097" y="142495"/>
                </a:moveTo>
                <a:lnTo>
                  <a:pt x="0" y="142495"/>
                </a:lnTo>
                <a:lnTo>
                  <a:pt x="0" y="0"/>
                </a:lnTo>
                <a:lnTo>
                  <a:pt x="5555097" y="0"/>
                </a:lnTo>
                <a:lnTo>
                  <a:pt x="5555097" y="142495"/>
                </a:lnTo>
                <a:close/>
              </a:path>
            </a:pathLst>
          </a:custGeom>
          <a:solidFill>
            <a:srgbClr val="4553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063220" y="680464"/>
            <a:ext cx="5555615" cy="147955"/>
          </a:xfrm>
          <a:custGeom>
            <a:avLst/>
            <a:gdLst/>
            <a:ahLst/>
            <a:cxnLst/>
            <a:rect l="l" t="t" r="r" b="b"/>
            <a:pathLst>
              <a:path w="5555615" h="147955">
                <a:moveTo>
                  <a:pt x="5555211" y="147830"/>
                </a:moveTo>
                <a:lnTo>
                  <a:pt x="0" y="147830"/>
                </a:lnTo>
                <a:lnTo>
                  <a:pt x="0" y="0"/>
                </a:lnTo>
                <a:lnTo>
                  <a:pt x="5555211" y="0"/>
                </a:lnTo>
                <a:lnTo>
                  <a:pt x="5555211" y="147830"/>
                </a:lnTo>
                <a:close/>
              </a:path>
            </a:pathLst>
          </a:custGeom>
          <a:solidFill>
            <a:srgbClr val="959E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62744" y="685800"/>
            <a:ext cx="5554980" cy="137160"/>
          </a:xfrm>
          <a:custGeom>
            <a:avLst/>
            <a:gdLst/>
            <a:ahLst/>
            <a:cxnLst/>
            <a:rect l="l" t="t" r="r" b="b"/>
            <a:pathLst>
              <a:path w="5554980" h="137159">
                <a:moveTo>
                  <a:pt x="5554979" y="137159"/>
                </a:moveTo>
                <a:lnTo>
                  <a:pt x="0" y="137159"/>
                </a:lnTo>
                <a:lnTo>
                  <a:pt x="0" y="0"/>
                </a:lnTo>
                <a:lnTo>
                  <a:pt x="5554979" y="0"/>
                </a:lnTo>
                <a:lnTo>
                  <a:pt x="5554979" y="137159"/>
                </a:lnTo>
                <a:close/>
              </a:path>
            </a:pathLst>
          </a:custGeom>
          <a:solidFill>
            <a:srgbClr val="1B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08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40"/>
              </a:spcBef>
            </a:pP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Deployment</a:t>
            </a:r>
            <a:r>
              <a:rPr sz="5900" b="1" spc="-3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900" b="1" dirty="0">
                <a:solidFill>
                  <a:srgbClr val="1BACE3"/>
                </a:solidFill>
                <a:latin typeface="Arial"/>
                <a:cs typeface="Arial"/>
              </a:rPr>
              <a:t>Screenshot</a:t>
            </a:r>
            <a:r>
              <a:rPr sz="5900" b="1" spc="-35" dirty="0">
                <a:solidFill>
                  <a:srgbClr val="1BACE3"/>
                </a:solidFill>
                <a:latin typeface="Arial"/>
                <a:cs typeface="Arial"/>
              </a:rPr>
              <a:t> </a:t>
            </a:r>
            <a:r>
              <a:rPr sz="5900" b="1" spc="-50" dirty="0">
                <a:solidFill>
                  <a:srgbClr val="1BACE3"/>
                </a:solidFill>
                <a:latin typeface="Arial"/>
                <a:cs typeface="Arial"/>
              </a:rPr>
              <a:t>:</a:t>
            </a:r>
            <a:endParaRPr sz="5900">
              <a:latin typeface="Arial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79DB260-456C-9C00-5406-4A3607CC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2680944"/>
            <a:ext cx="17085435" cy="4925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BDF06-D180-C2D4-0DC2-5999F9A84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481DA0-9C3C-D509-D766-EB6FA75B0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018047"/>
            <a:ext cx="14249400" cy="46956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599AAF-C7B6-7AC1-431A-E98CF7A68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163" y="5741168"/>
            <a:ext cx="14232038" cy="3973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916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483</Words>
  <Application>Microsoft Office PowerPoint</Application>
  <PresentationFormat>Custom</PresentationFormat>
  <Paragraphs>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MT</vt:lpstr>
      <vt:lpstr>Calibri</vt:lpstr>
      <vt:lpstr>Tahoma</vt:lpstr>
      <vt:lpstr>Times New Roman</vt:lpstr>
      <vt:lpstr>Trebuchet MS</vt:lpstr>
      <vt:lpstr>Office Theme</vt:lpstr>
      <vt:lpstr>CAPSTONE PROJECT</vt:lpstr>
      <vt:lpstr>OUTLINE</vt:lpstr>
      <vt:lpstr>Problem Statement</vt:lpstr>
      <vt:lpstr>Proposed Solution</vt:lpstr>
      <vt:lpstr>Give a name and define configuration as watsonx.ai.Runtime-jm</vt:lpstr>
      <vt:lpstr>System Approach</vt:lpstr>
      <vt:lpstr>Algorithm &amp; Deployment</vt:lpstr>
      <vt:lpstr>Deployment Screenshot :</vt:lpstr>
      <vt:lpstr>PowerPoint Presentation</vt:lpstr>
      <vt:lpstr>PowerPoint Presentation</vt:lpstr>
      <vt:lpstr>Result</vt:lpstr>
      <vt:lpstr>Test of model:</vt:lpstr>
      <vt:lpstr>Prediction Result :</vt:lpstr>
      <vt:lpstr>Conclusion</vt:lpstr>
      <vt:lpstr>Future scope</vt:lpstr>
      <vt:lpstr>References</vt:lpstr>
      <vt:lpstr>IBM Certifications Getting Started with Artificial Intelligence :</vt:lpstr>
      <vt:lpstr>IBM Certifications</vt:lpstr>
      <vt:lpstr>LAB : RAG COMPLETION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ibm_internship</dc:title>
  <dc:creator>Varsharani Lad</dc:creator>
  <cp:keywords>DAGvCOpFxfA,BAF3PQzvWoQ,0</cp:keywords>
  <cp:lastModifiedBy>Shreyash Badve</cp:lastModifiedBy>
  <cp:revision>3</cp:revision>
  <dcterms:created xsi:type="dcterms:W3CDTF">2025-08-04T12:16:15Z</dcterms:created>
  <dcterms:modified xsi:type="dcterms:W3CDTF">2025-08-04T14:04:39Z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2025-08-04T00:00:00Z</vt:filetime>
  </property>
  <property fmtid="{D5CDD505-2E9C-101B-9397-08002B2CF9AE}" pid="5" name="Producer">
    <vt:lpwstr>Canva</vt:lpwstr>
  </property>
</Properties>
</file>