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69" r:id="rId5"/>
    <p:sldId id="261" r:id="rId6"/>
    <p:sldId id="260" r:id="rId7"/>
    <p:sldId id="262" r:id="rId8"/>
    <p:sldId id="263" r:id="rId9"/>
    <p:sldId id="264" r:id="rId10"/>
    <p:sldId id="265" r:id="rId11"/>
    <p:sldId id="266" r:id="rId12"/>
    <p:sldId id="267" r:id="rId13"/>
  </p:sldIdLst>
  <p:sldSz cx="12192000" cy="6858000"/>
  <p:notesSz cx="6858000" cy="9144000"/>
  <p:embeddedFontLst>
    <p:embeddedFont>
      <p:font typeface="Century Gothic" panose="020B0502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0266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680"/>
              <a:buNone/>
            </a:pPr>
            <a:r>
              <a:rPr lang="en-US" sz="3000" dirty="0" smtClean="0">
                <a:solidFill>
                  <a:schemeClr val="lt1"/>
                </a:solidFill>
                <a:latin typeface="Times New Roman"/>
                <a:ea typeface="Times New Roman"/>
                <a:cs typeface="Times New Roman"/>
                <a:sym typeface="Times New Roman"/>
              </a:rPr>
              <a:t> CENSUS INCOME PREDICTION</a:t>
            </a:r>
            <a:endParaRPr lang="en-US" sz="3000" dirty="0" smtClean="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680"/>
              <a:buNone/>
            </a:pP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a:t>
            </a:r>
            <a:r>
              <a:rPr lang="en-US" dirty="0" smtClean="0">
                <a:solidFill>
                  <a:schemeClr val="lt1"/>
                </a:solidFill>
                <a:latin typeface="Times New Roman"/>
                <a:ea typeface="Times New Roman"/>
                <a:cs typeface="Times New Roman"/>
                <a:sym typeface="Times New Roman"/>
              </a:rPr>
              <a:t>taken from UCI/</a:t>
            </a:r>
            <a:r>
              <a:rPr lang="en-US" dirty="0" err="1" smtClean="0">
                <a:solidFill>
                  <a:schemeClr val="lt1"/>
                </a:solidFill>
                <a:latin typeface="Times New Roman"/>
                <a:ea typeface="Times New Roman"/>
                <a:cs typeface="Times New Roman"/>
                <a:sym typeface="Times New Roman"/>
              </a:rPr>
              <a:t>Kaggle</a:t>
            </a:r>
            <a:r>
              <a:rPr lang="en-US" dirty="0" smtClean="0">
                <a:solidFill>
                  <a:schemeClr val="lt1"/>
                </a:solidFill>
                <a:latin typeface="Times New Roman"/>
                <a:ea typeface="Times New Roman"/>
                <a:cs typeface="Times New Roman"/>
                <a:sym typeface="Times New Roman"/>
              </a:rPr>
              <a:t> website.</a:t>
            </a:r>
          </a:p>
          <a:p>
            <a:pPr marL="457200" lvl="1" indent="0" algn="l" rtl="0">
              <a:spcBef>
                <a:spcPts val="960"/>
              </a:spcBef>
              <a:spcAft>
                <a:spcPts val="0"/>
              </a:spcAft>
              <a:buSzPts val="1440"/>
              <a:buNone/>
            </a:pP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r>
              <a:rPr lang="en-US" dirty="0" smtClean="0">
                <a:solidFill>
                  <a:schemeClr val="lt1"/>
                </a:solidFill>
                <a:latin typeface="Times New Roman"/>
                <a:ea typeface="Times New Roman"/>
                <a:cs typeface="Times New Roman"/>
                <a:sym typeface="Times New Roman"/>
              </a:rPr>
              <a:t>.</a:t>
            </a:r>
            <a:endParaRPr lang="en-US" dirty="0" smtClean="0"/>
          </a:p>
          <a:p>
            <a:pPr marL="0" lvl="1" indent="0" algn="l" rtl="0">
              <a:spcBef>
                <a:spcPts val="960"/>
              </a:spcBef>
              <a:spcAft>
                <a:spcPts val="0"/>
              </a:spcAft>
              <a:buSzPts val="1440"/>
              <a:buNone/>
            </a:pPr>
            <a:endParaRPr lang="en-US" dirty="0">
              <a:solidFill>
                <a:schemeClr val="lt1"/>
              </a:solidFill>
              <a:latin typeface="Times New Roman"/>
              <a:ea typeface="Times New Roman"/>
              <a:cs typeface="Times New Roman"/>
              <a:sym typeface="Times New Roman"/>
            </a:endParaRPr>
          </a:p>
          <a:p>
            <a:pPr marL="0" lvl="1" indent="0" algn="l" rtl="0">
              <a:spcBef>
                <a:spcPts val="960"/>
              </a:spcBef>
              <a:spcAft>
                <a:spcPts val="0"/>
              </a:spcAft>
              <a:buSzPts val="1440"/>
              <a:buNone/>
            </a:pPr>
            <a:r>
              <a:rPr lang="en-US" dirty="0" smtClean="0">
                <a:solidFill>
                  <a:schemeClr val="lt1"/>
                </a:solidFill>
                <a:latin typeface="Times New Roman"/>
                <a:ea typeface="Times New Roman"/>
                <a:cs typeface="Times New Roman"/>
                <a:sym typeface="Times New Roman"/>
              </a:rPr>
              <a:t>Q </a:t>
            </a:r>
            <a:r>
              <a:rPr lang="en-US" dirty="0">
                <a:solidFill>
                  <a:schemeClr val="lt1"/>
                </a:solidFill>
                <a:latin typeface="Times New Roman"/>
                <a:ea typeface="Times New Roman"/>
                <a:cs typeface="Times New Roman"/>
                <a:sym typeface="Times New Roman"/>
              </a:rPr>
              <a:t>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a:t>
            </a:r>
            <a:r>
              <a:rPr lang="en-US" dirty="0" smtClean="0">
                <a:solidFill>
                  <a:schemeClr val="lt1"/>
                </a:solidFill>
                <a:latin typeface="Times New Roman"/>
                <a:ea typeface="Times New Roman"/>
                <a:cs typeface="Times New Roman"/>
                <a:sym typeface="Times New Roman"/>
              </a:rPr>
              <a:t>4</a:t>
            </a:r>
            <a:r>
              <a:rPr lang="en-US" baseline="30000" dirty="0" smtClean="0">
                <a:solidFill>
                  <a:schemeClr val="lt1"/>
                </a:solidFill>
                <a:latin typeface="Times New Roman"/>
                <a:ea typeface="Times New Roman"/>
                <a:cs typeface="Times New Roman"/>
                <a:sym typeface="Times New Roman"/>
              </a:rPr>
              <a:t>th</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for better Understanding </a:t>
            </a:r>
            <a:endParaRPr lang="en-US" dirty="0" smtClean="0">
              <a:solidFill>
                <a:schemeClr val="lt1"/>
              </a:solidFill>
              <a:latin typeface="Times New Roman"/>
              <a:ea typeface="Times New Roman"/>
              <a:cs typeface="Times New Roman"/>
              <a:sym typeface="Times New Roman"/>
            </a:endParaRPr>
          </a:p>
          <a:p>
            <a:pPr marL="0" lvl="1" indent="0" algn="l" rtl="0">
              <a:spcBef>
                <a:spcPts val="960"/>
              </a:spcBef>
              <a:spcAft>
                <a:spcPts val="0"/>
              </a:spcAft>
              <a:buSzPts val="1440"/>
              <a:buNone/>
            </a:pPr>
            <a:endParaRPr lang="en-US" dirty="0" smtClean="0">
              <a:solidFill>
                <a:schemeClr val="lt1"/>
              </a:solidFill>
              <a:latin typeface="Times New Roman"/>
              <a:ea typeface="Times New Roman"/>
              <a:cs typeface="Times New Roman"/>
              <a:sym typeface="Times New Roman"/>
            </a:endParaRPr>
          </a:p>
          <a:p>
            <a:pPr marL="0" lvl="0" indent="0">
              <a:spcBef>
                <a:spcPts val="0"/>
              </a:spcBef>
              <a:buSzPts val="1600"/>
              <a:buNone/>
            </a:pPr>
            <a:r>
              <a:rPr lang="en-US" dirty="0">
                <a:solidFill>
                  <a:schemeClr val="lt1"/>
                </a:solidFill>
                <a:latin typeface="Times New Roman"/>
                <a:ea typeface="Times New Roman"/>
                <a:cs typeface="Times New Roman"/>
                <a:sym typeface="Times New Roman"/>
              </a:rPr>
              <a:t>Q </a:t>
            </a:r>
            <a:r>
              <a:rPr lang="en-US" dirty="0" smtClean="0">
                <a:solidFill>
                  <a:schemeClr val="lt1"/>
                </a:solidFill>
                <a:latin typeface="Times New Roman"/>
                <a:ea typeface="Times New Roman"/>
                <a:cs typeface="Times New Roman"/>
                <a:sym typeface="Times New Roman"/>
              </a:rPr>
              <a:t>4) </a:t>
            </a:r>
            <a:r>
              <a:rPr lang="en-US" sz="1800" dirty="0">
                <a:solidFill>
                  <a:schemeClr val="lt1"/>
                </a:solidFill>
                <a:latin typeface="Times New Roman"/>
                <a:ea typeface="Times New Roman"/>
                <a:cs typeface="Times New Roman"/>
                <a:sym typeface="Times New Roman"/>
              </a:rPr>
              <a:t>How logs are managed?</a:t>
            </a:r>
            <a:endParaRPr lang="en-US" dirty="0"/>
          </a:p>
          <a:p>
            <a:pPr marL="0" lvl="0" indent="0">
              <a:spcBef>
                <a:spcPts val="960"/>
              </a:spcBef>
              <a:buNone/>
            </a:pPr>
            <a:r>
              <a:rPr lang="en-US" sz="1800" dirty="0">
                <a:solidFill>
                  <a:schemeClr val="lt1"/>
                </a:solidFill>
                <a:latin typeface="Times New Roman"/>
                <a:ea typeface="Times New Roman"/>
                <a:cs typeface="Times New Roman"/>
                <a:sym typeface="Times New Roman"/>
              </a:rPr>
              <a:t>	We are using different logs as per the steps that we follow in   validation and  </a:t>
            </a:r>
            <a:endParaRPr lang="en-US" dirty="0"/>
          </a:p>
          <a:p>
            <a:pPr marL="0" lvl="0" indent="0">
              <a:spcBef>
                <a:spcPts val="960"/>
              </a:spcBef>
              <a:buNone/>
            </a:pPr>
            <a:r>
              <a:rPr lang="en-US" sz="1800" dirty="0">
                <a:solidFill>
                  <a:schemeClr val="lt1"/>
                </a:solidFill>
                <a:latin typeface="Times New Roman"/>
                <a:ea typeface="Times New Roman"/>
                <a:cs typeface="Times New Roman"/>
                <a:sym typeface="Times New Roman"/>
              </a:rPr>
              <a:t>       modeling like File validation log , Data Insertion ,Model Training log , prediction log    </a:t>
            </a:r>
            <a:endParaRPr lang="en-US" dirty="0"/>
          </a:p>
          <a:p>
            <a:pPr marL="0" lvl="0" indent="0">
              <a:spcBef>
                <a:spcPts val="960"/>
              </a:spcBef>
              <a:buNone/>
            </a:pPr>
            <a:r>
              <a:rPr lang="en-US" sz="1800" dirty="0">
                <a:solidFill>
                  <a:schemeClr val="lt1"/>
                </a:solidFill>
                <a:latin typeface="Times New Roman"/>
                <a:ea typeface="Times New Roman"/>
                <a:cs typeface="Times New Roman"/>
                <a:sym typeface="Times New Roman"/>
              </a:rPr>
              <a:t>       etc.</a:t>
            </a:r>
            <a:endParaRPr lang="en-US" dirty="0"/>
          </a:p>
          <a:p>
            <a:pPr marL="0" lvl="1" indent="0" algn="l" rtl="0">
              <a:spcBef>
                <a:spcPts val="960"/>
              </a:spcBef>
              <a:spcAft>
                <a:spcPts val="0"/>
              </a:spcAft>
              <a:buSzPts val="1440"/>
              <a:buNone/>
            </a:pPr>
            <a:endParaRPr dirty="0"/>
          </a:p>
          <a:p>
            <a:pPr marL="0" lvl="1" indent="0" algn="l" rtl="0">
              <a:spcBef>
                <a:spcPts val="960"/>
              </a:spcBef>
              <a:spcAft>
                <a:spcPts val="0"/>
              </a:spcAft>
              <a:buSzPts val="1440"/>
              <a:buNone/>
            </a:pP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960"/>
              </a:spcBef>
              <a:spcAft>
                <a:spcPts val="0"/>
              </a:spcAft>
              <a:buSzPts val="1440"/>
              <a:buNone/>
            </a:pPr>
            <a:r>
              <a:rPr lang="en-US" sz="1800" dirty="0" smtClean="0">
                <a:solidFill>
                  <a:schemeClr val="lt1"/>
                </a:solidFill>
                <a:latin typeface="Times New Roman"/>
                <a:ea typeface="Times New Roman"/>
                <a:cs typeface="Times New Roman"/>
                <a:sym typeface="Times New Roman"/>
              </a:rPr>
              <a:t>Q </a:t>
            </a:r>
            <a:r>
              <a:rPr lang="en-US" sz="1800" dirty="0">
                <a:solidFill>
                  <a:schemeClr val="lt1"/>
                </a:solidFill>
                <a:latin typeface="Times New Roman"/>
                <a:ea typeface="Times New Roman"/>
                <a:cs typeface="Times New Roman"/>
                <a:sym typeface="Times New Roman"/>
              </a:rPr>
              <a:t>5</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What techniques were you using for data pre-processing?</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Checking and changing Distribution of continuous values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outliers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numeric values.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Scaling the data</a:t>
            </a:r>
            <a:endParaRPr dirty="0"/>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7) How training was done or what models were used?</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Before diving the data in </a:t>
            </a:r>
            <a:r>
              <a:rPr lang="en-US" sz="1800" dirty="0" smtClean="0">
                <a:solidFill>
                  <a:schemeClr val="lt1"/>
                </a:solidFill>
                <a:latin typeface="Times New Roman"/>
                <a:ea typeface="Times New Roman"/>
                <a:cs typeface="Times New Roman"/>
                <a:sym typeface="Times New Roman"/>
              </a:rPr>
              <a:t>training and validation set we performed train test split</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The </a:t>
            </a:r>
            <a:r>
              <a:rPr lang="en-US" sz="1800" dirty="0" smtClean="0">
                <a:solidFill>
                  <a:schemeClr val="lt1"/>
                </a:solidFill>
                <a:latin typeface="Times New Roman"/>
                <a:ea typeface="Times New Roman"/>
                <a:cs typeface="Times New Roman"/>
                <a:sym typeface="Times New Roman"/>
              </a:rPr>
              <a:t>preprocessing </a:t>
            </a:r>
            <a:r>
              <a:rPr lang="en-US" sz="1800" dirty="0">
                <a:solidFill>
                  <a:schemeClr val="lt1"/>
                </a:solidFill>
                <a:latin typeface="Times New Roman"/>
                <a:ea typeface="Times New Roman"/>
                <a:cs typeface="Times New Roman"/>
                <a:sym typeface="Times New Roman"/>
              </a:rPr>
              <a:t>was performed over training and validation data</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Algorithms like </a:t>
            </a:r>
            <a:r>
              <a:rPr lang="en-US" sz="1800" dirty="0" smtClean="0">
                <a:solidFill>
                  <a:schemeClr val="lt1"/>
                </a:solidFill>
                <a:latin typeface="Times New Roman"/>
                <a:ea typeface="Times New Roman"/>
                <a:cs typeface="Times New Roman"/>
                <a:sym typeface="Times New Roman"/>
              </a:rPr>
              <a:t>Logistic Regression </a:t>
            </a:r>
            <a:r>
              <a:rPr lang="en-US" sz="1800" dirty="0">
                <a:solidFill>
                  <a:schemeClr val="lt1"/>
                </a:solidFill>
                <a:latin typeface="Times New Roman"/>
                <a:ea typeface="Times New Roman"/>
                <a:cs typeface="Times New Roman"/>
                <a:sym typeface="Times New Roman"/>
              </a:rPr>
              <a:t>,  </a:t>
            </a:r>
            <a:r>
              <a:rPr lang="en-US" sz="1800" dirty="0" smtClean="0">
                <a:solidFill>
                  <a:schemeClr val="lt1"/>
                </a:solidFill>
                <a:latin typeface="Times New Roman"/>
                <a:ea typeface="Times New Roman"/>
                <a:cs typeface="Times New Roman"/>
                <a:sym typeface="Times New Roman"/>
              </a:rPr>
              <a:t>Decision tree, Random Forest </a:t>
            </a:r>
            <a:r>
              <a:rPr lang="en-US" sz="1800" dirty="0">
                <a:solidFill>
                  <a:schemeClr val="lt1"/>
                </a:solidFill>
                <a:latin typeface="Times New Roman"/>
                <a:ea typeface="Times New Roman"/>
                <a:cs typeface="Times New Roman"/>
                <a:sym typeface="Times New Roman"/>
              </a:rPr>
              <a:t>were used based on the recall final model was used </a:t>
            </a:r>
            <a:r>
              <a:rPr lang="en-US" sz="1800" dirty="0" smtClean="0">
                <a:solidFill>
                  <a:schemeClr val="lt1"/>
                </a:solidFill>
                <a:latin typeface="Times New Roman"/>
                <a:ea typeface="Times New Roman"/>
                <a:cs typeface="Times New Roman"/>
                <a:sym typeface="Times New Roman"/>
              </a:rPr>
              <a:t>and </a:t>
            </a:r>
            <a:r>
              <a:rPr lang="en-US" sz="1800" dirty="0">
                <a:solidFill>
                  <a:schemeClr val="lt1"/>
                </a:solidFill>
                <a:latin typeface="Times New Roman"/>
                <a:ea typeface="Times New Roman"/>
                <a:cs typeface="Times New Roman"/>
                <a:sym typeface="Times New Roman"/>
              </a:rPr>
              <a:t>we saved that </a:t>
            </a:r>
            <a:r>
              <a:rPr lang="en-US" sz="1800" dirty="0" smtClean="0">
                <a:solidFill>
                  <a:schemeClr val="lt1"/>
                </a:solidFill>
                <a:latin typeface="Times New Roman"/>
                <a:ea typeface="Times New Roman"/>
                <a:cs typeface="Times New Roman"/>
                <a:sym typeface="Times New Roman"/>
              </a:rPr>
              <a:t>model in pickle file .</a:t>
            </a:r>
          </a:p>
          <a:p>
            <a:pPr marL="0" lvl="0" indent="0" algn="l" rtl="0">
              <a:spcBef>
                <a:spcPts val="960"/>
              </a:spcBef>
              <a:spcAft>
                <a:spcPts val="0"/>
              </a:spcAft>
              <a:buSzPts val="1440"/>
              <a:buNone/>
            </a:pPr>
            <a:endParaRPr lang="en-US" sz="1800" dirty="0">
              <a:solidFill>
                <a:schemeClr val="lt1"/>
              </a:solidFill>
              <a:latin typeface="Times New Roman"/>
              <a:cs typeface="Times New Roman"/>
              <a:sym typeface="Times New Roman"/>
            </a:endParaRPr>
          </a:p>
          <a:p>
            <a:pPr marL="0" lvl="0" indent="0" algn="l" rtl="0">
              <a:spcBef>
                <a:spcPts val="960"/>
              </a:spcBef>
              <a:spcAft>
                <a:spcPts val="0"/>
              </a:spcAft>
              <a:buSzPts val="1440"/>
              <a:buNone/>
            </a:pP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8) How Prediction was done?</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testing </a:t>
            </a:r>
            <a:r>
              <a:rPr lang="en-US" sz="1800" dirty="0" smtClean="0">
                <a:solidFill>
                  <a:schemeClr val="lt1"/>
                </a:solidFill>
                <a:latin typeface="Times New Roman"/>
                <a:ea typeface="Times New Roman"/>
                <a:cs typeface="Times New Roman"/>
                <a:sym typeface="Times New Roman"/>
              </a:rPr>
              <a:t>data is taken with splitting </a:t>
            </a:r>
            <a:r>
              <a:rPr lang="en-US" sz="1800" dirty="0">
                <a:solidFill>
                  <a:schemeClr val="lt1"/>
                </a:solidFill>
                <a:latin typeface="Times New Roman"/>
                <a:ea typeface="Times New Roman"/>
                <a:cs typeface="Times New Roman"/>
                <a:sym typeface="Times New Roman"/>
              </a:rPr>
              <a:t>.We Perform the same life cycle till the </a:t>
            </a:r>
            <a:r>
              <a:rPr lang="en-US" sz="1800" dirty="0" smtClean="0">
                <a:solidFill>
                  <a:schemeClr val="lt1"/>
                </a:solidFill>
                <a:latin typeface="Times New Roman"/>
                <a:ea typeface="Times New Roman"/>
                <a:cs typeface="Times New Roman"/>
                <a:sym typeface="Times New Roman"/>
              </a:rPr>
              <a:t>data </a:t>
            </a:r>
            <a:r>
              <a:rPr lang="en-US" sz="1800" dirty="0">
                <a:solidFill>
                  <a:schemeClr val="lt1"/>
                </a:solidFill>
                <a:latin typeface="Times New Roman"/>
                <a:ea typeface="Times New Roman"/>
                <a:cs typeface="Times New Roman"/>
                <a:sym typeface="Times New Roman"/>
              </a:rPr>
              <a:t>.Then on the </a:t>
            </a:r>
            <a:r>
              <a:rPr lang="en-US" sz="1800" dirty="0" smtClean="0">
                <a:solidFill>
                  <a:schemeClr val="lt1"/>
                </a:solidFill>
                <a:latin typeface="Times New Roman"/>
                <a:ea typeface="Times New Roman"/>
                <a:cs typeface="Times New Roman"/>
                <a:sym typeface="Times New Roman"/>
              </a:rPr>
              <a:t>basis of  test data </a:t>
            </a:r>
            <a:r>
              <a:rPr lang="en-US" sz="1800" dirty="0">
                <a:solidFill>
                  <a:schemeClr val="lt1"/>
                </a:solidFill>
                <a:latin typeface="Times New Roman"/>
                <a:ea typeface="Times New Roman"/>
                <a:cs typeface="Times New Roman"/>
                <a:sym typeface="Times New Roman"/>
              </a:rPr>
              <a:t>model is loaded and perform prediction. In the end we get the accumulated data of predictions.</a:t>
            </a: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spcBef>
                <a:spcPts val="960"/>
              </a:spcBef>
              <a:buNone/>
            </a:pPr>
            <a:r>
              <a:rPr lang="en-US" dirty="0">
                <a:solidFill>
                  <a:schemeClr val="lt1"/>
                </a:solidFill>
                <a:latin typeface="Times New Roman"/>
                <a:ea typeface="Times New Roman"/>
                <a:cs typeface="Times New Roman"/>
              </a:rPr>
              <a:t>Machine Learning Project for predicting person income status. Based on different parameters model will be trained and will predict the salary status of the person which is greater or lesser than average salary</a:t>
            </a:r>
            <a:r>
              <a:rPr lang="en-US" dirty="0">
                <a:solidFill>
                  <a:schemeClr val="lt1"/>
                </a:solidFill>
                <a:latin typeface="Times New Roman"/>
                <a:ea typeface="Times New Roman"/>
                <a:cs typeface="Times New Roman"/>
                <a:sym typeface="Times New Roman"/>
              </a:rPr>
              <a:t>.</a:t>
            </a:r>
            <a:endParaRPr dirty="0">
              <a:solidFill>
                <a:schemeClr val="lt1"/>
              </a:solidFill>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Detection of </a:t>
            </a:r>
            <a:r>
              <a:rPr lang="en-US" dirty="0" smtClean="0">
                <a:solidFill>
                  <a:schemeClr val="lt1"/>
                </a:solidFill>
                <a:latin typeface="Times New Roman"/>
                <a:ea typeface="Times New Roman"/>
                <a:cs typeface="Times New Roman"/>
                <a:sym typeface="Times New Roman"/>
              </a:rPr>
              <a:t>upcoming economic condition.</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 of </a:t>
            </a:r>
            <a:r>
              <a:rPr lang="en-US" dirty="0" smtClean="0">
                <a:solidFill>
                  <a:schemeClr val="lt1"/>
                </a:solidFill>
                <a:latin typeface="Times New Roman"/>
                <a:ea typeface="Times New Roman"/>
                <a:cs typeface="Times New Roman"/>
                <a:sym typeface="Times New Roman"/>
              </a:rPr>
              <a:t>citizen lifestyle.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easy flow for  managing resources.</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Helps to develop social economic condition of the society</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a:t>
            </a:r>
            <a:endParaRPr dirty="0"/>
          </a:p>
          <a:p>
            <a:pPr marL="742950" lvl="1" indent="-285750" algn="l" rtl="0">
              <a:spcBef>
                <a:spcPts val="960"/>
              </a:spcBef>
              <a:spcAft>
                <a:spcPts val="0"/>
              </a:spcAft>
              <a:buSzPts val="1440"/>
              <a:buFont typeface="Noto Sans Symbols"/>
              <a:buChar char="⮚"/>
            </a:pPr>
            <a:r>
              <a:rPr lang="en-US" smtClean="0">
                <a:solidFill>
                  <a:schemeClr val="lt1"/>
                </a:solidFill>
                <a:latin typeface="Times New Roman"/>
                <a:ea typeface="Times New Roman"/>
                <a:cs typeface="Times New Roman"/>
                <a:sym typeface="Times New Roman"/>
              </a:rPr>
              <a:t>Number </a:t>
            </a:r>
            <a:r>
              <a:rPr lang="en-US" dirty="0">
                <a:solidFill>
                  <a:schemeClr val="lt1"/>
                </a:solidFill>
                <a:latin typeface="Times New Roman"/>
                <a:ea typeface="Times New Roman"/>
                <a:cs typeface="Times New Roman"/>
                <a:sym typeface="Times New Roman"/>
              </a:rPr>
              <a:t>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781194" y="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sp>
        <p:nvSpPr>
          <p:cNvPr id="34" name="Rounded Rectangle 33"/>
          <p:cNvSpPr/>
          <p:nvPr/>
        </p:nvSpPr>
        <p:spPr>
          <a:xfrm>
            <a:off x="2784759" y="1601571"/>
            <a:ext cx="163483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Pr>
              <a:t>Data Ingestion</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36" name="Rounded Rectangle 35"/>
          <p:cNvSpPr/>
          <p:nvPr/>
        </p:nvSpPr>
        <p:spPr>
          <a:xfrm>
            <a:off x="5874326" y="1601571"/>
            <a:ext cx="169025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Pr>
              <a:t>Data Transformation</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37" name="Right Arrow 36"/>
          <p:cNvSpPr/>
          <p:nvPr/>
        </p:nvSpPr>
        <p:spPr>
          <a:xfrm>
            <a:off x="4419599" y="1816455"/>
            <a:ext cx="145472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9" name="Rounded Rectangle 38"/>
          <p:cNvSpPr/>
          <p:nvPr/>
        </p:nvSpPr>
        <p:spPr>
          <a:xfrm>
            <a:off x="5874327" y="3366655"/>
            <a:ext cx="178723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Pr>
              <a:t>Preprocessing</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40" name="Rounded Rectangle 39"/>
          <p:cNvSpPr/>
          <p:nvPr/>
        </p:nvSpPr>
        <p:spPr>
          <a:xfrm>
            <a:off x="2784759" y="3366655"/>
            <a:ext cx="163483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Pr>
              <a:t>Model Building</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41" name="Rounded Rectangle 40"/>
          <p:cNvSpPr/>
          <p:nvPr/>
        </p:nvSpPr>
        <p:spPr>
          <a:xfrm>
            <a:off x="2784758" y="5126182"/>
            <a:ext cx="173182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Pr>
              <a:t>Model Testing</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43" name="Rounded Rectangle 42"/>
          <p:cNvSpPr/>
          <p:nvPr/>
        </p:nvSpPr>
        <p:spPr>
          <a:xfrm>
            <a:off x="5874325" y="5029200"/>
            <a:ext cx="178723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Pr>
              <a:t>Deployment</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44" name="Down Arrow 43"/>
          <p:cNvSpPr/>
          <p:nvPr/>
        </p:nvSpPr>
        <p:spPr>
          <a:xfrm>
            <a:off x="6525628" y="2515971"/>
            <a:ext cx="484632" cy="8506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5" name="Left Arrow 44"/>
          <p:cNvSpPr/>
          <p:nvPr/>
        </p:nvSpPr>
        <p:spPr>
          <a:xfrm>
            <a:off x="4475018" y="3581539"/>
            <a:ext cx="1399307"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6" name="Down Arrow 45"/>
          <p:cNvSpPr/>
          <p:nvPr/>
        </p:nvSpPr>
        <p:spPr>
          <a:xfrm>
            <a:off x="3408353" y="4281055"/>
            <a:ext cx="484632" cy="8451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9" name="Right Arrow 48"/>
          <p:cNvSpPr/>
          <p:nvPr/>
        </p:nvSpPr>
        <p:spPr>
          <a:xfrm>
            <a:off x="4516582" y="5244084"/>
            <a:ext cx="135774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Tree>
    <p:extLst>
      <p:ext uri="{BB962C8B-B14F-4D97-AF65-F5344CB8AC3E}">
        <p14:creationId xmlns:p14="http://schemas.microsoft.com/office/powerpoint/2010/main" val="78875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a:t>
            </a:r>
            <a:r>
              <a:rPr lang="en-US" sz="2200" dirty="0" smtClean="0">
                <a:solidFill>
                  <a:schemeClr val="lt1"/>
                </a:solidFill>
                <a:latin typeface="Times New Roman"/>
                <a:ea typeface="Times New Roman"/>
                <a:cs typeface="Times New Roman"/>
                <a:sym typeface="Times New Roman"/>
              </a:rPr>
              <a:t>artifacts</a:t>
            </a:r>
            <a:r>
              <a:rPr lang="en-US" sz="2200" dirty="0" smtClean="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Using UCI website data is collected and csv file is stored in artifacts folder for further accessing the data.</a:t>
            </a:r>
            <a:endParaRPr dirty="0"/>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Validation and Data Transformation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Validation </a:t>
            </a:r>
            <a:r>
              <a:rPr lang="en-US" dirty="0" smtClean="0">
                <a:solidFill>
                  <a:schemeClr val="lt1"/>
                </a:solidFill>
                <a:latin typeface="Times New Roman"/>
                <a:ea typeface="Times New Roman"/>
                <a:cs typeface="Times New Roman"/>
                <a:sym typeface="Times New Roman"/>
              </a:rPr>
              <a:t>– Artifacts folder created in which csv file is stored which is used for validation</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 – Validation of number of columns present in the </a:t>
            </a:r>
            <a:r>
              <a:rPr lang="en-US" dirty="0" smtClean="0">
                <a:solidFill>
                  <a:schemeClr val="lt1"/>
                </a:solidFill>
                <a:latin typeface="Times New Roman"/>
                <a:ea typeface="Times New Roman"/>
                <a:cs typeface="Times New Roman"/>
                <a:sym typeface="Times New Roman"/>
              </a:rPr>
              <a:t>file.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Null values in columns - If any of the columns in a file have all the values as NULL or </a:t>
            </a:r>
            <a:r>
              <a:rPr lang="en-US" dirty="0" smtClean="0">
                <a:solidFill>
                  <a:schemeClr val="lt1"/>
                </a:solidFill>
                <a:latin typeface="Times New Roman"/>
                <a:ea typeface="Times New Roman"/>
                <a:cs typeface="Times New Roman"/>
                <a:sym typeface="Times New Roman"/>
              </a:rPr>
              <a:t>missing.</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3074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Export from </a:t>
            </a:r>
            <a:r>
              <a:rPr lang="en-US" dirty="0" smtClean="0">
                <a:solidFill>
                  <a:schemeClr val="lt1"/>
                </a:solidFill>
                <a:latin typeface="Times New Roman"/>
                <a:ea typeface="Times New Roman"/>
                <a:cs typeface="Times New Roman"/>
                <a:sym typeface="Times New Roman"/>
              </a:rPr>
              <a:t>csv file </a:t>
            </a:r>
            <a:r>
              <a:rPr lang="en-US" dirty="0">
                <a:solidFill>
                  <a:schemeClr val="lt1"/>
                </a:solidFill>
                <a:latin typeface="Times New Roman"/>
                <a:ea typeface="Times New Roman"/>
                <a:cs typeface="Times New Roman"/>
                <a:sym typeface="Times New Roman"/>
              </a:rPr>
              <a:t>:</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The accumulated </a:t>
            </a:r>
            <a:r>
              <a:rPr lang="en-US" sz="1800" dirty="0" smtClean="0">
                <a:solidFill>
                  <a:schemeClr val="lt1"/>
                </a:solidFill>
                <a:latin typeface="Times New Roman"/>
                <a:ea typeface="Times New Roman"/>
                <a:cs typeface="Times New Roman"/>
                <a:sym typeface="Times New Roman"/>
              </a:rPr>
              <a:t>data </a:t>
            </a:r>
            <a:r>
              <a:rPr lang="en-US" sz="1800" dirty="0">
                <a:solidFill>
                  <a:schemeClr val="lt1"/>
                </a:solidFill>
                <a:latin typeface="Times New Roman"/>
                <a:ea typeface="Times New Roman"/>
                <a:cs typeface="Times New Roman"/>
                <a:sym typeface="Times New Roman"/>
              </a:rPr>
              <a:t>in csv format for 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Preprocessing   </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among data etc.</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 </a:t>
            </a:r>
            <a:r>
              <a:rPr lang="en-US" sz="1800" dirty="0" smtClean="0">
                <a:solidFill>
                  <a:schemeClr val="lt1"/>
                </a:solidFill>
                <a:latin typeface="Times New Roman"/>
                <a:ea typeface="Times New Roman"/>
                <a:cs typeface="Times New Roman"/>
                <a:sym typeface="Times New Roman"/>
              </a:rPr>
              <a:t>Preprocessing</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to scale down the values.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457200" lvl="1" indent="0" algn="l" rtl="0">
              <a:spcBef>
                <a:spcPts val="960"/>
              </a:spcBef>
              <a:spcAft>
                <a:spcPts val="0"/>
              </a:spcAft>
              <a:buSzPts val="1440"/>
              <a:buNone/>
            </a:pPr>
            <a:r>
              <a:rPr lang="en-US" dirty="0" smtClean="0">
                <a:solidFill>
                  <a:schemeClr val="lt1"/>
                </a:solidFill>
                <a:latin typeface="Times New Roman"/>
                <a:ea typeface="Times New Roman"/>
                <a:cs typeface="Times New Roman"/>
                <a:sym typeface="Times New Roman"/>
              </a:rPr>
              <a:t>Model </a:t>
            </a:r>
            <a:r>
              <a:rPr lang="en-US" dirty="0">
                <a:solidFill>
                  <a:schemeClr val="lt1"/>
                </a:solidFill>
                <a:latin typeface="Times New Roman"/>
                <a:ea typeface="Times New Roman"/>
                <a:cs typeface="Times New Roman"/>
                <a:sym typeface="Times New Roman"/>
              </a:rPr>
              <a:t>Selection – </a:t>
            </a:r>
            <a:endParaRPr dirty="0">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After </a:t>
            </a:r>
            <a:r>
              <a:rPr lang="en-US" sz="1800" dirty="0" smtClean="0">
                <a:solidFill>
                  <a:schemeClr val="lt1"/>
                </a:solidFill>
                <a:latin typeface="Times New Roman"/>
                <a:ea typeface="Times New Roman"/>
                <a:cs typeface="Times New Roman"/>
                <a:sym typeface="Times New Roman"/>
              </a:rPr>
              <a:t>preprocessing the train data used for training model which is classification model consist of logistic regression, random forest, decision tree. Among this random forest is selected with tuning hyper parameter to give good solution.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accumulated data </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in csv format for  prediction</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a:t>
            </a:r>
            <a:r>
              <a:rPr lang="en-US" sz="1800" dirty="0" smtClean="0">
                <a:solidFill>
                  <a:schemeClr val="lt1"/>
                </a:solidFill>
                <a:latin typeface="Times New Roman"/>
                <a:ea typeface="Times New Roman"/>
                <a:cs typeface="Times New Roman"/>
                <a:sym typeface="Times New Roman"/>
              </a:rPr>
              <a:t>it.</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Once the prediction is done </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The predictions  are saved in csv format and shared.</a:t>
            </a:r>
            <a:endParaRPr dirty="0"/>
          </a:p>
          <a:p>
            <a:pPr marL="285750" lvl="0" indent="-184150" algn="l" rtl="0">
              <a:spcBef>
                <a:spcPts val="1000"/>
              </a:spcBef>
              <a:spcAft>
                <a:spcPts val="0"/>
              </a:spcAft>
              <a:buSzPts val="1600"/>
              <a:buNone/>
            </a:pPr>
            <a:endParaRPr dirty="0">
              <a:solidFill>
                <a:schemeClr val="lt1"/>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647</Words>
  <Application>Microsoft Office PowerPoint</Application>
  <PresentationFormat>Widescreen</PresentationFormat>
  <Paragraphs>77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Noto Sans Symbols</vt:lpstr>
      <vt:lpstr>Century Gothic</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Santosh Satpute (Consultant)</cp:lastModifiedBy>
  <cp:revision>10</cp:revision>
  <dcterms:created xsi:type="dcterms:W3CDTF">2021-06-19T13:01:53Z</dcterms:created>
  <dcterms:modified xsi:type="dcterms:W3CDTF">2023-07-06T18:56:09Z</dcterms:modified>
</cp:coreProperties>
</file>