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9" r:id="rId5"/>
    <p:sldId id="270" r:id="rId6"/>
    <p:sldId id="260"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26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11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CREDIT CARD PREDICTION</a:t>
            </a: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a:t>
            </a:r>
            <a:r>
              <a:rPr lang="en-US" dirty="0" smtClean="0">
                <a:solidFill>
                  <a:schemeClr val="lt1"/>
                </a:solidFill>
                <a:latin typeface="Times New Roman"/>
                <a:ea typeface="Times New Roman"/>
                <a:cs typeface="Times New Roman"/>
                <a:sym typeface="Times New Roman"/>
              </a:rPr>
              <a:t>taken from UCI/</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website.</a:t>
            </a:r>
          </a:p>
          <a:p>
            <a:pPr marL="457200" lvl="1" indent="0" algn="l" rtl="0">
              <a:spcBef>
                <a:spcPts val="960"/>
              </a:spcBef>
              <a:spcAft>
                <a:spcPts val="0"/>
              </a:spcAft>
              <a:buSzPts val="1440"/>
              <a:buNone/>
            </a:pP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r>
              <a:rPr lang="en-US" dirty="0" smtClean="0">
                <a:solidFill>
                  <a:schemeClr val="lt1"/>
                </a:solidFill>
                <a:latin typeface="Times New Roman"/>
                <a:ea typeface="Times New Roman"/>
                <a:cs typeface="Times New Roman"/>
                <a:sym typeface="Times New Roman"/>
              </a:rPr>
              <a:t>.</a:t>
            </a:r>
            <a:endParaRPr lang="en-US" dirty="0" smtClean="0"/>
          </a:p>
          <a:p>
            <a:pPr marL="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a:t>
            </a:r>
            <a:r>
              <a:rPr lang="en-US" dirty="0">
                <a:solidFill>
                  <a:schemeClr val="lt1"/>
                </a:solidFill>
                <a:latin typeface="Times New Roman"/>
                <a:ea typeface="Times New Roman"/>
                <a:cs typeface="Times New Roman"/>
                <a:sym typeface="Times New Roman"/>
              </a:rPr>
              <a:t>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a:t>
            </a:r>
            <a:r>
              <a:rPr lang="en-US" dirty="0" smtClean="0">
                <a:solidFill>
                  <a:schemeClr val="lt1"/>
                </a:solidFill>
                <a:latin typeface="Times New Roman"/>
                <a:ea typeface="Times New Roman"/>
                <a:cs typeface="Times New Roman"/>
                <a:sym typeface="Times New Roman"/>
              </a:rPr>
              <a:t>4</a:t>
            </a:r>
            <a:r>
              <a:rPr lang="en-US" baseline="30000" dirty="0" smtClean="0">
                <a:solidFill>
                  <a:schemeClr val="lt1"/>
                </a:solidFill>
                <a:latin typeface="Times New Roman"/>
                <a:ea typeface="Times New Roman"/>
                <a:cs typeface="Times New Roman"/>
                <a:sym typeface="Times New Roman"/>
              </a:rPr>
              <a:t>th</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for better Understanding </a:t>
            </a:r>
            <a:endParaRPr lang="en-US" dirty="0" smtClean="0">
              <a:solidFill>
                <a:schemeClr val="lt1"/>
              </a:solidFill>
              <a:latin typeface="Times New Roman"/>
              <a:ea typeface="Times New Roman"/>
              <a:cs typeface="Times New Roman"/>
              <a:sym typeface="Times New Roman"/>
            </a:endParaRPr>
          </a:p>
          <a:p>
            <a:pPr marL="0" lvl="1" indent="0" algn="l" rtl="0">
              <a:spcBef>
                <a:spcPts val="960"/>
              </a:spcBef>
              <a:spcAft>
                <a:spcPts val="0"/>
              </a:spcAft>
              <a:buSzPts val="1440"/>
              <a:buNone/>
            </a:pPr>
            <a:endParaRPr lang="en-US" dirty="0" smtClean="0">
              <a:solidFill>
                <a:schemeClr val="lt1"/>
              </a:solidFill>
              <a:latin typeface="Times New Roman"/>
              <a:ea typeface="Times New Roman"/>
              <a:cs typeface="Times New Roman"/>
              <a:sym typeface="Times New Roman"/>
            </a:endParaRPr>
          </a:p>
          <a:p>
            <a:pPr marL="0" lvl="0" indent="0">
              <a:spcBef>
                <a:spcPts val="0"/>
              </a:spcBef>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4) </a:t>
            </a:r>
            <a:r>
              <a:rPr lang="en-US" sz="1800" dirty="0">
                <a:solidFill>
                  <a:schemeClr val="lt1"/>
                </a:solidFill>
                <a:latin typeface="Times New Roman"/>
                <a:ea typeface="Times New Roman"/>
                <a:cs typeface="Times New Roman"/>
                <a:sym typeface="Times New Roman"/>
              </a:rPr>
              <a:t>How logs are managed?</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etc.</a:t>
            </a:r>
            <a:endParaRPr lang="en-US" dirty="0"/>
          </a:p>
          <a:p>
            <a:pPr marL="0" lvl="1" indent="0" algn="l" rtl="0">
              <a:spcBef>
                <a:spcPts val="960"/>
              </a:spcBef>
              <a:spcAft>
                <a:spcPts val="0"/>
              </a:spcAft>
              <a:buSzPts val="1440"/>
              <a:buNone/>
            </a:pPr>
            <a:endParaRPr dirty="0"/>
          </a:p>
          <a:p>
            <a:pPr marL="0" lvl="1" indent="0" algn="l" rtl="0">
              <a:spcBef>
                <a:spcPts val="960"/>
              </a:spcBef>
              <a:spcAft>
                <a:spcPts val="0"/>
              </a:spcAft>
              <a:buSzPts val="1440"/>
              <a:buNone/>
            </a:pP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5</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a:t>
            </a:r>
            <a:r>
              <a:rPr lang="en-US" sz="1800" dirty="0" smtClean="0">
                <a:solidFill>
                  <a:schemeClr val="lt1"/>
                </a:solidFill>
                <a:latin typeface="Times New Roman"/>
                <a:ea typeface="Times New Roman"/>
                <a:cs typeface="Times New Roman"/>
                <a:sym typeface="Times New Roman"/>
              </a:rPr>
              <a:t>training and validation set we performed train test split</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a:t>
            </a:r>
            <a:r>
              <a:rPr lang="en-US" sz="1800" dirty="0" smtClean="0">
                <a:solidFill>
                  <a:schemeClr val="lt1"/>
                </a:solidFill>
                <a:latin typeface="Times New Roman"/>
                <a:ea typeface="Times New Roman"/>
                <a:cs typeface="Times New Roman"/>
                <a:sym typeface="Times New Roman"/>
              </a:rPr>
              <a:t>preprocessing </a:t>
            </a:r>
            <a:r>
              <a:rPr lang="en-US" sz="1800" dirty="0">
                <a:solidFill>
                  <a:schemeClr val="lt1"/>
                </a:solidFill>
                <a:latin typeface="Times New Roman"/>
                <a:ea typeface="Times New Roman"/>
                <a:cs typeface="Times New Roman"/>
                <a:sym typeface="Times New Roman"/>
              </a:rPr>
              <a:t>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a:t>
            </a:r>
            <a:r>
              <a:rPr lang="en-US" sz="1800" dirty="0" smtClean="0">
                <a:solidFill>
                  <a:schemeClr val="lt1"/>
                </a:solidFill>
                <a:latin typeface="Times New Roman"/>
                <a:ea typeface="Times New Roman"/>
                <a:cs typeface="Times New Roman"/>
                <a:sym typeface="Times New Roman"/>
              </a:rPr>
              <a:t>Logistic Regression </a:t>
            </a:r>
            <a:r>
              <a:rPr lang="en-US" sz="1800" dirty="0">
                <a:solidFill>
                  <a:schemeClr val="lt1"/>
                </a:solidFill>
                <a:latin typeface="Times New Roman"/>
                <a:ea typeface="Times New Roman"/>
                <a:cs typeface="Times New Roman"/>
                <a:sym typeface="Times New Roman"/>
              </a:rPr>
              <a:t>,  </a:t>
            </a:r>
            <a:r>
              <a:rPr lang="en-US" sz="1800" dirty="0" smtClean="0">
                <a:solidFill>
                  <a:schemeClr val="lt1"/>
                </a:solidFill>
                <a:latin typeface="Times New Roman"/>
                <a:ea typeface="Times New Roman"/>
                <a:cs typeface="Times New Roman"/>
                <a:sym typeface="Times New Roman"/>
              </a:rPr>
              <a:t>Decision tree, Random Forest </a:t>
            </a:r>
            <a:r>
              <a:rPr lang="en-US" sz="1800" dirty="0">
                <a:solidFill>
                  <a:schemeClr val="lt1"/>
                </a:solidFill>
                <a:latin typeface="Times New Roman"/>
                <a:ea typeface="Times New Roman"/>
                <a:cs typeface="Times New Roman"/>
                <a:sym typeface="Times New Roman"/>
              </a:rPr>
              <a:t>were used based on the recall final model was used </a:t>
            </a:r>
            <a:r>
              <a:rPr lang="en-US" sz="1800" dirty="0" smtClean="0">
                <a:solidFill>
                  <a:schemeClr val="lt1"/>
                </a:solidFill>
                <a:latin typeface="Times New Roman"/>
                <a:ea typeface="Times New Roman"/>
                <a:cs typeface="Times New Roman"/>
                <a:sym typeface="Times New Roman"/>
              </a:rPr>
              <a:t>and </a:t>
            </a:r>
            <a:r>
              <a:rPr lang="en-US" sz="1800" dirty="0">
                <a:solidFill>
                  <a:schemeClr val="lt1"/>
                </a:solidFill>
                <a:latin typeface="Times New Roman"/>
                <a:ea typeface="Times New Roman"/>
                <a:cs typeface="Times New Roman"/>
                <a:sym typeface="Times New Roman"/>
              </a:rPr>
              <a:t>we saved that </a:t>
            </a:r>
            <a:r>
              <a:rPr lang="en-US" sz="1800" dirty="0" smtClean="0">
                <a:solidFill>
                  <a:schemeClr val="lt1"/>
                </a:solidFill>
                <a:latin typeface="Times New Roman"/>
                <a:ea typeface="Times New Roman"/>
                <a:cs typeface="Times New Roman"/>
                <a:sym typeface="Times New Roman"/>
              </a:rPr>
              <a:t>model in pickle file .</a:t>
            </a:r>
          </a:p>
          <a:p>
            <a:pPr marL="0" lvl="0" indent="0" algn="l" rtl="0">
              <a:spcBef>
                <a:spcPts val="960"/>
              </a:spcBef>
              <a:spcAft>
                <a:spcPts val="0"/>
              </a:spcAft>
              <a:buSzPts val="1440"/>
              <a:buNone/>
            </a:pPr>
            <a:endParaRPr lang="en-US" sz="1800" dirty="0">
              <a:solidFill>
                <a:schemeClr val="lt1"/>
              </a:solidFill>
              <a:latin typeface="Times New Roman"/>
              <a:cs typeface="Times New Roman"/>
              <a:sym typeface="Times New Roman"/>
            </a:endParaRP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a:t>
            </a:r>
            <a:r>
              <a:rPr lang="en-US" sz="1800" dirty="0" smtClean="0">
                <a:solidFill>
                  <a:schemeClr val="lt1"/>
                </a:solidFill>
                <a:latin typeface="Times New Roman"/>
                <a:ea typeface="Times New Roman"/>
                <a:cs typeface="Times New Roman"/>
                <a:sym typeface="Times New Roman"/>
              </a:rPr>
              <a:t>data is taken with splitting </a:t>
            </a:r>
            <a:r>
              <a:rPr lang="en-US" sz="1800" dirty="0">
                <a:solidFill>
                  <a:schemeClr val="lt1"/>
                </a:solidFill>
                <a:latin typeface="Times New Roman"/>
                <a:ea typeface="Times New Roman"/>
                <a:cs typeface="Times New Roman"/>
                <a:sym typeface="Times New Roman"/>
              </a:rPr>
              <a:t>.We Perform the same life cycle till the </a:t>
            </a:r>
            <a:r>
              <a:rPr lang="en-US" sz="1800" dirty="0" smtClean="0">
                <a:solidFill>
                  <a:schemeClr val="lt1"/>
                </a:solidFill>
                <a:latin typeface="Times New Roman"/>
                <a:ea typeface="Times New Roman"/>
                <a:cs typeface="Times New Roman"/>
                <a:sym typeface="Times New Roman"/>
              </a:rPr>
              <a:t>data </a:t>
            </a:r>
            <a:r>
              <a:rPr lang="en-US" sz="1800" dirty="0">
                <a:solidFill>
                  <a:schemeClr val="lt1"/>
                </a:solidFill>
                <a:latin typeface="Times New Roman"/>
                <a:ea typeface="Times New Roman"/>
                <a:cs typeface="Times New Roman"/>
                <a:sym typeface="Times New Roman"/>
              </a:rPr>
              <a:t>.Then on the </a:t>
            </a:r>
            <a:r>
              <a:rPr lang="en-US" sz="1800" dirty="0" smtClean="0">
                <a:solidFill>
                  <a:schemeClr val="lt1"/>
                </a:solidFill>
                <a:latin typeface="Times New Roman"/>
                <a:ea typeface="Times New Roman"/>
                <a:cs typeface="Times New Roman"/>
                <a:sym typeface="Times New Roman"/>
              </a:rPr>
              <a:t>basis of  test data </a:t>
            </a:r>
            <a:r>
              <a:rPr lang="en-US" sz="1800" dirty="0">
                <a:solidFill>
                  <a:schemeClr val="lt1"/>
                </a:solidFill>
                <a:latin typeface="Times New Roman"/>
                <a:ea typeface="Times New Roman"/>
                <a:cs typeface="Times New Roman"/>
                <a:sym typeface="Times New Roman"/>
              </a:rPr>
              <a:t>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a:t>
            </a:r>
            <a:r>
              <a:rPr lang="en-US" dirty="0" smtClean="0">
                <a:solidFill>
                  <a:schemeClr val="lt1"/>
                </a:solidFill>
                <a:latin typeface="Times New Roman"/>
                <a:ea typeface="Times New Roman"/>
                <a:cs typeface="Times New Roman"/>
                <a:sym typeface="Times New Roman"/>
              </a:rPr>
              <a:t>credit card defaulter prediction. </a:t>
            </a:r>
            <a:r>
              <a:rPr lang="en-US" dirty="0">
                <a:solidFill>
                  <a:schemeClr val="lt1"/>
                </a:solidFill>
                <a:latin typeface="Times New Roman"/>
                <a:ea typeface="Times New Roman"/>
                <a:cs typeface="Times New Roman"/>
                <a:sym typeface="Times New Roman"/>
              </a:rPr>
              <a:t>The model will determine whether a customer is </a:t>
            </a:r>
            <a:r>
              <a:rPr lang="en-US" dirty="0" smtClean="0">
                <a:solidFill>
                  <a:schemeClr val="lt1"/>
                </a:solidFill>
                <a:latin typeface="Times New Roman"/>
                <a:ea typeface="Times New Roman"/>
                <a:cs typeface="Times New Roman"/>
                <a:sym typeface="Times New Roman"/>
              </a:rPr>
              <a:t>will default or not default next month payment.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frauds.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fraud is 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a:t>
            </a:r>
            <a:endParaRPr dirty="0"/>
          </a:p>
          <a:p>
            <a:pPr marL="742950" lvl="1" indent="-285750" algn="l" rtl="0">
              <a:spcBef>
                <a:spcPts val="960"/>
              </a:spcBef>
              <a:spcAft>
                <a:spcPts val="0"/>
              </a:spcAft>
              <a:buSzPts val="1440"/>
              <a:buFont typeface="Noto Sans Symbols"/>
              <a:buChar char="⮚"/>
            </a:pPr>
            <a:r>
              <a:rPr lang="en-US"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781194"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34" name="Rounded Rectangle 33"/>
          <p:cNvSpPr/>
          <p:nvPr/>
        </p:nvSpPr>
        <p:spPr>
          <a:xfrm>
            <a:off x="2784759" y="1601571"/>
            <a:ext cx="16348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Data Ingestion</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6" name="Rounded Rectangle 35"/>
          <p:cNvSpPr/>
          <p:nvPr/>
        </p:nvSpPr>
        <p:spPr>
          <a:xfrm>
            <a:off x="5874326" y="1601571"/>
            <a:ext cx="169025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Data Transformation</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7" name="Right Arrow 36"/>
          <p:cNvSpPr/>
          <p:nvPr/>
        </p:nvSpPr>
        <p:spPr>
          <a:xfrm>
            <a:off x="4419599" y="1816455"/>
            <a:ext cx="14547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Rounded Rectangle 38"/>
          <p:cNvSpPr/>
          <p:nvPr/>
        </p:nvSpPr>
        <p:spPr>
          <a:xfrm>
            <a:off x="5874327" y="3366655"/>
            <a:ext cx="17872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Preprocessing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0" name="Rounded Rectangle 39"/>
          <p:cNvSpPr/>
          <p:nvPr/>
        </p:nvSpPr>
        <p:spPr>
          <a:xfrm>
            <a:off x="2784759" y="3366655"/>
            <a:ext cx="16348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Model Building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1" name="Rounded Rectangle 40"/>
          <p:cNvSpPr/>
          <p:nvPr/>
        </p:nvSpPr>
        <p:spPr>
          <a:xfrm>
            <a:off x="2784758" y="5126182"/>
            <a:ext cx="173182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Model Testing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3" name="Rounded Rectangle 42"/>
          <p:cNvSpPr/>
          <p:nvPr/>
        </p:nvSpPr>
        <p:spPr>
          <a:xfrm>
            <a:off x="5874325" y="5029200"/>
            <a:ext cx="178723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Deployment</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4" name="Down Arrow 43"/>
          <p:cNvSpPr/>
          <p:nvPr/>
        </p:nvSpPr>
        <p:spPr>
          <a:xfrm>
            <a:off x="6525628" y="2515971"/>
            <a:ext cx="484632" cy="850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5" name="Left Arrow 44"/>
          <p:cNvSpPr/>
          <p:nvPr/>
        </p:nvSpPr>
        <p:spPr>
          <a:xfrm>
            <a:off x="4475018" y="3581539"/>
            <a:ext cx="1399307"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Down Arrow 45"/>
          <p:cNvSpPr/>
          <p:nvPr/>
        </p:nvSpPr>
        <p:spPr>
          <a:xfrm>
            <a:off x="3408353" y="4281055"/>
            <a:ext cx="484632" cy="845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Right Arrow 48"/>
          <p:cNvSpPr/>
          <p:nvPr/>
        </p:nvSpPr>
        <p:spPr>
          <a:xfrm>
            <a:off x="4516582" y="5244084"/>
            <a:ext cx="13577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7887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a:t>
            </a:r>
            <a:r>
              <a:rPr lang="en-US" sz="2200" dirty="0" smtClean="0">
                <a:solidFill>
                  <a:schemeClr val="lt1"/>
                </a:solidFill>
                <a:latin typeface="Times New Roman"/>
                <a:ea typeface="Times New Roman"/>
                <a:cs typeface="Times New Roman"/>
                <a:sym typeface="Times New Roman"/>
              </a:rPr>
              <a:t>artifacts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Using UCI website data is collected and csv file is stored in artifacts folder for further accessing the data.</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283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Artifacts folder created in which csv file is stored which is used for validation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file.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a:t>
            </a:r>
            <a:r>
              <a:rPr lang="en-US" dirty="0" smtClean="0">
                <a:solidFill>
                  <a:schemeClr val="lt1"/>
                </a:solidFill>
                <a:latin typeface="Times New Roman"/>
                <a:ea typeface="Times New Roman"/>
                <a:cs typeface="Times New Roman"/>
                <a:sym typeface="Times New Roman"/>
              </a:rPr>
              <a:t>missing.</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smtClean="0">
                <a:solidFill>
                  <a:schemeClr val="lt1"/>
                </a:solidFill>
                <a:latin typeface="Times New Roman"/>
                <a:ea typeface="Times New Roman"/>
                <a:cs typeface="Times New Roman"/>
                <a:sym typeface="Times New Roman"/>
              </a:rPr>
              <a:t>csv file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a:t>
            </a:r>
            <a:r>
              <a:rPr lang="en-US" sz="1800" dirty="0" smtClean="0">
                <a:solidFill>
                  <a:schemeClr val="lt1"/>
                </a:solidFill>
                <a:latin typeface="Times New Roman"/>
                <a:ea typeface="Times New Roman"/>
                <a:cs typeface="Times New Roman"/>
                <a:sym typeface="Times New Roman"/>
              </a:rPr>
              <a:t>data </a:t>
            </a:r>
            <a:r>
              <a:rPr lang="en-US" sz="1800" dirty="0">
                <a:solidFill>
                  <a:schemeClr val="lt1"/>
                </a:solidFill>
                <a:latin typeface="Times New Roman"/>
                <a:ea typeface="Times New Roman"/>
                <a:cs typeface="Times New Roman"/>
                <a:sym typeface="Times New Roman"/>
              </a:rPr>
              <a:t>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a:t>
            </a:r>
            <a:r>
              <a:rPr lang="en-US" sz="1800" dirty="0" smtClean="0">
                <a:solidFill>
                  <a:schemeClr val="lt1"/>
                </a:solidFill>
                <a:latin typeface="Times New Roman"/>
                <a:ea typeface="Times New Roman"/>
                <a:cs typeface="Times New Roman"/>
                <a:sym typeface="Times New Roman"/>
              </a:rPr>
              <a:t>preprocessing the train data used for training model which is classification model consist of logistic regression, random forest, decision tree. Among this random forest is selected with tuning hyper parameter to give good solution.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a:t>
            </a:r>
            <a:r>
              <a:rPr lang="en-US" sz="1800" dirty="0" smtClean="0">
                <a:solidFill>
                  <a:schemeClr val="lt1"/>
                </a:solidFill>
                <a:latin typeface="Times New Roman"/>
                <a:ea typeface="Times New Roman"/>
                <a:cs typeface="Times New Roman"/>
                <a:sym typeface="Times New Roman"/>
              </a:rPr>
              <a:t>it.</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638</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Noto Sans Symbols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Santosh Satpute (Consultant)</cp:lastModifiedBy>
  <cp:revision>8</cp:revision>
  <dcterms:created xsi:type="dcterms:W3CDTF">2021-06-19T13:01:53Z</dcterms:created>
  <dcterms:modified xsi:type="dcterms:W3CDTF">2023-07-06T18:55:48Z</dcterms:modified>
</cp:coreProperties>
</file>