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358" r:id="rId3"/>
    <p:sldId id="362" r:id="rId4"/>
    <p:sldId id="363" r:id="rId5"/>
    <p:sldId id="365" r:id="rId6"/>
    <p:sldId id="366" r:id="rId7"/>
    <p:sldId id="367" r:id="rId8"/>
    <p:sldId id="369" r:id="rId9"/>
    <p:sldId id="370" r:id="rId10"/>
    <p:sldId id="375" r:id="rId11"/>
    <p:sldId id="371" r:id="rId12"/>
    <p:sldId id="372" r:id="rId13"/>
    <p:sldId id="373" r:id="rId14"/>
    <p:sldId id="3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7134A6-F167-4BE4-CD5B-17B20BB46B65}" v="25" dt="2024-10-10T13:46:51.375"/>
    <p1510:client id="{F75B5818-9CB7-482B-97C0-659616B3059C}" v="18" dt="2024-10-09T11:13:01.7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13" autoAdjust="0"/>
    <p:restoredTop sz="94660"/>
  </p:normalViewPr>
  <p:slideViewPr>
    <p:cSldViewPr snapToGrid="0" showGuides="1">
      <p:cViewPr>
        <p:scale>
          <a:sx n="74" d="100"/>
          <a:sy n="74" d="100"/>
        </p:scale>
        <p:origin x="22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82AAC3-ABF1-42F3-B3EE-292C227CA336}" type="datetimeFigureOut">
              <a:rPr lang="en-US" smtClean="0"/>
              <a:t>11/8/2024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6FF100-D65C-4C2C-ADBA-3F3CFCAEB044}" type="slidenum">
              <a:rPr lang="en-US" smtClean="0"/>
              <a:t>‹#›</a:t>
            </a:fld>
            <a:endParaRPr lang="en-US"/>
          </a:p>
        </p:txBody>
      </p:sp>
    </p:spTree>
    <p:extLst>
      <p:ext uri="{BB962C8B-B14F-4D97-AF65-F5344CB8AC3E}">
        <p14:creationId xmlns:p14="http://schemas.microsoft.com/office/powerpoint/2010/main" val="380942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AC4FA8-81C6-4D1F-991B-644C8D4FD7E8}" type="slidenum">
              <a:rPr lang="en-US" smtClean="0"/>
              <a:t>2</a:t>
            </a:fld>
            <a:endParaRPr lang="en-US"/>
          </a:p>
        </p:txBody>
      </p:sp>
    </p:spTree>
    <p:extLst>
      <p:ext uri="{BB962C8B-B14F-4D97-AF65-F5344CB8AC3E}">
        <p14:creationId xmlns:p14="http://schemas.microsoft.com/office/powerpoint/2010/main" val="1125121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3C55EE-7AF6-4262-442C-5E339868D2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B94192-96B0-97BA-128B-9132B737F4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D65E93-2C90-DAB7-B165-651BA555952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B03C7DE-00AE-7DB9-6CC3-56A802C5A84D}"/>
              </a:ext>
            </a:extLst>
          </p:cNvPr>
          <p:cNvSpPr>
            <a:spLocks noGrp="1"/>
          </p:cNvSpPr>
          <p:nvPr>
            <p:ph type="sldNum" sz="quarter" idx="10"/>
          </p:nvPr>
        </p:nvSpPr>
        <p:spPr/>
        <p:txBody>
          <a:bodyPr/>
          <a:lstStyle/>
          <a:p>
            <a:fld id="{AEAC4FA8-81C6-4D1F-991B-644C8D4FD7E8}" type="slidenum">
              <a:rPr lang="en-US" smtClean="0"/>
              <a:t>11</a:t>
            </a:fld>
            <a:endParaRPr lang="en-US"/>
          </a:p>
        </p:txBody>
      </p:sp>
    </p:spTree>
    <p:extLst>
      <p:ext uri="{BB962C8B-B14F-4D97-AF65-F5344CB8AC3E}">
        <p14:creationId xmlns:p14="http://schemas.microsoft.com/office/powerpoint/2010/main" val="1708787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3C55EE-7AF6-4262-442C-5E339868D2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B94192-96B0-97BA-128B-9132B737F4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D65E93-2C90-DAB7-B165-651BA555952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B03C7DE-00AE-7DB9-6CC3-56A802C5A84D}"/>
              </a:ext>
            </a:extLst>
          </p:cNvPr>
          <p:cNvSpPr>
            <a:spLocks noGrp="1"/>
          </p:cNvSpPr>
          <p:nvPr>
            <p:ph type="sldNum" sz="quarter" idx="10"/>
          </p:nvPr>
        </p:nvSpPr>
        <p:spPr/>
        <p:txBody>
          <a:bodyPr/>
          <a:lstStyle/>
          <a:p>
            <a:fld id="{AEAC4FA8-81C6-4D1F-991B-644C8D4FD7E8}" type="slidenum">
              <a:rPr lang="en-US" smtClean="0"/>
              <a:t>12</a:t>
            </a:fld>
            <a:endParaRPr lang="en-US"/>
          </a:p>
        </p:txBody>
      </p:sp>
    </p:spTree>
    <p:extLst>
      <p:ext uri="{BB962C8B-B14F-4D97-AF65-F5344CB8AC3E}">
        <p14:creationId xmlns:p14="http://schemas.microsoft.com/office/powerpoint/2010/main" val="4136776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3C55EE-7AF6-4262-442C-5E339868D2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B94192-96B0-97BA-128B-9132B737F4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D65E93-2C90-DAB7-B165-651BA555952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B03C7DE-00AE-7DB9-6CC3-56A802C5A84D}"/>
              </a:ext>
            </a:extLst>
          </p:cNvPr>
          <p:cNvSpPr>
            <a:spLocks noGrp="1"/>
          </p:cNvSpPr>
          <p:nvPr>
            <p:ph type="sldNum" sz="quarter" idx="10"/>
          </p:nvPr>
        </p:nvSpPr>
        <p:spPr/>
        <p:txBody>
          <a:bodyPr/>
          <a:lstStyle/>
          <a:p>
            <a:fld id="{AEAC4FA8-81C6-4D1F-991B-644C8D4FD7E8}" type="slidenum">
              <a:rPr lang="en-US" smtClean="0"/>
              <a:t>13</a:t>
            </a:fld>
            <a:endParaRPr lang="en-US"/>
          </a:p>
        </p:txBody>
      </p:sp>
    </p:spTree>
    <p:extLst>
      <p:ext uri="{BB962C8B-B14F-4D97-AF65-F5344CB8AC3E}">
        <p14:creationId xmlns:p14="http://schemas.microsoft.com/office/powerpoint/2010/main" val="3697108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D0A6CE-037D-D929-3F01-2CC48D054E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7AC61C-AED6-BEBF-C9C7-263C69475D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2CF57C-C3F5-2CF4-4695-7DE6D282D3C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92A2B6A-EB27-765B-6DCC-0B0ABD2CA50B}"/>
              </a:ext>
            </a:extLst>
          </p:cNvPr>
          <p:cNvSpPr>
            <a:spLocks noGrp="1"/>
          </p:cNvSpPr>
          <p:nvPr>
            <p:ph type="sldNum" sz="quarter" idx="10"/>
          </p:nvPr>
        </p:nvSpPr>
        <p:spPr/>
        <p:txBody>
          <a:bodyPr/>
          <a:lstStyle/>
          <a:p>
            <a:fld id="{AEAC4FA8-81C6-4D1F-991B-644C8D4FD7E8}" type="slidenum">
              <a:rPr lang="en-US" smtClean="0"/>
              <a:t>14</a:t>
            </a:fld>
            <a:endParaRPr lang="en-US"/>
          </a:p>
        </p:txBody>
      </p:sp>
    </p:spTree>
    <p:extLst>
      <p:ext uri="{BB962C8B-B14F-4D97-AF65-F5344CB8AC3E}">
        <p14:creationId xmlns:p14="http://schemas.microsoft.com/office/powerpoint/2010/main" val="2553539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3C55EE-7AF6-4262-442C-5E339868D2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B94192-96B0-97BA-128B-9132B737F4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D65E93-2C90-DAB7-B165-651BA555952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B03C7DE-00AE-7DB9-6CC3-56A802C5A84D}"/>
              </a:ext>
            </a:extLst>
          </p:cNvPr>
          <p:cNvSpPr>
            <a:spLocks noGrp="1"/>
          </p:cNvSpPr>
          <p:nvPr>
            <p:ph type="sldNum" sz="quarter" idx="10"/>
          </p:nvPr>
        </p:nvSpPr>
        <p:spPr/>
        <p:txBody>
          <a:bodyPr/>
          <a:lstStyle/>
          <a:p>
            <a:fld id="{AEAC4FA8-81C6-4D1F-991B-644C8D4FD7E8}" type="slidenum">
              <a:rPr lang="en-US" smtClean="0"/>
              <a:t>3</a:t>
            </a:fld>
            <a:endParaRPr lang="en-US"/>
          </a:p>
        </p:txBody>
      </p:sp>
    </p:spTree>
    <p:extLst>
      <p:ext uri="{BB962C8B-B14F-4D97-AF65-F5344CB8AC3E}">
        <p14:creationId xmlns:p14="http://schemas.microsoft.com/office/powerpoint/2010/main" val="421602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1AAB28-A761-B65F-BE60-E2DC4EC6FC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87FC79-70B9-2EA4-FCC8-92E604F3A6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AED1CA-2B5D-E466-6B1B-EC2490966FD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15D3343-C137-F413-F9FE-50943E6933DA}"/>
              </a:ext>
            </a:extLst>
          </p:cNvPr>
          <p:cNvSpPr>
            <a:spLocks noGrp="1"/>
          </p:cNvSpPr>
          <p:nvPr>
            <p:ph type="sldNum" sz="quarter" idx="10"/>
          </p:nvPr>
        </p:nvSpPr>
        <p:spPr/>
        <p:txBody>
          <a:bodyPr/>
          <a:lstStyle/>
          <a:p>
            <a:fld id="{AEAC4FA8-81C6-4D1F-991B-644C8D4FD7E8}" type="slidenum">
              <a:rPr lang="en-US" smtClean="0"/>
              <a:t>4</a:t>
            </a:fld>
            <a:endParaRPr lang="en-US"/>
          </a:p>
        </p:txBody>
      </p:sp>
    </p:spTree>
    <p:extLst>
      <p:ext uri="{BB962C8B-B14F-4D97-AF65-F5344CB8AC3E}">
        <p14:creationId xmlns:p14="http://schemas.microsoft.com/office/powerpoint/2010/main" val="2628350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1AAB28-A761-B65F-BE60-E2DC4EC6FC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87FC79-70B9-2EA4-FCC8-92E604F3A6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AED1CA-2B5D-E466-6B1B-EC2490966FD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15D3343-C137-F413-F9FE-50943E6933DA}"/>
              </a:ext>
            </a:extLst>
          </p:cNvPr>
          <p:cNvSpPr>
            <a:spLocks noGrp="1"/>
          </p:cNvSpPr>
          <p:nvPr>
            <p:ph type="sldNum" sz="quarter" idx="10"/>
          </p:nvPr>
        </p:nvSpPr>
        <p:spPr/>
        <p:txBody>
          <a:bodyPr/>
          <a:lstStyle/>
          <a:p>
            <a:fld id="{AEAC4FA8-81C6-4D1F-991B-644C8D4FD7E8}" type="slidenum">
              <a:rPr lang="en-US" smtClean="0"/>
              <a:t>5</a:t>
            </a:fld>
            <a:endParaRPr lang="en-US"/>
          </a:p>
        </p:txBody>
      </p:sp>
    </p:spTree>
    <p:extLst>
      <p:ext uri="{BB962C8B-B14F-4D97-AF65-F5344CB8AC3E}">
        <p14:creationId xmlns:p14="http://schemas.microsoft.com/office/powerpoint/2010/main" val="1117320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1AAB28-A761-B65F-BE60-E2DC4EC6FC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87FC79-70B9-2EA4-FCC8-92E604F3A6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AED1CA-2B5D-E466-6B1B-EC2490966FD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15D3343-C137-F413-F9FE-50943E6933DA}"/>
              </a:ext>
            </a:extLst>
          </p:cNvPr>
          <p:cNvSpPr>
            <a:spLocks noGrp="1"/>
          </p:cNvSpPr>
          <p:nvPr>
            <p:ph type="sldNum" sz="quarter" idx="10"/>
          </p:nvPr>
        </p:nvSpPr>
        <p:spPr/>
        <p:txBody>
          <a:bodyPr/>
          <a:lstStyle/>
          <a:p>
            <a:fld id="{AEAC4FA8-81C6-4D1F-991B-644C8D4FD7E8}" type="slidenum">
              <a:rPr lang="en-US" smtClean="0"/>
              <a:t>6</a:t>
            </a:fld>
            <a:endParaRPr lang="en-US"/>
          </a:p>
        </p:txBody>
      </p:sp>
    </p:spTree>
    <p:extLst>
      <p:ext uri="{BB962C8B-B14F-4D97-AF65-F5344CB8AC3E}">
        <p14:creationId xmlns:p14="http://schemas.microsoft.com/office/powerpoint/2010/main" val="2847147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3C55EE-7AF6-4262-442C-5E339868D2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B94192-96B0-97BA-128B-9132B737F4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D65E93-2C90-DAB7-B165-651BA555952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B03C7DE-00AE-7DB9-6CC3-56A802C5A84D}"/>
              </a:ext>
            </a:extLst>
          </p:cNvPr>
          <p:cNvSpPr>
            <a:spLocks noGrp="1"/>
          </p:cNvSpPr>
          <p:nvPr>
            <p:ph type="sldNum" sz="quarter" idx="10"/>
          </p:nvPr>
        </p:nvSpPr>
        <p:spPr/>
        <p:txBody>
          <a:bodyPr/>
          <a:lstStyle/>
          <a:p>
            <a:fld id="{AEAC4FA8-81C6-4D1F-991B-644C8D4FD7E8}" type="slidenum">
              <a:rPr lang="en-US" smtClean="0"/>
              <a:t>7</a:t>
            </a:fld>
            <a:endParaRPr lang="en-US"/>
          </a:p>
        </p:txBody>
      </p:sp>
    </p:spTree>
    <p:extLst>
      <p:ext uri="{BB962C8B-B14F-4D97-AF65-F5344CB8AC3E}">
        <p14:creationId xmlns:p14="http://schemas.microsoft.com/office/powerpoint/2010/main" val="1252521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3C55EE-7AF6-4262-442C-5E339868D2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B94192-96B0-97BA-128B-9132B737F4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D65E93-2C90-DAB7-B165-651BA555952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B03C7DE-00AE-7DB9-6CC3-56A802C5A84D}"/>
              </a:ext>
            </a:extLst>
          </p:cNvPr>
          <p:cNvSpPr>
            <a:spLocks noGrp="1"/>
          </p:cNvSpPr>
          <p:nvPr>
            <p:ph type="sldNum" sz="quarter" idx="10"/>
          </p:nvPr>
        </p:nvSpPr>
        <p:spPr/>
        <p:txBody>
          <a:bodyPr/>
          <a:lstStyle/>
          <a:p>
            <a:fld id="{AEAC4FA8-81C6-4D1F-991B-644C8D4FD7E8}" type="slidenum">
              <a:rPr lang="en-US" smtClean="0"/>
              <a:t>8</a:t>
            </a:fld>
            <a:endParaRPr lang="en-US"/>
          </a:p>
        </p:txBody>
      </p:sp>
    </p:spTree>
    <p:extLst>
      <p:ext uri="{BB962C8B-B14F-4D97-AF65-F5344CB8AC3E}">
        <p14:creationId xmlns:p14="http://schemas.microsoft.com/office/powerpoint/2010/main" val="2024090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3C55EE-7AF6-4262-442C-5E339868D2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B94192-96B0-97BA-128B-9132B737F4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D65E93-2C90-DAB7-B165-651BA555952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B03C7DE-00AE-7DB9-6CC3-56A802C5A84D}"/>
              </a:ext>
            </a:extLst>
          </p:cNvPr>
          <p:cNvSpPr>
            <a:spLocks noGrp="1"/>
          </p:cNvSpPr>
          <p:nvPr>
            <p:ph type="sldNum" sz="quarter" idx="10"/>
          </p:nvPr>
        </p:nvSpPr>
        <p:spPr/>
        <p:txBody>
          <a:bodyPr/>
          <a:lstStyle/>
          <a:p>
            <a:fld id="{AEAC4FA8-81C6-4D1F-991B-644C8D4FD7E8}" type="slidenum">
              <a:rPr lang="en-US" smtClean="0"/>
              <a:t>9</a:t>
            </a:fld>
            <a:endParaRPr lang="en-US"/>
          </a:p>
        </p:txBody>
      </p:sp>
    </p:spTree>
    <p:extLst>
      <p:ext uri="{BB962C8B-B14F-4D97-AF65-F5344CB8AC3E}">
        <p14:creationId xmlns:p14="http://schemas.microsoft.com/office/powerpoint/2010/main" val="4133506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198FDB-C996-7F6C-8173-80ADEAFC9D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47230E-83A0-7366-8F03-6C7FFEDD47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578662-9B4C-5E45-4B8D-122ABB1CED0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F749087-6899-0840-3D07-6E4C5A4A476F}"/>
              </a:ext>
            </a:extLst>
          </p:cNvPr>
          <p:cNvSpPr>
            <a:spLocks noGrp="1"/>
          </p:cNvSpPr>
          <p:nvPr>
            <p:ph type="sldNum" sz="quarter" idx="10"/>
          </p:nvPr>
        </p:nvSpPr>
        <p:spPr/>
        <p:txBody>
          <a:bodyPr/>
          <a:lstStyle/>
          <a:p>
            <a:fld id="{AEAC4FA8-81C6-4D1F-991B-644C8D4FD7E8}" type="slidenum">
              <a:rPr lang="en-US" smtClean="0"/>
              <a:t>10</a:t>
            </a:fld>
            <a:endParaRPr lang="en-US"/>
          </a:p>
        </p:txBody>
      </p:sp>
    </p:spTree>
    <p:extLst>
      <p:ext uri="{BB962C8B-B14F-4D97-AF65-F5344CB8AC3E}">
        <p14:creationId xmlns:p14="http://schemas.microsoft.com/office/powerpoint/2010/main" val="255282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6F0EFC8-5458-40F8-A9D3-9E9F647C62CA}"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49BEC1-F665-4B60-9DEA-8BCFB2753153}" type="slidenum">
              <a:rPr lang="en-US" smtClean="0"/>
              <a:t>‹#›</a:t>
            </a:fld>
            <a:endParaRPr lang="en-US"/>
          </a:p>
        </p:txBody>
      </p:sp>
    </p:spTree>
    <p:extLst>
      <p:ext uri="{BB962C8B-B14F-4D97-AF65-F5344CB8AC3E}">
        <p14:creationId xmlns:p14="http://schemas.microsoft.com/office/powerpoint/2010/main" val="3146628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F0EFC8-5458-40F8-A9D3-9E9F647C62CA}"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49BEC1-F665-4B60-9DEA-8BCFB2753153}" type="slidenum">
              <a:rPr lang="en-US" smtClean="0"/>
              <a:t>‹#›</a:t>
            </a:fld>
            <a:endParaRPr lang="en-US"/>
          </a:p>
        </p:txBody>
      </p:sp>
    </p:spTree>
    <p:extLst>
      <p:ext uri="{BB962C8B-B14F-4D97-AF65-F5344CB8AC3E}">
        <p14:creationId xmlns:p14="http://schemas.microsoft.com/office/powerpoint/2010/main" val="464878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F0EFC8-5458-40F8-A9D3-9E9F647C62CA}"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49BEC1-F665-4B60-9DEA-8BCFB2753153}" type="slidenum">
              <a:rPr lang="en-US" smtClean="0"/>
              <a:t>‹#›</a:t>
            </a:fld>
            <a:endParaRPr lang="en-US"/>
          </a:p>
        </p:txBody>
      </p:sp>
    </p:spTree>
    <p:extLst>
      <p:ext uri="{BB962C8B-B14F-4D97-AF65-F5344CB8AC3E}">
        <p14:creationId xmlns:p14="http://schemas.microsoft.com/office/powerpoint/2010/main" val="2853462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F0EFC8-5458-40F8-A9D3-9E9F647C62CA}"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49BEC1-F665-4B60-9DEA-8BCFB2753153}" type="slidenum">
              <a:rPr lang="en-US" smtClean="0"/>
              <a:t>‹#›</a:t>
            </a:fld>
            <a:endParaRPr lang="en-US"/>
          </a:p>
        </p:txBody>
      </p:sp>
    </p:spTree>
    <p:extLst>
      <p:ext uri="{BB962C8B-B14F-4D97-AF65-F5344CB8AC3E}">
        <p14:creationId xmlns:p14="http://schemas.microsoft.com/office/powerpoint/2010/main" val="2658955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F0EFC8-5458-40F8-A9D3-9E9F647C62CA}"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49BEC1-F665-4B60-9DEA-8BCFB2753153}" type="slidenum">
              <a:rPr lang="en-US" smtClean="0"/>
              <a:t>‹#›</a:t>
            </a:fld>
            <a:endParaRPr lang="en-US"/>
          </a:p>
        </p:txBody>
      </p:sp>
    </p:spTree>
    <p:extLst>
      <p:ext uri="{BB962C8B-B14F-4D97-AF65-F5344CB8AC3E}">
        <p14:creationId xmlns:p14="http://schemas.microsoft.com/office/powerpoint/2010/main" val="2689954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6F0EFC8-5458-40F8-A9D3-9E9F647C62CA}"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49BEC1-F665-4B60-9DEA-8BCFB2753153}" type="slidenum">
              <a:rPr lang="en-US" smtClean="0"/>
              <a:t>‹#›</a:t>
            </a:fld>
            <a:endParaRPr lang="en-US"/>
          </a:p>
        </p:txBody>
      </p:sp>
    </p:spTree>
    <p:extLst>
      <p:ext uri="{BB962C8B-B14F-4D97-AF65-F5344CB8AC3E}">
        <p14:creationId xmlns:p14="http://schemas.microsoft.com/office/powerpoint/2010/main" val="1790063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6F0EFC8-5458-40F8-A9D3-9E9F647C62CA}" type="datetimeFigureOut">
              <a:rPr lang="en-US" smtClean="0"/>
              <a:t>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49BEC1-F665-4B60-9DEA-8BCFB2753153}" type="slidenum">
              <a:rPr lang="en-US" smtClean="0"/>
              <a:t>‹#›</a:t>
            </a:fld>
            <a:endParaRPr lang="en-US"/>
          </a:p>
        </p:txBody>
      </p:sp>
    </p:spTree>
    <p:extLst>
      <p:ext uri="{BB962C8B-B14F-4D97-AF65-F5344CB8AC3E}">
        <p14:creationId xmlns:p14="http://schemas.microsoft.com/office/powerpoint/2010/main" val="3638571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6F0EFC8-5458-40F8-A9D3-9E9F647C62CA}" type="datetimeFigureOut">
              <a:rPr lang="en-US" smtClean="0"/>
              <a:t>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49BEC1-F665-4B60-9DEA-8BCFB2753153}" type="slidenum">
              <a:rPr lang="en-US" smtClean="0"/>
              <a:t>‹#›</a:t>
            </a:fld>
            <a:endParaRPr lang="en-US"/>
          </a:p>
        </p:txBody>
      </p:sp>
    </p:spTree>
    <p:extLst>
      <p:ext uri="{BB962C8B-B14F-4D97-AF65-F5344CB8AC3E}">
        <p14:creationId xmlns:p14="http://schemas.microsoft.com/office/powerpoint/2010/main" val="2041768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F0EFC8-5458-40F8-A9D3-9E9F647C62CA}" type="datetimeFigureOut">
              <a:rPr lang="en-US" smtClean="0"/>
              <a:t>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49BEC1-F665-4B60-9DEA-8BCFB2753153}" type="slidenum">
              <a:rPr lang="en-US" smtClean="0"/>
              <a:t>‹#›</a:t>
            </a:fld>
            <a:endParaRPr lang="en-US"/>
          </a:p>
        </p:txBody>
      </p:sp>
    </p:spTree>
    <p:extLst>
      <p:ext uri="{BB962C8B-B14F-4D97-AF65-F5344CB8AC3E}">
        <p14:creationId xmlns:p14="http://schemas.microsoft.com/office/powerpoint/2010/main" val="1801273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6F0EFC8-5458-40F8-A9D3-9E9F647C62CA}"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49BEC1-F665-4B60-9DEA-8BCFB2753153}" type="slidenum">
              <a:rPr lang="en-US" smtClean="0"/>
              <a:t>‹#›</a:t>
            </a:fld>
            <a:endParaRPr lang="en-US"/>
          </a:p>
        </p:txBody>
      </p:sp>
    </p:spTree>
    <p:extLst>
      <p:ext uri="{BB962C8B-B14F-4D97-AF65-F5344CB8AC3E}">
        <p14:creationId xmlns:p14="http://schemas.microsoft.com/office/powerpoint/2010/main" val="260808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6F0EFC8-5458-40F8-A9D3-9E9F647C62CA}"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49BEC1-F665-4B60-9DEA-8BCFB2753153}" type="slidenum">
              <a:rPr lang="en-US" smtClean="0"/>
              <a:t>‹#›</a:t>
            </a:fld>
            <a:endParaRPr lang="en-US"/>
          </a:p>
        </p:txBody>
      </p:sp>
    </p:spTree>
    <p:extLst>
      <p:ext uri="{BB962C8B-B14F-4D97-AF65-F5344CB8AC3E}">
        <p14:creationId xmlns:p14="http://schemas.microsoft.com/office/powerpoint/2010/main" val="3136031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F0EFC8-5458-40F8-A9D3-9E9F647C62CA}" type="datetimeFigureOut">
              <a:rPr lang="en-US" smtClean="0"/>
              <a:t>11/8/2024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49BEC1-F665-4B60-9DEA-8BCFB2753153}" type="slidenum">
              <a:rPr lang="en-US" smtClean="0"/>
              <a:t>‹#›</a:t>
            </a:fld>
            <a:endParaRPr lang="en-US"/>
          </a:p>
        </p:txBody>
      </p:sp>
    </p:spTree>
    <p:extLst>
      <p:ext uri="{BB962C8B-B14F-4D97-AF65-F5344CB8AC3E}">
        <p14:creationId xmlns:p14="http://schemas.microsoft.com/office/powerpoint/2010/main" val="1830258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8535" y="2112638"/>
            <a:ext cx="9114929" cy="1180590"/>
          </a:xfrm>
        </p:spPr>
        <p:txBody>
          <a:bodyPr>
            <a:normAutofit/>
          </a:bodyPr>
          <a:lstStyle/>
          <a:p>
            <a:r>
              <a:rPr lang="en-US" b="1" dirty="0">
                <a:latin typeface="Times New Roman" panose="02020603050405020304" pitchFamily="18" charset="0"/>
                <a:cs typeface="Times New Roman" panose="02020603050405020304" pitchFamily="18" charset="0"/>
              </a:rPr>
              <a:t>Mental health assistance </a:t>
            </a:r>
          </a:p>
        </p:txBody>
      </p:sp>
      <p:grpSp>
        <p:nvGrpSpPr>
          <p:cNvPr id="11" name="Group 10"/>
          <p:cNvGrpSpPr/>
          <p:nvPr/>
        </p:nvGrpSpPr>
        <p:grpSpPr>
          <a:xfrm flipV="1">
            <a:off x="2002506" y="3382880"/>
            <a:ext cx="8186988" cy="53049"/>
            <a:chOff x="192628" y="297734"/>
            <a:chExt cx="8757813" cy="34289"/>
          </a:xfrm>
        </p:grpSpPr>
        <p:sp>
          <p:nvSpPr>
            <p:cNvPr id="12" name="Rectangle 11"/>
            <p:cNvSpPr/>
            <p:nvPr/>
          </p:nvSpPr>
          <p:spPr>
            <a:xfrm>
              <a:off x="192628" y="297734"/>
              <a:ext cx="2207419" cy="34289"/>
            </a:xfrm>
            <a:prstGeom prst="rect">
              <a:avLst/>
            </a:prstGeom>
            <a:solidFill>
              <a:srgbClr val="2A80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p:cNvSpPr/>
            <p:nvPr/>
          </p:nvSpPr>
          <p:spPr>
            <a:xfrm>
              <a:off x="2400047" y="297734"/>
              <a:ext cx="2207419" cy="34289"/>
            </a:xfrm>
            <a:prstGeom prst="rect">
              <a:avLst/>
            </a:prstGeom>
            <a:solidFill>
              <a:srgbClr val="F397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13"/>
            <p:cNvSpPr/>
            <p:nvPr/>
          </p:nvSpPr>
          <p:spPr>
            <a:xfrm>
              <a:off x="4607466" y="297734"/>
              <a:ext cx="2207418" cy="34289"/>
            </a:xfrm>
            <a:prstGeom prst="rect">
              <a:avLst/>
            </a:prstGeom>
            <a:solidFill>
              <a:srgbClr val="94BA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14"/>
            <p:cNvSpPr/>
            <p:nvPr/>
          </p:nvSpPr>
          <p:spPr>
            <a:xfrm>
              <a:off x="6814885" y="297734"/>
              <a:ext cx="2135556" cy="34289"/>
            </a:xfrm>
            <a:prstGeom prst="rect">
              <a:avLst/>
            </a:prstGeom>
            <a:solidFill>
              <a:srgbClr val="C139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pic>
        <p:nvPicPr>
          <p:cNvPr id="17" name="Picture 16">
            <a:extLst>
              <a:ext uri="{FF2B5EF4-FFF2-40B4-BE49-F238E27FC236}">
                <a16:creationId xmlns:a16="http://schemas.microsoft.com/office/drawing/2014/main" id="{03282C92-A9DB-4CE8-8BF6-91B9EE78F2E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38929" y="-401535"/>
            <a:ext cx="1441023" cy="1441023"/>
          </a:xfrm>
          <a:prstGeom prst="rect">
            <a:avLst/>
          </a:prstGeom>
        </p:spPr>
      </p:pic>
      <p:pic>
        <p:nvPicPr>
          <p:cNvPr id="18" name="Picture 17">
            <a:extLst>
              <a:ext uri="{FF2B5EF4-FFF2-40B4-BE49-F238E27FC236}">
                <a16:creationId xmlns:a16="http://schemas.microsoft.com/office/drawing/2014/main" id="{2C59D83E-82B4-4E82-94A3-54BD39F372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784" y="175425"/>
            <a:ext cx="2065911" cy="432348"/>
          </a:xfrm>
          <a:prstGeom prst="rect">
            <a:avLst/>
          </a:prstGeom>
        </p:spPr>
      </p:pic>
      <p:sp>
        <p:nvSpPr>
          <p:cNvPr id="6" name="TextBox 5">
            <a:extLst>
              <a:ext uri="{FF2B5EF4-FFF2-40B4-BE49-F238E27FC236}">
                <a16:creationId xmlns:a16="http://schemas.microsoft.com/office/drawing/2014/main" id="{D8866BFF-C392-1132-B40B-550F9DEB0487}"/>
              </a:ext>
            </a:extLst>
          </p:cNvPr>
          <p:cNvSpPr txBox="1"/>
          <p:nvPr/>
        </p:nvSpPr>
        <p:spPr>
          <a:xfrm>
            <a:off x="5906278" y="4798093"/>
            <a:ext cx="6265174" cy="1107996"/>
          </a:xfrm>
          <a:prstGeom prst="rect">
            <a:avLst/>
          </a:prstGeom>
          <a:noFill/>
        </p:spPr>
        <p:txBody>
          <a:bodyPr wrap="square" lIns="91440" tIns="45720" rIns="91440" bIns="45720" anchor="t">
            <a:spAutoFit/>
          </a:bodyPr>
          <a:lstStyle/>
          <a:p>
            <a:pPr lvl="0"/>
            <a:r>
              <a:rPr lang="en-US" b="1" dirty="0">
                <a:latin typeface="Times New Roman" panose="02020603050405020304" pitchFamily="18" charset="0"/>
                <a:cs typeface="Times New Roman" panose="02020603050405020304" pitchFamily="18" charset="0"/>
              </a:rPr>
              <a:t>Team Members:</a:t>
            </a:r>
            <a:endParaRPr lang="en-US" sz="1600" dirty="0">
              <a:latin typeface="Times New Roman"/>
              <a:cs typeface="Times New Roman"/>
            </a:endParaRPr>
          </a:p>
          <a:p>
            <a:r>
              <a:rPr lang="en-US" sz="1600" dirty="0">
                <a:latin typeface="Times New Roman"/>
                <a:cs typeface="Times New Roman"/>
              </a:rPr>
              <a:t>1.   </a:t>
            </a:r>
            <a:r>
              <a:rPr lang="en-US" sz="1600" dirty="0" err="1">
                <a:latin typeface="Times New Roman"/>
                <a:cs typeface="Times New Roman"/>
              </a:rPr>
              <a:t>Sweksha</a:t>
            </a:r>
            <a:r>
              <a:rPr lang="en-US" sz="1600" dirty="0">
                <a:latin typeface="Times New Roman"/>
                <a:cs typeface="Times New Roman"/>
              </a:rPr>
              <a:t> Gupta, 500105260, Semester 5, AIML (Hons.)</a:t>
            </a:r>
          </a:p>
          <a:p>
            <a:pPr lvl="0"/>
            <a:r>
              <a:rPr lang="en-US" sz="1600" dirty="0">
                <a:latin typeface="Times New Roman" panose="02020603050405020304" pitchFamily="18" charset="0"/>
                <a:cs typeface="Times New Roman" panose="02020603050405020304" pitchFamily="18" charset="0"/>
              </a:rPr>
              <a:t>2.   Shreyashi Manik Srivastava, 500107228, </a:t>
            </a:r>
            <a:r>
              <a:rPr lang="en-US" sz="1600" dirty="0">
                <a:latin typeface="Times New Roman"/>
                <a:cs typeface="Times New Roman"/>
              </a:rPr>
              <a:t>Semester 5, AIML (Hons.)</a:t>
            </a:r>
            <a:endParaRPr lang="en-US" sz="1600" dirty="0">
              <a:latin typeface="Times New Roman" panose="02020603050405020304" pitchFamily="18" charset="0"/>
              <a:cs typeface="Times New Roman" panose="02020603050405020304" pitchFamily="18" charset="0"/>
            </a:endParaRPr>
          </a:p>
          <a:p>
            <a:pPr lvl="0"/>
            <a:r>
              <a:rPr lang="en-US"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02486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ED218-2637-A387-2446-AD7E8B2155A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3807961-38B9-72DD-B172-4DEC36258C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2381" y="-332170"/>
            <a:ext cx="1338946" cy="1338946"/>
          </a:xfrm>
          <a:prstGeom prst="rect">
            <a:avLst/>
          </a:prstGeom>
        </p:spPr>
      </p:pic>
      <p:pic>
        <p:nvPicPr>
          <p:cNvPr id="5" name="Picture 4">
            <a:extLst>
              <a:ext uri="{FF2B5EF4-FFF2-40B4-BE49-F238E27FC236}">
                <a16:creationId xmlns:a16="http://schemas.microsoft.com/office/drawing/2014/main" id="{040C16B1-DB9C-0667-3378-742B359E352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0673" y="139955"/>
            <a:ext cx="1885992" cy="394695"/>
          </a:xfrm>
          <a:prstGeom prst="rect">
            <a:avLst/>
          </a:prstGeom>
        </p:spPr>
      </p:pic>
      <p:sp>
        <p:nvSpPr>
          <p:cNvPr id="4" name="TextBox 1">
            <a:extLst>
              <a:ext uri="{FF2B5EF4-FFF2-40B4-BE49-F238E27FC236}">
                <a16:creationId xmlns:a16="http://schemas.microsoft.com/office/drawing/2014/main" id="{6750FFAB-51A3-74E3-01C7-B965B605A4BF}"/>
              </a:ext>
            </a:extLst>
          </p:cNvPr>
          <p:cNvSpPr txBox="1"/>
          <p:nvPr/>
        </p:nvSpPr>
        <p:spPr>
          <a:xfrm>
            <a:off x="305404" y="822378"/>
            <a:ext cx="753036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rgbClr val="46B0FA"/>
                </a:solidFill>
                <a:latin typeface="Times New Roman" panose="02020603050405020304" pitchFamily="18" charset="0"/>
                <a:cs typeface="Times New Roman" panose="02020603050405020304" pitchFamily="18" charset="0"/>
              </a:rPr>
              <a:t>Methodology  </a:t>
            </a:r>
            <a:endParaRPr lang="en-IN" sz="3600" b="1" dirty="0">
              <a:solidFill>
                <a:srgbClr val="46B0FA"/>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DDC4FC8-4BAA-624A-795C-F4FD75ABC4E7}"/>
              </a:ext>
            </a:extLst>
          </p:cNvPr>
          <p:cNvSpPr txBox="1"/>
          <p:nvPr/>
        </p:nvSpPr>
        <p:spPr>
          <a:xfrm>
            <a:off x="120673" y="1468709"/>
            <a:ext cx="6687900" cy="1200329"/>
          </a:xfrm>
          <a:prstGeom prst="rect">
            <a:avLst/>
          </a:prstGeom>
          <a:noFill/>
        </p:spPr>
        <p:txBody>
          <a:bodyPr wrap="square" rtlCol="0">
            <a:spAutoFit/>
          </a:bodyPr>
          <a:lstStyle/>
          <a:p>
            <a:endParaRPr lang="en-US" sz="1800" dirty="0">
              <a:latin typeface="Times New Roman" panose="02020603050405020304" pitchFamily="18" charset="0"/>
              <a:cs typeface="Times New Roman" panose="02020603050405020304" pitchFamily="18" charset="0"/>
            </a:endParaRPr>
          </a:p>
          <a:p>
            <a:endParaRPr lang="en-US" dirty="0"/>
          </a:p>
          <a:p>
            <a:endParaRPr lang="en-US" sz="1800" dirty="0"/>
          </a:p>
          <a:p>
            <a:endParaRPr lang="en-US" dirty="0"/>
          </a:p>
        </p:txBody>
      </p:sp>
      <p:sp>
        <p:nvSpPr>
          <p:cNvPr id="10" name="TextBox 9">
            <a:extLst>
              <a:ext uri="{FF2B5EF4-FFF2-40B4-BE49-F238E27FC236}">
                <a16:creationId xmlns:a16="http://schemas.microsoft.com/office/drawing/2014/main" id="{DF34E827-6636-C985-8F52-72A56C448217}"/>
              </a:ext>
            </a:extLst>
          </p:cNvPr>
          <p:cNvSpPr txBox="1"/>
          <p:nvPr/>
        </p:nvSpPr>
        <p:spPr>
          <a:xfrm>
            <a:off x="6608560" y="1511658"/>
            <a:ext cx="5238138" cy="646331"/>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003163F-0F2F-A05C-376F-4A28DABB4AF1}"/>
              </a:ext>
            </a:extLst>
          </p:cNvPr>
          <p:cNvSpPr txBox="1"/>
          <p:nvPr/>
        </p:nvSpPr>
        <p:spPr>
          <a:xfrm>
            <a:off x="1137904" y="1973591"/>
            <a:ext cx="9455334" cy="3693319"/>
          </a:xfrm>
          <a:prstGeom prst="rect">
            <a:avLst/>
          </a:prstGeom>
          <a:noFill/>
        </p:spPr>
        <p:txBody>
          <a:bodyPr wrap="square">
            <a:spAutoFit/>
          </a:bodyPr>
          <a:lstStyle/>
          <a:p>
            <a:r>
              <a:rPr lang="en-IN" dirty="0"/>
              <a:t>5. Normalization:  </a:t>
            </a:r>
          </a:p>
          <a:p>
            <a:r>
              <a:rPr lang="en-IN" dirty="0"/>
              <a:t>   - Scale numerical survey responses using Min-Max scaling for consistency.</a:t>
            </a:r>
          </a:p>
          <a:p>
            <a:endParaRPr lang="en-IN" dirty="0"/>
          </a:p>
          <a:p>
            <a:r>
              <a:rPr lang="en-IN" dirty="0"/>
              <a:t>6. Feature Extraction:  </a:t>
            </a:r>
          </a:p>
          <a:p>
            <a:r>
              <a:rPr lang="en-IN" dirty="0"/>
              <a:t>   - Use TF-IDF (term frequency- inverse document frequency), Word2Vec, or </a:t>
            </a:r>
            <a:r>
              <a:rPr lang="en-IN" dirty="0" err="1"/>
              <a:t>GloVe</a:t>
            </a:r>
            <a:r>
              <a:rPr lang="en-IN" dirty="0"/>
              <a:t> to convert text into numerical features.</a:t>
            </a:r>
          </a:p>
          <a:p>
            <a:endParaRPr lang="en-IN" dirty="0"/>
          </a:p>
          <a:p>
            <a:r>
              <a:rPr lang="en-IN" dirty="0"/>
              <a:t>7. Machine Learning Models:  </a:t>
            </a:r>
          </a:p>
          <a:p>
            <a:r>
              <a:rPr lang="en-IN" dirty="0"/>
              <a:t>   - Apply classification algorithms and NLP techniques to classify mental health status.</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856453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C81654-B15A-D4A7-DC99-F5FF9A1222F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8ECC4E0-0B70-B6CE-EBF4-C98DA195DB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2381" y="-332170"/>
            <a:ext cx="1338946" cy="1338946"/>
          </a:xfrm>
          <a:prstGeom prst="rect">
            <a:avLst/>
          </a:prstGeom>
        </p:spPr>
      </p:pic>
      <p:pic>
        <p:nvPicPr>
          <p:cNvPr id="5" name="Picture 4">
            <a:extLst>
              <a:ext uri="{FF2B5EF4-FFF2-40B4-BE49-F238E27FC236}">
                <a16:creationId xmlns:a16="http://schemas.microsoft.com/office/drawing/2014/main" id="{ADC97049-FD4E-8037-087B-87D52AE4555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0673" y="139955"/>
            <a:ext cx="1885992" cy="394695"/>
          </a:xfrm>
          <a:prstGeom prst="rect">
            <a:avLst/>
          </a:prstGeom>
        </p:spPr>
      </p:pic>
      <p:sp>
        <p:nvSpPr>
          <p:cNvPr id="4" name="TextBox 1">
            <a:extLst>
              <a:ext uri="{FF2B5EF4-FFF2-40B4-BE49-F238E27FC236}">
                <a16:creationId xmlns:a16="http://schemas.microsoft.com/office/drawing/2014/main" id="{AC8CAF6E-1E9B-FD84-E216-FA287A81D2FD}"/>
              </a:ext>
            </a:extLst>
          </p:cNvPr>
          <p:cNvSpPr txBox="1"/>
          <p:nvPr/>
        </p:nvSpPr>
        <p:spPr>
          <a:xfrm>
            <a:off x="349609" y="956623"/>
            <a:ext cx="753036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rgbClr val="46B0FA"/>
                </a:solidFill>
                <a:latin typeface="Times New Roman" panose="02020603050405020304" pitchFamily="18" charset="0"/>
                <a:cs typeface="Times New Roman" panose="02020603050405020304" pitchFamily="18" charset="0"/>
              </a:rPr>
              <a:t>Application  </a:t>
            </a:r>
            <a:endParaRPr lang="en-IN" sz="3600" b="1" dirty="0">
              <a:solidFill>
                <a:srgbClr val="46B0FA"/>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A0D9DD1-D2C1-6FD0-506A-86B8FE0719F6}"/>
              </a:ext>
            </a:extLst>
          </p:cNvPr>
          <p:cNvSpPr txBox="1"/>
          <p:nvPr/>
        </p:nvSpPr>
        <p:spPr>
          <a:xfrm>
            <a:off x="328282" y="1727381"/>
            <a:ext cx="11453370" cy="4524315"/>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Personalized Mental Health Support:  </a:t>
            </a:r>
          </a:p>
          <a:p>
            <a:r>
              <a:rPr lang="en-US" dirty="0">
                <a:latin typeface="Times New Roman" panose="02020603050405020304" pitchFamily="18" charset="0"/>
                <a:cs typeface="Times New Roman" panose="02020603050405020304" pitchFamily="18" charset="0"/>
              </a:rPr>
              <a:t>   Offers tailored recommendations and self-help resources based on individual assessments, helping users manage stress, anxiety, and other mental health challenges.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Early Detection and Intervention:  </a:t>
            </a:r>
          </a:p>
          <a:p>
            <a:r>
              <a:rPr lang="en-US" dirty="0">
                <a:latin typeface="Times New Roman" panose="02020603050405020304" pitchFamily="18" charset="0"/>
                <a:cs typeface="Times New Roman" panose="02020603050405020304" pitchFamily="18" charset="0"/>
              </a:rPr>
              <a:t>   Uses AI to identify early signs of mental health issues, enabling timely intervention and reducing the risk of more severe conditions.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24/7 Accessibility:  </a:t>
            </a:r>
          </a:p>
          <a:p>
            <a:r>
              <a:rPr lang="en-US" dirty="0">
                <a:latin typeface="Times New Roman" panose="02020603050405020304" pitchFamily="18" charset="0"/>
                <a:cs typeface="Times New Roman" panose="02020603050405020304" pitchFamily="18" charset="0"/>
              </a:rPr>
              <a:t>   Provides users with constant, on-demand support, making mental health resources available anytime, anywhere, without waiting for professional appointments.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 Workplace Mental Health Enhancement:  </a:t>
            </a:r>
          </a:p>
          <a:p>
            <a:r>
              <a:rPr lang="en-US" dirty="0">
                <a:latin typeface="Times New Roman" panose="02020603050405020304" pitchFamily="18" charset="0"/>
                <a:cs typeface="Times New Roman" panose="02020603050405020304" pitchFamily="18" charset="0"/>
              </a:rPr>
              <a:t>   Assists organizations in providing confidential mental health support to employees, promoting well-being and reducing workplace stress.</a:t>
            </a:r>
          </a:p>
        </p:txBody>
      </p:sp>
    </p:spTree>
    <p:extLst>
      <p:ext uri="{BB962C8B-B14F-4D97-AF65-F5344CB8AC3E}">
        <p14:creationId xmlns:p14="http://schemas.microsoft.com/office/powerpoint/2010/main" val="2804124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C81654-B15A-D4A7-DC99-F5FF9A1222F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8ECC4E0-0B70-B6CE-EBF4-C98DA195DB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2381" y="-332170"/>
            <a:ext cx="1338946" cy="1338946"/>
          </a:xfrm>
          <a:prstGeom prst="rect">
            <a:avLst/>
          </a:prstGeom>
        </p:spPr>
      </p:pic>
      <p:pic>
        <p:nvPicPr>
          <p:cNvPr id="5" name="Picture 4">
            <a:extLst>
              <a:ext uri="{FF2B5EF4-FFF2-40B4-BE49-F238E27FC236}">
                <a16:creationId xmlns:a16="http://schemas.microsoft.com/office/drawing/2014/main" id="{ADC97049-FD4E-8037-087B-87D52AE4555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0673" y="139955"/>
            <a:ext cx="1885992" cy="394695"/>
          </a:xfrm>
          <a:prstGeom prst="rect">
            <a:avLst/>
          </a:prstGeom>
        </p:spPr>
      </p:pic>
      <p:sp>
        <p:nvSpPr>
          <p:cNvPr id="4" name="TextBox 1">
            <a:extLst>
              <a:ext uri="{FF2B5EF4-FFF2-40B4-BE49-F238E27FC236}">
                <a16:creationId xmlns:a16="http://schemas.microsoft.com/office/drawing/2014/main" id="{AC8CAF6E-1E9B-FD84-E216-FA287A81D2FD}"/>
              </a:ext>
            </a:extLst>
          </p:cNvPr>
          <p:cNvSpPr txBox="1"/>
          <p:nvPr/>
        </p:nvSpPr>
        <p:spPr>
          <a:xfrm>
            <a:off x="349609" y="956623"/>
            <a:ext cx="753036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rgbClr val="46B0FA"/>
                </a:solidFill>
                <a:latin typeface="Times New Roman" panose="02020603050405020304" pitchFamily="18" charset="0"/>
                <a:cs typeface="Times New Roman" panose="02020603050405020304" pitchFamily="18" charset="0"/>
              </a:rPr>
              <a:t>Conclusion   </a:t>
            </a:r>
            <a:endParaRPr lang="en-IN" sz="3600" b="1" dirty="0">
              <a:solidFill>
                <a:srgbClr val="46B0FA"/>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5B45AC4A-B949-89E5-80BB-D111627E4CBA}"/>
              </a:ext>
            </a:extLst>
          </p:cNvPr>
          <p:cNvSpPr>
            <a:spLocks noChangeArrowheads="1"/>
          </p:cNvSpPr>
          <p:nvPr/>
        </p:nvSpPr>
        <p:spPr bwMode="auto">
          <a:xfrm>
            <a:off x="752775" y="2447244"/>
            <a:ext cx="987497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Personalized Mental Health Assistant leverages AI and machine learning to offer accessible, stigma-free, and personalized mental health support. By integrating user data and providing real-time assessments, it bridges gaps in care, offering timely interventions and tailored recommendations. With continuous learning and 24/7 availability, the platform empowers individuals to manage their mental well-being and has the potential to revolutionize mental health care, making it more effective, scalable, and compassionate.</a:t>
            </a:r>
          </a:p>
        </p:txBody>
      </p:sp>
    </p:spTree>
    <p:extLst>
      <p:ext uri="{BB962C8B-B14F-4D97-AF65-F5344CB8AC3E}">
        <p14:creationId xmlns:p14="http://schemas.microsoft.com/office/powerpoint/2010/main" val="1714699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C81654-B15A-D4A7-DC99-F5FF9A1222F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8ECC4E0-0B70-B6CE-EBF4-C98DA195DB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2381" y="-332170"/>
            <a:ext cx="1338946" cy="1338946"/>
          </a:xfrm>
          <a:prstGeom prst="rect">
            <a:avLst/>
          </a:prstGeom>
        </p:spPr>
      </p:pic>
      <p:pic>
        <p:nvPicPr>
          <p:cNvPr id="5" name="Picture 4">
            <a:extLst>
              <a:ext uri="{FF2B5EF4-FFF2-40B4-BE49-F238E27FC236}">
                <a16:creationId xmlns:a16="http://schemas.microsoft.com/office/drawing/2014/main" id="{ADC97049-FD4E-8037-087B-87D52AE4555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0673" y="139955"/>
            <a:ext cx="1885992" cy="394695"/>
          </a:xfrm>
          <a:prstGeom prst="rect">
            <a:avLst/>
          </a:prstGeom>
        </p:spPr>
      </p:pic>
      <p:sp>
        <p:nvSpPr>
          <p:cNvPr id="4" name="TextBox 1">
            <a:extLst>
              <a:ext uri="{FF2B5EF4-FFF2-40B4-BE49-F238E27FC236}">
                <a16:creationId xmlns:a16="http://schemas.microsoft.com/office/drawing/2014/main" id="{AC8CAF6E-1E9B-FD84-E216-FA287A81D2FD}"/>
              </a:ext>
            </a:extLst>
          </p:cNvPr>
          <p:cNvSpPr txBox="1"/>
          <p:nvPr/>
        </p:nvSpPr>
        <p:spPr>
          <a:xfrm>
            <a:off x="349609" y="956623"/>
            <a:ext cx="753036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rgbClr val="46B0FA"/>
                </a:solidFill>
                <a:latin typeface="Times New Roman" panose="02020603050405020304" pitchFamily="18" charset="0"/>
                <a:cs typeface="Times New Roman" panose="02020603050405020304" pitchFamily="18" charset="0"/>
              </a:rPr>
              <a:t>References   </a:t>
            </a:r>
            <a:endParaRPr lang="en-IN" sz="3600" b="1" dirty="0">
              <a:solidFill>
                <a:srgbClr val="46B0FA"/>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6FBEC34-6D1E-FCAF-61C0-CF857BFF3D9A}"/>
              </a:ext>
            </a:extLst>
          </p:cNvPr>
          <p:cNvSpPr txBox="1"/>
          <p:nvPr/>
        </p:nvSpPr>
        <p:spPr>
          <a:xfrm>
            <a:off x="349609" y="2024927"/>
            <a:ext cx="11425623" cy="4524315"/>
          </a:xfrm>
          <a:prstGeom prst="rect">
            <a:avLst/>
          </a:prstGeom>
          <a:noFill/>
        </p:spPr>
        <p:txBody>
          <a:bodyPr wrap="square">
            <a:spAutoFit/>
          </a:bodyPr>
          <a:lstStyle/>
          <a:p>
            <a:pPr marL="457200" fontAlgn="base"/>
            <a:r>
              <a:rPr lang="en-US" sz="1800" b="0" i="0" u="none" strike="noStrike" dirty="0">
                <a:solidFill>
                  <a:srgbClr val="000000"/>
                </a:solidFill>
                <a:effectLst/>
                <a:latin typeface="Arial" panose="020B0604020202020204" pitchFamily="34" charset="0"/>
              </a:rPr>
              <a:t>1</a:t>
            </a:r>
            <a:r>
              <a:rPr lang="en-US" dirty="0">
                <a:latin typeface="Times New Roman" panose="02020603050405020304" pitchFamily="18" charset="0"/>
                <a:cs typeface="Times New Roman" panose="02020603050405020304" pitchFamily="18" charset="0"/>
              </a:rPr>
              <a:t>. Zhang, X., &amp; Zheng, Y. (2021). "Patient-Centered Online Health Services: A Study of Users’ Perspectives." Journal of Medical Internet Research, 23(1), e17828.</a:t>
            </a:r>
          </a:p>
          <a:p>
            <a:pPr marL="457200" fontAlgn="base"/>
            <a:endParaRPr lang="en-US" dirty="0">
              <a:latin typeface="Times New Roman" panose="02020603050405020304" pitchFamily="18" charset="0"/>
              <a:cs typeface="Times New Roman" panose="02020603050405020304" pitchFamily="18" charset="0"/>
            </a:endParaRPr>
          </a:p>
          <a:p>
            <a:pPr marL="457200" fontAlgn="base"/>
            <a:r>
              <a:rPr lang="en-US" dirty="0">
                <a:latin typeface="Times New Roman" panose="02020603050405020304" pitchFamily="18" charset="0"/>
                <a:cs typeface="Times New Roman" panose="02020603050405020304" pitchFamily="18" charset="0"/>
              </a:rPr>
              <a:t>2. Garcés, A., &amp; Téllez, M. (2020). "Exploring the Role of Gamification in Learning: A Case Study." In Gamification in Education and Business (pp. 145-159).</a:t>
            </a:r>
          </a:p>
          <a:p>
            <a:pPr marL="457200" fontAlgn="base"/>
            <a:endParaRPr lang="en-US" dirty="0">
              <a:latin typeface="Times New Roman" panose="02020603050405020304" pitchFamily="18" charset="0"/>
              <a:cs typeface="Times New Roman" panose="02020603050405020304" pitchFamily="18" charset="0"/>
            </a:endParaRPr>
          </a:p>
          <a:p>
            <a:pPr marL="457200" fontAlgn="base"/>
            <a:r>
              <a:rPr lang="en-US" dirty="0">
                <a:latin typeface="Times New Roman" panose="02020603050405020304" pitchFamily="18" charset="0"/>
                <a:cs typeface="Times New Roman" panose="02020603050405020304" pitchFamily="18" charset="0"/>
              </a:rPr>
              <a:t>3. Hu, X., et al. (2020). "Evaluation of Online Health Information: The Role of Information Quality." Journal of Medical Internet Research, 22(7), e16021. </a:t>
            </a:r>
          </a:p>
          <a:p>
            <a:pPr marL="457200" fontAlgn="base"/>
            <a:endParaRPr lang="en-US" dirty="0">
              <a:latin typeface="Times New Roman" panose="02020603050405020304" pitchFamily="18" charset="0"/>
              <a:cs typeface="Times New Roman" panose="02020603050405020304" pitchFamily="18" charset="0"/>
            </a:endParaRPr>
          </a:p>
          <a:p>
            <a:pPr marL="457200" fontAlgn="base"/>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Tsioutis</a:t>
            </a:r>
            <a:r>
              <a:rPr lang="en-US" dirty="0">
                <a:latin typeface="Times New Roman" panose="02020603050405020304" pitchFamily="18" charset="0"/>
                <a:cs typeface="Times New Roman" panose="02020603050405020304" pitchFamily="18" charset="0"/>
              </a:rPr>
              <a:t>, C., et al. (2022). "Digital Health Technologies for the Management of Cardiovascular Diseases: A Review." Sensors, 22(10). 3653</a:t>
            </a:r>
          </a:p>
          <a:p>
            <a:pPr marL="457200" fontAlgn="base"/>
            <a:endParaRPr lang="en-US" dirty="0">
              <a:latin typeface="Times New Roman" panose="02020603050405020304" pitchFamily="18" charset="0"/>
              <a:cs typeface="Times New Roman" panose="02020603050405020304" pitchFamily="18" charset="0"/>
            </a:endParaRPr>
          </a:p>
          <a:p>
            <a:pPr marL="457200" fontAlgn="base"/>
            <a:r>
              <a:rPr lang="en-US" dirty="0">
                <a:latin typeface="Times New Roman" panose="02020603050405020304" pitchFamily="18" charset="0"/>
                <a:cs typeface="Times New Roman" panose="02020603050405020304" pitchFamily="18" charset="0"/>
              </a:rPr>
              <a:t>5. Masud, M., et al. (2020). "Smart Health Monitoring System Using IoT and Machine Learning." IEEE Access, 8, 154145-154158</a:t>
            </a:r>
          </a:p>
          <a:p>
            <a:br>
              <a:rPr lang="en-US" dirty="0"/>
            </a:br>
            <a:endParaRPr lang="en-US" sz="1800" b="0" i="0" u="none" strike="noStrike"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506780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88BC4-E3AA-E79C-12CC-275EB18C473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858396C-9802-7117-60E0-59CF6234BF1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2381" y="-332170"/>
            <a:ext cx="1338946" cy="1338946"/>
          </a:xfrm>
          <a:prstGeom prst="rect">
            <a:avLst/>
          </a:prstGeom>
        </p:spPr>
      </p:pic>
      <p:pic>
        <p:nvPicPr>
          <p:cNvPr id="5" name="Picture 4">
            <a:extLst>
              <a:ext uri="{FF2B5EF4-FFF2-40B4-BE49-F238E27FC236}">
                <a16:creationId xmlns:a16="http://schemas.microsoft.com/office/drawing/2014/main" id="{516A0681-DB34-F60B-4A50-F3D8021D2AC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0673" y="139955"/>
            <a:ext cx="1885992" cy="394695"/>
          </a:xfrm>
          <a:prstGeom prst="rect">
            <a:avLst/>
          </a:prstGeom>
        </p:spPr>
      </p:pic>
      <p:sp>
        <p:nvSpPr>
          <p:cNvPr id="2" name="Title 1">
            <a:extLst>
              <a:ext uri="{FF2B5EF4-FFF2-40B4-BE49-F238E27FC236}">
                <a16:creationId xmlns:a16="http://schemas.microsoft.com/office/drawing/2014/main" id="{3C26757B-36D0-DFC6-4B84-174C90400D4D}"/>
              </a:ext>
            </a:extLst>
          </p:cNvPr>
          <p:cNvSpPr txBox="1">
            <a:spLocks/>
          </p:cNvSpPr>
          <p:nvPr/>
        </p:nvSpPr>
        <p:spPr>
          <a:xfrm>
            <a:off x="4028604" y="2791730"/>
            <a:ext cx="3961039" cy="8423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b="1" dirty="0">
                <a:latin typeface="Times New Roman" panose="02020603050405020304" pitchFamily="18" charset="0"/>
                <a:cs typeface="Times New Roman" panose="02020603050405020304" pitchFamily="18" charset="0"/>
              </a:rPr>
              <a:t>Thank You</a:t>
            </a:r>
          </a:p>
          <a:p>
            <a:endParaRPr lang="en-US" sz="6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3936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E44943-1155-4639-AAB6-DF580E7318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2381" y="-332170"/>
            <a:ext cx="1338946" cy="1338946"/>
          </a:xfrm>
          <a:prstGeom prst="rect">
            <a:avLst/>
          </a:prstGeom>
        </p:spPr>
      </p:pic>
      <p:pic>
        <p:nvPicPr>
          <p:cNvPr id="5" name="Picture 4">
            <a:extLst>
              <a:ext uri="{FF2B5EF4-FFF2-40B4-BE49-F238E27FC236}">
                <a16:creationId xmlns:a16="http://schemas.microsoft.com/office/drawing/2014/main" id="{FC4DBF32-9670-48C5-91EF-C3ACBE7CA97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0673" y="139955"/>
            <a:ext cx="1885992" cy="394695"/>
          </a:xfrm>
          <a:prstGeom prst="rect">
            <a:avLst/>
          </a:prstGeom>
        </p:spPr>
      </p:pic>
      <p:sp>
        <p:nvSpPr>
          <p:cNvPr id="4" name="TextBox 1">
            <a:extLst>
              <a:ext uri="{FF2B5EF4-FFF2-40B4-BE49-F238E27FC236}">
                <a16:creationId xmlns:a16="http://schemas.microsoft.com/office/drawing/2014/main" id="{B2EC635B-D8A3-4A72-8304-20FFBA5D21A3}"/>
              </a:ext>
            </a:extLst>
          </p:cNvPr>
          <p:cNvSpPr txBox="1"/>
          <p:nvPr/>
        </p:nvSpPr>
        <p:spPr>
          <a:xfrm>
            <a:off x="349609" y="956623"/>
            <a:ext cx="7530363"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b="1" dirty="0">
                <a:solidFill>
                  <a:srgbClr val="46B0FA"/>
                </a:solidFill>
                <a:latin typeface="Times New Roman" panose="02020603050405020304" pitchFamily="18" charset="0"/>
                <a:cs typeface="Times New Roman" panose="02020603050405020304" pitchFamily="18" charset="0"/>
              </a:rPr>
              <a:t>Content</a:t>
            </a:r>
            <a:endParaRPr lang="en-IN" sz="3200" b="1" dirty="0">
              <a:solidFill>
                <a:srgbClr val="46B0FA"/>
              </a:solidFill>
              <a:latin typeface="Times New Roman" panose="02020603050405020304" pitchFamily="18" charset="0"/>
              <a:cs typeface="Times New Roman" panose="02020603050405020304" pitchFamily="18" charset="0"/>
            </a:endParaRPr>
          </a:p>
        </p:txBody>
      </p:sp>
      <p:sp>
        <p:nvSpPr>
          <p:cNvPr id="6" name="TextBox 2">
            <a:extLst>
              <a:ext uri="{FF2B5EF4-FFF2-40B4-BE49-F238E27FC236}">
                <a16:creationId xmlns:a16="http://schemas.microsoft.com/office/drawing/2014/main" id="{66168532-D141-4AB0-BD29-1663F2877B3E}"/>
              </a:ext>
            </a:extLst>
          </p:cNvPr>
          <p:cNvSpPr txBox="1"/>
          <p:nvPr/>
        </p:nvSpPr>
        <p:spPr>
          <a:xfrm>
            <a:off x="669612" y="1718592"/>
            <a:ext cx="4650377" cy="470898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Abstract</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Introduction</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Literature Review </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Problem Statement</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Motivation</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Objective</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Methodology</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Applications</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Conclusion</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References</a:t>
            </a:r>
          </a:p>
          <a:p>
            <a:pPr marL="457200" indent="-457200">
              <a:buFont typeface="+mj-lt"/>
              <a:buAutoNum type="arabicPeriod"/>
            </a:pP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2356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C81654-B15A-D4A7-DC99-F5FF9A1222F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8ECC4E0-0B70-B6CE-EBF4-C98DA195DB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2381" y="-332170"/>
            <a:ext cx="1338946" cy="1338946"/>
          </a:xfrm>
          <a:prstGeom prst="rect">
            <a:avLst/>
          </a:prstGeom>
        </p:spPr>
      </p:pic>
      <p:pic>
        <p:nvPicPr>
          <p:cNvPr id="5" name="Picture 4">
            <a:extLst>
              <a:ext uri="{FF2B5EF4-FFF2-40B4-BE49-F238E27FC236}">
                <a16:creationId xmlns:a16="http://schemas.microsoft.com/office/drawing/2014/main" id="{ADC97049-FD4E-8037-087B-87D52AE4555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0673" y="139955"/>
            <a:ext cx="1885992" cy="394695"/>
          </a:xfrm>
          <a:prstGeom prst="rect">
            <a:avLst/>
          </a:prstGeom>
        </p:spPr>
      </p:pic>
      <p:sp>
        <p:nvSpPr>
          <p:cNvPr id="4" name="TextBox 1">
            <a:extLst>
              <a:ext uri="{FF2B5EF4-FFF2-40B4-BE49-F238E27FC236}">
                <a16:creationId xmlns:a16="http://schemas.microsoft.com/office/drawing/2014/main" id="{AC8CAF6E-1E9B-FD84-E216-FA287A81D2FD}"/>
              </a:ext>
            </a:extLst>
          </p:cNvPr>
          <p:cNvSpPr txBox="1"/>
          <p:nvPr/>
        </p:nvSpPr>
        <p:spPr>
          <a:xfrm>
            <a:off x="349609" y="956623"/>
            <a:ext cx="753036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rgbClr val="46B0FA"/>
                </a:solidFill>
                <a:latin typeface="Times New Roman" panose="02020603050405020304" pitchFamily="18" charset="0"/>
                <a:cs typeface="Times New Roman" panose="02020603050405020304" pitchFamily="18" charset="0"/>
              </a:rPr>
              <a:t>Abstract</a:t>
            </a:r>
            <a:endParaRPr lang="en-IN" sz="3600" b="1" dirty="0">
              <a:solidFill>
                <a:srgbClr val="46B0FA"/>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2B79B54-9F8C-7CDD-A9FD-2C87ABB3DAE1}"/>
              </a:ext>
            </a:extLst>
          </p:cNvPr>
          <p:cNvSpPr txBox="1"/>
          <p:nvPr/>
        </p:nvSpPr>
        <p:spPr>
          <a:xfrm>
            <a:off x="349609" y="2024927"/>
            <a:ext cx="11374107" cy="344709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 AI-Powered Personalization: The platform uses advanced AI, NLP, and machine learning to assess mental health, identify patterns, and offer tailored support and recommendations.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Comprehensive Data Integration: Integrates with wearable devices, health records, and other sources to create a detailed mental health profile for each user, enabling targeted interventions.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Empowerment and Accessibility: Aims to empower individuals to manage their mental health, reduce anxiety and depression, and improve overall well-being through accessible, stigma-free support.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 Revolutionizing Mental Health Care: The platform combines user-centered design with evidence-based methods to enhance the effectiveness, efficiency, and compassion of mental health care.</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2403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C871B4-1FBD-A48B-0513-9EDB00F7F24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76B9EF1-F463-E8B8-F682-5C6288835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2381" y="-332170"/>
            <a:ext cx="1338946" cy="1338946"/>
          </a:xfrm>
          <a:prstGeom prst="rect">
            <a:avLst/>
          </a:prstGeom>
        </p:spPr>
      </p:pic>
      <p:pic>
        <p:nvPicPr>
          <p:cNvPr id="5" name="Picture 4">
            <a:extLst>
              <a:ext uri="{FF2B5EF4-FFF2-40B4-BE49-F238E27FC236}">
                <a16:creationId xmlns:a16="http://schemas.microsoft.com/office/drawing/2014/main" id="{3BFE7E4C-8310-F242-9A5D-D73DF406122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0673" y="139955"/>
            <a:ext cx="1885992" cy="394695"/>
          </a:xfrm>
          <a:prstGeom prst="rect">
            <a:avLst/>
          </a:prstGeom>
        </p:spPr>
      </p:pic>
      <p:sp>
        <p:nvSpPr>
          <p:cNvPr id="4" name="TextBox 1">
            <a:extLst>
              <a:ext uri="{FF2B5EF4-FFF2-40B4-BE49-F238E27FC236}">
                <a16:creationId xmlns:a16="http://schemas.microsoft.com/office/drawing/2014/main" id="{2C1F1409-1F6B-E019-26F9-A64FD378C20D}"/>
              </a:ext>
            </a:extLst>
          </p:cNvPr>
          <p:cNvSpPr txBox="1"/>
          <p:nvPr/>
        </p:nvSpPr>
        <p:spPr>
          <a:xfrm>
            <a:off x="349609" y="956623"/>
            <a:ext cx="753036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rgbClr val="46B0FA"/>
                </a:solidFill>
                <a:latin typeface="Times New Roman" panose="02020603050405020304" pitchFamily="18" charset="0"/>
                <a:cs typeface="Times New Roman" panose="02020603050405020304" pitchFamily="18" charset="0"/>
              </a:rPr>
              <a:t>Introduction</a:t>
            </a:r>
            <a:endParaRPr lang="en-IN" sz="3200" b="1" dirty="0">
              <a:solidFill>
                <a:srgbClr val="46B0FA"/>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CD75CAF-680A-CE2A-D07B-2D0BAAB5DE33}"/>
              </a:ext>
            </a:extLst>
          </p:cNvPr>
          <p:cNvSpPr txBox="1"/>
          <p:nvPr/>
        </p:nvSpPr>
        <p:spPr>
          <a:xfrm>
            <a:off x="349609" y="1519718"/>
            <a:ext cx="11492782" cy="3693319"/>
          </a:xfrm>
          <a:prstGeom prst="rect">
            <a:avLst/>
          </a:prstGeom>
          <a:noFill/>
        </p:spPr>
        <p:txBody>
          <a:bodyPr wrap="square">
            <a:spAutoFit/>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Mental Health Crisis: Mental health disorders, particularly anxiety and depression, affect one in four individuals annually, yet access to timely, effective care remains limited due to barriers like stigma and lack of resources.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Barriers to Care: Many individuals struggle with accessing personalized mental health support, facing challenges such as limited resources, stigma, and inadequate tailored interventions.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AI as a Solution: Advances in AI, machine learning, and natural language processing offer promising solutions to deliver personalized, accessible, and stigma-free mental health support on a large scale.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 Personalized Mental Health Assistant: Leveraging AI, the Personalized Mental Health Assistant aims to bridge gaps in care, offering individuals a non-judgmental space for support, progress tracking, and connecting with resources or professionals.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0744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C871B4-1FBD-A48B-0513-9EDB00F7F24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76B9EF1-F463-E8B8-F682-5C6288835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2381" y="-332170"/>
            <a:ext cx="1338946" cy="1338946"/>
          </a:xfrm>
          <a:prstGeom prst="rect">
            <a:avLst/>
          </a:prstGeom>
        </p:spPr>
      </p:pic>
      <p:pic>
        <p:nvPicPr>
          <p:cNvPr id="5" name="Picture 4">
            <a:extLst>
              <a:ext uri="{FF2B5EF4-FFF2-40B4-BE49-F238E27FC236}">
                <a16:creationId xmlns:a16="http://schemas.microsoft.com/office/drawing/2014/main" id="{3BFE7E4C-8310-F242-9A5D-D73DF406122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0673" y="139955"/>
            <a:ext cx="1885992" cy="394695"/>
          </a:xfrm>
          <a:prstGeom prst="rect">
            <a:avLst/>
          </a:prstGeom>
        </p:spPr>
      </p:pic>
      <p:sp>
        <p:nvSpPr>
          <p:cNvPr id="4" name="TextBox 1">
            <a:extLst>
              <a:ext uri="{FF2B5EF4-FFF2-40B4-BE49-F238E27FC236}">
                <a16:creationId xmlns:a16="http://schemas.microsoft.com/office/drawing/2014/main" id="{2C1F1409-1F6B-E019-26F9-A64FD378C20D}"/>
              </a:ext>
            </a:extLst>
          </p:cNvPr>
          <p:cNvSpPr txBox="1"/>
          <p:nvPr/>
        </p:nvSpPr>
        <p:spPr>
          <a:xfrm>
            <a:off x="155662" y="906470"/>
            <a:ext cx="753036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rgbClr val="46B0FA"/>
                </a:solidFill>
                <a:latin typeface="Times New Roman" panose="02020603050405020304" pitchFamily="18" charset="0"/>
                <a:cs typeface="Times New Roman" panose="02020603050405020304" pitchFamily="18" charset="0"/>
              </a:rPr>
              <a:t>Literature Review </a:t>
            </a:r>
            <a:endParaRPr lang="en-IN" sz="3200" b="1" dirty="0">
              <a:solidFill>
                <a:srgbClr val="46B0FA"/>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8E28EFDB-F61C-A159-527A-1B486097B5E2}"/>
              </a:ext>
            </a:extLst>
          </p:cNvPr>
          <p:cNvPicPr>
            <a:picLocks noChangeAspect="1"/>
          </p:cNvPicPr>
          <p:nvPr/>
        </p:nvPicPr>
        <p:blipFill>
          <a:blip r:embed="rId5"/>
          <a:stretch>
            <a:fillRect/>
          </a:stretch>
        </p:blipFill>
        <p:spPr>
          <a:xfrm>
            <a:off x="2695871" y="1480609"/>
            <a:ext cx="8036510" cy="3229414"/>
          </a:xfrm>
          <a:prstGeom prst="rect">
            <a:avLst/>
          </a:prstGeom>
        </p:spPr>
      </p:pic>
      <p:pic>
        <p:nvPicPr>
          <p:cNvPr id="12" name="Picture 11">
            <a:extLst>
              <a:ext uri="{FF2B5EF4-FFF2-40B4-BE49-F238E27FC236}">
                <a16:creationId xmlns:a16="http://schemas.microsoft.com/office/drawing/2014/main" id="{2B09BE3F-EC29-B04F-EBDE-D5F74C637664}"/>
              </a:ext>
            </a:extLst>
          </p:cNvPr>
          <p:cNvPicPr>
            <a:picLocks noChangeAspect="1"/>
          </p:cNvPicPr>
          <p:nvPr/>
        </p:nvPicPr>
        <p:blipFill>
          <a:blip r:embed="rId6"/>
          <a:srcRect b="53406"/>
          <a:stretch/>
        </p:blipFill>
        <p:spPr>
          <a:xfrm>
            <a:off x="2607952" y="4528868"/>
            <a:ext cx="8212347" cy="1828800"/>
          </a:xfrm>
          <a:prstGeom prst="rect">
            <a:avLst/>
          </a:prstGeom>
        </p:spPr>
      </p:pic>
    </p:spTree>
    <p:extLst>
      <p:ext uri="{BB962C8B-B14F-4D97-AF65-F5344CB8AC3E}">
        <p14:creationId xmlns:p14="http://schemas.microsoft.com/office/powerpoint/2010/main" val="2382836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C871B4-1FBD-A48B-0513-9EDB00F7F24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76B9EF1-F463-E8B8-F682-5C6288835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2381" y="-332170"/>
            <a:ext cx="1338946" cy="1338946"/>
          </a:xfrm>
          <a:prstGeom prst="rect">
            <a:avLst/>
          </a:prstGeom>
        </p:spPr>
      </p:pic>
      <p:pic>
        <p:nvPicPr>
          <p:cNvPr id="5" name="Picture 4">
            <a:extLst>
              <a:ext uri="{FF2B5EF4-FFF2-40B4-BE49-F238E27FC236}">
                <a16:creationId xmlns:a16="http://schemas.microsoft.com/office/drawing/2014/main" id="{3BFE7E4C-8310-F242-9A5D-D73DF406122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0673" y="139955"/>
            <a:ext cx="1885992" cy="394695"/>
          </a:xfrm>
          <a:prstGeom prst="rect">
            <a:avLst/>
          </a:prstGeom>
        </p:spPr>
      </p:pic>
      <p:sp>
        <p:nvSpPr>
          <p:cNvPr id="4" name="TextBox 1">
            <a:extLst>
              <a:ext uri="{FF2B5EF4-FFF2-40B4-BE49-F238E27FC236}">
                <a16:creationId xmlns:a16="http://schemas.microsoft.com/office/drawing/2014/main" id="{2C1F1409-1F6B-E019-26F9-A64FD378C20D}"/>
              </a:ext>
            </a:extLst>
          </p:cNvPr>
          <p:cNvSpPr txBox="1"/>
          <p:nvPr/>
        </p:nvSpPr>
        <p:spPr>
          <a:xfrm>
            <a:off x="155662" y="906470"/>
            <a:ext cx="753036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rgbClr val="46B0FA"/>
                </a:solidFill>
                <a:latin typeface="Times New Roman" panose="02020603050405020304" pitchFamily="18" charset="0"/>
                <a:cs typeface="Times New Roman" panose="02020603050405020304" pitchFamily="18" charset="0"/>
              </a:rPr>
              <a:t>Literature Review </a:t>
            </a:r>
            <a:endParaRPr lang="en-IN" sz="3200" b="1" dirty="0">
              <a:solidFill>
                <a:srgbClr val="46B0FA"/>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F3C8028E-75E8-8618-02C0-8DD9498622B8}"/>
              </a:ext>
            </a:extLst>
          </p:cNvPr>
          <p:cNvPicPr>
            <a:picLocks noChangeAspect="1"/>
          </p:cNvPicPr>
          <p:nvPr/>
        </p:nvPicPr>
        <p:blipFill>
          <a:blip r:embed="rId5"/>
          <a:srcRect t="4235"/>
          <a:stretch/>
        </p:blipFill>
        <p:spPr>
          <a:xfrm>
            <a:off x="2024167" y="2923448"/>
            <a:ext cx="8416252" cy="1959103"/>
          </a:xfrm>
          <a:prstGeom prst="rect">
            <a:avLst/>
          </a:prstGeom>
        </p:spPr>
      </p:pic>
      <p:pic>
        <p:nvPicPr>
          <p:cNvPr id="13" name="Picture 12">
            <a:extLst>
              <a:ext uri="{FF2B5EF4-FFF2-40B4-BE49-F238E27FC236}">
                <a16:creationId xmlns:a16="http://schemas.microsoft.com/office/drawing/2014/main" id="{B348DE4E-1317-5CA4-F698-713E6875DD90}"/>
              </a:ext>
            </a:extLst>
          </p:cNvPr>
          <p:cNvPicPr>
            <a:picLocks noChangeAspect="1"/>
          </p:cNvPicPr>
          <p:nvPr/>
        </p:nvPicPr>
        <p:blipFill>
          <a:blip r:embed="rId6"/>
          <a:stretch>
            <a:fillRect/>
          </a:stretch>
        </p:blipFill>
        <p:spPr>
          <a:xfrm>
            <a:off x="2130093" y="2109108"/>
            <a:ext cx="8204400" cy="814340"/>
          </a:xfrm>
          <a:prstGeom prst="rect">
            <a:avLst/>
          </a:prstGeom>
        </p:spPr>
      </p:pic>
    </p:spTree>
    <p:extLst>
      <p:ext uri="{BB962C8B-B14F-4D97-AF65-F5344CB8AC3E}">
        <p14:creationId xmlns:p14="http://schemas.microsoft.com/office/powerpoint/2010/main" val="2639049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C81654-B15A-D4A7-DC99-F5FF9A1222F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8ECC4E0-0B70-B6CE-EBF4-C98DA195DB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2381" y="-332170"/>
            <a:ext cx="1338946" cy="1338946"/>
          </a:xfrm>
          <a:prstGeom prst="rect">
            <a:avLst/>
          </a:prstGeom>
        </p:spPr>
      </p:pic>
      <p:pic>
        <p:nvPicPr>
          <p:cNvPr id="5" name="Picture 4">
            <a:extLst>
              <a:ext uri="{FF2B5EF4-FFF2-40B4-BE49-F238E27FC236}">
                <a16:creationId xmlns:a16="http://schemas.microsoft.com/office/drawing/2014/main" id="{ADC97049-FD4E-8037-087B-87D52AE4555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0673" y="139955"/>
            <a:ext cx="1885992" cy="394695"/>
          </a:xfrm>
          <a:prstGeom prst="rect">
            <a:avLst/>
          </a:prstGeom>
        </p:spPr>
      </p:pic>
      <p:sp>
        <p:nvSpPr>
          <p:cNvPr id="4" name="TextBox 1">
            <a:extLst>
              <a:ext uri="{FF2B5EF4-FFF2-40B4-BE49-F238E27FC236}">
                <a16:creationId xmlns:a16="http://schemas.microsoft.com/office/drawing/2014/main" id="{AC8CAF6E-1E9B-FD84-E216-FA287A81D2FD}"/>
              </a:ext>
            </a:extLst>
          </p:cNvPr>
          <p:cNvSpPr txBox="1"/>
          <p:nvPr/>
        </p:nvSpPr>
        <p:spPr>
          <a:xfrm>
            <a:off x="349609" y="956623"/>
            <a:ext cx="753036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rgbClr val="46B0FA"/>
                </a:solidFill>
                <a:latin typeface="Times New Roman" panose="02020603050405020304" pitchFamily="18" charset="0"/>
                <a:cs typeface="Times New Roman" panose="02020603050405020304" pitchFamily="18" charset="0"/>
              </a:rPr>
              <a:t>Problem Statement  </a:t>
            </a:r>
            <a:endParaRPr lang="en-IN" sz="3600" b="1" dirty="0">
              <a:solidFill>
                <a:srgbClr val="46B0FA"/>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2B79B54-9F8C-7CDD-A9FD-2C87ABB3DAE1}"/>
              </a:ext>
            </a:extLst>
          </p:cNvPr>
          <p:cNvSpPr txBox="1"/>
          <p:nvPr/>
        </p:nvSpPr>
        <p:spPr>
          <a:xfrm>
            <a:off x="918954" y="2259449"/>
            <a:ext cx="9389614" cy="2339102"/>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r>
              <a:rPr lang="en-US" sz="1800" b="0" i="0" u="none" strike="noStrike" dirty="0">
                <a:solidFill>
                  <a:srgbClr val="000000"/>
                </a:solidFill>
                <a:effectLst/>
                <a:latin typeface="Times New Roman" panose="02020603050405020304" pitchFamily="18" charset="0"/>
              </a:rPr>
              <a:t>The rise in mental health issues, exacerbated by societal pressures and global crises, emphasizes the need for accessible support systems. Many individuals may not realize they need help or may find it challenging to seek assistance.</a:t>
            </a:r>
          </a:p>
          <a:p>
            <a:endParaRPr lang="en-US" dirty="0">
              <a:solidFill>
                <a:srgbClr val="000000"/>
              </a:solidFill>
              <a:latin typeface="Times New Roman" panose="02020603050405020304" pitchFamily="18" charset="0"/>
            </a:endParaRPr>
          </a:p>
          <a:p>
            <a:r>
              <a:rPr lang="en-US" sz="1800" b="0" i="0" u="none" strike="noStrike" dirty="0">
                <a:solidFill>
                  <a:srgbClr val="000000"/>
                </a:solidFill>
                <a:effectLst/>
                <a:latin typeface="Times New Roman" panose="02020603050405020304" pitchFamily="18" charset="0"/>
              </a:rPr>
              <a:t> This project aims to create a mental health chatbot that engages users through conversation, assesses their mental health status, and provides guidance on whether they should seek immediate help or if they are generally stable.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386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C81654-B15A-D4A7-DC99-F5FF9A1222F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8ECC4E0-0B70-B6CE-EBF4-C98DA195DB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2381" y="-332170"/>
            <a:ext cx="1338946" cy="1338946"/>
          </a:xfrm>
          <a:prstGeom prst="rect">
            <a:avLst/>
          </a:prstGeom>
        </p:spPr>
      </p:pic>
      <p:pic>
        <p:nvPicPr>
          <p:cNvPr id="5" name="Picture 4">
            <a:extLst>
              <a:ext uri="{FF2B5EF4-FFF2-40B4-BE49-F238E27FC236}">
                <a16:creationId xmlns:a16="http://schemas.microsoft.com/office/drawing/2014/main" id="{ADC97049-FD4E-8037-087B-87D52AE4555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0673" y="139955"/>
            <a:ext cx="1885992" cy="394695"/>
          </a:xfrm>
          <a:prstGeom prst="rect">
            <a:avLst/>
          </a:prstGeom>
        </p:spPr>
      </p:pic>
      <p:sp>
        <p:nvSpPr>
          <p:cNvPr id="4" name="TextBox 1">
            <a:extLst>
              <a:ext uri="{FF2B5EF4-FFF2-40B4-BE49-F238E27FC236}">
                <a16:creationId xmlns:a16="http://schemas.microsoft.com/office/drawing/2014/main" id="{AC8CAF6E-1E9B-FD84-E216-FA287A81D2FD}"/>
              </a:ext>
            </a:extLst>
          </p:cNvPr>
          <p:cNvSpPr txBox="1"/>
          <p:nvPr/>
        </p:nvSpPr>
        <p:spPr>
          <a:xfrm>
            <a:off x="349609" y="956623"/>
            <a:ext cx="753036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rgbClr val="46B0FA"/>
                </a:solidFill>
                <a:latin typeface="Times New Roman" panose="02020603050405020304" pitchFamily="18" charset="0"/>
                <a:cs typeface="Times New Roman" panose="02020603050405020304" pitchFamily="18" charset="0"/>
              </a:rPr>
              <a:t>Objective  </a:t>
            </a:r>
            <a:endParaRPr lang="en-IN" sz="3600" b="1" dirty="0">
              <a:solidFill>
                <a:srgbClr val="46B0FA"/>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C367048-3278-0E85-1C72-CF09286F7210}"/>
              </a:ext>
            </a:extLst>
          </p:cNvPr>
          <p:cNvSpPr txBox="1"/>
          <p:nvPr/>
        </p:nvSpPr>
        <p:spPr>
          <a:xfrm>
            <a:off x="700895" y="2024927"/>
            <a:ext cx="9875089" cy="3139321"/>
          </a:xfrm>
          <a:prstGeom prst="rect">
            <a:avLst/>
          </a:prstGeom>
          <a:noFill/>
        </p:spPr>
        <p:txBody>
          <a:bodyPr wrap="square">
            <a:spAutoFit/>
          </a:bodyPr>
          <a:lstStyle/>
          <a:p>
            <a:r>
              <a:rPr lang="en-IN" dirty="0"/>
              <a:t>1. Interactive Chatbot: Develop a conversational AI that engages users to assess their mental health through real-time dialogue.</a:t>
            </a:r>
          </a:p>
          <a:p>
            <a:endParaRPr lang="en-IN" dirty="0"/>
          </a:p>
          <a:p>
            <a:r>
              <a:rPr lang="en-IN" dirty="0"/>
              <a:t>2. Mental Health Assessment: Use responses to identify mental health issues and assess the urgency of the user's situation.</a:t>
            </a:r>
          </a:p>
          <a:p>
            <a:endParaRPr lang="en-IN" dirty="0"/>
          </a:p>
          <a:p>
            <a:r>
              <a:rPr lang="en-IN" dirty="0"/>
              <a:t>3. Personalized Recommendations: Provide tailored suggestions, including self-help resources or referrals to professionals based on the assessment.</a:t>
            </a:r>
          </a:p>
          <a:p>
            <a:endParaRPr lang="en-IN" dirty="0"/>
          </a:p>
          <a:p>
            <a:r>
              <a:rPr lang="en-IN" dirty="0"/>
              <a:t>4. Continuous Improvement: Leverage machine learning to </a:t>
            </a:r>
            <a:r>
              <a:rPr lang="en-IN" dirty="0" err="1"/>
              <a:t>analyze</a:t>
            </a:r>
            <a:r>
              <a:rPr lang="en-IN" dirty="0"/>
              <a:t> user interactions and refine the chatbot’s responses over time.</a:t>
            </a:r>
          </a:p>
        </p:txBody>
      </p:sp>
    </p:spTree>
    <p:extLst>
      <p:ext uri="{BB962C8B-B14F-4D97-AF65-F5344CB8AC3E}">
        <p14:creationId xmlns:p14="http://schemas.microsoft.com/office/powerpoint/2010/main" val="2367724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C81654-B15A-D4A7-DC99-F5FF9A1222F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8ECC4E0-0B70-B6CE-EBF4-C98DA195DB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2381" y="-332170"/>
            <a:ext cx="1338946" cy="1338946"/>
          </a:xfrm>
          <a:prstGeom prst="rect">
            <a:avLst/>
          </a:prstGeom>
        </p:spPr>
      </p:pic>
      <p:pic>
        <p:nvPicPr>
          <p:cNvPr id="5" name="Picture 4">
            <a:extLst>
              <a:ext uri="{FF2B5EF4-FFF2-40B4-BE49-F238E27FC236}">
                <a16:creationId xmlns:a16="http://schemas.microsoft.com/office/drawing/2014/main" id="{ADC97049-FD4E-8037-087B-87D52AE4555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0673" y="139955"/>
            <a:ext cx="1885992" cy="394695"/>
          </a:xfrm>
          <a:prstGeom prst="rect">
            <a:avLst/>
          </a:prstGeom>
        </p:spPr>
      </p:pic>
      <p:sp>
        <p:nvSpPr>
          <p:cNvPr id="4" name="TextBox 1">
            <a:extLst>
              <a:ext uri="{FF2B5EF4-FFF2-40B4-BE49-F238E27FC236}">
                <a16:creationId xmlns:a16="http://schemas.microsoft.com/office/drawing/2014/main" id="{AC8CAF6E-1E9B-FD84-E216-FA287A81D2FD}"/>
              </a:ext>
            </a:extLst>
          </p:cNvPr>
          <p:cNvSpPr txBox="1"/>
          <p:nvPr/>
        </p:nvSpPr>
        <p:spPr>
          <a:xfrm>
            <a:off x="305404" y="822378"/>
            <a:ext cx="753036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rgbClr val="46B0FA"/>
                </a:solidFill>
                <a:latin typeface="Times New Roman" panose="02020603050405020304" pitchFamily="18" charset="0"/>
                <a:cs typeface="Times New Roman" panose="02020603050405020304" pitchFamily="18" charset="0"/>
              </a:rPr>
              <a:t>Methodology  </a:t>
            </a:r>
            <a:endParaRPr lang="en-IN" sz="3600" b="1" dirty="0">
              <a:solidFill>
                <a:srgbClr val="46B0FA"/>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E1FBDCE-11D4-EA0E-A2CF-F144F87748D0}"/>
              </a:ext>
            </a:extLst>
          </p:cNvPr>
          <p:cNvSpPr txBox="1"/>
          <p:nvPr/>
        </p:nvSpPr>
        <p:spPr>
          <a:xfrm>
            <a:off x="120673" y="1468709"/>
            <a:ext cx="6687900" cy="1200329"/>
          </a:xfrm>
          <a:prstGeom prst="rect">
            <a:avLst/>
          </a:prstGeom>
          <a:noFill/>
        </p:spPr>
        <p:txBody>
          <a:bodyPr wrap="square" rtlCol="0">
            <a:spAutoFit/>
          </a:bodyPr>
          <a:lstStyle/>
          <a:p>
            <a:endParaRPr lang="en-US" sz="1800" dirty="0">
              <a:latin typeface="Times New Roman" panose="02020603050405020304" pitchFamily="18" charset="0"/>
              <a:cs typeface="Times New Roman" panose="02020603050405020304" pitchFamily="18" charset="0"/>
            </a:endParaRPr>
          </a:p>
          <a:p>
            <a:endParaRPr lang="en-US" dirty="0"/>
          </a:p>
          <a:p>
            <a:endParaRPr lang="en-US" sz="1800" dirty="0"/>
          </a:p>
          <a:p>
            <a:endParaRPr lang="en-US" dirty="0"/>
          </a:p>
        </p:txBody>
      </p:sp>
      <p:sp>
        <p:nvSpPr>
          <p:cNvPr id="10" name="TextBox 9">
            <a:extLst>
              <a:ext uri="{FF2B5EF4-FFF2-40B4-BE49-F238E27FC236}">
                <a16:creationId xmlns:a16="http://schemas.microsoft.com/office/drawing/2014/main" id="{C72522FC-D30E-7620-54A2-50DE106133EA}"/>
              </a:ext>
            </a:extLst>
          </p:cNvPr>
          <p:cNvSpPr txBox="1"/>
          <p:nvPr/>
        </p:nvSpPr>
        <p:spPr>
          <a:xfrm>
            <a:off x="6608560" y="1511658"/>
            <a:ext cx="5238138" cy="646331"/>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DF42132-0881-DB73-BEA3-ED78ECABB855}"/>
              </a:ext>
            </a:extLst>
          </p:cNvPr>
          <p:cNvSpPr txBox="1"/>
          <p:nvPr/>
        </p:nvSpPr>
        <p:spPr>
          <a:xfrm>
            <a:off x="1163783" y="1756437"/>
            <a:ext cx="8839315" cy="4524315"/>
          </a:xfrm>
          <a:prstGeom prst="rect">
            <a:avLst/>
          </a:prstGeom>
          <a:noFill/>
        </p:spPr>
        <p:txBody>
          <a:bodyPr wrap="square">
            <a:spAutoFit/>
          </a:bodyPr>
          <a:lstStyle/>
          <a:p>
            <a:r>
              <a:rPr lang="en-IN" dirty="0"/>
              <a:t>1. Surveys:  </a:t>
            </a:r>
          </a:p>
          <a:p>
            <a:r>
              <a:rPr lang="en-IN" dirty="0"/>
              <a:t>   - Design structured surveys with mental health and demographic questions.  </a:t>
            </a:r>
          </a:p>
          <a:p>
            <a:r>
              <a:rPr lang="en-IN" dirty="0"/>
              <a:t>   - Use Likert scales and open-ended questions for detailed insights.  </a:t>
            </a:r>
          </a:p>
          <a:p>
            <a:endParaRPr lang="en-IN" dirty="0"/>
          </a:p>
          <a:p>
            <a:r>
              <a:rPr lang="en-IN" dirty="0"/>
              <a:t>2. Online Dataset:  </a:t>
            </a:r>
          </a:p>
          <a:p>
            <a:r>
              <a:rPr lang="en-IN" dirty="0"/>
              <a:t>   - Download and preprocess the "Mental Health Dataset" survey dataset from Kaggle.</a:t>
            </a:r>
          </a:p>
          <a:p>
            <a:endParaRPr lang="en-IN" dirty="0"/>
          </a:p>
          <a:p>
            <a:r>
              <a:rPr lang="en-IN" dirty="0"/>
              <a:t>3. Survey Data Cleaning:  </a:t>
            </a:r>
          </a:p>
          <a:p>
            <a:r>
              <a:rPr lang="en-IN" dirty="0"/>
              <a:t>   - Remove incomplete entries and outliers.  </a:t>
            </a:r>
          </a:p>
          <a:p>
            <a:r>
              <a:rPr lang="en-IN" dirty="0"/>
              <a:t>   - Normalize text format and convert categorical responses to numerical values.</a:t>
            </a:r>
          </a:p>
          <a:p>
            <a:endParaRPr lang="en-IN" dirty="0"/>
          </a:p>
          <a:p>
            <a:r>
              <a:rPr lang="en-IN" dirty="0"/>
              <a:t>4. Text Preprocessing:  </a:t>
            </a:r>
          </a:p>
          <a:p>
            <a:r>
              <a:rPr lang="en-IN" dirty="0"/>
              <a:t>   - Tokenize, remove stop words, and apply stemming/lemmatization to clean text data.</a:t>
            </a:r>
          </a:p>
          <a:p>
            <a:endParaRPr lang="en-IN" dirty="0"/>
          </a:p>
          <a:p>
            <a:endParaRPr lang="en-IN" dirty="0"/>
          </a:p>
          <a:p>
            <a:endParaRPr lang="en-IN" dirty="0"/>
          </a:p>
        </p:txBody>
      </p:sp>
    </p:spTree>
    <p:extLst>
      <p:ext uri="{BB962C8B-B14F-4D97-AF65-F5344CB8AC3E}">
        <p14:creationId xmlns:p14="http://schemas.microsoft.com/office/powerpoint/2010/main" val="1612581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2286</TotalTime>
  <Words>1043</Words>
  <Application>Microsoft Office PowerPoint</Application>
  <PresentationFormat>Widescreen</PresentationFormat>
  <Paragraphs>118</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Mental health assistance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Training</dc:title>
  <dc:creator>Swati Kaushik</dc:creator>
  <cp:lastModifiedBy>Sweksha Gupta</cp:lastModifiedBy>
  <cp:revision>202</cp:revision>
  <dcterms:created xsi:type="dcterms:W3CDTF">2016-12-22T06:02:14Z</dcterms:created>
  <dcterms:modified xsi:type="dcterms:W3CDTF">2024-11-08T04:18:12Z</dcterms:modified>
</cp:coreProperties>
</file>