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notesMasterIdLst>
    <p:notesMasterId r:id="rId14"/>
  </p:notesMasterIdLst>
  <p:handoutMasterIdLst>
    <p:handoutMasterId r:id="rId15"/>
  </p:handoutMasterIdLst>
  <p:sldIdLst>
    <p:sldId id="271" r:id="rId5"/>
    <p:sldId id="273" r:id="rId6"/>
    <p:sldId id="276" r:id="rId7"/>
    <p:sldId id="272" r:id="rId8"/>
    <p:sldId id="275" r:id="rId9"/>
    <p:sldId id="277" r:id="rId10"/>
    <p:sldId id="278" r:id="rId11"/>
    <p:sldId id="27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67463" autoAdjust="0"/>
  </p:normalViewPr>
  <p:slideViewPr>
    <p:cSldViewPr snapToGrid="0">
      <p:cViewPr>
        <p:scale>
          <a:sx n="49" d="100"/>
          <a:sy n="49" d="100"/>
        </p:scale>
        <p:origin x="103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642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3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50ECD-4226-52D8-8089-5B165776C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FBAC7-951E-199B-95C9-62E5878BFA58}"/>
              </a:ext>
            </a:extLst>
          </p:cNvPr>
          <p:cNvSpPr txBox="1"/>
          <p:nvPr/>
        </p:nvSpPr>
        <p:spPr>
          <a:xfrm>
            <a:off x="218221" y="494130"/>
            <a:ext cx="55410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BLOCKCHAIN TECHNOLOGY</a:t>
            </a:r>
            <a:endParaRPr lang="en-IN" sz="6600" dirty="0">
              <a:solidFill>
                <a:schemeClr val="accent4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E99819-E6F9-48E6-F04D-A6C48095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66" y="459840"/>
            <a:ext cx="2874565" cy="2157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E628A2-6A3E-AFE0-AE1B-380ACEF242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52" y="803813"/>
            <a:ext cx="2922293" cy="16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2C0C0-CD21-AF32-508B-25EE244FAC5B}"/>
              </a:ext>
            </a:extLst>
          </p:cNvPr>
          <p:cNvSpPr txBox="1"/>
          <p:nvPr/>
        </p:nvSpPr>
        <p:spPr>
          <a:xfrm>
            <a:off x="345656" y="214817"/>
            <a:ext cx="10035473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 is Blockchain Technology?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63681-0BAB-9E4F-85FB-31F6FB77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21" y="1023453"/>
            <a:ext cx="5001006" cy="5014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B3DCA-4DA6-D2FD-0E78-32A763B9ABE2}"/>
              </a:ext>
            </a:extLst>
          </p:cNvPr>
          <p:cNvSpPr txBox="1"/>
          <p:nvPr/>
        </p:nvSpPr>
        <p:spPr>
          <a:xfrm>
            <a:off x="345656" y="1023453"/>
            <a:ext cx="7038975" cy="5262979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smtClean="0">
                <a:effectLst/>
              </a:rPr>
              <a:t>A </a:t>
            </a:r>
            <a:r>
              <a:rPr lang="en-US" sz="2800" b="0" i="0" dirty="0">
                <a:effectLst/>
              </a:rPr>
              <a:t>blockchain is a distributed database or ledger that is shared among the nodes of a computer network. As a database, a blockchain stores information electronically in digital format. </a:t>
            </a:r>
            <a:endParaRPr lang="en-US" sz="2800" b="0" i="0" dirty="0" smtClean="0">
              <a:effectLst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 smtClean="0"/>
              <a:t>Blockchain</a:t>
            </a:r>
            <a:r>
              <a:rPr lang="en-US" sz="2800" dirty="0" smtClean="0"/>
              <a:t> is a system in which records of transaction are stored cryptographically across several computer that are linked peer to peer network</a:t>
            </a:r>
            <a:endParaRPr lang="en-US" sz="2800" b="0" i="0" dirty="0" smtClean="0">
              <a:effectLst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98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DD1F3-AE0A-902B-26FB-04FFE7DBF23C}"/>
              </a:ext>
            </a:extLst>
          </p:cNvPr>
          <p:cNvSpPr txBox="1"/>
          <p:nvPr/>
        </p:nvSpPr>
        <p:spPr>
          <a:xfrm>
            <a:off x="341760" y="0"/>
            <a:ext cx="10906461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Component </a:t>
            </a:r>
            <a:r>
              <a:rPr lang="en-US" sz="4000" b="1" dirty="0"/>
              <a:t>of Blockchain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10629-8A5A-82CF-2797-72076B60840E}"/>
              </a:ext>
            </a:extLst>
          </p:cNvPr>
          <p:cNvSpPr txBox="1"/>
          <p:nvPr/>
        </p:nvSpPr>
        <p:spPr>
          <a:xfrm>
            <a:off x="341762" y="796021"/>
            <a:ext cx="10906459" cy="1384995"/>
          </a:xfrm>
          <a:prstGeom prst="rect">
            <a:avLst/>
          </a:prstGeom>
          <a:pattFill prst="smConfetti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b="1" i="0" dirty="0" smtClean="0">
                <a:solidFill>
                  <a:srgbClr val="272C37"/>
                </a:solidFill>
                <a:effectLst/>
              </a:rPr>
              <a:t>Distributed </a:t>
            </a:r>
            <a:r>
              <a:rPr lang="en-US" sz="2800" b="1" i="0" dirty="0">
                <a:solidFill>
                  <a:srgbClr val="272C37"/>
                </a:solidFill>
                <a:effectLst/>
              </a:rPr>
              <a:t>Ledgers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51565E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51565E"/>
                </a:solidFill>
                <a:effectLst/>
              </a:rPr>
              <a:t>A </a:t>
            </a:r>
            <a:r>
              <a:rPr lang="en-US" sz="2400" b="0" i="0" dirty="0">
                <a:solidFill>
                  <a:srgbClr val="51565E"/>
                </a:solidFill>
                <a:effectLst/>
              </a:rPr>
              <a:t>distributed ledger is a database that is shared among the users of the blockchain network</a:t>
            </a:r>
            <a:r>
              <a:rPr lang="en-US" sz="2400" b="0" i="0" dirty="0" smtClean="0">
                <a:solidFill>
                  <a:srgbClr val="51565E"/>
                </a:solidFill>
                <a:effectLst/>
              </a:rPr>
              <a:t>.</a:t>
            </a:r>
            <a:endParaRPr lang="en-US" sz="2400" b="0" i="0" dirty="0">
              <a:solidFill>
                <a:srgbClr val="51565E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74FBB-AF85-7D73-5CD1-B94B5B67AB43}"/>
              </a:ext>
            </a:extLst>
          </p:cNvPr>
          <p:cNvSpPr txBox="1"/>
          <p:nvPr/>
        </p:nvSpPr>
        <p:spPr>
          <a:xfrm>
            <a:off x="341761" y="2277160"/>
            <a:ext cx="10884425" cy="1384995"/>
          </a:xfrm>
          <a:prstGeom prst="rect">
            <a:avLst/>
          </a:prstGeom>
          <a:pattFill prst="smConfetti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smtClean="0">
                <a:solidFill>
                  <a:srgbClr val="272C37"/>
                </a:solidFill>
                <a:effectLst/>
              </a:rPr>
              <a:t>2.  </a:t>
            </a:r>
            <a:r>
              <a:rPr lang="en-US" sz="2800" b="1" dirty="0" smtClean="0">
                <a:solidFill>
                  <a:srgbClr val="272C37"/>
                </a:solidFill>
              </a:rPr>
              <a:t>Consensus mechanism</a:t>
            </a:r>
            <a:endParaRPr lang="en-US" sz="2800" b="1" i="0" dirty="0" smtClean="0">
              <a:solidFill>
                <a:srgbClr val="272C37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51565E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1565E"/>
                </a:solidFill>
              </a:rPr>
              <a:t>Proof of work (</a:t>
            </a:r>
            <a:r>
              <a:rPr lang="en-US" sz="2400" dirty="0" err="1">
                <a:solidFill>
                  <a:srgbClr val="51565E"/>
                </a:solidFill>
              </a:rPr>
              <a:t>PoW</a:t>
            </a:r>
            <a:r>
              <a:rPr lang="en-US" sz="2400" dirty="0">
                <a:solidFill>
                  <a:srgbClr val="51565E"/>
                </a:solidFill>
              </a:rPr>
              <a:t>) is a method to </a:t>
            </a:r>
            <a:r>
              <a:rPr lang="en-US" sz="2400" dirty="0" smtClean="0">
                <a:solidFill>
                  <a:srgbClr val="51565E"/>
                </a:solidFill>
              </a:rPr>
              <a:t>validate transactions in </a:t>
            </a:r>
            <a:r>
              <a:rPr lang="en-US" sz="2400" dirty="0">
                <a:solidFill>
                  <a:srgbClr val="51565E"/>
                </a:solidFill>
              </a:rPr>
              <a:t>a </a:t>
            </a:r>
            <a:r>
              <a:rPr lang="en-US" sz="2400" dirty="0" err="1">
                <a:solidFill>
                  <a:srgbClr val="51565E"/>
                </a:solidFill>
              </a:rPr>
              <a:t>blockchain</a:t>
            </a:r>
            <a:r>
              <a:rPr lang="en-US" sz="2400" dirty="0">
                <a:solidFill>
                  <a:srgbClr val="51565E"/>
                </a:solidFill>
              </a:rPr>
              <a:t> network by solving a complex mathematical puzzle called mining</a:t>
            </a:r>
            <a:r>
              <a:rPr lang="en-US" sz="2400" dirty="0" smtClean="0">
                <a:solidFill>
                  <a:srgbClr val="51565E"/>
                </a:solidFill>
              </a:rPr>
              <a:t>.</a:t>
            </a:r>
            <a:endParaRPr lang="en-US" sz="2400" dirty="0">
              <a:solidFill>
                <a:srgbClr val="51565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10629-8A5A-82CF-2797-72076B60840E}"/>
              </a:ext>
            </a:extLst>
          </p:cNvPr>
          <p:cNvSpPr txBox="1"/>
          <p:nvPr/>
        </p:nvSpPr>
        <p:spPr>
          <a:xfrm>
            <a:off x="341762" y="3758299"/>
            <a:ext cx="10906459" cy="1261884"/>
          </a:xfrm>
          <a:prstGeom prst="rect">
            <a:avLst/>
          </a:prstGeom>
          <a:pattFill prst="smConfetti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72C37"/>
                </a:solidFill>
              </a:rPr>
              <a:t>3.  Cryptographic Hashing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51565E"/>
                </a:solidFill>
              </a:rPr>
              <a:t>Blockchain</a:t>
            </a:r>
            <a:r>
              <a:rPr lang="en-US" sz="2400" dirty="0">
                <a:solidFill>
                  <a:srgbClr val="51565E"/>
                </a:solidFill>
              </a:rPr>
              <a:t> eliminates unauthorized access by using the cryptographic algorithm (SHA256) to ensure the blocks are kept secure.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74FBB-AF85-7D73-5CD1-B94B5B67AB43}"/>
              </a:ext>
            </a:extLst>
          </p:cNvPr>
          <p:cNvSpPr txBox="1"/>
          <p:nvPr/>
        </p:nvSpPr>
        <p:spPr>
          <a:xfrm>
            <a:off x="341760" y="5139739"/>
            <a:ext cx="10884425" cy="1631216"/>
          </a:xfrm>
          <a:prstGeom prst="rect">
            <a:avLst/>
          </a:prstGeom>
          <a:pattFill prst="smConfetti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272C37"/>
                </a:solidFill>
              </a:rPr>
              <a:t>4.  Digital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-based digital signatures are a way of verifying the identity and authenticity of a message or document using cryptography and distributed ledger technology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E714E-8670-F46A-65A7-CBDF45B01F33}"/>
              </a:ext>
            </a:extLst>
          </p:cNvPr>
          <p:cNvSpPr txBox="1"/>
          <p:nvPr/>
        </p:nvSpPr>
        <p:spPr>
          <a:xfrm>
            <a:off x="508000" y="157225"/>
            <a:ext cx="10421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History of Blockchain Technology</a:t>
            </a:r>
            <a:endParaRPr lang="en-IN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6546F-5274-FD43-FB8B-1C26793D2D85}"/>
              </a:ext>
            </a:extLst>
          </p:cNvPr>
          <p:cNvSpPr txBox="1"/>
          <p:nvPr/>
        </p:nvSpPr>
        <p:spPr>
          <a:xfrm>
            <a:off x="508000" y="1046480"/>
            <a:ext cx="115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75409-A855-DD22-08F7-2350195B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46480"/>
            <a:ext cx="10576560" cy="5476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402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01819-3438-8A10-5504-4FD4A970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4" y="1172440"/>
            <a:ext cx="10010555" cy="5265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DD1F3-AE0A-902B-26FB-04FFE7DBF23C}"/>
              </a:ext>
            </a:extLst>
          </p:cNvPr>
          <p:cNvSpPr txBox="1"/>
          <p:nvPr/>
        </p:nvSpPr>
        <p:spPr>
          <a:xfrm>
            <a:off x="559474" y="273734"/>
            <a:ext cx="10010556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Transaction Process in </a:t>
            </a:r>
            <a:r>
              <a:rPr lang="en-US" sz="4000" b="1" dirty="0"/>
              <a:t>Blockchain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98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5D8F0-71D1-7F26-7368-CF290D4854B2}"/>
              </a:ext>
            </a:extLst>
          </p:cNvPr>
          <p:cNvSpPr/>
          <p:nvPr/>
        </p:nvSpPr>
        <p:spPr>
          <a:xfrm>
            <a:off x="193040" y="21772"/>
            <a:ext cx="1104101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Advantages of Blockchain Technology</a:t>
            </a:r>
            <a:endParaRPr lang="en-US" sz="4000" b="1" i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8654-8BF5-C898-B047-4297C625070B}"/>
              </a:ext>
            </a:extLst>
          </p:cNvPr>
          <p:cNvSpPr txBox="1"/>
          <p:nvPr/>
        </p:nvSpPr>
        <p:spPr>
          <a:xfrm>
            <a:off x="193040" y="862150"/>
            <a:ext cx="11041017" cy="5940088"/>
          </a:xfrm>
          <a:prstGeom prst="rect">
            <a:avLst/>
          </a:prstGeom>
          <a:pattFill prst="dash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b="1" dirty="0" smtClean="0"/>
              <a:t>Transparent</a:t>
            </a:r>
            <a:r>
              <a:rPr lang="en-US" sz="2000" b="1" i="0" dirty="0" smtClean="0">
                <a:effectLst/>
              </a:rPr>
              <a:t>:</a:t>
            </a:r>
            <a:r>
              <a:rPr lang="en-US" sz="2000" b="1" i="0" dirty="0">
                <a:effectLst/>
              </a:rPr>
              <a:t> </a:t>
            </a:r>
            <a:r>
              <a:rPr lang="en-US" sz="2000" b="0" i="0" dirty="0">
                <a:effectLst/>
              </a:rPr>
              <a:t>One of the major advantages of blockchain technology is that it is accessible to all means anyone can become a participant in the contribution to blockchain technology. 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effectLst/>
              </a:rPr>
              <a:t>Verifiable: </a:t>
            </a:r>
            <a:r>
              <a:rPr lang="en-US" sz="2000" b="0" i="0" dirty="0">
                <a:effectLst/>
              </a:rPr>
              <a:t>Blockchain technology is used to store information in a decentralized manner so everyone can verify the correctness of the information by using zero-knowledge.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dirty="0" smtClean="0"/>
              <a:t>Immutable</a:t>
            </a:r>
            <a:r>
              <a:rPr lang="en-US" sz="2000" b="1" i="0" dirty="0" smtClean="0">
                <a:effectLst/>
              </a:rPr>
              <a:t>:</a:t>
            </a:r>
            <a:r>
              <a:rPr lang="en-US" sz="2000" b="1" i="0" dirty="0">
                <a:effectLst/>
              </a:rPr>
              <a:t> </a:t>
            </a:r>
            <a:r>
              <a:rPr lang="en-US" sz="2000" b="0" i="0" dirty="0">
                <a:effectLst/>
              </a:rPr>
              <a:t>Records or information which is stored using blockchain technology is permanent means one needs not worry about losing the data.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 smtClean="0">
                <a:effectLst/>
              </a:rPr>
              <a:t>Security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 Blockchain uses hashing techniques to store each transaction on a block that is connected to each other so it has tighter security. 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effectLst/>
              </a:rPr>
              <a:t>Efficiency</a:t>
            </a:r>
            <a:r>
              <a:rPr lang="en-US" sz="2000" b="0" i="0" dirty="0">
                <a:effectLst/>
              </a:rPr>
              <a:t>: Blockchain removes any third-party intervention between transactions and removes the mistake making the system efficient and faster. Settlement is made easier and smooth.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i="0" dirty="0">
                <a:effectLst/>
              </a:rPr>
              <a:t>Cost Reduction</a:t>
            </a:r>
            <a:r>
              <a:rPr lang="en-US" sz="2000" b="0" i="0" dirty="0">
                <a:effectLst/>
              </a:rPr>
              <a:t>: As blockchain needs no third man it reduces the cost for the businesses and gives trust to the other partner.</a:t>
            </a:r>
          </a:p>
        </p:txBody>
      </p:sp>
    </p:spTree>
    <p:extLst>
      <p:ext uri="{BB962C8B-B14F-4D97-AF65-F5344CB8AC3E}">
        <p14:creationId xmlns:p14="http://schemas.microsoft.com/office/powerpoint/2010/main" val="804771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440966-E018-A609-9B2F-8FD12A11F251}"/>
              </a:ext>
            </a:extLst>
          </p:cNvPr>
          <p:cNvSpPr/>
          <p:nvPr/>
        </p:nvSpPr>
        <p:spPr>
          <a:xfrm>
            <a:off x="148973" y="0"/>
            <a:ext cx="110331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Disadvantages of Blockchain Technology</a:t>
            </a:r>
            <a:endParaRPr lang="en-US" sz="4000" b="1" i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5C962-7029-7077-F6C2-9C075672E5D8}"/>
              </a:ext>
            </a:extLst>
          </p:cNvPr>
          <p:cNvSpPr txBox="1"/>
          <p:nvPr/>
        </p:nvSpPr>
        <p:spPr>
          <a:xfrm>
            <a:off x="148973" y="823451"/>
            <a:ext cx="11033148" cy="590931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Scalability:</a:t>
            </a:r>
            <a:r>
              <a:rPr lang="en-US" sz="2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It is one of the biggest drawbacks of blockchain technology as it cannot be scaled due to the fixed size of the block for storing information.</a:t>
            </a:r>
          </a:p>
          <a:p>
            <a:pPr algn="l" fontAlgn="base">
              <a:buFont typeface="+mj-lt"/>
              <a:buAutoNum type="arabicPeriod"/>
            </a:pPr>
            <a:endParaRPr lang="en-US" sz="2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Energy Consuming: </a:t>
            </a:r>
            <a:r>
              <a:rPr lang="en-US" sz="2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 verifying any transaction a lot of energy is used so it becomes a problem according to the survey it is considered that 0.3 percent of the world’s electricity had been used by 2018 in the verification of transactions done using blockchain technology.</a:t>
            </a:r>
          </a:p>
          <a:p>
            <a:pPr algn="l" fontAlgn="base">
              <a:buFont typeface="+mj-lt"/>
              <a:buAutoNum type="arabicPeriod"/>
            </a:pPr>
            <a:endParaRPr lang="en-US" sz="2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Time-Consuming: </a:t>
            </a:r>
            <a:r>
              <a:rPr lang="en-US" sz="2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add the next block in the chain miners need to compute nonce values many times so this is a time-consuming process and needs to be speed up to be used for industrial purposes.</a:t>
            </a:r>
          </a:p>
          <a:p>
            <a:pPr algn="l" fontAlgn="base">
              <a:buFont typeface="+mj-lt"/>
              <a:buAutoNum type="arabicPeriod"/>
            </a:pPr>
            <a:endParaRPr lang="en-US" sz="2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Legal Formalities: </a:t>
            </a:r>
            <a:r>
              <a:rPr lang="en-US" sz="2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some countries, the use of blockchain technology applications is banned like cryptocurrency due to some environmental issues. </a:t>
            </a:r>
          </a:p>
          <a:p>
            <a:pPr algn="l" fontAlgn="base">
              <a:buFont typeface="+mj-lt"/>
              <a:buAutoNum type="arabicPeriod"/>
            </a:pPr>
            <a:endParaRPr lang="en-US" sz="2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Storage</a:t>
            </a:r>
            <a:r>
              <a:rPr lang="en-US" sz="2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Blockchain databases are stored on all the nodes of the network creates an issue with the storage, increasing number of transactions will require more storage.</a:t>
            </a:r>
          </a:p>
          <a:p>
            <a:pPr algn="l" fontAlgn="base">
              <a:buFont typeface="+mj-lt"/>
              <a:buAutoNum type="arabicPeriod"/>
            </a:pPr>
            <a:endParaRPr lang="en-US" sz="2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0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31CF3-6808-D27F-E763-88DA65C6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6" y="-134471"/>
            <a:ext cx="12212411" cy="69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BE20A4-2DFF-8523-6C8E-9D0903FB6188}"/>
              </a:ext>
            </a:extLst>
          </p:cNvPr>
          <p:cNvSpPr/>
          <p:nvPr/>
        </p:nvSpPr>
        <p:spPr>
          <a:xfrm>
            <a:off x="2676525" y="338137"/>
            <a:ext cx="6838950" cy="6181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F3846-6478-A3EF-26CB-6AB434FE09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23" y="1104900"/>
            <a:ext cx="4876004" cy="4410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75EE1-568D-E668-F629-C4FA9E2E37AD}"/>
              </a:ext>
            </a:extLst>
          </p:cNvPr>
          <p:cNvSpPr txBox="1"/>
          <p:nvPr/>
        </p:nvSpPr>
        <p:spPr>
          <a:xfrm>
            <a:off x="8657827" y="6058197"/>
            <a:ext cx="34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Made By </a:t>
            </a:r>
            <a:r>
              <a:rPr lang="en-IN" sz="24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:Satyam Pandey</a:t>
            </a:r>
            <a:endParaRPr lang="en-IN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513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-apple-system</vt:lpstr>
      <vt:lpstr>Arial</vt:lpstr>
      <vt:lpstr>Bahnschrift Condensed</vt:lpstr>
      <vt:lpstr>Calibri</vt:lpstr>
      <vt:lpstr>Century Schoolbook</vt:lpstr>
      <vt:lpstr>Roboto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2023-09-14T11:31:55Z</dcterms:created>
  <dcterms:modified xsi:type="dcterms:W3CDTF">2023-09-15T01:08:54Z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