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charts/style1.xml" ContentType="application/vnd.ms-office.chartstyl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olors1.xml" ContentType="application/vnd.ms-office.chartcolorstyle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tags/tag9.xml" ContentType="application/vnd.openxmlformats-officedocument.presentationml.tag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65" r:id="rId3"/>
    <p:sldId id="266" r:id="rId4"/>
    <p:sldId id="267" r:id="rId5"/>
    <p:sldId id="260" r:id="rId6"/>
    <p:sldId id="263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1224" userDrawn="1">
          <p15:clr>
            <a:srgbClr val="A4A3A4"/>
          </p15:clr>
        </p15:guide>
        <p15:guide id="3" orient="horz" pos="3888" userDrawn="1">
          <p15:clr>
            <a:srgbClr val="A4A3A4"/>
          </p15:clr>
        </p15:guide>
        <p15:guide id="4" pos="41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9967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-1616" y="-52"/>
      </p:cViewPr>
      <p:guideLst>
        <p:guide orient="horz" pos="2160"/>
        <p:guide orient="horz" pos="3888"/>
        <p:guide pos="1224"/>
        <p:guide pos="41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Microsoft_Office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plotArea>
      <c:layout>
        <c:manualLayout>
          <c:layoutTarget val="inner"/>
          <c:xMode val="edge"/>
          <c:yMode val="edge"/>
          <c:x val="1.3932832213473667E-2"/>
          <c:y val="6.8750000000000033E-2"/>
          <c:w val="0.97398437360577961"/>
          <c:h val="0.79387500000000066"/>
        </c:manualLayout>
      </c:layout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dPt>
            <c:idx val="4"/>
            <c:spPr>
              <a:solidFill>
                <a:schemeClr val="bg2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8812-4009-946E-F49EAD780202}"/>
              </c:ext>
            </c:extLst>
          </c:dPt>
          <c:dPt>
            <c:idx val="5"/>
            <c:spPr>
              <a:solidFill>
                <a:schemeClr val="bg2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8812-4009-946E-F49EAD780202}"/>
              </c:ext>
            </c:extLst>
          </c:dPt>
          <c:dPt>
            <c:idx val="6"/>
            <c:spPr>
              <a:solidFill>
                <a:schemeClr val="bg2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8812-4009-946E-F49EAD780202}"/>
              </c:ext>
            </c:extLst>
          </c:dPt>
          <c:dPt>
            <c:idx val="7"/>
            <c:spPr>
              <a:solidFill>
                <a:schemeClr val="bg2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8812-4009-946E-F49EAD780202}"/>
              </c:ext>
            </c:extLst>
          </c:dPt>
          <c:dPt>
            <c:idx val="8"/>
            <c:spPr>
              <a:solidFill>
                <a:schemeClr val="bg2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8812-4009-946E-F49EAD780202}"/>
              </c:ext>
            </c:extLst>
          </c:dPt>
          <c:dPt>
            <c:idx val="9"/>
            <c:spPr>
              <a:solidFill>
                <a:schemeClr val="bg2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B-8812-4009-946E-F49EAD780202}"/>
              </c:ext>
            </c:extLst>
          </c:dPt>
          <c:dPt>
            <c:idx val="10"/>
            <c:spPr>
              <a:solidFill>
                <a:schemeClr val="bg2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D-8812-4009-946E-F49EAD780202}"/>
              </c:ext>
            </c:extLst>
          </c:dPt>
          <c:dPt>
            <c:idx val="11"/>
            <c:spPr>
              <a:solidFill>
                <a:schemeClr val="bg2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F-8812-4009-946E-F49EAD780202}"/>
              </c:ext>
            </c:extLst>
          </c:dPt>
          <c:dLbls>
            <c:numFmt formatCode="&quot;$&quot;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  <c:pt idx="4">
                  <c:v>2018E</c:v>
                </c:pt>
                <c:pt idx="5">
                  <c:v>2019E</c:v>
                </c:pt>
                <c:pt idx="6">
                  <c:v>2020E</c:v>
                </c:pt>
                <c:pt idx="7">
                  <c:v>2021E</c:v>
                </c:pt>
                <c:pt idx="8">
                  <c:v>2022E</c:v>
                </c:pt>
                <c:pt idx="9">
                  <c:v>2023E</c:v>
                </c:pt>
                <c:pt idx="10">
                  <c:v>2024E</c:v>
                </c:pt>
                <c:pt idx="11">
                  <c:v>2025E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136.5</c:v>
                </c:pt>
                <c:pt idx="1">
                  <c:v>141.9</c:v>
                </c:pt>
                <c:pt idx="2">
                  <c:v>147.9</c:v>
                </c:pt>
                <c:pt idx="3">
                  <c:v>153.9</c:v>
                </c:pt>
                <c:pt idx="4">
                  <c:v>161</c:v>
                </c:pt>
                <c:pt idx="5">
                  <c:v>168</c:v>
                </c:pt>
                <c:pt idx="6">
                  <c:v>175.1</c:v>
                </c:pt>
                <c:pt idx="7">
                  <c:v>183.8</c:v>
                </c:pt>
                <c:pt idx="8">
                  <c:v>194.2</c:v>
                </c:pt>
                <c:pt idx="9">
                  <c:v>204.5</c:v>
                </c:pt>
                <c:pt idx="10">
                  <c:v>214.9</c:v>
                </c:pt>
                <c:pt idx="11">
                  <c:v>226.9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0-8812-4009-946E-F49EAD780202}"/>
            </c:ext>
          </c:extLst>
        </c:ser>
        <c:gapWidth val="219"/>
        <c:overlap val="-27"/>
        <c:axId val="130022016"/>
        <c:axId val="128975232"/>
      </c:barChart>
      <c:catAx>
        <c:axId val="130022016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28975232"/>
        <c:crosses val="autoZero"/>
        <c:auto val="1"/>
        <c:lblAlgn val="ctr"/>
        <c:lblOffset val="100"/>
      </c:catAx>
      <c:valAx>
        <c:axId val="128975232"/>
        <c:scaling>
          <c:orientation val="minMax"/>
        </c:scaling>
        <c:delete val="1"/>
        <c:axPos val="l"/>
        <c:numFmt formatCode="General" sourceLinked="1"/>
        <c:majorTickMark val="none"/>
        <c:tickLblPos val="none"/>
        <c:crossAx val="1300220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</c:chart>
  <c:spPr>
    <a:noFill/>
    <a:ln>
      <a:noFill/>
    </a:ln>
    <a:effectLst/>
  </c:spPr>
  <c:txPr>
    <a:bodyPr/>
    <a:lstStyle/>
    <a:p>
      <a:pPr>
        <a:defRPr sz="900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1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388028-6F18-41FA-81C3-957061EA3343}" type="datetimeFigureOut">
              <a:rPr lang="en-US" smtClean="0"/>
              <a:pPr/>
              <a:t>6/12/2023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BF6CE4-AE6D-4A0C-974A-D103A3FA87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21354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F6CE4-AE6D-4A0C-974A-D103A3FA87A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22832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P1536676678805</a:t>
            </a:r>
          </a:p>
        </p:txBody>
      </p:sp>
    </p:spTree>
    <p:extLst>
      <p:ext uri="{BB962C8B-B14F-4D97-AF65-F5344CB8AC3E}">
        <p14:creationId xmlns="" xmlns:p14="http://schemas.microsoft.com/office/powerpoint/2010/main" val="2581597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50DF-1B5F-4AA3-A2B3-8B13CD43DE46}" type="datetimeFigureOut">
              <a:rPr lang="en-US" smtClean="0"/>
              <a:pPr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22842-BF45-48B4-9CFF-24916EDCC40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75488" y="895393"/>
            <a:ext cx="8211312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475488" y="6143775"/>
            <a:ext cx="8211312" cy="0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660571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50DF-1B5F-4AA3-A2B3-8B13CD43DE46}" type="datetimeFigureOut">
              <a:rPr lang="en-US" smtClean="0"/>
              <a:pPr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22842-BF45-48B4-9CFF-24916EDCC4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07273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50DF-1B5F-4AA3-A2B3-8B13CD43DE46}" type="datetimeFigureOut">
              <a:rPr lang="en-US" smtClean="0"/>
              <a:pPr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22842-BF45-48B4-9CFF-24916EDCC4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50116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432262" y="1855694"/>
            <a:ext cx="8279476" cy="3953435"/>
          </a:xfrm>
          <a:prstGeom prst="rect">
            <a:avLst/>
          </a:prstGeom>
        </p:spPr>
        <p:txBody>
          <a:bodyPr/>
          <a:lstStyle>
            <a:lvl1pPr>
              <a:defRPr sz="1059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059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059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059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059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Page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432262" y="1169894"/>
            <a:ext cx="8279476" cy="322729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882"/>
              </a:spcBef>
              <a:buFontTx/>
              <a:buNone/>
              <a:defRPr sz="1324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03433" indent="0" algn="ctr">
              <a:buNone/>
            </a:lvl2pPr>
            <a:lvl3pPr marL="806867" indent="0" algn="ctr">
              <a:buNone/>
            </a:lvl3pPr>
            <a:lvl4pPr marL="1210300" indent="0" algn="ctr">
              <a:buNone/>
            </a:lvl4pPr>
            <a:lvl5pPr marL="1613733" indent="0" algn="ctr">
              <a:buNone/>
            </a:lvl5pPr>
            <a:lvl6pPr marL="2017166" indent="0" algn="ctr">
              <a:buNone/>
            </a:lvl6pPr>
            <a:lvl7pPr marL="2420600" indent="0" algn="ctr">
              <a:buNone/>
            </a:lvl7pPr>
            <a:lvl8pPr marL="2824033" indent="0" algn="ctr">
              <a:buNone/>
            </a:lvl8pPr>
            <a:lvl9pPr marL="3227466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="" xmlns:p14="http://schemas.microsoft.com/office/powerpoint/2010/main" val="36777788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ageSubtitle"/>
          <p:cNvSpPr>
            <a:spLocks noGrp="1"/>
          </p:cNvSpPr>
          <p:nvPr>
            <p:ph type="subTitle" idx="10" hasCustomPrompt="1"/>
          </p:nvPr>
        </p:nvSpPr>
        <p:spPr>
          <a:xfrm>
            <a:off x="432262" y="1169894"/>
            <a:ext cx="8279476" cy="322729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882"/>
              </a:spcBef>
              <a:buFontTx/>
              <a:buNone/>
              <a:defRPr sz="1324" b="0" i="0">
                <a:solidFill>
                  <a:schemeClr val="tx2"/>
                </a:solidFill>
                <a:latin typeface="Arial"/>
              </a:defRPr>
            </a:lvl1pPr>
            <a:lvl2pPr marL="403433" indent="0" algn="ctr">
              <a:buNone/>
            </a:lvl2pPr>
            <a:lvl3pPr marL="806867" indent="0" algn="ctr">
              <a:buNone/>
            </a:lvl3pPr>
            <a:lvl4pPr marL="1210300" indent="0" algn="ctr">
              <a:buNone/>
            </a:lvl4pPr>
            <a:lvl5pPr marL="1613733" indent="0" algn="ctr">
              <a:buNone/>
            </a:lvl5pPr>
            <a:lvl6pPr marL="2017166" indent="0" algn="ctr">
              <a:buNone/>
            </a:lvl6pPr>
            <a:lvl7pPr marL="2420600" indent="0" algn="ctr">
              <a:buNone/>
            </a:lvl7pPr>
            <a:lvl8pPr marL="2824033" indent="0" algn="ctr">
              <a:buNone/>
            </a:lvl8pPr>
            <a:lvl9pPr marL="3227466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="" xmlns:p14="http://schemas.microsoft.com/office/powerpoint/2010/main" val="674938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748" y="535377"/>
            <a:ext cx="8229600" cy="278130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50DF-1B5F-4AA3-A2B3-8B13CD43DE46}" type="datetimeFigureOut">
              <a:rPr lang="en-US" smtClean="0"/>
              <a:pPr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22842-BF45-48B4-9CFF-24916EDCC40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>
            <a:spLocks noChangeAspect="1"/>
          </p:cNvSpPr>
          <p:nvPr userDrawn="1">
            <p:custDataLst>
              <p:tags r:id="rId1"/>
            </p:custDataLst>
          </p:nvPr>
        </p:nvSpPr>
        <p:spPr>
          <a:xfrm>
            <a:off x="7398044" y="6337300"/>
            <a:ext cx="1288756" cy="2592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2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</a:pPr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74411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50DF-1B5F-4AA3-A2B3-8B13CD43DE46}" type="datetimeFigureOut">
              <a:rPr lang="en-US" smtClean="0"/>
              <a:pPr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22842-BF45-48B4-9CFF-24916EDCC4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87148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50DF-1B5F-4AA3-A2B3-8B13CD43DE46}" type="datetimeFigureOut">
              <a:rPr lang="en-US" smtClean="0"/>
              <a:pPr/>
              <a:t>6/12/2023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22842-BF45-48B4-9CFF-24916EDCC4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39247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50DF-1B5F-4AA3-A2B3-8B13CD43DE46}" type="datetimeFigureOut">
              <a:rPr lang="en-US" smtClean="0"/>
              <a:pPr/>
              <a:t>6/12/2023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22842-BF45-48B4-9CFF-24916EDCC4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9699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50DF-1B5F-4AA3-A2B3-8B13CD43DE46}" type="datetimeFigureOut">
              <a:rPr lang="en-US" smtClean="0"/>
              <a:pPr/>
              <a:t>6/12/2023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22842-BF45-48B4-9CFF-24916EDCC4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14895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50DF-1B5F-4AA3-A2B3-8B13CD43DE46}" type="datetimeFigureOut">
              <a:rPr lang="en-US" smtClean="0"/>
              <a:pPr/>
              <a:t>6/12/2023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22842-BF45-48B4-9CFF-24916EDCC4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47250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50DF-1B5F-4AA3-A2B3-8B13CD43DE46}" type="datetimeFigureOut">
              <a:rPr lang="en-US" smtClean="0"/>
              <a:pPr/>
              <a:t>6/12/2023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22842-BF45-48B4-9CFF-24916EDCC4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19161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50DF-1B5F-4AA3-A2B3-8B13CD43DE46}" type="datetimeFigureOut">
              <a:rPr lang="en-US" smtClean="0"/>
              <a:pPr/>
              <a:t>6/12/2023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22842-BF45-48B4-9CFF-24916EDCC4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06844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250DF-1B5F-4AA3-A2B3-8B13CD43DE46}" type="datetimeFigureOut">
              <a:rPr lang="en-US" smtClean="0"/>
              <a:pPr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22842-BF45-48B4-9CFF-24916EDCC40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75488" y="895393"/>
            <a:ext cx="8211312" cy="0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134957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800" kern="1200">
          <a:solidFill>
            <a:schemeClr val="tx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pos="288" userDrawn="1">
          <p15:clr>
            <a:srgbClr val="F26B43"/>
          </p15:clr>
        </p15:guide>
        <p15:guide id="4" pos="5472" userDrawn="1">
          <p15:clr>
            <a:srgbClr val="F26B43"/>
          </p15:clr>
        </p15:guide>
        <p15:guide id="5" orient="horz" pos="4032" userDrawn="1">
          <p15:clr>
            <a:srgbClr val="F26B43"/>
          </p15:clr>
        </p15:guide>
        <p15:guide id="6" orient="horz" pos="2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chart" Target="../charts/chart1.xml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475488" y="3441700"/>
            <a:ext cx="9107424" cy="369332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 defTabSz="914400" rtl="0" eaLnBrk="1" latinLnBrk="0" hangingPunct="1">
              <a:spcBef>
                <a:spcPct val="9500"/>
              </a:spcBef>
              <a:buFontTx/>
              <a:buNone/>
              <a:defRPr sz="2400" b="0" i="0" kern="120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9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D6E6A"/>
                </a:solidFill>
                <a:effectLst/>
                <a:uLnTx/>
                <a:uFillTx/>
                <a:latin typeface="Arial" panose="020B0604020202020204" pitchFamily="34" charset="0"/>
                <a:cs typeface="+mj-cs"/>
              </a:rPr>
              <a:t>Credit Memo</a:t>
            </a:r>
          </a:p>
        </p:txBody>
      </p:sp>
      <p:sp>
        <p:nvSpPr>
          <p:cNvPr id="7" name="CoverPageDateText"/>
          <p:cNvSpPr txBox="1">
            <a:spLocks/>
          </p:cNvSpPr>
          <p:nvPr/>
        </p:nvSpPr>
        <p:spPr>
          <a:xfrm>
            <a:off x="475488" y="4039632"/>
            <a:ext cx="3008376" cy="365760"/>
          </a:xfrm>
          <a:prstGeom prst="rect">
            <a:avLst/>
          </a:prstGeom>
        </p:spPr>
        <p:txBody>
          <a:bodyPr vert="horz" wrap="none" lIns="0" tIns="0" rIns="0" bIns="0" rtlCol="0" anchor="t">
            <a:noAutofit/>
          </a:bodyPr>
          <a:lstStyle>
            <a:lvl1pPr marL="3175" indent="0" algn="l" defTabSz="914400" rtl="0" eaLnBrk="1" latinLnBrk="0" hangingPunct="1">
              <a:lnSpc>
                <a:spcPct val="110000"/>
              </a:lnSpc>
              <a:spcBef>
                <a:spcPts val="10"/>
              </a:spcBef>
              <a:spcAft>
                <a:spcPct val="0"/>
              </a:spcAft>
              <a:buFontTx/>
              <a:buNone/>
              <a:defRPr sz="1400" b="0" i="0" kern="120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27432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Tx/>
              <a:buNone/>
              <a:defRPr sz="1400" b="0" i="0" kern="120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73736" indent="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Pct val="92000"/>
              <a:buFontTx/>
              <a:buNone/>
              <a:defRPr sz="1400" b="0" i="0" kern="120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338328" indent="0" algn="l" defTabSz="914400" rtl="0" eaLnBrk="1" latinLnBrk="0" hangingPunct="1">
              <a:lnSpc>
                <a:spcPct val="110000"/>
              </a:lnSpc>
              <a:spcBef>
                <a:spcPts val="100"/>
              </a:spcBef>
              <a:spcAft>
                <a:spcPct val="0"/>
              </a:spcAft>
              <a:buClr>
                <a:schemeClr val="tx2"/>
              </a:buClr>
              <a:buSzPct val="100000"/>
              <a:buFontTx/>
              <a:buNone/>
              <a:defRPr sz="1400" b="0" i="0" kern="120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50292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100000"/>
              <a:buFontTx/>
              <a:buNone/>
              <a:defRPr sz="1400" b="0" i="0" kern="120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175" marR="0" lvl="0" indent="0" algn="l" defTabSz="914400" rtl="0" eaLnBrk="1" fontAlgn="auto" latinLnBrk="0" hangingPunct="1">
              <a:lnSpc>
                <a:spcPct val="110000"/>
              </a:lnSpc>
              <a:spcBef>
                <a:spcPts val="1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78FBF"/>
                </a:solidFill>
                <a:effectLst/>
                <a:uLnTx/>
                <a:uFillTx/>
                <a:latin typeface="Arial" panose="020B0604020202020204" pitchFamily="34" charset="0"/>
                <a:cs typeface="+mn-cs"/>
              </a:rPr>
              <a:t>[●] 2020</a:t>
            </a:r>
          </a:p>
        </p:txBody>
      </p:sp>
      <p:sp>
        <p:nvSpPr>
          <p:cNvPr id="8" name="Rectangle 7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7398044" y="6337300"/>
            <a:ext cx="1288756" cy="259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2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</a:pPr>
            <a:endParaRPr lang="en-US" sz="1200" dirty="0">
              <a:solidFill>
                <a:schemeClr val="tx2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88" y="2199294"/>
            <a:ext cx="3882328" cy="101380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84118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2966" y="999933"/>
            <a:ext cx="8234382" cy="250991"/>
          </a:xfrm>
          <a:prstGeom prst="rect">
            <a:avLst/>
          </a:prstGeom>
          <a:gradFill flip="none" rotWithShape="1">
            <a:gsLst>
              <a:gs pos="96000">
                <a:srgbClr val="6D6E6A">
                  <a:alpha val="0"/>
                  <a:lumMod val="60000"/>
                  <a:lumOff val="40000"/>
                </a:srgbClr>
              </a:gs>
              <a:gs pos="97000">
                <a:srgbClr val="6D6E6A">
                  <a:lumMod val="60000"/>
                  <a:lumOff val="40000"/>
                </a:srgbClr>
              </a:gs>
              <a:gs pos="100000">
                <a:srgbClr val="6D6E6A">
                  <a:lumMod val="60000"/>
                  <a:lumOff val="40000"/>
                </a:srgbClr>
              </a:gs>
            </a:gsLst>
            <a:lin ang="5400000" scaled="1"/>
            <a:tileRect/>
          </a:gradFill>
        </p:spPr>
        <p:txBody>
          <a:bodyPr vert="horz" wrap="square" lIns="0" tIns="45720" rIns="45720" bIns="27432" rtlCol="0" anchor="b">
            <a:noAutofit/>
          </a:bodyPr>
          <a:lstStyle/>
          <a:p>
            <a:r>
              <a:rPr lang="en-US" sz="1200" b="1" dirty="0">
                <a:latin typeface="Arial" panose="020B0604020202020204" pitchFamily="34" charset="0"/>
              </a:rPr>
              <a:t>Transaction overview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2966" y="3930479"/>
            <a:ext cx="2506901" cy="220426"/>
          </a:xfrm>
          <a:prstGeom prst="rect">
            <a:avLst/>
          </a:prstGeom>
          <a:gradFill flip="none" rotWithShape="1">
            <a:gsLst>
              <a:gs pos="96000">
                <a:srgbClr val="6D6E6A">
                  <a:alpha val="0"/>
                  <a:lumMod val="60000"/>
                  <a:lumOff val="40000"/>
                </a:srgbClr>
              </a:gs>
              <a:gs pos="97000">
                <a:srgbClr val="6D6E6A">
                  <a:lumMod val="60000"/>
                  <a:lumOff val="40000"/>
                </a:srgbClr>
              </a:gs>
              <a:gs pos="100000">
                <a:srgbClr val="6D6E6A">
                  <a:lumMod val="60000"/>
                  <a:lumOff val="40000"/>
                </a:srgbClr>
              </a:gs>
            </a:gsLst>
            <a:lin ang="5400000" scaled="1"/>
            <a:tileRect/>
          </a:gradFill>
        </p:spPr>
        <p:txBody>
          <a:bodyPr vert="horz" wrap="square" lIns="0" tIns="45720" rIns="45720" bIns="27432" rtlCol="0" anchor="b">
            <a:noAutofit/>
          </a:bodyPr>
          <a:lstStyle/>
          <a:p>
            <a:r>
              <a:rPr lang="en-US" sz="1200" b="1" dirty="0">
                <a:latin typeface="Arial" panose="020B0604020202020204" pitchFamily="34" charset="0"/>
              </a:rPr>
              <a:t>Sources &amp; Uses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56385" y="3930479"/>
            <a:ext cx="5350963" cy="220426"/>
          </a:xfrm>
          <a:prstGeom prst="rect">
            <a:avLst/>
          </a:prstGeom>
          <a:gradFill flip="none" rotWithShape="1">
            <a:gsLst>
              <a:gs pos="96000">
                <a:srgbClr val="6D6E6A">
                  <a:alpha val="0"/>
                  <a:lumMod val="60000"/>
                  <a:lumOff val="40000"/>
                </a:srgbClr>
              </a:gs>
              <a:gs pos="97000">
                <a:srgbClr val="6D6E6A">
                  <a:lumMod val="60000"/>
                  <a:lumOff val="40000"/>
                </a:srgbClr>
              </a:gs>
              <a:gs pos="100000">
                <a:srgbClr val="6D6E6A">
                  <a:lumMod val="60000"/>
                  <a:lumOff val="40000"/>
                </a:srgbClr>
              </a:gs>
            </a:gsLst>
            <a:lin ang="5400000" scaled="1"/>
            <a:tileRect/>
          </a:gradFill>
        </p:spPr>
        <p:txBody>
          <a:bodyPr vert="horz" wrap="square" lIns="0" tIns="45720" rIns="45720" bIns="27432" rtlCol="0" anchor="b">
            <a:noAutofit/>
          </a:bodyPr>
          <a:lstStyle/>
          <a:p>
            <a:r>
              <a:rPr lang="en-US" sz="1200" b="1" dirty="0">
                <a:latin typeface="Arial" panose="020B0604020202020204" pitchFamily="34" charset="0"/>
              </a:rPr>
              <a:t>Pro Forma Capitalization Table</a:t>
            </a:r>
          </a:p>
        </p:txBody>
      </p:sp>
      <p:sp>
        <p:nvSpPr>
          <p:cNvPr id="11" name="Rectangle 10"/>
          <p:cNvSpPr/>
          <p:nvPr>
            <p:custDataLst>
              <p:tags r:id="rId1"/>
            </p:custDataLst>
          </p:nvPr>
        </p:nvSpPr>
        <p:spPr>
          <a:xfrm>
            <a:off x="472966" y="1250924"/>
            <a:ext cx="8213834" cy="2585323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marL="0" lvl="1" algn="just"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</a:pPr>
            <a:r>
              <a:rPr lang="en-US" sz="11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Davis Industries Corporation (“Davis Industries” or the “Company”) is a medical devices manufacturer that delivers innovative infection prevention products and services for the healthcare market</a:t>
            </a:r>
          </a:p>
          <a:p>
            <a:pPr marL="231775" lvl="1" indent="-231775" algn="just"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Wingdings" panose="05000000000000000000" pitchFamily="2" charset="2"/>
              <a:buChar char="n"/>
            </a:pPr>
            <a:r>
              <a:rPr lang="en-US" sz="11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Davis Industries specializes in the following reportable segments: Endoscopy, Water Purification and Filtration, Health Disposables, and Dialysis</a:t>
            </a:r>
          </a:p>
          <a:p>
            <a:pPr marL="231775" lvl="1" indent="-231775" algn="just"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Wingdings" panose="05000000000000000000" pitchFamily="2" charset="2"/>
              <a:buChar char="n"/>
            </a:pPr>
            <a:r>
              <a:rPr lang="en-US" sz="11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the LTM period </a:t>
            </a:r>
            <a:r>
              <a:rPr lang="en-US" sz="1100" dirty="0">
                <a:solidFill>
                  <a:srgbClr val="6D6E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ended July 31, 2017, Davis Industries generated revenue of $480.3 million and adjusted EBITDA of $99.8 million</a:t>
            </a:r>
          </a:p>
          <a:p>
            <a:pPr marL="0" lvl="1" algn="just"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</a:pPr>
            <a:r>
              <a:rPr lang="en-US" sz="1100" b="1" dirty="0">
                <a:solidFill>
                  <a:srgbClr val="6D6E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Davis Industries is currently exploring how to refinance existing debt on its balance sheet</a:t>
            </a:r>
          </a:p>
          <a:p>
            <a:pPr marL="231775" lvl="1" indent="-231775" algn="just"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Wingdings" panose="05000000000000000000" pitchFamily="2" charset="2"/>
              <a:buChar char="n"/>
            </a:pPr>
            <a:r>
              <a:rPr lang="en-US" sz="1100" dirty="0">
                <a:solidFill>
                  <a:srgbClr val="6D6E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Davis Industries has $126mm of existing debt that is split into two tranches (“Tranche A” and “Tranche B”) that both mature later this year </a:t>
            </a:r>
          </a:p>
          <a:p>
            <a:pPr marL="231775" lvl="1" indent="-231775" algn="just"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Wingdings" panose="05000000000000000000" pitchFamily="2" charset="2"/>
              <a:buChar char="n"/>
            </a:pPr>
            <a:r>
              <a:rPr lang="en-US" sz="1100" dirty="0">
                <a:solidFill>
                  <a:srgbClr val="6D6E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Davis Industries is considering putting in place a $200 million Revolving Credit Facility, the proceeds of which would be used to refinance Tranche A and Tranche B </a:t>
            </a:r>
          </a:p>
          <a:p>
            <a:pPr marL="231775" lvl="1" indent="-231775" algn="just"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Wingdings" panose="05000000000000000000" pitchFamily="2" charset="2"/>
              <a:buChar char="n"/>
            </a:pPr>
            <a:r>
              <a:rPr lang="en-US" sz="1100" dirty="0">
                <a:solidFill>
                  <a:srgbClr val="6D6E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 Forma for the transaction, total leverage will be 1.3x based on LTM Adjusted EBITDA of $99.8 million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72966" y="4257683"/>
          <a:ext cx="8234383" cy="1671128"/>
        </p:xfrm>
        <a:graphic>
          <a:graphicData uri="http://schemas.openxmlformats.org/drawingml/2006/table">
            <a:tbl>
              <a:tblPr/>
              <a:tblGrid>
                <a:gridCol w="170652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9527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6449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0289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8791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887916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28272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830545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830545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</a:tblGrid>
              <a:tr h="20889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Sources ($mm)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69A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69A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69A3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Before Transaction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69A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69A3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After Transaction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69A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0889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New Revolving Credit Facility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        126.0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($mm)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 dirty="0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Amount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 dirty="0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x EBITDA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 dirty="0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 dirty="0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Amount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 dirty="0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x EBITDA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0889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Total Sources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 dirty="0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$126.0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Tranche 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        80.0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0.8x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1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endParaRPr lang="en-US" sz="1000" b="1" i="0" u="none" strike="noStrike" dirty="0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1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endParaRPr lang="en-US" sz="1000" b="1" i="0" u="none" strike="noStrike" dirty="0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08891"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 dirty="0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1" i="0" u="none" strike="noStrike" dirty="0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Tranche B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          46.0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0.5x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endParaRPr lang="en-US" sz="1000" b="0" i="0" u="none" strike="noStrike" dirty="0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endParaRPr lang="en-US" sz="1000" b="0" i="0" u="none" strike="noStrike" dirty="0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0889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Uses ($mm)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69A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69A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New Revolving Credit Facility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                - 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              - 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126</a:t>
                      </a:r>
                      <a:endParaRPr lang="en-US" sz="1000" b="0" i="0" u="none" strike="noStrike" dirty="0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1.3x</a:t>
                      </a:r>
                      <a:endParaRPr lang="en-US" sz="1000" b="0" i="0" u="none" strike="noStrike" dirty="0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0889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Repay Tranche 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        80.0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Total Debt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 dirty="0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 $    126.0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 dirty="0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1.3x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1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126</a:t>
                      </a:r>
                      <a:endParaRPr lang="en-US" sz="1000" b="1" i="0" u="none" strike="noStrike" dirty="0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1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1.3x</a:t>
                      </a:r>
                      <a:endParaRPr lang="en-US" sz="1000" b="1" i="0" u="none" strike="noStrike" dirty="0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0889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Repay Tranche B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          46.0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 dirty="0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 dirty="0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 dirty="0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 dirty="0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0889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Total Uses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 dirty="0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$126.0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Adjusted EBITDA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$99.8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1" i="0" u="none" strike="noStrike" dirty="0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 dirty="0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 $        99.8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1" i="0" u="none" strike="noStrike" dirty="0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436705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966" y="535377"/>
            <a:ext cx="8229600" cy="278130"/>
          </a:xfrm>
        </p:spPr>
        <p:txBody>
          <a:bodyPr>
            <a:normAutofit fontScale="90000"/>
          </a:bodyPr>
          <a:lstStyle/>
          <a:p>
            <a:r>
              <a:rPr lang="en-US" dirty="0"/>
              <a:t>Financial overview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16464" y="956732"/>
          <a:ext cx="8263467" cy="5164669"/>
        </p:xfrm>
        <a:graphic>
          <a:graphicData uri="http://schemas.openxmlformats.org/drawingml/2006/table">
            <a:tbl>
              <a:tblPr/>
              <a:tblGrid>
                <a:gridCol w="1237047"/>
                <a:gridCol w="538802"/>
                <a:gridCol w="813701"/>
                <a:gridCol w="813701"/>
                <a:gridCol w="560795"/>
                <a:gridCol w="1858318"/>
                <a:gridCol w="813701"/>
                <a:gridCol w="813701"/>
                <a:gridCol w="813701"/>
              </a:tblGrid>
              <a:tr h="335686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Davis Industries - Financial Summary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69A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69A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69A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69A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69A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69A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69A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69A3"/>
                    </a:solidFill>
                  </a:tcPr>
                </a:tc>
              </a:tr>
              <a:tr h="167912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7912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5D2E5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FYE July 31,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D2E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6D6E6A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5D2E5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FYE July 31,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D2E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7912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$ in millions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D2E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2015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D2E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2016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D2E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2017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D2E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6D6E6A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$ in millions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D2E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2015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D2E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2016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D2E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2017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D2E5"/>
                    </a:solidFill>
                  </a:tcPr>
                </a:tc>
              </a:tr>
              <a:tr h="174627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sng" strike="noStrike">
                          <a:solidFill>
                            <a:srgbClr val="6D6E6A"/>
                          </a:solidFill>
                          <a:latin typeface="Arial"/>
                        </a:rPr>
                        <a:t>Income Statement</a:t>
                      </a:r>
                      <a:r>
                        <a:rPr lang="en-US" sz="600" b="1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:</a:t>
                      </a:r>
                      <a:endParaRPr lang="en-US" sz="600" b="1" i="0" u="sng" strike="noStrike">
                        <a:solidFill>
                          <a:srgbClr val="6D6E6A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6D6E6A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6D6E6A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6D6E6A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6D6E6A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sng" strike="noStrike">
                          <a:solidFill>
                            <a:srgbClr val="6D6E6A"/>
                          </a:solidFill>
                          <a:latin typeface="Arial"/>
                        </a:rPr>
                        <a:t>Cash Flow Statement</a:t>
                      </a:r>
                      <a:r>
                        <a:rPr lang="en-US" sz="600" b="1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:</a:t>
                      </a:r>
                      <a:endParaRPr lang="en-US" sz="600" b="1" i="0" u="sng" strike="noStrike">
                        <a:solidFill>
                          <a:srgbClr val="6D6E6A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6D6E6A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6D6E6A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6D6E6A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74627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Revenue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$353.1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$415.8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solidFill>
                            <a:srgbClr val="0000FF"/>
                          </a:solidFill>
                          <a:latin typeface="Arial"/>
                        </a:rPr>
                        <a:t>$480.3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6D6E6A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Cash flow from operations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$39.1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$49.0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solidFill>
                            <a:srgbClr val="0000FF"/>
                          </a:solidFill>
                          <a:latin typeface="Arial"/>
                        </a:rPr>
                        <a:t>$59.9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</a:tr>
              <a:tr h="174627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   </a:t>
                      </a:r>
                      <a:r>
                        <a:rPr lang="en-US" sz="600" b="0" i="1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% growth</a:t>
                      </a:r>
                      <a:endParaRPr lang="en-US" sz="600" b="0" i="0" u="none" strike="noStrike">
                        <a:solidFill>
                          <a:srgbClr val="6D6E6A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6D6E6A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1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17.7%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1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15.5%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6D6E6A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Capital expenditures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(7.9)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(11.4)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solidFill>
                            <a:srgbClr val="0000FF"/>
                          </a:solidFill>
                          <a:latin typeface="Arial"/>
                        </a:rPr>
                        <a:t>(16.8)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174627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6D6E6A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6D6E6A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1" u="none" strike="noStrike">
                        <a:solidFill>
                          <a:srgbClr val="6D6E6A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1" u="none" strike="noStrike">
                        <a:solidFill>
                          <a:srgbClr val="0000FF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6D6E6A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Free Cash Flow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31.1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37.5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43.1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67912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Cost of Goods Sold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188.0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215.2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242.5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6D6E6A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6D6E6A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6D6E6A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6D6E6A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FF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4627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Gross Profit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165.1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200.6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solidFill>
                            <a:srgbClr val="0000FF"/>
                          </a:solidFill>
                          <a:latin typeface="Arial"/>
                        </a:rPr>
                        <a:t>237.7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6D6E6A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Acquisitions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(20.4)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(65.0)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solidFill>
                            <a:srgbClr val="0000FF"/>
                          </a:solidFill>
                          <a:latin typeface="Arial"/>
                        </a:rPr>
                        <a:t>(43.8)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</a:tr>
              <a:tr h="174627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1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   Gross margin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1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46.8%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1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48.3%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1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49.5%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6D6E6A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6D6E6A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6D6E6A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6D6E6A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FF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4627">
                <a:tc>
                  <a:txBody>
                    <a:bodyPr/>
                    <a:lstStyle/>
                    <a:p>
                      <a:pPr algn="l" fontAlgn="b"/>
                      <a:endParaRPr lang="en-US" sz="600" b="0" i="1" u="none" strike="noStrike">
                        <a:solidFill>
                          <a:srgbClr val="6D6E6A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1" u="none" strike="noStrike">
                        <a:solidFill>
                          <a:srgbClr val="6D6E6A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1" u="none" strike="noStrike">
                        <a:solidFill>
                          <a:srgbClr val="6D6E6A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1" u="none" strike="noStrike">
                        <a:solidFill>
                          <a:srgbClr val="0000FF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6D6E6A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Dividends paid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(2.6)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(3.1)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solidFill>
                            <a:srgbClr val="0000FF"/>
                          </a:solidFill>
                          <a:latin typeface="Arial"/>
                        </a:rPr>
                        <a:t>(3.6)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</a:tr>
              <a:tr h="167912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Total operating expenses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116.3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142.6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172.9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6D6E6A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6D6E6A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6D6E6A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6D6E6A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FF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4627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Operating income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48.8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58.0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solidFill>
                            <a:srgbClr val="0000FF"/>
                          </a:solidFill>
                          <a:latin typeface="Arial"/>
                        </a:rPr>
                        <a:t>64.8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6D6E6A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sng" strike="noStrike">
                          <a:solidFill>
                            <a:srgbClr val="6D6E6A"/>
                          </a:solidFill>
                          <a:latin typeface="Arial"/>
                        </a:rPr>
                        <a:t>EBITDA calculation</a:t>
                      </a:r>
                      <a:r>
                        <a:rPr lang="en-US" sz="600" b="1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:</a:t>
                      </a:r>
                      <a:endParaRPr lang="en-US" sz="600" b="1" i="0" u="sng" strike="noStrike">
                        <a:solidFill>
                          <a:srgbClr val="6D6E6A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6D6E6A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6D6E6A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FF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4627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1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   Operating margin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1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13.8%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1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14.0%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1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13.5%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6D6E6A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Adjusted EBITDA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$70.2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$86.3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$99.8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912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6D6E6A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6D6E6A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6D6E6A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6D6E6A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6D6E6A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FF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74627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Net income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27.8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34.9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solidFill>
                            <a:srgbClr val="0000FF"/>
                          </a:solidFill>
                          <a:latin typeface="Arial"/>
                        </a:rPr>
                        <a:t>40.8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6D6E6A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sng" strike="noStrike">
                          <a:solidFill>
                            <a:srgbClr val="6D6E6A"/>
                          </a:solidFill>
                          <a:latin typeface="Arial"/>
                        </a:rPr>
                        <a:t>Credit ratios</a:t>
                      </a:r>
                      <a:r>
                        <a:rPr lang="en-US" sz="600" b="1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:</a:t>
                      </a:r>
                      <a:endParaRPr lang="en-US" sz="600" b="1" i="0" u="sng" strike="noStrike">
                        <a:solidFill>
                          <a:srgbClr val="6D6E6A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6D6E6A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6D6E6A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FF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4627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1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   Net profit margin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1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7.9%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1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8.4%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1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8.5%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6D6E6A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Total Debt / EBITDA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1.1x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1.3x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1.3x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67912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6D6E6A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6D6E6A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6D6E6A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FF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6D6E6A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Debt to total capitalization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25.9%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31.7%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30.3%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74627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sng" strike="noStrike">
                          <a:solidFill>
                            <a:srgbClr val="6D6E6A"/>
                          </a:solidFill>
                          <a:latin typeface="Arial"/>
                        </a:rPr>
                        <a:t>Balance Sheet</a:t>
                      </a:r>
                      <a:r>
                        <a:rPr lang="en-US" sz="600" b="1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:</a:t>
                      </a:r>
                      <a:endParaRPr lang="en-US" sz="600" b="1" i="0" u="sng" strike="noStrike">
                        <a:solidFill>
                          <a:srgbClr val="6D6E6A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6D6E6A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6D6E6A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FF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6D6E6A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FCF / Total Debt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39.7%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32.4%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34.2%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5686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Cash and cash equivalents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$19.8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$26.8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solidFill>
                            <a:srgbClr val="0000FF"/>
                          </a:solidFill>
                          <a:latin typeface="Arial"/>
                        </a:rPr>
                        <a:t>$32.5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6D6E6A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6D6E6A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74627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Accounts receivable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43.5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58.4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solidFill>
                            <a:srgbClr val="0000FF"/>
                          </a:solidFill>
                          <a:latin typeface="Arial"/>
                        </a:rPr>
                        <a:t>69.1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6D6E6A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4627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Inventory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45.1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57.3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solidFill>
                            <a:srgbClr val="0000FF"/>
                          </a:solidFill>
                          <a:latin typeface="Arial"/>
                        </a:rPr>
                        <a:t>61.8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6D6E6A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4627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   Total assets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365.0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443.3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501.1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6D6E6A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4627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Accounts payable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10.1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16.4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solidFill>
                            <a:srgbClr val="0000FF"/>
                          </a:solidFill>
                          <a:latin typeface="Arial"/>
                        </a:rPr>
                        <a:t>17.2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6D6E6A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4627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Total debt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78.5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116.0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solidFill>
                            <a:srgbClr val="0000FF"/>
                          </a:solidFill>
                          <a:latin typeface="Arial"/>
                        </a:rPr>
                        <a:t>126.0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6D6E6A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4627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Equity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224.6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249.7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solidFill>
                            <a:srgbClr val="0000FF"/>
                          </a:solidFill>
                          <a:latin typeface="Arial"/>
                        </a:rPr>
                        <a:t>289.8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6D6E6A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6D6E6A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6D6E6A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6D6E6A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6D6E6A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4627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   Liabilities and equity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365.0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443.3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501.1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6D6E6A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419018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651806" y="1902463"/>
            <a:ext cx="3866408" cy="535937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noAutofit/>
          </a:bodyPr>
          <a:lstStyle/>
          <a:p>
            <a:pPr marL="0" lvl="1" algn="just"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</a:pPr>
            <a:endParaRPr lang="en-US" sz="1000" dirty="0">
              <a:solidFill>
                <a:srgbClr val="6D6E6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36955" y="2651187"/>
            <a:ext cx="3866408" cy="535937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noAutofit/>
          </a:bodyPr>
          <a:lstStyle/>
          <a:p>
            <a:pPr marL="0" lvl="1" algn="just"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</a:pPr>
            <a:endParaRPr lang="en-US" sz="1000" dirty="0">
              <a:solidFill>
                <a:srgbClr val="6D6E6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44381" y="3413186"/>
            <a:ext cx="3866408" cy="535937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noAutofit/>
          </a:bodyPr>
          <a:lstStyle/>
          <a:p>
            <a:pPr marL="0" lvl="1" algn="just"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</a:pPr>
            <a:endParaRPr lang="en-US" sz="1000" b="1" dirty="0">
              <a:solidFill>
                <a:srgbClr val="6D6E6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40940" y="3148724"/>
            <a:ext cx="3866408" cy="246221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pPr marL="0" lvl="1" algn="just"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</a:pPr>
            <a:endParaRPr lang="en-US" sz="1000" dirty="0">
              <a:solidFill>
                <a:srgbClr val="6D6E6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840940" y="1501336"/>
            <a:ext cx="3866408" cy="722100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noAutofit/>
          </a:bodyPr>
          <a:lstStyle/>
          <a:p>
            <a:pPr marL="0" lvl="1" algn="just"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</a:pPr>
            <a:endParaRPr lang="en-US" sz="1000" dirty="0">
              <a:solidFill>
                <a:srgbClr val="6D6E6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Business and industry overview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5489" y="999933"/>
            <a:ext cx="4042724" cy="246888"/>
          </a:xfrm>
          <a:prstGeom prst="rect">
            <a:avLst/>
          </a:prstGeom>
          <a:gradFill flip="none" rotWithShape="1">
            <a:gsLst>
              <a:gs pos="96000">
                <a:srgbClr val="6D6E6A">
                  <a:alpha val="0"/>
                  <a:lumMod val="60000"/>
                  <a:lumOff val="40000"/>
                </a:srgbClr>
              </a:gs>
              <a:gs pos="97000">
                <a:srgbClr val="6D6E6A">
                  <a:lumMod val="60000"/>
                  <a:lumOff val="40000"/>
                </a:srgbClr>
              </a:gs>
              <a:gs pos="100000">
                <a:srgbClr val="6D6E6A">
                  <a:lumMod val="60000"/>
                  <a:lumOff val="40000"/>
                </a:srgbClr>
              </a:gs>
            </a:gsLst>
            <a:lin ang="5400000" scaled="1"/>
            <a:tileRect/>
          </a:gradFill>
        </p:spPr>
        <p:txBody>
          <a:bodyPr vert="horz" wrap="square" lIns="0" tIns="45720" rIns="45720" bIns="27432" rtlCol="0" anchor="b">
            <a:noAutofit/>
          </a:bodyPr>
          <a:lstStyle/>
          <a:p>
            <a:r>
              <a:rPr lang="en-US" sz="1100" b="1" dirty="0">
                <a:latin typeface="Arial" panose="020B0604020202020204" pitchFamily="34" charset="0"/>
              </a:rPr>
              <a:t>Company overview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41303" y="999933"/>
            <a:ext cx="3866046" cy="246888"/>
          </a:xfrm>
          <a:prstGeom prst="rect">
            <a:avLst/>
          </a:prstGeom>
          <a:gradFill flip="none" rotWithShape="1">
            <a:gsLst>
              <a:gs pos="96000">
                <a:srgbClr val="6D6E6A">
                  <a:alpha val="0"/>
                  <a:lumMod val="60000"/>
                  <a:lumOff val="40000"/>
                </a:srgbClr>
              </a:gs>
              <a:gs pos="97000">
                <a:srgbClr val="6D6E6A">
                  <a:lumMod val="60000"/>
                  <a:lumOff val="40000"/>
                </a:srgbClr>
              </a:gs>
              <a:gs pos="100000">
                <a:srgbClr val="6D6E6A">
                  <a:lumMod val="60000"/>
                  <a:lumOff val="40000"/>
                </a:srgbClr>
              </a:gs>
            </a:gsLst>
            <a:lin ang="5400000" scaled="1"/>
            <a:tileRect/>
          </a:gradFill>
        </p:spPr>
        <p:txBody>
          <a:bodyPr vert="horz" wrap="square" lIns="0" tIns="45720" rIns="45720" bIns="27432" rtlCol="0" anchor="b">
            <a:noAutofit/>
          </a:bodyPr>
          <a:lstStyle/>
          <a:p>
            <a:r>
              <a:rPr lang="en-US" sz="1100" b="1" dirty="0">
                <a:latin typeface="Arial" panose="020B0604020202020204" pitchFamily="34" charset="0"/>
              </a:rPr>
              <a:t>Industry overview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40941" y="4326090"/>
            <a:ext cx="3866407" cy="214201"/>
          </a:xfrm>
          <a:prstGeom prst="rect">
            <a:avLst/>
          </a:prstGeom>
          <a:gradFill flip="none" rotWithShape="1">
            <a:gsLst>
              <a:gs pos="96000">
                <a:srgbClr val="6D6E6A">
                  <a:alpha val="0"/>
                  <a:lumMod val="60000"/>
                  <a:lumOff val="40000"/>
                </a:srgbClr>
              </a:gs>
              <a:gs pos="97000">
                <a:srgbClr val="6D6E6A">
                  <a:lumMod val="60000"/>
                  <a:lumOff val="40000"/>
                </a:srgbClr>
              </a:gs>
              <a:gs pos="100000">
                <a:srgbClr val="6D6E6A">
                  <a:lumMod val="60000"/>
                  <a:lumOff val="40000"/>
                </a:srgbClr>
              </a:gs>
            </a:gsLst>
            <a:lin ang="5400000" scaled="1"/>
            <a:tileRect/>
          </a:gradFill>
        </p:spPr>
        <p:txBody>
          <a:bodyPr vert="horz" wrap="square" lIns="0" tIns="45720" rIns="45720" bIns="27432" rtlCol="0" anchor="b">
            <a:noAutofit/>
          </a:bodyPr>
          <a:lstStyle/>
          <a:p>
            <a:r>
              <a:rPr lang="en-US" sz="1100" b="1" dirty="0">
                <a:latin typeface="Arial" panose="020B0604020202020204" pitchFamily="34" charset="0"/>
              </a:rPr>
              <a:t>Medical device manufacturer market growth ($</a:t>
            </a:r>
            <a:r>
              <a:rPr lang="en-US" sz="1100" b="1" dirty="0" err="1">
                <a:latin typeface="Arial" panose="020B0604020202020204" pitchFamily="34" charset="0"/>
              </a:rPr>
              <a:t>bn</a:t>
            </a:r>
            <a:r>
              <a:rPr lang="en-US" sz="1100" b="1" dirty="0"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40940" y="3993243"/>
            <a:ext cx="3866408" cy="246221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pPr marL="0" lvl="1" algn="just"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</a:pPr>
            <a:endParaRPr lang="en-US" sz="1000" dirty="0">
              <a:solidFill>
                <a:srgbClr val="6D6E6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/>
          <p:cNvSpPr/>
          <p:nvPr>
            <p:custDataLst>
              <p:tags r:id="rId1"/>
            </p:custDataLst>
          </p:nvPr>
        </p:nvSpPr>
        <p:spPr>
          <a:xfrm>
            <a:off x="475488" y="1318971"/>
            <a:ext cx="4198111" cy="4824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8016" lvl="1" indent="-128016" algn="just"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Wingdings" panose="05000000000000000000" pitchFamily="2" charset="2"/>
              <a:buChar char="n"/>
            </a:pPr>
            <a:r>
              <a:rPr lang="en-US" sz="1000" b="1" dirty="0">
                <a:solidFill>
                  <a:srgbClr val="6D6E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Davis Industries </a:t>
            </a:r>
            <a:r>
              <a:rPr lang="en-US" sz="1000" dirty="0">
                <a:solidFill>
                  <a:srgbClr val="6D6E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a leading provider medical equipment and sanitation products  and services in the healthcare market:</a:t>
            </a:r>
          </a:p>
          <a:p>
            <a:pPr marL="256032" lvl="2" indent="-128016" algn="just"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Pct val="92000"/>
              <a:buFont typeface="Wingdings" panose="05000000000000000000" pitchFamily="2" charset="2"/>
              <a:buChar char="n"/>
            </a:pPr>
            <a:r>
              <a:rPr lang="en-US" sz="1000" b="1" dirty="0">
                <a:solidFill>
                  <a:srgbClr val="6D6E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Surgical Instruments: </a:t>
            </a:r>
          </a:p>
          <a:p>
            <a:pPr marL="256032" lvl="2" indent="-128016" algn="just"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Pct val="92000"/>
              <a:buFont typeface="Wingdings" panose="05000000000000000000" pitchFamily="2" charset="2"/>
              <a:buChar char="n"/>
            </a:pPr>
            <a:r>
              <a:rPr lang="en-US" sz="1000" b="1" dirty="0" smtClean="0">
                <a:solidFill>
                  <a:srgbClr val="6D6E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 surgical instruments segment encompasses end-to-end process of designing, developing, manufacturing, selling, and servicing a wide range of high-quality surgical products</a:t>
            </a:r>
          </a:p>
          <a:p>
            <a:pPr marL="256032" lvl="2" indent="-128016" algn="just"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Pct val="92000"/>
            </a:pPr>
            <a:endParaRPr lang="en-US" sz="1000" b="1" dirty="0">
              <a:solidFill>
                <a:srgbClr val="6D6E6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6032" lvl="2" indent="-128016" algn="just"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Pct val="92000"/>
              <a:buFont typeface="Wingdings" panose="05000000000000000000" pitchFamily="2" charset="2"/>
              <a:buChar char="n"/>
            </a:pPr>
            <a:r>
              <a:rPr lang="en-US" sz="1000" b="1" dirty="0">
                <a:solidFill>
                  <a:srgbClr val="6D6E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Medical Sterilizers: </a:t>
            </a:r>
          </a:p>
          <a:p>
            <a:pPr marL="256032" lvl="2" indent="-128016" algn="just"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Pct val="92000"/>
              <a:buFont typeface="Wingdings" panose="05000000000000000000" pitchFamily="2" charset="2"/>
              <a:buChar char="n"/>
            </a:pPr>
            <a:r>
              <a:rPr lang="en-US" sz="1000" b="1" dirty="0" smtClean="0">
                <a:solidFill>
                  <a:srgbClr val="6D6E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 Medical Sterilizers segment offers comprehensive sterilization systems for medical and pharmaceutical instruments</a:t>
            </a:r>
          </a:p>
          <a:p>
            <a:pPr marL="256032" lvl="2" indent="-128016" algn="just"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Pct val="92000"/>
              <a:buFont typeface="Wingdings" panose="05000000000000000000" pitchFamily="2" charset="2"/>
              <a:buChar char="n"/>
            </a:pPr>
            <a:endParaRPr lang="en-US" sz="1000" b="1" dirty="0">
              <a:solidFill>
                <a:srgbClr val="6D6E6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6032" lvl="2" indent="-128016" algn="just"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Pct val="92000"/>
              <a:buFont typeface="Wingdings" panose="05000000000000000000" pitchFamily="2" charset="2"/>
              <a:buChar char="n"/>
            </a:pPr>
            <a:r>
              <a:rPr lang="en-US" sz="1000" b="1" dirty="0">
                <a:solidFill>
                  <a:srgbClr val="6D6E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Single-Use Medical Disposables</a:t>
            </a:r>
            <a:r>
              <a:rPr lang="en-US" sz="1000" b="1" dirty="0" smtClean="0">
                <a:solidFill>
                  <a:srgbClr val="6D6E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56032" lvl="2" indent="-128016" algn="just"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Pct val="92000"/>
              <a:buFont typeface="Wingdings" panose="05000000000000000000" pitchFamily="2" charset="2"/>
              <a:buChar char="n"/>
            </a:pPr>
            <a:r>
              <a:rPr lang="en-US" sz="1000" b="1" dirty="0" smtClean="0">
                <a:solidFill>
                  <a:srgbClr val="6D6E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provide wide range of single-use infection prevention healthcare products, primarily catering to the needs of medical practitioners. Our Products include:</a:t>
            </a:r>
          </a:p>
          <a:p>
            <a:pPr marL="256032" lvl="2" indent="-128016" algn="just"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Pct val="92000"/>
              <a:buFont typeface="Arial" pitchFamily="34" charset="0"/>
              <a:buChar char="•"/>
            </a:pPr>
            <a:r>
              <a:rPr lang="en-IN" sz="1000" b="1" dirty="0" smtClean="0">
                <a:solidFill>
                  <a:srgbClr val="6D6E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Hypodermic needles and syringes</a:t>
            </a:r>
          </a:p>
          <a:p>
            <a:pPr marL="256032" lvl="2" indent="-128016" algn="just"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Pct val="92000"/>
              <a:buFont typeface="Arial" pitchFamily="34" charset="0"/>
              <a:buChar char="•"/>
            </a:pPr>
            <a:r>
              <a:rPr lang="en-IN" sz="1000" b="1" dirty="0" smtClean="0">
                <a:solidFill>
                  <a:srgbClr val="6D6E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Applicators</a:t>
            </a:r>
          </a:p>
          <a:p>
            <a:pPr marL="256032" lvl="2" indent="-128016" algn="just"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Pct val="92000"/>
              <a:buFont typeface="Arial" pitchFamily="34" charset="0"/>
              <a:buChar char="•"/>
            </a:pPr>
            <a:r>
              <a:rPr lang="en-IN" sz="1000" b="1" dirty="0" smtClean="0">
                <a:solidFill>
                  <a:srgbClr val="6D6E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Bandages and wraps</a:t>
            </a:r>
          </a:p>
          <a:p>
            <a:pPr marL="256032" lvl="2" indent="-128016" algn="just"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Pct val="92000"/>
              <a:buFont typeface="Arial" pitchFamily="34" charset="0"/>
              <a:buChar char="•"/>
            </a:pPr>
            <a:r>
              <a:rPr lang="en-IN" sz="1000" b="1" dirty="0" smtClean="0">
                <a:solidFill>
                  <a:srgbClr val="6D6E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PP&amp;E: Exam gowns, face masks and gloves</a:t>
            </a:r>
          </a:p>
          <a:p>
            <a:pPr marL="256032" lvl="2" indent="-128016" algn="just"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Pct val="92000"/>
              <a:buFont typeface="Arial" pitchFamily="34" charset="0"/>
              <a:buChar char="•"/>
            </a:pPr>
            <a:r>
              <a:rPr lang="en-IN" sz="1000" b="1" dirty="0" smtClean="0">
                <a:solidFill>
                  <a:srgbClr val="6D6E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Suction catheters</a:t>
            </a:r>
          </a:p>
          <a:p>
            <a:pPr marL="256032" lvl="2" indent="-128016" algn="just"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Pct val="92000"/>
              <a:buFont typeface="Arial" pitchFamily="34" charset="0"/>
              <a:buChar char="•"/>
            </a:pPr>
            <a:r>
              <a:rPr lang="en-IN" sz="1000" b="1" dirty="0" smtClean="0">
                <a:solidFill>
                  <a:srgbClr val="6D6E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Surgical sponges</a:t>
            </a:r>
            <a:endParaRPr lang="en-US" sz="1000" dirty="0">
              <a:solidFill>
                <a:srgbClr val="6D6E6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8016" lvl="1" indent="-128016" algn="just"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Wingdings" panose="05000000000000000000" pitchFamily="2" charset="2"/>
              <a:buChar char="n"/>
            </a:pPr>
            <a:r>
              <a:rPr lang="en-US" sz="1000" b="1" dirty="0">
                <a:solidFill>
                  <a:srgbClr val="6D6E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Customers</a:t>
            </a:r>
            <a:endParaRPr lang="en-US" sz="1000" b="1" dirty="0">
              <a:solidFill>
                <a:srgbClr val="BA0C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6032" lvl="2" indent="-128016" algn="just"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Pct val="92000"/>
              <a:buFont typeface="Wingdings" panose="05000000000000000000" pitchFamily="2" charset="2"/>
              <a:buChar char="n"/>
            </a:pPr>
            <a:r>
              <a:rPr lang="en-US" sz="1000" dirty="0">
                <a:solidFill>
                  <a:srgbClr val="6D6E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customer accounted for more than 10% of consolidated net sales during FY2017, FY2016, or FY2015</a:t>
            </a:r>
          </a:p>
          <a:p>
            <a:pPr marL="128016" lvl="1" indent="-128016" algn="just"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Wingdings" panose="05000000000000000000" pitchFamily="2" charset="2"/>
              <a:buChar char="n"/>
            </a:pPr>
            <a:endParaRPr lang="en-US" sz="1000" dirty="0">
              <a:solidFill>
                <a:srgbClr val="6D6E6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>
            <p:custDataLst>
              <p:tags r:id="rId2"/>
            </p:custDataLst>
          </p:nvPr>
        </p:nvSpPr>
        <p:spPr>
          <a:xfrm>
            <a:off x="4840941" y="1241985"/>
            <a:ext cx="3866407" cy="3039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6304" lvl="1" indent="-146304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Wingdings" panose="05000000000000000000" pitchFamily="2" charset="2"/>
              <a:buChar char="n"/>
            </a:pPr>
            <a:r>
              <a:rPr lang="en-US" sz="1000" b="1" dirty="0">
                <a:solidFill>
                  <a:srgbClr val="6D6E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addressable markets (“TAM”)</a:t>
            </a:r>
          </a:p>
          <a:p>
            <a:pPr marL="146304" lvl="1" indent="-146304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Wingdings" panose="05000000000000000000" pitchFamily="2" charset="2"/>
              <a:buChar char="n"/>
            </a:pPr>
            <a:r>
              <a:rPr lang="en-US" sz="1000" dirty="0">
                <a:solidFill>
                  <a:srgbClr val="6D6E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Surgical Instruments: </a:t>
            </a:r>
            <a:r>
              <a:rPr lang="en-US" sz="1000" dirty="0" smtClean="0">
                <a:solidFill>
                  <a:srgbClr val="6D6E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[~$4.5 billion </a:t>
            </a:r>
            <a:r>
              <a:rPr lang="en-US" sz="1000" dirty="0">
                <a:solidFill>
                  <a:srgbClr val="6D6E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 growing at </a:t>
            </a:r>
            <a:r>
              <a:rPr lang="en-US" sz="1000" dirty="0" smtClean="0">
                <a:solidFill>
                  <a:srgbClr val="6D6E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7%]</a:t>
            </a:r>
            <a:endParaRPr lang="en-US" sz="1000" dirty="0">
              <a:solidFill>
                <a:srgbClr val="6D6E6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46304" lvl="1" indent="-146304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Wingdings" panose="05000000000000000000" pitchFamily="2" charset="2"/>
              <a:buChar char="n"/>
            </a:pPr>
            <a:r>
              <a:rPr lang="en-US" sz="1000" dirty="0">
                <a:solidFill>
                  <a:srgbClr val="6D6E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Medical Sterilization: </a:t>
            </a:r>
            <a:r>
              <a:rPr lang="en-US" sz="1000" dirty="0" smtClean="0">
                <a:solidFill>
                  <a:srgbClr val="6D6E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[~$1.0 billion </a:t>
            </a:r>
            <a:r>
              <a:rPr lang="en-US" sz="1000" dirty="0">
                <a:solidFill>
                  <a:srgbClr val="6D6E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 growing at </a:t>
            </a:r>
            <a:r>
              <a:rPr lang="en-US" sz="1000" dirty="0" smtClean="0">
                <a:solidFill>
                  <a:srgbClr val="6D6E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5%]</a:t>
            </a:r>
            <a:endParaRPr lang="en-US" sz="1000" dirty="0">
              <a:solidFill>
                <a:srgbClr val="6D6E6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46304" lvl="1" indent="-146304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Wingdings" panose="05000000000000000000" pitchFamily="2" charset="2"/>
              <a:buChar char="n"/>
            </a:pPr>
            <a:r>
              <a:rPr lang="en-US" sz="1000" dirty="0">
                <a:solidFill>
                  <a:srgbClr val="6D6E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Single-Use Medical Disposables</a:t>
            </a:r>
            <a:r>
              <a:rPr lang="en-US" sz="1000" dirty="0" smtClean="0">
                <a:solidFill>
                  <a:srgbClr val="6D6E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:[~$1.2 billion </a:t>
            </a:r>
            <a:r>
              <a:rPr lang="en-US" sz="1000" dirty="0">
                <a:solidFill>
                  <a:srgbClr val="6D6E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 growing at </a:t>
            </a:r>
            <a:r>
              <a:rPr lang="en-US" sz="1000" dirty="0" smtClean="0">
                <a:solidFill>
                  <a:srgbClr val="6D6E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2%]</a:t>
            </a:r>
            <a:endParaRPr lang="en-US" sz="1000" dirty="0">
              <a:solidFill>
                <a:srgbClr val="6D6E6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</a:pPr>
            <a:endParaRPr lang="en-US" sz="1000" b="1" dirty="0">
              <a:solidFill>
                <a:srgbClr val="6D6E6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</a:pPr>
            <a:r>
              <a:rPr lang="en-US" sz="1000" b="1" dirty="0">
                <a:solidFill>
                  <a:srgbClr val="6D6E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 drivers</a:t>
            </a:r>
          </a:p>
          <a:p>
            <a:pPr marL="128016" lvl="1" indent="-128016" algn="just"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Wingdings" panose="05000000000000000000" pitchFamily="2" charset="2"/>
              <a:buChar char="n"/>
            </a:pPr>
            <a:r>
              <a:rPr lang="en-US" sz="1000" dirty="0">
                <a:solidFill>
                  <a:srgbClr val="6D6E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Aging US population</a:t>
            </a:r>
          </a:p>
          <a:p>
            <a:pPr marL="128016" lvl="1" indent="-128016" algn="just"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Wingdings" panose="05000000000000000000" pitchFamily="2" charset="2"/>
              <a:buChar char="n"/>
            </a:pPr>
            <a:r>
              <a:rPr lang="en-US" sz="1000" dirty="0">
                <a:solidFill>
                  <a:srgbClr val="6D6E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Improvements in medical technology and upgrading clinics</a:t>
            </a:r>
          </a:p>
          <a:p>
            <a:pPr marL="128016" lvl="1" indent="-128016" algn="just"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Wingdings" panose="05000000000000000000" pitchFamily="2" charset="2"/>
              <a:buChar char="n"/>
            </a:pPr>
            <a:r>
              <a:rPr lang="en-US" sz="1000" dirty="0" smtClean="0">
                <a:solidFill>
                  <a:srgbClr val="6D6E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increased demand for single-use medical disposables</a:t>
            </a:r>
            <a:endParaRPr lang="en-US" sz="1000" dirty="0">
              <a:solidFill>
                <a:srgbClr val="6D6E6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8016" lvl="1" indent="-128016" algn="just"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Wingdings" panose="05000000000000000000" pitchFamily="2" charset="2"/>
              <a:buChar char="n"/>
            </a:pPr>
            <a:endParaRPr lang="en-US" sz="1000" b="1" dirty="0">
              <a:solidFill>
                <a:srgbClr val="6D6E6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indent="-329184" algn="just"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Pct val="92000"/>
            </a:pPr>
            <a:r>
              <a:rPr lang="en-US" sz="1000" b="1" dirty="0">
                <a:solidFill>
                  <a:srgbClr val="6D6E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Competition</a:t>
            </a:r>
          </a:p>
          <a:p>
            <a:pPr marL="128016" lvl="1" indent="-128016" algn="just"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Wingdings" panose="05000000000000000000" pitchFamily="2" charset="2"/>
              <a:buChar char="n"/>
            </a:pPr>
            <a:r>
              <a:rPr lang="en-US" sz="1000" dirty="0">
                <a:solidFill>
                  <a:srgbClr val="6D6E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overall market is highly competitive with peers such as</a:t>
            </a:r>
            <a:r>
              <a:rPr lang="en-US" sz="1000" dirty="0" smtClean="0">
                <a:solidFill>
                  <a:srgbClr val="6D6E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128016" lvl="1" indent="-128016" algn="just"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Wingdings" panose="05000000000000000000" pitchFamily="2" charset="2"/>
              <a:buChar char="n"/>
            </a:pPr>
            <a:r>
              <a:rPr lang="en-IN" sz="1000" dirty="0" smtClean="0">
                <a:solidFill>
                  <a:srgbClr val="6D6E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Delta Corps, Omega Inc, Kappa </a:t>
            </a:r>
            <a:r>
              <a:rPr lang="en-IN" sz="1000" dirty="0" err="1" smtClean="0">
                <a:solidFill>
                  <a:srgbClr val="6D6E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Gmbh</a:t>
            </a:r>
            <a:endParaRPr lang="en-US" sz="1000" dirty="0">
              <a:solidFill>
                <a:srgbClr val="6D6E6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7" name="Chart 16"/>
          <p:cNvGraphicFramePr/>
          <p:nvPr>
            <p:custDataLst>
              <p:tags r:id="rId3"/>
            </p:custDataLst>
          </p:nvPr>
        </p:nvGraphicFramePr>
        <p:xfrm>
          <a:off x="4840941" y="4669384"/>
          <a:ext cx="3866407" cy="16028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="" xmlns:p14="http://schemas.microsoft.com/office/powerpoint/2010/main" val="1856993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Deal structuring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5488" y="1037855"/>
            <a:ext cx="5118466" cy="193047"/>
          </a:xfrm>
          <a:prstGeom prst="rect">
            <a:avLst/>
          </a:prstGeom>
          <a:gradFill flip="none" rotWithShape="1">
            <a:gsLst>
              <a:gs pos="96000">
                <a:srgbClr val="6D6E6A">
                  <a:alpha val="0"/>
                  <a:lumMod val="60000"/>
                  <a:lumOff val="40000"/>
                </a:srgbClr>
              </a:gs>
              <a:gs pos="97000">
                <a:srgbClr val="6D6E6A">
                  <a:lumMod val="60000"/>
                  <a:lumOff val="40000"/>
                </a:srgbClr>
              </a:gs>
              <a:gs pos="100000">
                <a:srgbClr val="6D6E6A">
                  <a:lumMod val="60000"/>
                  <a:lumOff val="40000"/>
                </a:srgbClr>
              </a:gs>
            </a:gsLst>
            <a:lin ang="5400000" scaled="1"/>
            <a:tileRect/>
          </a:gradFill>
        </p:spPr>
        <p:txBody>
          <a:bodyPr vert="horz" wrap="square" lIns="0" tIns="45720" rIns="45720" bIns="27432" rtlCol="0" anchor="b">
            <a:noAutofit/>
          </a:bodyPr>
          <a:lstStyle/>
          <a:p>
            <a:r>
              <a:rPr lang="en-US" sz="1100" b="1" dirty="0">
                <a:latin typeface="Arial" panose="020B0604020202020204" pitchFamily="34" charset="0"/>
              </a:rPr>
              <a:t>Collateral analysis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5488" y="3878545"/>
            <a:ext cx="8231860" cy="306791"/>
          </a:xfrm>
          <a:prstGeom prst="rect">
            <a:avLst/>
          </a:prstGeom>
          <a:gradFill flip="none" rotWithShape="1">
            <a:gsLst>
              <a:gs pos="96000">
                <a:srgbClr val="6D6E6A">
                  <a:alpha val="0"/>
                  <a:lumMod val="60000"/>
                  <a:lumOff val="40000"/>
                </a:srgbClr>
              </a:gs>
              <a:gs pos="97000">
                <a:srgbClr val="6D6E6A">
                  <a:lumMod val="60000"/>
                  <a:lumOff val="40000"/>
                </a:srgbClr>
              </a:gs>
              <a:gs pos="100000">
                <a:srgbClr val="6D6E6A">
                  <a:lumMod val="60000"/>
                  <a:lumOff val="40000"/>
                </a:srgbClr>
              </a:gs>
            </a:gsLst>
            <a:lin ang="5400000" scaled="1"/>
            <a:tileRect/>
          </a:gradFill>
        </p:spPr>
        <p:txBody>
          <a:bodyPr vert="horz" wrap="square" lIns="0" tIns="45720" rIns="45720" bIns="27432" rtlCol="0" anchor="b">
            <a:noAutofit/>
          </a:bodyPr>
          <a:lstStyle/>
          <a:p>
            <a:r>
              <a:rPr lang="en-US" sz="1100" b="1" dirty="0">
                <a:latin typeface="Arial" panose="020B0604020202020204" pitchFamily="34" charset="0"/>
              </a:rPr>
              <a:t>Risks and Mitigants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76856" y="1005163"/>
            <a:ext cx="2930492" cy="241658"/>
          </a:xfrm>
          <a:prstGeom prst="rect">
            <a:avLst/>
          </a:prstGeom>
          <a:gradFill flip="none" rotWithShape="1">
            <a:gsLst>
              <a:gs pos="96000">
                <a:srgbClr val="6D6E6A">
                  <a:alpha val="0"/>
                  <a:lumMod val="60000"/>
                  <a:lumOff val="40000"/>
                </a:srgbClr>
              </a:gs>
              <a:gs pos="97000">
                <a:srgbClr val="6D6E6A">
                  <a:lumMod val="60000"/>
                  <a:lumOff val="40000"/>
                </a:srgbClr>
              </a:gs>
              <a:gs pos="100000">
                <a:srgbClr val="6D6E6A">
                  <a:lumMod val="60000"/>
                  <a:lumOff val="40000"/>
                </a:srgbClr>
              </a:gs>
            </a:gsLst>
            <a:lin ang="5400000" scaled="1"/>
            <a:tileRect/>
          </a:gradFill>
        </p:spPr>
        <p:txBody>
          <a:bodyPr vert="horz" wrap="square" lIns="0" tIns="45720" rIns="45720" bIns="27432" rtlCol="0" anchor="b">
            <a:noAutofit/>
          </a:bodyPr>
          <a:lstStyle/>
          <a:p>
            <a:r>
              <a:rPr lang="en-US" sz="1100" b="1" dirty="0">
                <a:latin typeface="Arial" panose="020B0604020202020204" pitchFamily="34" charset="0"/>
              </a:rPr>
              <a:t>Financial covenant package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320683144"/>
              </p:ext>
            </p:extLst>
          </p:nvPr>
        </p:nvGraphicFramePr>
        <p:xfrm>
          <a:off x="5776857" y="1289905"/>
          <a:ext cx="2930491" cy="27799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4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9467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78838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13467">
                <a:tc>
                  <a:txBody>
                    <a:bodyPr/>
                    <a:lstStyle/>
                    <a:p>
                      <a:endParaRPr lang="en-US" sz="9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Covenant</a:t>
                      </a:r>
                    </a:p>
                  </a:txBody>
                  <a:tcPr marL="0" marR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Rationale</a:t>
                      </a:r>
                    </a:p>
                  </a:txBody>
                  <a:tcPr marL="0" marR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3761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endParaRPr lang="en-US" sz="900" b="1" dirty="0">
                        <a:solidFill>
                          <a:srgbClr val="FFFF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 i="1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Maximum</a:t>
                      </a:r>
                    </a:p>
                    <a:p>
                      <a:r>
                        <a:rPr lang="en-US" sz="700" b="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Cash Flow Leverage</a:t>
                      </a:r>
                    </a:p>
                  </a:txBody>
                  <a:tcPr marL="0" marR="0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Ratio:</a:t>
                      </a:r>
                      <a:r>
                        <a:rPr lang="en-US" sz="700" b="0" baseline="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700" b="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(Total Debt / EBITDA)</a:t>
                      </a:r>
                    </a:p>
                    <a:p>
                      <a:r>
                        <a:rPr lang="en-US" sz="700" b="1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Rationale:</a:t>
                      </a:r>
                      <a:r>
                        <a:rPr lang="en-US" sz="700" b="0" baseline="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700" b="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Assures adequate debt coverage</a:t>
                      </a:r>
                    </a:p>
                  </a:txBody>
                  <a:tcPr marL="0" marR="0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9877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endParaRPr lang="en-US" sz="900" b="1" dirty="0">
                        <a:solidFill>
                          <a:srgbClr val="FFFF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 i="1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Minimum </a:t>
                      </a:r>
                    </a:p>
                    <a:p>
                      <a:r>
                        <a:rPr lang="en-US" sz="700" b="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Interest</a:t>
                      </a:r>
                      <a:r>
                        <a:rPr lang="en-US" sz="700" b="0" baseline="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Coverage</a:t>
                      </a:r>
                      <a:endParaRPr lang="en-US" sz="700" b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Ratio: </a:t>
                      </a:r>
                      <a:r>
                        <a:rPr lang="en-US" sz="700" b="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(EBITDA /</a:t>
                      </a:r>
                      <a:r>
                        <a:rPr lang="en-US" sz="700" b="0" baseline="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Total Interest)</a:t>
                      </a:r>
                      <a:endParaRPr lang="en-US" sz="700" b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700" b="1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Rationale:</a:t>
                      </a:r>
                      <a:r>
                        <a:rPr lang="en-US" sz="700" b="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Assures</a:t>
                      </a:r>
                      <a:r>
                        <a:rPr lang="en-US" sz="700" b="0" baseline="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operating earnings can cover interest</a:t>
                      </a:r>
                      <a:r>
                        <a:rPr lang="en-US" sz="700" b="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marL="0" marR="0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49877">
                <a:tc>
                  <a:txBody>
                    <a:bodyPr/>
                    <a:lstStyle/>
                    <a:p>
                      <a:pPr algn="ctr"/>
                      <a:endParaRPr lang="en-US" sz="900" b="1" dirty="0">
                        <a:solidFill>
                          <a:srgbClr val="FFFF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 i="1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Minimum </a:t>
                      </a:r>
                    </a:p>
                    <a:p>
                      <a:r>
                        <a:rPr lang="en-US" sz="700" b="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Fixed Charge Coverage</a:t>
                      </a:r>
                    </a:p>
                  </a:txBody>
                  <a:tcPr marL="0" marR="0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Ratio: </a:t>
                      </a:r>
                      <a:r>
                        <a:rPr lang="en-US" sz="700" b="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(EBITDA less Capital Expenditures divided by Total Fixed Charges)</a:t>
                      </a:r>
                    </a:p>
                    <a:p>
                      <a:r>
                        <a:rPr lang="en-US" sz="700" b="1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Rationale: </a:t>
                      </a:r>
                      <a:r>
                        <a:rPr lang="en-US" sz="700" b="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Assures sufficiency of operating earnings for fixed requirements</a:t>
                      </a:r>
                    </a:p>
                  </a:txBody>
                  <a:tcPr marL="0" marR="0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49877">
                <a:tc>
                  <a:txBody>
                    <a:bodyPr/>
                    <a:lstStyle/>
                    <a:p>
                      <a:pPr algn="ctr"/>
                      <a:endParaRPr lang="en-US" sz="900" b="1" dirty="0">
                        <a:solidFill>
                          <a:srgbClr val="FFFF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 i="1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Minimum </a:t>
                      </a:r>
                    </a:p>
                    <a:p>
                      <a:r>
                        <a:rPr lang="en-US" sz="700" b="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Tangible Net Worth</a:t>
                      </a:r>
                    </a:p>
                  </a:txBody>
                  <a:tcPr marL="0" marR="0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Ratio: </a:t>
                      </a:r>
                      <a:r>
                        <a:rPr lang="en-US" sz="700" b="0" baseline="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(Net Worth – Intangible assets) </a:t>
                      </a:r>
                      <a:endParaRPr lang="en-US" sz="700" b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700" b="1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Rationale: </a:t>
                      </a:r>
                      <a:r>
                        <a:rPr lang="en-US" sz="700" b="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Limits investments,</a:t>
                      </a:r>
                      <a:r>
                        <a:rPr lang="en-US" sz="700" b="0" baseline="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directing </a:t>
                      </a:r>
                      <a:r>
                        <a:rPr lang="en-US" sz="700" b="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cash flow to debt repayment</a:t>
                      </a:r>
                    </a:p>
                  </a:txBody>
                  <a:tcPr marL="0" marR="0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49877">
                <a:tc>
                  <a:txBody>
                    <a:bodyPr/>
                    <a:lstStyle/>
                    <a:p>
                      <a:pPr algn="ctr"/>
                      <a:endParaRPr lang="en-US" sz="900" b="1" dirty="0">
                        <a:solidFill>
                          <a:srgbClr val="FFFF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 i="1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Minimum</a:t>
                      </a:r>
                    </a:p>
                    <a:p>
                      <a:r>
                        <a:rPr lang="en-US" sz="700" b="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Liquidity </a:t>
                      </a:r>
                    </a:p>
                  </a:txBody>
                  <a:tcPr marL="0" marR="0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Ratio:</a:t>
                      </a:r>
                      <a:r>
                        <a:rPr lang="en-US" sz="700" b="0" baseline="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(Permit at any time its total of cash and marketable securities, to be less than a $ amount) </a:t>
                      </a:r>
                      <a:endParaRPr lang="en-US" sz="700" b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700" b="1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Rationale:</a:t>
                      </a:r>
                      <a:r>
                        <a:rPr lang="en-US" sz="700" b="0" baseline="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700" b="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Assures satisfactory</a:t>
                      </a:r>
                      <a:r>
                        <a:rPr lang="en-US" sz="700" b="0" baseline="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liquidity and tracks performance vs. plan</a:t>
                      </a:r>
                      <a:endParaRPr lang="en-US" sz="700" b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402475959"/>
              </p:ext>
            </p:extLst>
          </p:nvPr>
        </p:nvGraphicFramePr>
        <p:xfrm>
          <a:off x="475488" y="4326042"/>
          <a:ext cx="8231860" cy="1599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494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4869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45072">
                <a:tc>
                  <a:txBody>
                    <a:bodyPr/>
                    <a:lstStyle/>
                    <a:p>
                      <a:r>
                        <a:rPr lang="en-US" sz="9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Risk</a:t>
                      </a:r>
                    </a:p>
                  </a:txBody>
                  <a:tcPr marL="0" marR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solidFill>
                            <a:srgbClr val="00B05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Mitigant</a:t>
                      </a:r>
                    </a:p>
                  </a:txBody>
                  <a:tcPr marL="0" marR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3858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1" i="0" u="none" strike="noStrike" dirty="0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Competition </a:t>
                      </a:r>
                      <a:r>
                        <a:rPr lang="en-US" sz="700" b="0" i="0" u="none" strike="noStrike" dirty="0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- Company faces rapid technology changes in the medical device and water purification industry.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 kern="1200" dirty="0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[●] Company shows top line growth year over year  [●] Company research leads to patents resulting in a competitive advantage [●] Company has communicated to the bank that they have significant R&amp;D investment in process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3858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1" i="0" u="none" strike="noStrike" dirty="0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Regulation - </a:t>
                      </a:r>
                      <a:r>
                        <a:rPr lang="en-US" sz="700" b="0" i="0" u="none" strike="noStrike" dirty="0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Industry  is experiencing significant scrutiny and regulation by governmental authorities, which may lead to greater regulation in the future.</a:t>
                      </a:r>
                      <a:endParaRPr lang="en-US" sz="700" b="1" i="0" u="none" strike="noStrike" dirty="0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 kern="1200" dirty="0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[●] Company regularly participants in seminars and webinars for proper regulation education [●] Company has not presented any significant regulation issues historically 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3858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1" i="0" u="none" strike="noStrike" dirty="0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Commodity Risk - </a:t>
                      </a:r>
                      <a:r>
                        <a:rPr lang="en-US" sz="700" b="0" i="0" u="none" strike="noStrike" dirty="0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Company is heavily reliant on certain raw materials and can be adversely impacted by rising prices.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 kern="1200" dirty="0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[●] Historically the company has been able to maintain strong margins [●] Company has a hedging strategy in place 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3858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1" i="0" u="none" strike="noStrike" dirty="0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Collateral shortfall -</a:t>
                      </a:r>
                      <a:r>
                        <a:rPr lang="en-US" sz="700" b="0" i="0" u="none" strike="noStrike" dirty="0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 $86,000m deficiency if revolver is fully drawn 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 kern="1200" dirty="0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[●] Company has maintained strong and consistent cash on their balance sheet [●] Company has low</a:t>
                      </a:r>
                      <a:r>
                        <a:rPr lang="en-US" sz="700" b="0" i="0" u="none" strike="noStrike" kern="1200" baseline="0" dirty="0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cash flow</a:t>
                      </a:r>
                      <a:r>
                        <a:rPr lang="en-US" sz="700" b="0" i="0" u="none" strike="noStrike" kern="1200" dirty="0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leverage under 1.50x and has had low cash flow</a:t>
                      </a:r>
                      <a:r>
                        <a:rPr lang="en-US" sz="700" b="0" i="0" u="none" strike="noStrike" kern="1200" baseline="0" dirty="0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700" b="0" i="0" u="none" strike="noStrike" kern="1200" dirty="0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leverage historically [●] Company patents and performance warrants enterprise valuation which will be used as bank security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940594409"/>
              </p:ext>
            </p:extLst>
          </p:nvPr>
        </p:nvGraphicFramePr>
        <p:xfrm>
          <a:off x="323088" y="1298372"/>
          <a:ext cx="5239512" cy="1800830"/>
        </p:xfrm>
        <a:graphic>
          <a:graphicData uri="http://schemas.openxmlformats.org/drawingml/2006/table">
            <a:tbl>
              <a:tblPr/>
              <a:tblGrid>
                <a:gridCol w="14086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5996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5996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1095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18076">
                <a:tc>
                  <a:txBody>
                    <a:bodyPr/>
                    <a:lstStyle/>
                    <a:p>
                      <a:pPr algn="l" fontAlgn="b"/>
                      <a:r>
                        <a:rPr lang="en-US" sz="75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Collateral description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5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Eligible collateral value ($k)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5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Authorized advance rate (%)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5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Available collateral ($k)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1822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Accounts receivable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$69,078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80%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kern="1200" dirty="0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$55,262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1822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Inventories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IN" sz="800" b="0" i="0" u="none" strike="noStrike" kern="1200" dirty="0" smtClean="0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$61795</a:t>
                      </a:r>
                      <a:endParaRPr lang="en-US" sz="800" b="0" i="0" u="none" strike="noStrike" kern="1200" dirty="0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50%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IN" sz="800" b="0" i="0" u="none" strike="noStrike" kern="1200" dirty="0" smtClean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$30897</a:t>
                      </a:r>
                      <a:endParaRPr lang="en-US" sz="800" b="0" i="0" u="none" strike="noStrike" kern="1200" dirty="0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11822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Property and equipment, net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IN" sz="800" b="0" i="0" u="none" strike="noStrike" kern="1200" dirty="0" smtClean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$55211</a:t>
                      </a:r>
                      <a:endParaRPr lang="en-US" sz="800" b="0" i="0" u="none" strike="noStrike" kern="1200" dirty="0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50%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IN" sz="800" b="0" i="0" u="none" strike="noStrike" kern="1200" dirty="0" smtClean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$27605</a:t>
                      </a:r>
                      <a:endParaRPr lang="en-US" sz="800" b="0" i="0" u="none" strike="noStrike" kern="1200" dirty="0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11822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11822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Total collateral available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b="0" i="0" u="none" strike="noStrike" dirty="0" smtClean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$113765</a:t>
                      </a:r>
                      <a:endParaRPr lang="en-US" sz="8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11822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Less: (commitments)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$126,000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11822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Excess / (deficiency)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b="1" i="0" u="none" strike="noStrike" dirty="0" smtClean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-$12234</a:t>
                      </a:r>
                      <a:endParaRPr lang="en-US" sz="800" b="1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475488" y="3356583"/>
            <a:ext cx="5118466" cy="52196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23333" y="3292565"/>
            <a:ext cx="5257799" cy="923330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r>
              <a:rPr lang="en-US" sz="900" dirty="0" smtClean="0"/>
              <a:t>Given that the company's balance sheet reveals A/R, Inventory, and Net PP&amp;E, it is important to note that a typical borrowing base only considers A/R and Inventory. However, the characteristics that usually necessitate monitoring under a borrowing base, such as being asset heavy, having intensive working capital needs, underperformance, or lacking alternative collateral, are not met by the company. As a result, it is advised that the company should not be monitored under a borrowing </a:t>
            </a:r>
            <a:r>
              <a:rPr lang="en-US" sz="900" dirty="0" err="1" smtClean="0"/>
              <a:t>base.increased</a:t>
            </a:r>
            <a:r>
              <a:rPr lang="en-US" sz="900" dirty="0" smtClean="0"/>
              <a:t> demand for single-use medical disposables</a:t>
            </a:r>
            <a:endParaRPr lang="en-US" sz="900" dirty="0"/>
          </a:p>
        </p:txBody>
      </p:sp>
      <p:sp>
        <p:nvSpPr>
          <p:cNvPr id="16" name="TextBox 15"/>
          <p:cNvSpPr txBox="1"/>
          <p:nvPr/>
        </p:nvSpPr>
        <p:spPr>
          <a:xfrm>
            <a:off x="475488" y="3090735"/>
            <a:ext cx="5118466" cy="234177"/>
          </a:xfrm>
          <a:prstGeom prst="rect">
            <a:avLst/>
          </a:prstGeom>
          <a:gradFill flip="none" rotWithShape="1">
            <a:gsLst>
              <a:gs pos="96000">
                <a:srgbClr val="6D6E6A">
                  <a:alpha val="0"/>
                  <a:lumMod val="60000"/>
                  <a:lumOff val="40000"/>
                </a:srgbClr>
              </a:gs>
              <a:gs pos="97000">
                <a:srgbClr val="6D6E6A">
                  <a:lumMod val="60000"/>
                  <a:lumOff val="40000"/>
                </a:srgbClr>
              </a:gs>
              <a:gs pos="100000">
                <a:srgbClr val="6D6E6A">
                  <a:lumMod val="60000"/>
                  <a:lumOff val="40000"/>
                </a:srgbClr>
              </a:gs>
            </a:gsLst>
            <a:lin ang="5400000" scaled="1"/>
            <a:tileRect/>
          </a:gradFill>
        </p:spPr>
        <p:txBody>
          <a:bodyPr vert="horz" wrap="square" lIns="0" tIns="45720" rIns="45720" bIns="27432" rtlCol="0" anchor="b">
            <a:noAutofit/>
          </a:bodyPr>
          <a:lstStyle/>
          <a:p>
            <a:r>
              <a:rPr lang="en-US" sz="900" b="1" dirty="0">
                <a:latin typeface="Arial" panose="020B0604020202020204" pitchFamily="34" charset="0"/>
              </a:rPr>
              <a:t>Borrowing base recommendation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5685677" y="1635004"/>
            <a:ext cx="3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</a:t>
            </a:r>
            <a:endParaRPr lang="en-US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690779" y="2041405"/>
            <a:ext cx="3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</a:t>
            </a:r>
            <a:endParaRPr lang="en-US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75467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</p:spPr>
        <p:txBody>
          <a:bodyPr>
            <a:normAutofit fontScale="90000"/>
          </a:bodyPr>
          <a:lstStyle/>
          <a:p>
            <a:r>
              <a:rPr lang="en-US" dirty="0"/>
              <a:t>Term sheet 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457200" y="1059671"/>
          <a:ext cx="8229600" cy="4961964"/>
        </p:xfrm>
        <a:graphic>
          <a:graphicData uri="http://schemas.openxmlformats.org/drawingml/2006/table">
            <a:tbl>
              <a:tblPr firstRow="1" lastRow="1"/>
              <a:tblGrid>
                <a:gridCol w="160622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749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45587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123177">
                <a:tc gridSpan="3"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70000"/>
                        </a:spcBef>
                        <a:buClr>
                          <a:srgbClr val="C0C0C0"/>
                        </a:buClr>
                        <a:buSzPct val="92000"/>
                        <a:buFont typeface="Wingdings" pitchFamily="2" charset="2"/>
                        <a:defRPr sz="1000">
                          <a:solidFill>
                            <a:srgbClr val="000000"/>
                          </a:solidFill>
                          <a:latin typeface="Arial" pitchFamily="34" charset="0"/>
                          <a:ea typeface="LF_Kai" charset="-122"/>
                        </a:defRPr>
                      </a:lvl1pPr>
                      <a:lvl2pPr marL="742950" indent="-285750">
                        <a:lnSpc>
                          <a:spcPct val="110000"/>
                        </a:lnSpc>
                        <a:spcBef>
                          <a:spcPct val="70000"/>
                        </a:spcBef>
                        <a:buClr>
                          <a:srgbClr val="7397BC"/>
                        </a:buClr>
                        <a:buSzPct val="92000"/>
                        <a:buFont typeface="Wingdings" pitchFamily="2" charset="2"/>
                        <a:defRPr sz="1000">
                          <a:solidFill>
                            <a:srgbClr val="000000"/>
                          </a:solidFill>
                          <a:latin typeface="Arial" pitchFamily="34" charset="0"/>
                          <a:ea typeface="LF_Kai" charset="-122"/>
                        </a:defRPr>
                      </a:lvl2pPr>
                      <a:lvl3pPr marL="1143000" indent="-22860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969696"/>
                        </a:buClr>
                        <a:buSzPct val="92000"/>
                        <a:buFont typeface="Wingdings" pitchFamily="2" charset="2"/>
                        <a:defRPr sz="1000">
                          <a:solidFill>
                            <a:srgbClr val="000000"/>
                          </a:solidFill>
                          <a:latin typeface="Arial" pitchFamily="34" charset="0"/>
                          <a:ea typeface="LF_Kai" charset="-122"/>
                        </a:defRPr>
                      </a:lvl3pPr>
                      <a:lvl4pPr marL="1600200" indent="-228600">
                        <a:lnSpc>
                          <a:spcPct val="110000"/>
                        </a:lnSpc>
                        <a:buClr>
                          <a:srgbClr val="969696"/>
                        </a:buClr>
                        <a:buFont typeface="Arial" pitchFamily="34" charset="0"/>
                        <a:defRPr sz="1000">
                          <a:solidFill>
                            <a:srgbClr val="000000"/>
                          </a:solidFill>
                          <a:latin typeface="Arial" pitchFamily="34" charset="0"/>
                          <a:ea typeface="LF_Kai" charset="-122"/>
                        </a:defRPr>
                      </a:lvl4pPr>
                      <a:lvl5pPr marL="2057400" indent="-228600">
                        <a:lnSpc>
                          <a:spcPct val="110000"/>
                        </a:lnSpc>
                        <a:buClr>
                          <a:srgbClr val="969696"/>
                        </a:buClr>
                        <a:buFont typeface="Arial" pitchFamily="34" charset="0"/>
                        <a:defRPr sz="1000">
                          <a:solidFill>
                            <a:srgbClr val="000000"/>
                          </a:solidFill>
                          <a:latin typeface="Arial" pitchFamily="34" charset="0"/>
                          <a:ea typeface="LF_Kai" charset="-122"/>
                        </a:defRPr>
                      </a:lvl5pPr>
                      <a:lvl6pPr marL="2514600" indent="-2286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Font typeface="Arial" pitchFamily="34" charset="0"/>
                        <a:defRPr sz="1000">
                          <a:solidFill>
                            <a:srgbClr val="000000"/>
                          </a:solidFill>
                          <a:latin typeface="Arial" pitchFamily="34" charset="0"/>
                          <a:ea typeface="LF_Kai" charset="-122"/>
                        </a:defRPr>
                      </a:lvl6pPr>
                      <a:lvl7pPr marL="2971800" indent="-2286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Font typeface="Arial" pitchFamily="34" charset="0"/>
                        <a:defRPr sz="1000">
                          <a:solidFill>
                            <a:srgbClr val="000000"/>
                          </a:solidFill>
                          <a:latin typeface="Arial" pitchFamily="34" charset="0"/>
                          <a:ea typeface="LF_Kai" charset="-122"/>
                        </a:defRPr>
                      </a:lvl7pPr>
                      <a:lvl8pPr marL="3429000" indent="-2286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Font typeface="Arial" pitchFamily="34" charset="0"/>
                        <a:defRPr sz="1000">
                          <a:solidFill>
                            <a:srgbClr val="000000"/>
                          </a:solidFill>
                          <a:latin typeface="Arial" pitchFamily="34" charset="0"/>
                          <a:ea typeface="LF_Kai" charset="-122"/>
                        </a:defRPr>
                      </a:lvl8pPr>
                      <a:lvl9pPr marL="3886200" indent="-2286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Font typeface="Arial" pitchFamily="34" charset="0"/>
                        <a:defRPr sz="1000">
                          <a:solidFill>
                            <a:srgbClr val="000000"/>
                          </a:solidFill>
                          <a:latin typeface="Arial" pitchFamily="34" charset="0"/>
                          <a:ea typeface="LF_Kai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63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  <a:ea typeface="LF_Kai" charset="-122"/>
                        </a:rPr>
                        <a:t>Proposed terms and conditions</a:t>
                      </a:r>
                    </a:p>
                  </a:txBody>
                  <a:tcPr marL="40341" marR="80682" marT="16136" marB="8068" anchor="b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70000"/>
                        </a:spcBef>
                        <a:buClr>
                          <a:srgbClr val="C0C0C0"/>
                        </a:buClr>
                        <a:buSzPct val="92000"/>
                        <a:buFont typeface="Wingdings" pitchFamily="2" charset="2"/>
                        <a:defRPr sz="1000">
                          <a:solidFill>
                            <a:srgbClr val="000000"/>
                          </a:solidFill>
                          <a:latin typeface="Arial" pitchFamily="34" charset="0"/>
                          <a:ea typeface="LF_Kai" charset="-122"/>
                        </a:defRPr>
                      </a:lvl1pPr>
                      <a:lvl2pPr marL="742950" indent="-285750">
                        <a:lnSpc>
                          <a:spcPct val="110000"/>
                        </a:lnSpc>
                        <a:spcBef>
                          <a:spcPct val="70000"/>
                        </a:spcBef>
                        <a:buClr>
                          <a:srgbClr val="7397BC"/>
                        </a:buClr>
                        <a:buSzPct val="92000"/>
                        <a:buFont typeface="Wingdings" pitchFamily="2" charset="2"/>
                        <a:defRPr sz="1000">
                          <a:solidFill>
                            <a:srgbClr val="000000"/>
                          </a:solidFill>
                          <a:latin typeface="Arial" pitchFamily="34" charset="0"/>
                          <a:ea typeface="LF_Kai" charset="-122"/>
                        </a:defRPr>
                      </a:lvl2pPr>
                      <a:lvl3pPr marL="1143000" indent="-22860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969696"/>
                        </a:buClr>
                        <a:buSzPct val="92000"/>
                        <a:buFont typeface="Wingdings" pitchFamily="2" charset="2"/>
                        <a:defRPr sz="1000">
                          <a:solidFill>
                            <a:srgbClr val="000000"/>
                          </a:solidFill>
                          <a:latin typeface="Arial" pitchFamily="34" charset="0"/>
                          <a:ea typeface="LF_Kai" charset="-122"/>
                        </a:defRPr>
                      </a:lvl3pPr>
                      <a:lvl4pPr marL="1600200" indent="-228600">
                        <a:lnSpc>
                          <a:spcPct val="110000"/>
                        </a:lnSpc>
                        <a:buClr>
                          <a:srgbClr val="969696"/>
                        </a:buClr>
                        <a:buFont typeface="Arial" pitchFamily="34" charset="0"/>
                        <a:defRPr sz="1000">
                          <a:solidFill>
                            <a:srgbClr val="000000"/>
                          </a:solidFill>
                          <a:latin typeface="Arial" pitchFamily="34" charset="0"/>
                          <a:ea typeface="LF_Kai" charset="-122"/>
                        </a:defRPr>
                      </a:lvl4pPr>
                      <a:lvl5pPr marL="2057400" indent="-228600">
                        <a:lnSpc>
                          <a:spcPct val="110000"/>
                        </a:lnSpc>
                        <a:buClr>
                          <a:srgbClr val="969696"/>
                        </a:buClr>
                        <a:buFont typeface="Arial" pitchFamily="34" charset="0"/>
                        <a:defRPr sz="1000">
                          <a:solidFill>
                            <a:srgbClr val="000000"/>
                          </a:solidFill>
                          <a:latin typeface="Arial" pitchFamily="34" charset="0"/>
                          <a:ea typeface="LF_Kai" charset="-122"/>
                        </a:defRPr>
                      </a:lvl5pPr>
                      <a:lvl6pPr marL="2514600" indent="-2286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Font typeface="Arial" pitchFamily="34" charset="0"/>
                        <a:defRPr sz="1000">
                          <a:solidFill>
                            <a:srgbClr val="000000"/>
                          </a:solidFill>
                          <a:latin typeface="Arial" pitchFamily="34" charset="0"/>
                          <a:ea typeface="LF_Kai" charset="-122"/>
                        </a:defRPr>
                      </a:lvl6pPr>
                      <a:lvl7pPr marL="2971800" indent="-2286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Font typeface="Arial" pitchFamily="34" charset="0"/>
                        <a:defRPr sz="1000">
                          <a:solidFill>
                            <a:srgbClr val="000000"/>
                          </a:solidFill>
                          <a:latin typeface="Arial" pitchFamily="34" charset="0"/>
                          <a:ea typeface="LF_Kai" charset="-122"/>
                        </a:defRPr>
                      </a:lvl7pPr>
                      <a:lvl8pPr marL="3429000" indent="-2286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Font typeface="Arial" pitchFamily="34" charset="0"/>
                        <a:defRPr sz="1000">
                          <a:solidFill>
                            <a:srgbClr val="000000"/>
                          </a:solidFill>
                          <a:latin typeface="Arial" pitchFamily="34" charset="0"/>
                          <a:ea typeface="LF_Kai" charset="-122"/>
                        </a:defRPr>
                      </a:lvl8pPr>
                      <a:lvl9pPr marL="3886200" indent="-2286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Font typeface="Arial" pitchFamily="34" charset="0"/>
                        <a:defRPr sz="1000">
                          <a:solidFill>
                            <a:srgbClr val="000000"/>
                          </a:solidFill>
                          <a:latin typeface="Arial" pitchFamily="34" charset="0"/>
                          <a:ea typeface="LF_Kai" charset="-122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63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itchFamily="34" charset="0"/>
                        <a:ea typeface="LF_Kai" charset="-122"/>
                      </a:endParaRPr>
                    </a:p>
                  </a:txBody>
                  <a:tcPr marL="45720" marT="18288" marB="9144" anchor="b" horzOverflow="overflow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>
                      <a:lvl1pPr marL="44450">
                        <a:lnSpc>
                          <a:spcPct val="110000"/>
                        </a:lnSpc>
                        <a:spcBef>
                          <a:spcPct val="70000"/>
                        </a:spcBef>
                        <a:buClr>
                          <a:srgbClr val="C0C0C0"/>
                        </a:buClr>
                        <a:buSzPct val="92000"/>
                        <a:buFont typeface="Wingdings" pitchFamily="2" charset="2"/>
                        <a:defRPr sz="1000">
                          <a:solidFill>
                            <a:srgbClr val="000000"/>
                          </a:solidFill>
                          <a:latin typeface="Arial" pitchFamily="34" charset="0"/>
                          <a:ea typeface="LF_Kai" charset="-122"/>
                        </a:defRPr>
                      </a:lvl1pPr>
                      <a:lvl2pPr marL="742950" indent="-285750">
                        <a:lnSpc>
                          <a:spcPct val="110000"/>
                        </a:lnSpc>
                        <a:spcBef>
                          <a:spcPct val="70000"/>
                        </a:spcBef>
                        <a:buClr>
                          <a:srgbClr val="7397BC"/>
                        </a:buClr>
                        <a:buSzPct val="92000"/>
                        <a:buFont typeface="Wingdings" pitchFamily="2" charset="2"/>
                        <a:defRPr sz="1000">
                          <a:solidFill>
                            <a:srgbClr val="000000"/>
                          </a:solidFill>
                          <a:latin typeface="Arial" pitchFamily="34" charset="0"/>
                          <a:ea typeface="LF_Kai" charset="-122"/>
                        </a:defRPr>
                      </a:lvl2pPr>
                      <a:lvl3pPr marL="1143000" indent="-22860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969696"/>
                        </a:buClr>
                        <a:buSzPct val="92000"/>
                        <a:buFont typeface="Wingdings" pitchFamily="2" charset="2"/>
                        <a:defRPr sz="1000">
                          <a:solidFill>
                            <a:srgbClr val="000000"/>
                          </a:solidFill>
                          <a:latin typeface="Arial" pitchFamily="34" charset="0"/>
                          <a:ea typeface="LF_Kai" charset="-122"/>
                        </a:defRPr>
                      </a:lvl3pPr>
                      <a:lvl4pPr marL="1600200" indent="-228600">
                        <a:lnSpc>
                          <a:spcPct val="110000"/>
                        </a:lnSpc>
                        <a:buClr>
                          <a:srgbClr val="969696"/>
                        </a:buClr>
                        <a:buFont typeface="Arial" pitchFamily="34" charset="0"/>
                        <a:defRPr sz="1000">
                          <a:solidFill>
                            <a:srgbClr val="000000"/>
                          </a:solidFill>
                          <a:latin typeface="Arial" pitchFamily="34" charset="0"/>
                          <a:ea typeface="LF_Kai" charset="-122"/>
                        </a:defRPr>
                      </a:lvl4pPr>
                      <a:lvl5pPr marL="2057400" indent="-228600">
                        <a:lnSpc>
                          <a:spcPct val="110000"/>
                        </a:lnSpc>
                        <a:buClr>
                          <a:srgbClr val="969696"/>
                        </a:buClr>
                        <a:buFont typeface="Arial" pitchFamily="34" charset="0"/>
                        <a:defRPr sz="1000">
                          <a:solidFill>
                            <a:srgbClr val="000000"/>
                          </a:solidFill>
                          <a:latin typeface="Arial" pitchFamily="34" charset="0"/>
                          <a:ea typeface="LF_Kai" charset="-122"/>
                        </a:defRPr>
                      </a:lvl5pPr>
                      <a:lvl6pPr marL="2514600" indent="-2286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Font typeface="Arial" pitchFamily="34" charset="0"/>
                        <a:defRPr sz="1000">
                          <a:solidFill>
                            <a:srgbClr val="000000"/>
                          </a:solidFill>
                          <a:latin typeface="Arial" pitchFamily="34" charset="0"/>
                          <a:ea typeface="LF_Kai" charset="-122"/>
                        </a:defRPr>
                      </a:lvl6pPr>
                      <a:lvl7pPr marL="2971800" indent="-2286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Font typeface="Arial" pitchFamily="34" charset="0"/>
                        <a:defRPr sz="1000">
                          <a:solidFill>
                            <a:srgbClr val="000000"/>
                          </a:solidFill>
                          <a:latin typeface="Arial" pitchFamily="34" charset="0"/>
                          <a:ea typeface="LF_Kai" charset="-122"/>
                        </a:defRPr>
                      </a:lvl7pPr>
                      <a:lvl8pPr marL="3429000" indent="-2286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Font typeface="Arial" pitchFamily="34" charset="0"/>
                        <a:defRPr sz="1000">
                          <a:solidFill>
                            <a:srgbClr val="000000"/>
                          </a:solidFill>
                          <a:latin typeface="Arial" pitchFamily="34" charset="0"/>
                          <a:ea typeface="LF_Kai" charset="-122"/>
                        </a:defRPr>
                      </a:lvl8pPr>
                      <a:lvl9pPr marL="3886200" indent="-2286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Font typeface="Arial" pitchFamily="34" charset="0"/>
                        <a:defRPr sz="1000">
                          <a:solidFill>
                            <a:srgbClr val="000000"/>
                          </a:solidFill>
                          <a:latin typeface="Arial" pitchFamily="34" charset="0"/>
                          <a:ea typeface="LF_Kai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2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Borrower:</a:t>
                      </a:r>
                      <a:endParaRPr kumimoji="0" lang="en-US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MS PGothic" pitchFamily="34" charset="-128"/>
                        <a:cs typeface="Times New Roman" pitchFamily="18" charset="0"/>
                      </a:endParaRPr>
                    </a:p>
                  </a:txBody>
                  <a:tcPr marL="40341" marR="80682" marT="16136" marB="0" anchor="ctr" horzOverflow="overflow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E32726"/>
                        </a:solidFill>
                        <a:effectLst/>
                        <a:latin typeface="Arial" pitchFamily="34" charset="0"/>
                        <a:ea typeface="LF_Kai" charset="-122"/>
                        <a:cs typeface="+mn-cs"/>
                      </a:endParaRPr>
                    </a:p>
                  </a:txBody>
                  <a:tcPr marL="40341" marR="80682" marT="16136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70000"/>
                        </a:spcBef>
                        <a:buClr>
                          <a:srgbClr val="C0C0C0"/>
                        </a:buClr>
                        <a:buSzPct val="92000"/>
                        <a:buFont typeface="Wingdings" pitchFamily="2" charset="2"/>
                        <a:defRPr sz="1000">
                          <a:solidFill>
                            <a:srgbClr val="000000"/>
                          </a:solidFill>
                          <a:latin typeface="Arial" pitchFamily="34" charset="0"/>
                          <a:ea typeface="LF_Kai" charset="-122"/>
                        </a:defRPr>
                      </a:lvl1pPr>
                      <a:lvl2pPr marL="742950" indent="-285750">
                        <a:lnSpc>
                          <a:spcPct val="110000"/>
                        </a:lnSpc>
                        <a:spcBef>
                          <a:spcPct val="70000"/>
                        </a:spcBef>
                        <a:buClr>
                          <a:srgbClr val="7397BC"/>
                        </a:buClr>
                        <a:buSzPct val="92000"/>
                        <a:buFont typeface="Wingdings" pitchFamily="2" charset="2"/>
                        <a:defRPr sz="1000">
                          <a:solidFill>
                            <a:srgbClr val="000000"/>
                          </a:solidFill>
                          <a:latin typeface="Arial" pitchFamily="34" charset="0"/>
                          <a:ea typeface="LF_Kai" charset="-122"/>
                        </a:defRPr>
                      </a:lvl2pPr>
                      <a:lvl3pPr marL="1143000" indent="-22860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969696"/>
                        </a:buClr>
                        <a:buSzPct val="92000"/>
                        <a:buFont typeface="Wingdings" pitchFamily="2" charset="2"/>
                        <a:defRPr sz="1000">
                          <a:solidFill>
                            <a:srgbClr val="000000"/>
                          </a:solidFill>
                          <a:latin typeface="Arial" pitchFamily="34" charset="0"/>
                          <a:ea typeface="LF_Kai" charset="-122"/>
                        </a:defRPr>
                      </a:lvl3pPr>
                      <a:lvl4pPr marL="1600200" indent="-228600">
                        <a:lnSpc>
                          <a:spcPct val="110000"/>
                        </a:lnSpc>
                        <a:buClr>
                          <a:srgbClr val="969696"/>
                        </a:buClr>
                        <a:buFont typeface="Arial" pitchFamily="34" charset="0"/>
                        <a:defRPr sz="1000">
                          <a:solidFill>
                            <a:srgbClr val="000000"/>
                          </a:solidFill>
                          <a:latin typeface="Arial" pitchFamily="34" charset="0"/>
                          <a:ea typeface="LF_Kai" charset="-122"/>
                        </a:defRPr>
                      </a:lvl4pPr>
                      <a:lvl5pPr marL="2057400" indent="-228600">
                        <a:lnSpc>
                          <a:spcPct val="110000"/>
                        </a:lnSpc>
                        <a:buClr>
                          <a:srgbClr val="969696"/>
                        </a:buClr>
                        <a:buFont typeface="Arial" pitchFamily="34" charset="0"/>
                        <a:defRPr sz="1000">
                          <a:solidFill>
                            <a:srgbClr val="000000"/>
                          </a:solidFill>
                          <a:latin typeface="Arial" pitchFamily="34" charset="0"/>
                          <a:ea typeface="LF_Kai" charset="-122"/>
                        </a:defRPr>
                      </a:lvl5pPr>
                      <a:lvl6pPr marL="2514600" indent="-2286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Font typeface="Arial" pitchFamily="34" charset="0"/>
                        <a:defRPr sz="1000">
                          <a:solidFill>
                            <a:srgbClr val="000000"/>
                          </a:solidFill>
                          <a:latin typeface="Arial" pitchFamily="34" charset="0"/>
                          <a:ea typeface="LF_Kai" charset="-122"/>
                        </a:defRPr>
                      </a:lvl6pPr>
                      <a:lvl7pPr marL="2971800" indent="-2286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Font typeface="Arial" pitchFamily="34" charset="0"/>
                        <a:defRPr sz="1000">
                          <a:solidFill>
                            <a:srgbClr val="000000"/>
                          </a:solidFill>
                          <a:latin typeface="Arial" pitchFamily="34" charset="0"/>
                          <a:ea typeface="LF_Kai" charset="-122"/>
                        </a:defRPr>
                      </a:lvl7pPr>
                      <a:lvl8pPr marL="3429000" indent="-2286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Font typeface="Arial" pitchFamily="34" charset="0"/>
                        <a:defRPr sz="1000">
                          <a:solidFill>
                            <a:srgbClr val="000000"/>
                          </a:solidFill>
                          <a:latin typeface="Arial" pitchFamily="34" charset="0"/>
                          <a:ea typeface="LF_Kai" charset="-122"/>
                        </a:defRPr>
                      </a:lvl8pPr>
                      <a:lvl9pPr marL="3886200" indent="-2286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Font typeface="Arial" pitchFamily="34" charset="0"/>
                        <a:defRPr sz="1000">
                          <a:solidFill>
                            <a:srgbClr val="000000"/>
                          </a:solidFill>
                          <a:latin typeface="Arial" pitchFamily="34" charset="0"/>
                          <a:ea typeface="LF_Kai" charset="-122"/>
                        </a:defRPr>
                      </a:lvl9pPr>
                    </a:lstStyle>
                    <a:p>
                      <a:pPr marL="0" marR="4572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900" b="0" i="0" u="none" strike="noStrike" cap="none" baseline="0" noProof="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Davis Industries Corporation (the “Company”)</a:t>
                      </a:r>
                      <a:endParaRPr lang="en-US" sz="900" b="0" i="0" u="none" strike="noStrike" cap="none" baseline="0" noProof="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PMingLiU"/>
                        <a:cs typeface="Arial" panose="020B0604020202020204" pitchFamily="34" charset="0"/>
                      </a:endParaRPr>
                    </a:p>
                  </a:txBody>
                  <a:tcPr marL="40341" marR="80682" marT="16136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>
                      <a:lvl1pPr marL="44450">
                        <a:lnSpc>
                          <a:spcPct val="110000"/>
                        </a:lnSpc>
                        <a:spcBef>
                          <a:spcPct val="70000"/>
                        </a:spcBef>
                        <a:buClr>
                          <a:srgbClr val="C0C0C0"/>
                        </a:buClr>
                        <a:buSzPct val="92000"/>
                        <a:buFont typeface="Wingdings" pitchFamily="2" charset="2"/>
                        <a:defRPr sz="1000">
                          <a:solidFill>
                            <a:srgbClr val="000000"/>
                          </a:solidFill>
                          <a:latin typeface="Arial" pitchFamily="34" charset="0"/>
                          <a:ea typeface="LF_Kai" charset="-122"/>
                        </a:defRPr>
                      </a:lvl1pPr>
                      <a:lvl2pPr marL="742950" indent="-285750">
                        <a:lnSpc>
                          <a:spcPct val="110000"/>
                        </a:lnSpc>
                        <a:spcBef>
                          <a:spcPct val="70000"/>
                        </a:spcBef>
                        <a:buClr>
                          <a:srgbClr val="7397BC"/>
                        </a:buClr>
                        <a:buSzPct val="92000"/>
                        <a:buFont typeface="Wingdings" pitchFamily="2" charset="2"/>
                        <a:defRPr sz="1000">
                          <a:solidFill>
                            <a:srgbClr val="000000"/>
                          </a:solidFill>
                          <a:latin typeface="Arial" pitchFamily="34" charset="0"/>
                          <a:ea typeface="LF_Kai" charset="-122"/>
                        </a:defRPr>
                      </a:lvl2pPr>
                      <a:lvl3pPr marL="1143000" indent="-22860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969696"/>
                        </a:buClr>
                        <a:buSzPct val="92000"/>
                        <a:buFont typeface="Wingdings" pitchFamily="2" charset="2"/>
                        <a:defRPr sz="1000">
                          <a:solidFill>
                            <a:srgbClr val="000000"/>
                          </a:solidFill>
                          <a:latin typeface="Arial" pitchFamily="34" charset="0"/>
                          <a:ea typeface="LF_Kai" charset="-122"/>
                        </a:defRPr>
                      </a:lvl3pPr>
                      <a:lvl4pPr marL="1600200" indent="-228600">
                        <a:lnSpc>
                          <a:spcPct val="110000"/>
                        </a:lnSpc>
                        <a:buClr>
                          <a:srgbClr val="969696"/>
                        </a:buClr>
                        <a:buFont typeface="Arial" pitchFamily="34" charset="0"/>
                        <a:defRPr sz="1000">
                          <a:solidFill>
                            <a:srgbClr val="000000"/>
                          </a:solidFill>
                          <a:latin typeface="Arial" pitchFamily="34" charset="0"/>
                          <a:ea typeface="LF_Kai" charset="-122"/>
                        </a:defRPr>
                      </a:lvl4pPr>
                      <a:lvl5pPr marL="2057400" indent="-228600">
                        <a:lnSpc>
                          <a:spcPct val="110000"/>
                        </a:lnSpc>
                        <a:buClr>
                          <a:srgbClr val="969696"/>
                        </a:buClr>
                        <a:buFont typeface="Arial" pitchFamily="34" charset="0"/>
                        <a:defRPr sz="1000">
                          <a:solidFill>
                            <a:srgbClr val="000000"/>
                          </a:solidFill>
                          <a:latin typeface="Arial" pitchFamily="34" charset="0"/>
                          <a:ea typeface="LF_Kai" charset="-122"/>
                        </a:defRPr>
                      </a:lvl5pPr>
                      <a:lvl6pPr marL="2514600" indent="-2286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Font typeface="Arial" pitchFamily="34" charset="0"/>
                        <a:defRPr sz="1000">
                          <a:solidFill>
                            <a:srgbClr val="000000"/>
                          </a:solidFill>
                          <a:latin typeface="Arial" pitchFamily="34" charset="0"/>
                          <a:ea typeface="LF_Kai" charset="-122"/>
                        </a:defRPr>
                      </a:lvl6pPr>
                      <a:lvl7pPr marL="2971800" indent="-2286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Font typeface="Arial" pitchFamily="34" charset="0"/>
                        <a:defRPr sz="1000">
                          <a:solidFill>
                            <a:srgbClr val="000000"/>
                          </a:solidFill>
                          <a:latin typeface="Arial" pitchFamily="34" charset="0"/>
                          <a:ea typeface="LF_Kai" charset="-122"/>
                        </a:defRPr>
                      </a:lvl7pPr>
                      <a:lvl8pPr marL="3429000" indent="-2286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Font typeface="Arial" pitchFamily="34" charset="0"/>
                        <a:defRPr sz="1000">
                          <a:solidFill>
                            <a:srgbClr val="000000"/>
                          </a:solidFill>
                          <a:latin typeface="Arial" pitchFamily="34" charset="0"/>
                          <a:ea typeface="LF_Kai" charset="-122"/>
                        </a:defRPr>
                      </a:lvl8pPr>
                      <a:lvl9pPr marL="3886200" indent="-2286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Font typeface="Arial" pitchFamily="34" charset="0"/>
                        <a:defRPr sz="1000">
                          <a:solidFill>
                            <a:srgbClr val="000000"/>
                          </a:solidFill>
                          <a:latin typeface="Arial" pitchFamily="34" charset="0"/>
                          <a:ea typeface="LF_Kai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2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Facility Type:</a:t>
                      </a:r>
                      <a:endParaRPr kumimoji="0" lang="en-US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MS PGothic" pitchFamily="34" charset="-128"/>
                        <a:cs typeface="Times New Roman" pitchFamily="18" charset="0"/>
                      </a:endParaRPr>
                    </a:p>
                  </a:txBody>
                  <a:tcPr marL="40341" marR="80682" marT="16136" marB="0" anchor="ctr" horzOverflow="overflow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8016" marR="0" lvl="1" indent="-128016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263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2000"/>
                        <a:buFont typeface="Wingdings"/>
                        <a:buChar char="n"/>
                        <a:tabLst/>
                      </a:pPr>
                      <a:endParaRPr kumimoji="0" lang="en-US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/>
                        <a:ea typeface="LF_Kai" charset="-122"/>
                      </a:endParaRPr>
                    </a:p>
                  </a:txBody>
                  <a:tcPr marL="40341" marR="80682" marT="16136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70000"/>
                        </a:spcBef>
                        <a:buClr>
                          <a:srgbClr val="C0C0C0"/>
                        </a:buClr>
                        <a:buSzPct val="92000"/>
                        <a:buFont typeface="Wingdings" pitchFamily="2" charset="2"/>
                        <a:defRPr sz="1000">
                          <a:solidFill>
                            <a:srgbClr val="000000"/>
                          </a:solidFill>
                          <a:latin typeface="Arial" pitchFamily="34" charset="0"/>
                          <a:ea typeface="LF_Kai" charset="-122"/>
                        </a:defRPr>
                      </a:lvl1pPr>
                      <a:lvl2pPr marL="742950" indent="-285750">
                        <a:lnSpc>
                          <a:spcPct val="110000"/>
                        </a:lnSpc>
                        <a:spcBef>
                          <a:spcPct val="70000"/>
                        </a:spcBef>
                        <a:buClr>
                          <a:srgbClr val="7397BC"/>
                        </a:buClr>
                        <a:buSzPct val="92000"/>
                        <a:buFont typeface="Wingdings" pitchFamily="2" charset="2"/>
                        <a:defRPr sz="1000">
                          <a:solidFill>
                            <a:srgbClr val="000000"/>
                          </a:solidFill>
                          <a:latin typeface="Arial" pitchFamily="34" charset="0"/>
                          <a:ea typeface="LF_Kai" charset="-122"/>
                        </a:defRPr>
                      </a:lvl2pPr>
                      <a:lvl3pPr marL="1143000" indent="-22860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969696"/>
                        </a:buClr>
                        <a:buSzPct val="92000"/>
                        <a:buFont typeface="Wingdings" pitchFamily="2" charset="2"/>
                        <a:defRPr sz="1000">
                          <a:solidFill>
                            <a:srgbClr val="000000"/>
                          </a:solidFill>
                          <a:latin typeface="Arial" pitchFamily="34" charset="0"/>
                          <a:ea typeface="LF_Kai" charset="-122"/>
                        </a:defRPr>
                      </a:lvl3pPr>
                      <a:lvl4pPr marL="1600200" indent="-228600">
                        <a:lnSpc>
                          <a:spcPct val="110000"/>
                        </a:lnSpc>
                        <a:buClr>
                          <a:srgbClr val="969696"/>
                        </a:buClr>
                        <a:buFont typeface="Arial" pitchFamily="34" charset="0"/>
                        <a:defRPr sz="1000">
                          <a:solidFill>
                            <a:srgbClr val="000000"/>
                          </a:solidFill>
                          <a:latin typeface="Arial" pitchFamily="34" charset="0"/>
                          <a:ea typeface="LF_Kai" charset="-122"/>
                        </a:defRPr>
                      </a:lvl4pPr>
                      <a:lvl5pPr marL="2057400" indent="-228600">
                        <a:lnSpc>
                          <a:spcPct val="110000"/>
                        </a:lnSpc>
                        <a:buClr>
                          <a:srgbClr val="969696"/>
                        </a:buClr>
                        <a:buFont typeface="Arial" pitchFamily="34" charset="0"/>
                        <a:defRPr sz="1000">
                          <a:solidFill>
                            <a:srgbClr val="000000"/>
                          </a:solidFill>
                          <a:latin typeface="Arial" pitchFamily="34" charset="0"/>
                          <a:ea typeface="LF_Kai" charset="-122"/>
                        </a:defRPr>
                      </a:lvl5pPr>
                      <a:lvl6pPr marL="2514600" indent="-2286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Font typeface="Arial" pitchFamily="34" charset="0"/>
                        <a:defRPr sz="1000">
                          <a:solidFill>
                            <a:srgbClr val="000000"/>
                          </a:solidFill>
                          <a:latin typeface="Arial" pitchFamily="34" charset="0"/>
                          <a:ea typeface="LF_Kai" charset="-122"/>
                        </a:defRPr>
                      </a:lvl6pPr>
                      <a:lvl7pPr marL="2971800" indent="-2286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Font typeface="Arial" pitchFamily="34" charset="0"/>
                        <a:defRPr sz="1000">
                          <a:solidFill>
                            <a:srgbClr val="000000"/>
                          </a:solidFill>
                          <a:latin typeface="Arial" pitchFamily="34" charset="0"/>
                          <a:ea typeface="LF_Kai" charset="-122"/>
                        </a:defRPr>
                      </a:lvl7pPr>
                      <a:lvl8pPr marL="3429000" indent="-2286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Font typeface="Arial" pitchFamily="34" charset="0"/>
                        <a:defRPr sz="1000">
                          <a:solidFill>
                            <a:srgbClr val="000000"/>
                          </a:solidFill>
                          <a:latin typeface="Arial" pitchFamily="34" charset="0"/>
                          <a:ea typeface="LF_Kai" charset="-122"/>
                        </a:defRPr>
                      </a:lvl8pPr>
                      <a:lvl9pPr marL="3886200" indent="-2286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Font typeface="Arial" pitchFamily="34" charset="0"/>
                        <a:defRPr sz="1000">
                          <a:solidFill>
                            <a:srgbClr val="000000"/>
                          </a:solidFill>
                          <a:latin typeface="Arial" pitchFamily="34" charset="0"/>
                          <a:ea typeface="LF_Kai" charset="-122"/>
                        </a:defRPr>
                      </a:lvl9pPr>
                    </a:lstStyle>
                    <a:p>
                      <a:pPr marL="0" marR="0" lvl="1" indent="0" algn="l" defTabSz="914400" rtl="0" eaLnBrk="1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2000"/>
                        <a:buFont typeface="Wingdings"/>
                        <a:buNone/>
                        <a:tabLst/>
                        <a:defRPr/>
                      </a:pPr>
                      <a:r>
                        <a:rPr lang="en-US" sz="900" b="0" i="0" u="none" strike="noStrike" kern="1200" cap="none" baseline="0" noProof="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LF_Kai" charset="-122"/>
                          <a:cs typeface="Arial" panose="020B0604020202020204" pitchFamily="34" charset="0"/>
                        </a:rPr>
                        <a:t>Revolving Credit Facility</a:t>
                      </a:r>
                    </a:p>
                  </a:txBody>
                  <a:tcPr marL="40341" marR="80682" marT="16136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45720" indent="0" algn="l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000" b="1" i="0" u="none" strike="noStrike" cap="none" baseline="0" noProof="0" dirty="0"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ea typeface="PMingLiU"/>
                          <a:cs typeface="Arial" panose="020B0604020202020204" pitchFamily="34" charset="0"/>
                        </a:rPr>
                        <a:t>Amount:</a:t>
                      </a:r>
                    </a:p>
                  </a:txBody>
                  <a:tcPr marL="40341" marR="0" marT="16136" marB="0" anchor="ctr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63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50000"/>
                        <a:buFontTx/>
                        <a:buNone/>
                        <a:tabLst/>
                      </a:pPr>
                      <a:endParaRPr kumimoji="0" lang="en-US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itchFamily="34" charset="0"/>
                        <a:ea typeface="LF_Kai" charset="-122"/>
                      </a:endParaRPr>
                    </a:p>
                  </a:txBody>
                  <a:tcPr marL="40341" marR="80682" marT="16136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63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LF_Kai" charset="-122"/>
                        </a:rPr>
                        <a:t>$200,000,000</a:t>
                      </a:r>
                    </a:p>
                  </a:txBody>
                  <a:tcPr marL="40341" marR="80682" marT="16136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45720" indent="0" algn="l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000" b="1" i="0" u="none" strike="noStrike" cap="none" baseline="0" noProof="0" dirty="0"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ea typeface="PMingLiU"/>
                          <a:cs typeface="Arial" panose="020B0604020202020204" pitchFamily="34" charset="0"/>
                        </a:rPr>
                        <a:t>Tenor: </a:t>
                      </a:r>
                    </a:p>
                  </a:txBody>
                  <a:tcPr marL="40341" marR="0" marT="16136" marB="0" anchor="ctr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63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50000"/>
                        <a:buFontTx/>
                        <a:buNone/>
                        <a:tabLst/>
                      </a:pPr>
                      <a:endParaRPr kumimoji="0" lang="en-US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itchFamily="34" charset="0"/>
                        <a:ea typeface="LF_Kai" charset="-122"/>
                      </a:endParaRPr>
                    </a:p>
                  </a:txBody>
                  <a:tcPr marL="40341" marR="80682" marT="16136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45720" lvl="1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2000"/>
                        <a:buFont typeface="Wingdings"/>
                        <a:buNone/>
                        <a:tabLst>
                          <a:tab pos="201295" algn="l"/>
                          <a:tab pos="219710" algn="l"/>
                        </a:tabLst>
                      </a:pPr>
                      <a:r>
                        <a:rPr lang="en-US" sz="900" b="0" i="0" u="none" strike="noStrike" kern="1200" cap="none" baseline="0" noProof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 years</a:t>
                      </a:r>
                      <a:endParaRPr lang="en-US" sz="900" b="0" i="0" u="none" strike="noStrike" kern="1200" cap="none" baseline="0" noProof="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0341" marR="80682" marT="16136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45720" indent="0" algn="l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000" b="1" i="0" u="none" strike="noStrike" cap="none" baseline="0" noProof="0" dirty="0"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ea typeface="PMingLiU"/>
                          <a:cs typeface="Arial" panose="020B0604020202020204" pitchFamily="34" charset="0"/>
                        </a:rPr>
                        <a:t>Maturity:</a:t>
                      </a:r>
                    </a:p>
                  </a:txBody>
                  <a:tcPr marL="40341" marR="0" marT="16136" marB="0" anchor="ctr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itchFamily="34" charset="0"/>
                        <a:ea typeface="LF_Kai" charset="-122"/>
                      </a:endParaRPr>
                    </a:p>
                  </a:txBody>
                  <a:tcPr marL="40341" marR="80682" marT="16136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45720" lvl="1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2000"/>
                        <a:buFont typeface="Wingdings"/>
                        <a:buNone/>
                        <a:tabLst>
                          <a:tab pos="201295" algn="l"/>
                          <a:tab pos="219710" algn="l"/>
                        </a:tabLst>
                      </a:pPr>
                      <a:r>
                        <a:rPr lang="en-US" sz="900" b="0" i="0" u="none" strike="noStrike" kern="1200" cap="none" baseline="0" noProof="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 years from closing date </a:t>
                      </a:r>
                    </a:p>
                  </a:txBody>
                  <a:tcPr marL="40341" marR="80682" marT="16136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45720" indent="0" algn="l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000" b="1" i="0" u="none" strike="noStrike" cap="none" baseline="0" noProof="0" dirty="0"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ea typeface="PMingLiU"/>
                          <a:cs typeface="Arial" panose="020B0604020202020204" pitchFamily="34" charset="0"/>
                        </a:rPr>
                        <a:t>Spread (Interest Rate): </a:t>
                      </a:r>
                    </a:p>
                  </a:txBody>
                  <a:tcPr marL="40341" marR="0" marT="16136" marB="0" anchor="ctr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itchFamily="34" charset="0"/>
                        <a:ea typeface="LF_Kai" charset="-122"/>
                      </a:endParaRPr>
                    </a:p>
                  </a:txBody>
                  <a:tcPr marL="40341" marR="80682" marT="16136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45720" lvl="1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2000"/>
                        <a:buFont typeface="Wingdings"/>
                        <a:buNone/>
                        <a:tabLst>
                          <a:tab pos="201295" algn="l"/>
                          <a:tab pos="219710" algn="l"/>
                        </a:tabLst>
                      </a:pPr>
                      <a:r>
                        <a:rPr lang="en-US" sz="900" b="0" i="0" u="none" strike="noStrike" kern="1200" cap="none" baseline="0" noProof="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4.00%</a:t>
                      </a:r>
                    </a:p>
                  </a:txBody>
                  <a:tcPr marL="40341" marR="80682" marT="16136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45720" indent="0" algn="l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000" b="1" i="0" u="none" strike="noStrike" cap="none" baseline="0" noProof="0" dirty="0"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ea typeface="PMingLiU"/>
                          <a:cs typeface="Arial" panose="020B0604020202020204" pitchFamily="34" charset="0"/>
                        </a:rPr>
                        <a:t>Undrawn Fee: </a:t>
                      </a:r>
                    </a:p>
                  </a:txBody>
                  <a:tcPr marL="40341" marR="0" marT="16136" marB="0" anchor="ctr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itchFamily="34" charset="0"/>
                        <a:ea typeface="LF_Kai" charset="-122"/>
                      </a:endParaRPr>
                    </a:p>
                  </a:txBody>
                  <a:tcPr marL="40341" marR="80682" marT="16136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45720" lvl="1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2000"/>
                        <a:buFont typeface="Wingdings"/>
                        <a:buNone/>
                        <a:tabLst>
                          <a:tab pos="201295" algn="l"/>
                          <a:tab pos="219710" algn="l"/>
                        </a:tabLst>
                      </a:pPr>
                      <a:r>
                        <a:rPr lang="en-US" sz="900" b="0" i="0" u="none" strike="noStrike" kern="1200" cap="none" baseline="0" noProof="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50 basis points</a:t>
                      </a:r>
                    </a:p>
                  </a:txBody>
                  <a:tcPr marL="40341" marR="80682" marT="16136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45720" indent="0" algn="l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000" b="1" i="0" u="none" strike="noStrike" cap="none" baseline="0" noProof="0" dirty="0"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 of Proceeds:</a:t>
                      </a:r>
                      <a:endParaRPr lang="en-US" sz="1000" b="1" i="0" u="none" strike="noStrike" cap="none" baseline="0" noProof="0" dirty="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PMingLiU"/>
                        <a:cs typeface="Arial" panose="020B0604020202020204" pitchFamily="34" charset="0"/>
                      </a:endParaRPr>
                    </a:p>
                  </a:txBody>
                  <a:tcPr marL="40341" marR="0" marT="16136" marB="0" anchor="ctr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itchFamily="34" charset="0"/>
                        <a:ea typeface="LF_Kai" charset="-122"/>
                      </a:endParaRPr>
                    </a:p>
                  </a:txBody>
                  <a:tcPr marL="40341" marR="80682" marT="16136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45720" indent="0" algn="l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900" b="0" i="0" u="none" strike="noStrike" cap="none" baseline="0" noProof="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General corporate purposes</a:t>
                      </a:r>
                      <a:endParaRPr lang="en-US" sz="900" b="0" i="0" u="none" strike="noStrike" cap="none" baseline="0" noProof="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PMingLiU"/>
                        <a:cs typeface="Arial" panose="020B0604020202020204" pitchFamily="34" charset="0"/>
                      </a:endParaRPr>
                    </a:p>
                  </a:txBody>
                  <a:tcPr marL="40341" marR="80682" marT="16136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pPr marL="0" marR="45720" indent="0" algn="l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000" b="1" i="0" u="none" strike="noStrike" cap="none" baseline="0" noProof="0" dirty="0"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Financial Covenants:</a:t>
                      </a:r>
                      <a:endParaRPr lang="en-US" sz="1000" b="1" i="0" u="none" strike="noStrike" cap="none" baseline="0" noProof="0" dirty="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PMingLiU"/>
                        <a:cs typeface="Arial" panose="020B0604020202020204" pitchFamily="34" charset="0"/>
                      </a:endParaRPr>
                    </a:p>
                  </a:txBody>
                  <a:tcPr marL="40341" marR="0" marT="16136" marB="0" anchor="ctr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itchFamily="34" charset="0"/>
                        <a:ea typeface="LF_Kai" charset="-122"/>
                      </a:endParaRPr>
                    </a:p>
                  </a:txBody>
                  <a:tcPr marL="40341" marR="80682" marT="16136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8016" lvl="1" indent="-128016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2000"/>
                        <a:buFont typeface="Wingdings" panose="05000000000000000000" pitchFamily="2" charset="2"/>
                        <a:buChar char="n"/>
                      </a:pPr>
                      <a:r>
                        <a:rPr lang="en-US" sz="900" b="0" i="0" u="none" strike="noStrike" cap="none" baseline="0" noProof="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Cash Flow Leverage covenant not to exceed 3.50x</a:t>
                      </a:r>
                    </a:p>
                    <a:p>
                      <a:pPr marL="256032" lvl="2" indent="-128016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2000"/>
                        <a:buFont typeface="Wingdings" panose="05000000000000000000" pitchFamily="2" charset="2"/>
                        <a:buChar char="n"/>
                      </a:pPr>
                      <a:r>
                        <a:rPr lang="en-US" sz="900" b="0" i="0" u="none" strike="noStrike" cap="none" baseline="0" noProof="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Cash Flow Leverage calculated as Total Debt / EBITDA </a:t>
                      </a:r>
                    </a:p>
                    <a:p>
                      <a:pPr marL="128016" lvl="1" indent="-128016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2000"/>
                        <a:buFont typeface="Wingdings" panose="05000000000000000000" pitchFamily="2" charset="2"/>
                        <a:buChar char="n"/>
                      </a:pPr>
                      <a:r>
                        <a:rPr lang="en-US" sz="900" b="0" i="0" u="none" strike="noStrike" cap="none" baseline="0" noProof="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Interest Coverage covenant not less than 3.00x</a:t>
                      </a:r>
                    </a:p>
                    <a:p>
                      <a:pPr marL="256032" lvl="2" indent="-128016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2000"/>
                        <a:buFont typeface="Wingdings" panose="05000000000000000000" pitchFamily="2" charset="2"/>
                        <a:buChar char="n"/>
                      </a:pPr>
                      <a:r>
                        <a:rPr lang="en-US" sz="900" b="0" i="0" u="none" strike="noStrike" cap="none" baseline="0" noProof="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Interest Coverage covenant calculated as EBITDA / Total Interest </a:t>
                      </a:r>
                    </a:p>
                  </a:txBody>
                  <a:tcPr marL="40341" marR="80682" marT="16136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="" xmlns:p14="http://schemas.microsoft.com/office/powerpoint/2010/main" val="2425417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</p:spPr>
        <p:txBody>
          <a:bodyPr>
            <a:normAutofit fontScale="90000"/>
          </a:bodyPr>
          <a:lstStyle/>
          <a:p>
            <a:r>
              <a:rPr lang="en-US" dirty="0"/>
              <a:t>Financial Model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sz="quarter" idx="11"/>
          </p:nvPr>
        </p:nvSpPr>
        <p:spPr>
          <a:xfrm>
            <a:off x="457200" y="178990"/>
            <a:ext cx="8279476" cy="322729"/>
          </a:xfrm>
          <a:solidFill>
            <a:srgbClr val="FFFFCC"/>
          </a:solidFill>
        </p:spPr>
        <p:txBody>
          <a:bodyPr/>
          <a:lstStyle/>
          <a:p>
            <a:r>
              <a:rPr lang="en-US" b="1" dirty="0"/>
              <a:t>Participant to paste excel model below – Below is for </a:t>
            </a:r>
            <a:r>
              <a:rPr lang="en-US" b="1" dirty="0">
                <a:solidFill>
                  <a:srgbClr val="FF0000"/>
                </a:solidFill>
              </a:rPr>
              <a:t>illustrative purposes only, not to be included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99530" y="1092202"/>
          <a:ext cx="8373536" cy="5376322"/>
        </p:xfrm>
        <a:graphic>
          <a:graphicData uri="http://schemas.openxmlformats.org/drawingml/2006/table">
            <a:tbl>
              <a:tblPr/>
              <a:tblGrid>
                <a:gridCol w="1173859"/>
                <a:gridCol w="167695"/>
                <a:gridCol w="2213563"/>
                <a:gridCol w="626059"/>
                <a:gridCol w="419236"/>
                <a:gridCol w="419236"/>
                <a:gridCol w="419236"/>
                <a:gridCol w="419236"/>
                <a:gridCol w="419236"/>
                <a:gridCol w="419236"/>
                <a:gridCol w="419236"/>
                <a:gridCol w="419236"/>
                <a:gridCol w="419236"/>
                <a:gridCol w="419236"/>
              </a:tblGrid>
              <a:tr h="140659"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solidFill>
                          <a:srgbClr val="6D6E6A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10">
                  <a:txBody>
                    <a:bodyPr/>
                    <a:lstStyle/>
                    <a:p>
                      <a:pPr algn="ctr" fontAlgn="b"/>
                      <a:r>
                        <a:rPr lang="en-US" sz="500" b="1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Year Ended July 31,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0241"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FCF Model ($mm)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2017PF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6D6E6A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2018P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6D6E6A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2019P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2020P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2021P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2022P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2023P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2024P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2025P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2026P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2027P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6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Circuit Breaker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Revenue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        480.3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6D6E6A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        525.0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6D6E6A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        588.0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        646.8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        695.3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        747.5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        803.5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        863.8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        928.6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        998.2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     1,073.1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406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1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1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% Growth</a:t>
                      </a:r>
                    </a:p>
                  </a:txBody>
                  <a:tcPr marL="58741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1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15.5%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6D6E6A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1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9.3%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6D6E6A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1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12.0%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1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10.0%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1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7.5%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1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7.5%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1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7.5%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1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7.5%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1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7.5%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1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7.5%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1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7.5%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5450">
                <a:tc>
                  <a:txBody>
                    <a:bodyPr/>
                    <a:lstStyle/>
                    <a:p>
                      <a:pPr algn="l" fontAlgn="ctr"/>
                      <a:endParaRPr lang="en-US" sz="500" b="0" i="0" u="none" strike="noStrike">
                        <a:solidFill>
                          <a:srgbClr val="000000"/>
                        </a:solidFill>
                        <a:latin typeface="Symbol"/>
                      </a:endParaRPr>
                    </a:p>
                  </a:txBody>
                  <a:tcPr marL="58741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1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EBITDA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          99.8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6D6E6A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        105.0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6D6E6A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        117.6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        129.4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        139.1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        149.5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        160.7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        172.8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        185.7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        199.6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        214.6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54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R/C Interest Rate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1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1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% Margin</a:t>
                      </a:r>
                    </a:p>
                  </a:txBody>
                  <a:tcPr marL="58741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1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20.8%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6D6E6A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1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20.0%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6D6E6A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1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20.0%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1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20.0%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1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20.0%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1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20.0%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1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20.0%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1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20.0%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1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20.0%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1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20.0%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1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20.0%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00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478FBF"/>
                          </a:solidFill>
                          <a:latin typeface="Arial"/>
                        </a:rPr>
                        <a:t>4.00%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b="0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Interest Expense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b="0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          (5.4)</a:t>
                      </a: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rgbClr val="6D6E6A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500" b="0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          (3.8)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6D6E6A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500" b="0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          (2.0)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500" b="0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          (1.0)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500" b="0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          (1.0)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500" b="0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          (1.0)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500" b="0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          (1.0)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500" b="0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          (1.0)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500" b="0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          (1.0)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500" b="0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          (1.0)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500" b="0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          (1.0)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00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R/C Unused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b="0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Cash Tax Expense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b="0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rgbClr val="6D6E6A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500" b="0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        (20.9)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6D6E6A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500" b="0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        (23.5)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500" b="0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        (25.8)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500" b="0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        (27.7)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500" b="0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        (29.8)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500" b="0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        (32.1)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500" b="0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        (34.5)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500" b="0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        (37.0)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500" b="0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        (39.8)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500" b="0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        (42.8)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00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478FBF"/>
                          </a:solidFill>
                          <a:latin typeface="Arial"/>
                        </a:rPr>
                        <a:t>0.50%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l-GR" sz="500" b="0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Δ </a:t>
                      </a:r>
                      <a:r>
                        <a:rPr lang="en-US" sz="500" b="0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in NWC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b="0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rgbClr val="6D6E6A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500" b="0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        (11.1)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6D6E6A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500" b="0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        (15.0)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500" b="0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        (14.0)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500" b="0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        (11.6)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500" b="0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        (12.4)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500" b="0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        (13.3)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500" b="0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        (14.3)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500" b="0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        (15.4)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500" b="0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        (16.6)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500" b="0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        (17.8)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00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TLA Interest Rate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b="0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Capex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500" b="0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rgbClr val="6D6E6A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500" b="0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        (18.4)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6D6E6A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500" b="0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        (20.6)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500" b="0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        (22.6)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500" b="0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        (24.3)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500" b="0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        (26.2)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500" b="0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        (28.1)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500" b="0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        (30.2)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500" b="0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        (32.5)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500" b="0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        (34.9)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500" b="0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        (37.6)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00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478FBF"/>
                          </a:solidFill>
                          <a:latin typeface="Arial"/>
                        </a:rPr>
                        <a:t>4.00%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b="0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Dividend payments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500" b="0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rgbClr val="6D6E6A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500" b="0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          (4.2)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6D6E6A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500" b="0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          (4.7)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500" b="0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          (5.2)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500" b="0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          (5.6)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500" b="0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          (6.0)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500" b="0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          (6.4)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500" b="0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          (6.9)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500" b="0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          (7.4)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500" b="0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          (8.0)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500" b="0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          (8.6)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5450"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Free cash flow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6D6E6A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          46.6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6D6E6A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          51.9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          60.8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          68.9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          74.1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          79.8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          85.8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          92.3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          99.3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        106.9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2"/>
                    </a:solidFill>
                  </a:tcPr>
                </a:tc>
              </a:tr>
              <a:tr h="135450">
                <a:tc>
                  <a:txBody>
                    <a:bodyPr/>
                    <a:lstStyle/>
                    <a:p>
                      <a:pPr algn="l" fontAlgn="b"/>
                      <a:endParaRPr lang="en-US" sz="500" b="0" i="1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1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b="0" i="1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Cumulative free cash flow</a:t>
                      </a:r>
                    </a:p>
                  </a:txBody>
                  <a:tcPr marL="58741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b="0" i="1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rgbClr val="6D6E6A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1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         46.6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6D6E6A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1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         98.6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1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       159.3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1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       228.2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1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       302.3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1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       382.1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1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       467.9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1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       560.3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1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       659.6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1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       766.5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25031"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500" b="0" i="0" u="none" strike="noStrike">
                        <a:solidFill>
                          <a:srgbClr val="6D6E6A"/>
                        </a:solidFill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b="0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rgbClr val="6D6E6A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6D6E6A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0061"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500" b="0" i="0" u="none" strike="noStrike">
                        <a:solidFill>
                          <a:srgbClr val="6D6E6A"/>
                        </a:solidFill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b="0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rgbClr val="6D6E6A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6D6E6A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90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371.4%</a:t>
                      </a:r>
                    </a:p>
                  </a:txBody>
                  <a:tcPr marL="0" marR="0" marT="0" marB="0" anchor="b">
                    <a:lnL w="190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2C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1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7-yr Payout</a:t>
                      </a:r>
                    </a:p>
                  </a:txBody>
                  <a:tcPr marL="0" marR="0" marT="0" marB="0" anchor="b">
                    <a:lnL w="190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5031"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6D6E6A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6D6E6A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5450">
                <a:tc>
                  <a:txBody>
                    <a:bodyPr/>
                    <a:lstStyle/>
                    <a:p>
                      <a:pPr algn="l" fontAlgn="b"/>
                      <a:endParaRPr lang="en-US" sz="500" b="0" i="1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1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b="0" i="1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Mandatory debt repayments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b="0" i="1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rgbClr val="6D6E6A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1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            -  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6D6E6A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1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            - 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1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            - 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1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            - 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1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            - 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1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            - 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1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            - 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1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            - 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1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            - 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1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            - 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5450"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Cash available for debt service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6D6E6A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          46.6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6D6E6A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          51.9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          60.8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          68.9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          74.1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          79.8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          85.8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          92.3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          99.3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        106.9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2"/>
                    </a:solidFill>
                  </a:tcPr>
                </a:tc>
              </a:tr>
              <a:tr h="135450">
                <a:tc>
                  <a:txBody>
                    <a:bodyPr/>
                    <a:lstStyle/>
                    <a:p>
                      <a:pPr algn="l" fontAlgn="b"/>
                      <a:endParaRPr lang="en-US" sz="500" b="0" i="1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1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500" b="0" i="1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Cumulative free cash flow for debt service</a:t>
                      </a:r>
                    </a:p>
                  </a:txBody>
                  <a:tcPr marL="58741" marR="0" marT="0" marB="0">
                    <a:lnL>
                      <a:noFill/>
                    </a:lnL>
                    <a:lnR w="6350" cap="flat" cmpd="sng" algn="ctr">
                      <a:solidFill>
                        <a:srgbClr val="6D6E6A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1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         46.6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6D6E6A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1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         98.6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1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       159.3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1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       228.2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1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       302.3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1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       382.1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1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       467.9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1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       560.3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1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       659.6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1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       766.5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25031"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6D6E6A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6D6E6A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06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R/C Commitment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6D6E6A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6D6E6A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10">
                  <a:txBody>
                    <a:bodyPr/>
                    <a:lstStyle/>
                    <a:p>
                      <a:pPr algn="ctr" fontAlgn="b"/>
                      <a:r>
                        <a:rPr lang="en-US" sz="500" b="1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Year Ended July 31,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6D6E6A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02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478FBF"/>
                          </a:solidFill>
                          <a:latin typeface="Arial"/>
                        </a:rPr>
                        <a:t>200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Covenant Projections ($mm)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2017PF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6D6E6A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2018E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6D6E6A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2019E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2020E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2021E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2022E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2023E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2024E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2025E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2026E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2027E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54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TLA Commitment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b="0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R/C facility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b="0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        126.0 </a:t>
                      </a: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rgbClr val="6D6E6A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          79.4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6D6E6A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          27.4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             - 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             - 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             - 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             - 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             - 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             - 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             - 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             - 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302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478FBF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b="0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Term Loan A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b="0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             -   </a:t>
                      </a: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rgbClr val="6D6E6A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             -  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6D6E6A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             - 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             - 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             - 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             - 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             - 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             - 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             - 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             - 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             - 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54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TLA Amortization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Total Debt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        126.0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6D6E6A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          79.4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6D6E6A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          27.4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             - 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             - 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             - 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             - 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             - 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             - 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             - 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             - 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2"/>
                    </a:solidFill>
                  </a:tcPr>
                </a:tc>
              </a:tr>
              <a:tr h="1302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478FBF"/>
                          </a:solidFill>
                          <a:latin typeface="Arial"/>
                        </a:rPr>
                        <a:t>10.0%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500" b="0" i="0" u="none" strike="noStrike">
                        <a:solidFill>
                          <a:srgbClr val="6D6E6A"/>
                        </a:solidFill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b="0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rgbClr val="6D6E6A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6D6E6A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500" b="0" i="0" u="none" strike="noStrike">
                        <a:solidFill>
                          <a:srgbClr val="6D6E6A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500" b="0" i="0" u="none" strike="noStrike">
                        <a:solidFill>
                          <a:srgbClr val="6D6E6A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500" b="0" i="0" u="none" strike="noStrike">
                        <a:solidFill>
                          <a:srgbClr val="6D6E6A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500" b="0" i="0" u="none" strike="noStrike">
                        <a:solidFill>
                          <a:srgbClr val="6D6E6A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500" b="0" i="0" u="none" strike="noStrike">
                        <a:solidFill>
                          <a:srgbClr val="6D6E6A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500" b="0" i="0" u="none" strike="noStrike">
                        <a:solidFill>
                          <a:srgbClr val="6D6E6A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500" b="0" i="0" u="none" strike="noStrike">
                        <a:solidFill>
                          <a:srgbClr val="6D6E6A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500" b="0" i="0" u="none" strike="noStrike">
                        <a:solidFill>
                          <a:srgbClr val="6D6E6A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500" b="0" i="0" u="none" strike="noStrike">
                        <a:solidFill>
                          <a:srgbClr val="6D6E6A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54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Leverage Covenant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Leverage Ratio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2C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1.26x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6D6E6A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2C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0.76x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6D6E6A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2C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0.23x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2C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0.00x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2C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0.00x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0.00x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0.00x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0.00x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2C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0.00x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2C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0.00x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2C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0.00x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2C2"/>
                    </a:solidFill>
                  </a:tcPr>
                </a:tc>
              </a:tr>
              <a:tr h="1302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478FBF"/>
                          </a:solidFill>
                          <a:latin typeface="Arial"/>
                        </a:rPr>
                        <a:t>3.50x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b="0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Leverage Covenant</a:t>
                      </a:r>
                    </a:p>
                  </a:txBody>
                  <a:tcPr marL="58741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3.50x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6D6E6A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3.50x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6D6E6A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3.50x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3.50x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3.50x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3.50x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3.50x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3.50x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3.50x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3.50x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3.50x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35450">
                <a:tc>
                  <a:txBody>
                    <a:bodyPr/>
                    <a:lstStyle/>
                    <a:p>
                      <a:pPr algn="l" fontAlgn="b"/>
                      <a:endParaRPr lang="en-US" sz="500" b="0" i="1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1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b="0" i="1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EBITDA Cushion ($)</a:t>
                      </a:r>
                    </a:p>
                  </a:txBody>
                  <a:tcPr marL="58741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b="0" i="1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    63.78 </a:t>
                      </a:r>
                    </a:p>
                  </a:txBody>
                  <a:tcPr marL="58741" marR="0" marT="0" marB="0">
                    <a:lnL>
                      <a:noFill/>
                    </a:lnL>
                    <a:lnR w="6350" cap="flat" cmpd="sng" algn="ctr">
                      <a:solidFill>
                        <a:srgbClr val="6D6E6A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1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       82.32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6D6E6A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1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     109.76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1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     129.36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1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     139.06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1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     149.49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1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     160.70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1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     172.76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1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     185.71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1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     199.64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1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     214.61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5450">
                <a:tc>
                  <a:txBody>
                    <a:bodyPr/>
                    <a:lstStyle/>
                    <a:p>
                      <a:pPr algn="l" fontAlgn="b"/>
                      <a:endParaRPr lang="en-US" sz="500" b="0" i="1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1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b="0" i="1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EBITDA Cushion (%)</a:t>
                      </a:r>
                    </a:p>
                  </a:txBody>
                  <a:tcPr marL="58741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1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63.92%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6D6E6A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1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78.40%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6D6E6A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1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93.33%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1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100.00%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1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100.00%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1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100.00%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1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100.00%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1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100.00%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1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100.00%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1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100.00%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1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100.00%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5031">
                <a:tc>
                  <a:txBody>
                    <a:bodyPr/>
                    <a:lstStyle/>
                    <a:p>
                      <a:pPr algn="l" fontAlgn="b"/>
                      <a:endParaRPr lang="en-US" sz="500" b="0" i="1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1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500" b="0" i="1" u="none" strike="noStrike">
                        <a:solidFill>
                          <a:srgbClr val="6D6E6A"/>
                        </a:solidFill>
                        <a:latin typeface="Arial"/>
                      </a:endParaRPr>
                    </a:p>
                  </a:txBody>
                  <a:tcPr marL="58741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1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6D6E6A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1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6D6E6A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1" u="none" strike="noStrike">
                        <a:solidFill>
                          <a:srgbClr val="6D6E6A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1" u="none" strike="noStrike">
                        <a:solidFill>
                          <a:srgbClr val="6D6E6A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1" u="none" strike="noStrike">
                        <a:solidFill>
                          <a:srgbClr val="6D6E6A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1" u="none" strike="noStrike">
                        <a:solidFill>
                          <a:srgbClr val="6D6E6A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1" u="none" strike="noStrike">
                        <a:solidFill>
                          <a:srgbClr val="6D6E6A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1" u="none" strike="noStrike">
                        <a:solidFill>
                          <a:srgbClr val="6D6E6A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1" u="none" strike="noStrike">
                        <a:solidFill>
                          <a:srgbClr val="6D6E6A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1" u="none" strike="noStrike">
                        <a:solidFill>
                          <a:srgbClr val="6D6E6A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1" u="none" strike="noStrike">
                        <a:solidFill>
                          <a:srgbClr val="6D6E6A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54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Interest Covenant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Interest Coverage Ratio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2C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18.44x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6D6E6A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2C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27.79x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6D6E6A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2C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59.99x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2C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129.36x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2C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139.06x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149.49x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172.76x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2C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185.71x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2C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199.64x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2C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214.61x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2C2"/>
                    </a:solidFill>
                  </a:tcPr>
                </a:tc>
              </a:tr>
              <a:tr h="1302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478FBF"/>
                          </a:solidFill>
                          <a:latin typeface="Arial"/>
                        </a:rPr>
                        <a:t>3.50x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b="0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Interest Coverage Covenant</a:t>
                      </a:r>
                    </a:p>
                  </a:txBody>
                  <a:tcPr marL="58741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3.50x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6D6E6A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3.50x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6D6E6A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3.50x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3.50x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3.50x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3.50x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3.50x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3.50x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3.50x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3.50x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3.50x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35450">
                <a:tc>
                  <a:txBody>
                    <a:bodyPr/>
                    <a:lstStyle/>
                    <a:p>
                      <a:pPr algn="l" fontAlgn="b"/>
                      <a:endParaRPr lang="en-US" sz="500" b="0" i="1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1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b="0" i="1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EBITDA Cushion ($)</a:t>
                      </a:r>
                    </a:p>
                  </a:txBody>
                  <a:tcPr marL="58741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b="0" i="1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    80.84 </a:t>
                      </a:r>
                    </a:p>
                  </a:txBody>
                  <a:tcPr marL="58741" marR="0" marT="0" marB="0">
                    <a:lnL>
                      <a:noFill/>
                    </a:lnL>
                    <a:lnR w="6350" cap="flat" cmpd="sng" algn="ctr">
                      <a:solidFill>
                        <a:srgbClr val="6D6E6A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1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       91.78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6D6E6A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1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     110.74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1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     125.86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1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     135.56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1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     145.99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1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     157.20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1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     169.26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1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     182.21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1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     196.14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1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     211.11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5450">
                <a:tc>
                  <a:txBody>
                    <a:bodyPr/>
                    <a:lstStyle/>
                    <a:p>
                      <a:pPr algn="l" fontAlgn="b"/>
                      <a:endParaRPr lang="en-US" sz="500" b="0" i="1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1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b="0" i="1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EBITDA Cushion (%)</a:t>
                      </a:r>
                    </a:p>
                  </a:txBody>
                  <a:tcPr marL="58741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1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81.02%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6D6E6A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1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87.41%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6D6E6A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1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94.17%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1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97.29%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1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97.48%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1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97.66%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1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97.82%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1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97.97%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1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98.12%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1" u="none" strike="noStrike">
                          <a:solidFill>
                            <a:srgbClr val="6D6E6A"/>
                          </a:solidFill>
                          <a:latin typeface="Arial"/>
                        </a:rPr>
                        <a:t>98.25%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1" u="none" strike="noStrike" dirty="0">
                          <a:solidFill>
                            <a:srgbClr val="6D6E6A"/>
                          </a:solidFill>
                          <a:latin typeface="Arial"/>
                        </a:rPr>
                        <a:t>98.37%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="" xmlns:p14="http://schemas.microsoft.com/office/powerpoint/2010/main" val="139140704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TYPE" val="BrandLogo"/>
  <p:tag name="JPM_OBJECT_NAME" val="BrandLogo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TYPE" val="BrandLogo"/>
  <p:tag name="JPM_OBJECT_NAME" val="BrandLogo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TITLESHAPEID" val="26"/>
  <p:tag name="THISSHAPESIZEANDPOSITIONDETAILS" val="top=165.625&amp;left=37.44&amp;height=430.2813&amp;width=336.93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TITLESHAPEID" val="26"/>
  <p:tag name="THISSHAPESIZEANDPOSITIONDETAILS" val="top=165.625&amp;left=37.44&amp;height=430.2813&amp;width=336.93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TITLESHAPEID" val="26"/>
  <p:tag name="THISSHAPESIZEANDPOSITIONDETAILS" val="top=165.625&amp;left=37.44&amp;height=430.2813&amp;width=336.93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RSION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ISTRIBUTIONTYPE" val="Internal"/>
  <p:tag name="PITCHPROSLIDEID" val="326"/>
  <p:tag name="PRESENTATIONID" val="7fc75708-b8d2-4bb1-b50d-85aae1ccfd2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PMPOWERPITCHTABLESTYLE" val="Standard numeric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ISTRIBUTIONTYPE" val="External"/>
  <p:tag name="PITCHPROSLIDEID" val="256"/>
  <p:tag name="PRESENTATIONID" val="5d6f99a7-f8ff-4828-bebf-a786b3d10174"/>
</p:tagLst>
</file>

<file path=ppt/theme/theme1.xml><?xml version="1.0" encoding="utf-8"?>
<a:theme xmlns:a="http://schemas.openxmlformats.org/drawingml/2006/main" name="Office Theme">
  <a:themeElements>
    <a:clrScheme name="JPMorgan Chase &amp; Co">
      <a:dk1>
        <a:sysClr val="windowText" lastClr="000000"/>
      </a:dk1>
      <a:lt1>
        <a:sysClr val="window" lastClr="FFFFFF"/>
      </a:lt1>
      <a:dk2>
        <a:srgbClr val="6D6E6A"/>
      </a:dk2>
      <a:lt2>
        <a:srgbClr val="478FBF"/>
      </a:lt2>
      <a:accent1>
        <a:srgbClr val="0069A3"/>
      </a:accent1>
      <a:accent2>
        <a:srgbClr val="818A37"/>
      </a:accent2>
      <a:accent3>
        <a:srgbClr val="7DBAC4"/>
      </a:accent3>
      <a:accent4>
        <a:srgbClr val="5A5397"/>
      </a:accent4>
      <a:accent5>
        <a:srgbClr val="7E776F"/>
      </a:accent5>
      <a:accent6>
        <a:srgbClr val="AD670D"/>
      </a:accent6>
      <a:hlink>
        <a:srgbClr val="B99D30"/>
      </a:hlink>
      <a:folHlink>
        <a:srgbClr val="007C88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558</TotalTime>
  <Words>2096</Words>
  <Application>Microsoft Office PowerPoint</Application>
  <PresentationFormat>On-screen Show (4:3)</PresentationFormat>
  <Paragraphs>679</Paragraphs>
  <Slides>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Executive summary</vt:lpstr>
      <vt:lpstr>Financial overview</vt:lpstr>
      <vt:lpstr>Business and industry overview</vt:lpstr>
      <vt:lpstr>Deal structuring</vt:lpstr>
      <vt:lpstr>Term sheet </vt:lpstr>
      <vt:lpstr>Financial Model</vt:lpstr>
    </vt:vector>
  </TitlesOfParts>
  <Company>JPMorgan Chase &amp; Co.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Li, Andrew X</dc:creator>
  <cp:lastModifiedBy>Admin</cp:lastModifiedBy>
  <cp:revision>77</cp:revision>
  <dcterms:created xsi:type="dcterms:W3CDTF">2020-03-26T22:50:15Z</dcterms:created>
  <dcterms:modified xsi:type="dcterms:W3CDTF">2023-06-12T07:25:28Z</dcterms:modified>
</cp:coreProperties>
</file>