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sldIdLst>
    <p:sldId id="314" r:id="rId5"/>
    <p:sldId id="312" r:id="rId6"/>
    <p:sldId id="313" r:id="rId7"/>
    <p:sldId id="315" r:id="rId8"/>
    <p:sldId id="316" r:id="rId9"/>
    <p:sldId id="317" r:id="rId10"/>
    <p:sldId id="318" r:id="rId11"/>
    <p:sldId id="326" r:id="rId12"/>
    <p:sldId id="319" r:id="rId13"/>
    <p:sldId id="320" r:id="rId14"/>
    <p:sldId id="321" r:id="rId15"/>
    <p:sldId id="322" r:id="rId16"/>
    <p:sldId id="323" r:id="rId17"/>
    <p:sldId id="324" r:id="rId18"/>
    <p:sldId id="32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1EC63-2475-4278-926B-2326CBED2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5CCA87-4ADA-618B-F1D1-AC3474563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AFA890C-3A48-1351-734B-281E98DF4F6E}"/>
              </a:ext>
            </a:extLst>
          </p:cNvPr>
          <p:cNvSpPr>
            <a:spLocks noGrp="1"/>
          </p:cNvSpPr>
          <p:nvPr>
            <p:ph type="dt" sz="half" idx="10"/>
          </p:nvPr>
        </p:nvSpPr>
        <p:spPr/>
        <p:txBody>
          <a:bodyPr/>
          <a:lstStyle/>
          <a:p>
            <a:fld id="{88D38747-4367-4BD2-8D51-C97E202738E2}" type="datetime1">
              <a:rPr lang="en-US" smtClean="0"/>
              <a:t>7/11/2023</a:t>
            </a:fld>
            <a:endParaRPr lang="en-US" dirty="0"/>
          </a:p>
        </p:txBody>
      </p:sp>
      <p:sp>
        <p:nvSpPr>
          <p:cNvPr id="5" name="Footer Placeholder 4">
            <a:extLst>
              <a:ext uri="{FF2B5EF4-FFF2-40B4-BE49-F238E27FC236}">
                <a16:creationId xmlns:a16="http://schemas.microsoft.com/office/drawing/2014/main" xmlns="" id="{5A1ADAA4-9764-BA62-C521-4060011E38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3EAF1B4-C429-7E6F-CA96-F26A9743680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307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06019-46AE-CB32-B146-09A6CB9E7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F196A3-5445-8F3F-C6E4-F1808ABC8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306085-3418-0E26-8661-9143D3FE2F04}"/>
              </a:ext>
            </a:extLst>
          </p:cNvPr>
          <p:cNvSpPr>
            <a:spLocks noGrp="1"/>
          </p:cNvSpPr>
          <p:nvPr>
            <p:ph type="dt" sz="half" idx="10"/>
          </p:nvPr>
        </p:nvSpPr>
        <p:spPr/>
        <p:txBody>
          <a:bodyPr/>
          <a:lstStyle/>
          <a:p>
            <a:fld id="{217E833E-1B6D-415F-AD29-75AE8C43BD0D}" type="datetime1">
              <a:rPr lang="en-US" smtClean="0"/>
              <a:t>7/11/2023</a:t>
            </a:fld>
            <a:endParaRPr lang="en-US" dirty="0"/>
          </a:p>
        </p:txBody>
      </p:sp>
      <p:sp>
        <p:nvSpPr>
          <p:cNvPr id="5" name="Footer Placeholder 4">
            <a:extLst>
              <a:ext uri="{FF2B5EF4-FFF2-40B4-BE49-F238E27FC236}">
                <a16:creationId xmlns:a16="http://schemas.microsoft.com/office/drawing/2014/main" xmlns="" id="{199999AD-C78E-26D8-2CDD-2C8E46166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BEF707E-837E-2E34-1A9E-CE55B455A0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844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C4A278-C896-F18D-7F37-9D2CBE46BA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8839306-ABEF-16EF-9DE0-6078A1FE6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800A8F-5A11-3759-ECF0-463513144CF4}"/>
              </a:ext>
            </a:extLst>
          </p:cNvPr>
          <p:cNvSpPr>
            <a:spLocks noGrp="1"/>
          </p:cNvSpPr>
          <p:nvPr>
            <p:ph type="dt" sz="half" idx="10"/>
          </p:nvPr>
        </p:nvSpPr>
        <p:spPr/>
        <p:txBody>
          <a:bodyPr/>
          <a:lstStyle/>
          <a:p>
            <a:fld id="{8452596F-08A7-4B70-989A-F2B1CF31E66B}" type="datetime1">
              <a:rPr lang="en-US" smtClean="0"/>
              <a:t>7/11/2023</a:t>
            </a:fld>
            <a:endParaRPr lang="en-US" dirty="0"/>
          </a:p>
        </p:txBody>
      </p:sp>
      <p:sp>
        <p:nvSpPr>
          <p:cNvPr id="5" name="Footer Placeholder 4">
            <a:extLst>
              <a:ext uri="{FF2B5EF4-FFF2-40B4-BE49-F238E27FC236}">
                <a16:creationId xmlns:a16="http://schemas.microsoft.com/office/drawing/2014/main" xmlns="" id="{D14D9D96-5629-3FA5-535A-4D5D34F364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DFA51CE-9E5B-6420-4F7E-214A7F1424E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920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24185-2E4A-CDD5-7DE8-0A72A3047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9636E2-7219-FA50-3F59-6B42E7184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3F005F-3FB5-C9D9-D7AA-D2667E8CF13D}"/>
              </a:ext>
            </a:extLst>
          </p:cNvPr>
          <p:cNvSpPr>
            <a:spLocks noGrp="1"/>
          </p:cNvSpPr>
          <p:nvPr>
            <p:ph type="dt" sz="half" idx="10"/>
          </p:nvPr>
        </p:nvSpPr>
        <p:spPr/>
        <p:txBody>
          <a:bodyPr/>
          <a:lstStyle/>
          <a:p>
            <a:fld id="{73C55A3C-5767-4844-A0A3-83778C2E5409}" type="datetime1">
              <a:rPr lang="en-US" smtClean="0"/>
              <a:t>7/11/2023</a:t>
            </a:fld>
            <a:endParaRPr lang="en-US" dirty="0"/>
          </a:p>
        </p:txBody>
      </p:sp>
      <p:sp>
        <p:nvSpPr>
          <p:cNvPr id="5" name="Footer Placeholder 4">
            <a:extLst>
              <a:ext uri="{FF2B5EF4-FFF2-40B4-BE49-F238E27FC236}">
                <a16:creationId xmlns:a16="http://schemas.microsoft.com/office/drawing/2014/main" xmlns="" id="{42C31775-6187-E752-3235-7F36D6AB0E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2230F2C-4A53-0C97-C679-052CF7F254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956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E9F24-83EB-2AA0-5A31-B7A0878CD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FC1A4F5-A296-4187-4F52-26F7A954AD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F4AAEC2-2CD6-70C9-9764-76552F7DE289}"/>
              </a:ext>
            </a:extLst>
          </p:cNvPr>
          <p:cNvSpPr>
            <a:spLocks noGrp="1"/>
          </p:cNvSpPr>
          <p:nvPr>
            <p:ph type="dt" sz="half" idx="10"/>
          </p:nvPr>
        </p:nvSpPr>
        <p:spPr/>
        <p:txBody>
          <a:bodyPr/>
          <a:lstStyle/>
          <a:p>
            <a:fld id="{CAE507A8-A5CF-4D38-AB86-7EDDA87A85D4}" type="datetime1">
              <a:rPr lang="en-US" smtClean="0"/>
              <a:t>7/11/2023</a:t>
            </a:fld>
            <a:endParaRPr lang="en-US" dirty="0"/>
          </a:p>
        </p:txBody>
      </p:sp>
      <p:sp>
        <p:nvSpPr>
          <p:cNvPr id="5" name="Footer Placeholder 4">
            <a:extLst>
              <a:ext uri="{FF2B5EF4-FFF2-40B4-BE49-F238E27FC236}">
                <a16:creationId xmlns:a16="http://schemas.microsoft.com/office/drawing/2014/main" xmlns="" id="{6E6AEEB5-D81F-9CDB-3ACA-DD598963A7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0F7596-8944-2183-40BA-15388BAD561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8164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6C486-024B-9765-FD3B-A3B615978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2FD6937-9EC6-D566-D068-3E9539900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C89487E-0EE3-C355-9661-EA7BF875B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4DDA0D8-7522-FF6E-8079-490D2BC956B3}"/>
              </a:ext>
            </a:extLst>
          </p:cNvPr>
          <p:cNvSpPr>
            <a:spLocks noGrp="1"/>
          </p:cNvSpPr>
          <p:nvPr>
            <p:ph type="dt" sz="half" idx="10"/>
          </p:nvPr>
        </p:nvSpPr>
        <p:spPr/>
        <p:txBody>
          <a:bodyPr/>
          <a:lstStyle/>
          <a:p>
            <a:fld id="{BDFCD27C-8599-43EF-BA1D-14DDC1946E06}" type="datetime1">
              <a:rPr lang="en-US" smtClean="0"/>
              <a:t>7/11/2023</a:t>
            </a:fld>
            <a:endParaRPr lang="en-US" dirty="0"/>
          </a:p>
        </p:txBody>
      </p:sp>
      <p:sp>
        <p:nvSpPr>
          <p:cNvPr id="6" name="Footer Placeholder 5">
            <a:extLst>
              <a:ext uri="{FF2B5EF4-FFF2-40B4-BE49-F238E27FC236}">
                <a16:creationId xmlns:a16="http://schemas.microsoft.com/office/drawing/2014/main" xmlns="" id="{9CC57B82-10A8-9C5C-B377-2385A8AE82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11EA119-33CC-69C4-1E2F-E566947506A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32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52B57-467C-3DFB-F358-CF1C14242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B46CE91-1878-C381-384B-27719ADFC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564D851-6F18-BFEE-7BD7-0C2AC649D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9D9ACFA-F33F-CB11-4FF1-BCDD38AEE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A470398-6AE7-E57E-AC20-75169381D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EB7FFB5-BACE-473F-2C4A-5E7A95ACA44E}"/>
              </a:ext>
            </a:extLst>
          </p:cNvPr>
          <p:cNvSpPr>
            <a:spLocks noGrp="1"/>
          </p:cNvSpPr>
          <p:nvPr>
            <p:ph type="dt" sz="half" idx="10"/>
          </p:nvPr>
        </p:nvSpPr>
        <p:spPr/>
        <p:txBody>
          <a:bodyPr/>
          <a:lstStyle/>
          <a:p>
            <a:fld id="{49343D99-809A-49C0-96E5-4250D0B498EE}" type="datetime1">
              <a:rPr lang="en-US" smtClean="0"/>
              <a:t>7/11/2023</a:t>
            </a:fld>
            <a:endParaRPr lang="en-US" dirty="0"/>
          </a:p>
        </p:txBody>
      </p:sp>
      <p:sp>
        <p:nvSpPr>
          <p:cNvPr id="8" name="Footer Placeholder 7">
            <a:extLst>
              <a:ext uri="{FF2B5EF4-FFF2-40B4-BE49-F238E27FC236}">
                <a16:creationId xmlns:a16="http://schemas.microsoft.com/office/drawing/2014/main" xmlns="" id="{DDDB7996-F1E2-0AB1-8235-93C4C42F90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7BDC30E8-007D-DDC5-AD5F-3D93C9D4135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46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02603-0446-EA8A-4BAA-273F2CA053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3ECF8A5-4809-2376-895A-ECA44CC29533}"/>
              </a:ext>
            </a:extLst>
          </p:cNvPr>
          <p:cNvSpPr>
            <a:spLocks noGrp="1"/>
          </p:cNvSpPr>
          <p:nvPr>
            <p:ph type="dt" sz="half" idx="10"/>
          </p:nvPr>
        </p:nvSpPr>
        <p:spPr/>
        <p:txBody>
          <a:bodyPr/>
          <a:lstStyle/>
          <a:p>
            <a:fld id="{A143DE9B-B678-4EFB-BB7D-A4370204A0B0}" type="datetime1">
              <a:rPr lang="en-US" smtClean="0"/>
              <a:t>7/11/2023</a:t>
            </a:fld>
            <a:endParaRPr lang="en-US" dirty="0"/>
          </a:p>
        </p:txBody>
      </p:sp>
      <p:sp>
        <p:nvSpPr>
          <p:cNvPr id="4" name="Footer Placeholder 3">
            <a:extLst>
              <a:ext uri="{FF2B5EF4-FFF2-40B4-BE49-F238E27FC236}">
                <a16:creationId xmlns:a16="http://schemas.microsoft.com/office/drawing/2014/main" xmlns="" id="{AEDBA37E-962B-87FC-B1C4-86D2DB7044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0EECE4A-3A4F-236F-9D90-BF9888A4E1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722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0F6EB2-9FFE-F778-51C9-FC21417E4667}"/>
              </a:ext>
            </a:extLst>
          </p:cNvPr>
          <p:cNvSpPr>
            <a:spLocks noGrp="1"/>
          </p:cNvSpPr>
          <p:nvPr>
            <p:ph type="dt" sz="half" idx="10"/>
          </p:nvPr>
        </p:nvSpPr>
        <p:spPr/>
        <p:txBody>
          <a:bodyPr/>
          <a:lstStyle/>
          <a:p>
            <a:fld id="{E68812DA-F765-4142-A6A3-A8ED7235E082}" type="datetime1">
              <a:rPr lang="en-US" smtClean="0"/>
              <a:t>7/11/2023</a:t>
            </a:fld>
            <a:endParaRPr lang="en-US" dirty="0"/>
          </a:p>
        </p:txBody>
      </p:sp>
      <p:sp>
        <p:nvSpPr>
          <p:cNvPr id="3" name="Footer Placeholder 2">
            <a:extLst>
              <a:ext uri="{FF2B5EF4-FFF2-40B4-BE49-F238E27FC236}">
                <a16:creationId xmlns:a16="http://schemas.microsoft.com/office/drawing/2014/main" xmlns="" id="{87DFAD99-88C9-D136-A293-90CD4EFCC1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EACB2E9-8C1A-03A5-4B6A-BAFA492049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47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CDBF5-F506-53FF-E2A5-170B461D7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6D38DC8-134C-D28C-4AF2-449F5B097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94A4389-102C-65E4-EFD0-C0CAD4FBC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2372F8A-797A-6131-0A2B-8B4336B0E282}"/>
              </a:ext>
            </a:extLst>
          </p:cNvPr>
          <p:cNvSpPr>
            <a:spLocks noGrp="1"/>
          </p:cNvSpPr>
          <p:nvPr>
            <p:ph type="dt" sz="half" idx="10"/>
          </p:nvPr>
        </p:nvSpPr>
        <p:spPr/>
        <p:txBody>
          <a:bodyPr/>
          <a:lstStyle/>
          <a:p>
            <a:fld id="{3E0277FD-7DE6-41D4-930D-AC99F5AFE54E}" type="datetime1">
              <a:rPr lang="en-US" smtClean="0"/>
              <a:t>7/11/2023</a:t>
            </a:fld>
            <a:endParaRPr lang="en-US" dirty="0"/>
          </a:p>
        </p:txBody>
      </p:sp>
      <p:sp>
        <p:nvSpPr>
          <p:cNvPr id="6" name="Footer Placeholder 5">
            <a:extLst>
              <a:ext uri="{FF2B5EF4-FFF2-40B4-BE49-F238E27FC236}">
                <a16:creationId xmlns:a16="http://schemas.microsoft.com/office/drawing/2014/main" xmlns="" id="{6222CCC3-B3A4-8A7A-8FD7-CDE5FC2FC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E5D4849-7410-45B6-7A2E-C302C5F34AF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BF501-C8FB-5C75-361A-0118C4718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979BB7D-2794-CCA7-1AEE-F6A10EE86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CFDEF7F4-F6E4-CC01-F0BD-6F9A19F72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930B35-5A0E-7C69-5827-CA4F110B53B1}"/>
              </a:ext>
            </a:extLst>
          </p:cNvPr>
          <p:cNvSpPr>
            <a:spLocks noGrp="1"/>
          </p:cNvSpPr>
          <p:nvPr>
            <p:ph type="dt" sz="half" idx="10"/>
          </p:nvPr>
        </p:nvSpPr>
        <p:spPr/>
        <p:txBody>
          <a:bodyPr/>
          <a:lstStyle/>
          <a:p>
            <a:fld id="{9EA15526-7079-4B7B-987C-1B5FAE11A0FF}" type="datetime1">
              <a:rPr lang="en-US" smtClean="0"/>
              <a:t>7/11/2023</a:t>
            </a:fld>
            <a:endParaRPr lang="en-US" dirty="0"/>
          </a:p>
        </p:txBody>
      </p:sp>
      <p:sp>
        <p:nvSpPr>
          <p:cNvPr id="6" name="Footer Placeholder 5">
            <a:extLst>
              <a:ext uri="{FF2B5EF4-FFF2-40B4-BE49-F238E27FC236}">
                <a16:creationId xmlns:a16="http://schemas.microsoft.com/office/drawing/2014/main" xmlns="" id="{F162E2A2-4EF4-7972-533A-3775B59AC82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C9911BB6-981E-5DA8-DA2D-3C06AC07319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54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D5A78AD-4D72-64C2-45EF-787F56B86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2DBF31-38C4-8448-08D6-C94F38149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EBE93E-7DB7-5F9F-AEE7-CE29157F4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7/11/2023</a:t>
            </a:fld>
            <a:endParaRPr lang="en-US" dirty="0"/>
          </a:p>
        </p:txBody>
      </p:sp>
      <p:sp>
        <p:nvSpPr>
          <p:cNvPr id="5" name="Footer Placeholder 4">
            <a:extLst>
              <a:ext uri="{FF2B5EF4-FFF2-40B4-BE49-F238E27FC236}">
                <a16:creationId xmlns:a16="http://schemas.microsoft.com/office/drawing/2014/main" xmlns="" id="{4ACF8588-C6C1-69D8-B8AB-4E1241A11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FE687BA-6415-429C-59C1-66F2496F2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4241511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0676C85-BDEB-ABA2-187D-08A6079C7F7D}"/>
              </a:ext>
            </a:extLst>
          </p:cNvPr>
          <p:cNvSpPr>
            <a:spLocks noGrp="1"/>
          </p:cNvSpPr>
          <p:nvPr>
            <p:ph type="ctrTitle"/>
          </p:nvPr>
        </p:nvSpPr>
        <p:spPr/>
        <p:txBody>
          <a:bodyPr/>
          <a:lstStyle/>
          <a:p>
            <a:r>
              <a:rPr lang="en-IN" dirty="0"/>
              <a:t>Telemedicine</a:t>
            </a:r>
          </a:p>
        </p:txBody>
      </p:sp>
      <p:sp>
        <p:nvSpPr>
          <p:cNvPr id="6" name="Subtitle 5">
            <a:extLst>
              <a:ext uri="{FF2B5EF4-FFF2-40B4-BE49-F238E27FC236}">
                <a16:creationId xmlns:a16="http://schemas.microsoft.com/office/drawing/2014/main" xmlns="" id="{F55DAF7C-C629-220A-F7FF-AAE9556608DE}"/>
              </a:ext>
            </a:extLst>
          </p:cNvPr>
          <p:cNvSpPr>
            <a:spLocks noGrp="1"/>
          </p:cNvSpPr>
          <p:nvPr>
            <p:ph type="subTitle" idx="1"/>
          </p:nvPr>
        </p:nvSpPr>
        <p:spPr/>
        <p:txBody>
          <a:bodyPr/>
          <a:lstStyle/>
          <a:p>
            <a:r>
              <a:rPr lang="en-US" dirty="0"/>
              <a:t>Block diagram of telemedicine system, origin and development of Telemedicine, Benefits, and limitations of Telemedicine.</a:t>
            </a:r>
          </a:p>
          <a:p>
            <a:endParaRPr lang="en-IN" dirty="0"/>
          </a:p>
        </p:txBody>
      </p:sp>
    </p:spTree>
    <p:extLst>
      <p:ext uri="{BB962C8B-B14F-4D97-AF65-F5344CB8AC3E}">
        <p14:creationId xmlns:p14="http://schemas.microsoft.com/office/powerpoint/2010/main" val="203349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55422-684F-8768-FD1D-5FDA7A3B1628}"/>
              </a:ext>
            </a:extLst>
          </p:cNvPr>
          <p:cNvSpPr>
            <a:spLocks noGrp="1"/>
          </p:cNvSpPr>
          <p:nvPr>
            <p:ph type="title"/>
          </p:nvPr>
        </p:nvSpPr>
        <p:spPr/>
        <p:txBody>
          <a:bodyPr/>
          <a:lstStyle/>
          <a:p>
            <a:r>
              <a:rPr lang="en-IN" dirty="0"/>
              <a:t>Type of Technology</a:t>
            </a:r>
          </a:p>
        </p:txBody>
      </p:sp>
      <p:sp>
        <p:nvSpPr>
          <p:cNvPr id="3" name="Content Placeholder 2">
            <a:extLst>
              <a:ext uri="{FF2B5EF4-FFF2-40B4-BE49-F238E27FC236}">
                <a16:creationId xmlns:a16="http://schemas.microsoft.com/office/drawing/2014/main" xmlns="" id="{FBB642A5-B362-0983-EB28-DEFA365A054B}"/>
              </a:ext>
            </a:extLst>
          </p:cNvPr>
          <p:cNvSpPr>
            <a:spLocks noGrp="1"/>
          </p:cNvSpPr>
          <p:nvPr>
            <p:ph idx="1"/>
          </p:nvPr>
        </p:nvSpPr>
        <p:spPr/>
        <p:txBody>
          <a:bodyPr>
            <a:normAutofit fontScale="77500" lnSpcReduction="20000"/>
          </a:bodyPr>
          <a:lstStyle/>
          <a:p>
            <a:r>
              <a:rPr lang="en-US" b="0" i="0" dirty="0">
                <a:solidFill>
                  <a:srgbClr val="212121"/>
                </a:solidFill>
                <a:effectLst/>
                <a:latin typeface="Cambria" panose="02040503050406030204" pitchFamily="18" charset="0"/>
              </a:rPr>
              <a:t>Two different kinds of technology make up most of the telemedicine applications in use today.</a:t>
            </a:r>
          </a:p>
          <a:p>
            <a:r>
              <a:rPr lang="en-US" b="0" i="0" dirty="0">
                <a:solidFill>
                  <a:srgbClr val="212121"/>
                </a:solidFill>
                <a:effectLst/>
                <a:latin typeface="Cambria" panose="02040503050406030204" pitchFamily="18" charset="0"/>
              </a:rPr>
              <a:t>The first, called store and forward, is used to transfer digital images from one location to another. A digital image is taken using a digital camera, ‘stored’ and then sent (‘forwarded’) by a computer to another location. This is typically used for nonemergent situations, when a diagnosis or consultation may be made in the next 24-48 hours and sent back. Teleradiology, telepathology and teledermatology are a few examples.</a:t>
            </a:r>
          </a:p>
          <a:p>
            <a:r>
              <a:rPr lang="en-US" b="0" i="0" dirty="0">
                <a:solidFill>
                  <a:srgbClr val="212121"/>
                </a:solidFill>
                <a:effectLst/>
                <a:latin typeface="Cambria" panose="02040503050406030204" pitchFamily="18" charset="0"/>
              </a:rPr>
              <a:t>The other widely used technology, the two-way interactive television (IATV), is used when a ‘face-to-face’ consultation is necessary. The patient and sometimes their provider or more commonly a nurse practitioner or telemedicine coordinator (or any combination of the three), are at the originating site. The specialist is at the referral site, most often at an urban medical center. Videoconferencing equipment at both locations allow a ‘real-time’ consultation to take place. Almost all specialties of medicine have been found to be conducive to this kind of consultation including psychiatry, internal medicine, rehabilitation, cardiology, pediatrics, obstetrics and gynecology and neurology.</a:t>
            </a:r>
            <a:endParaRPr lang="en-IN" dirty="0"/>
          </a:p>
        </p:txBody>
      </p:sp>
    </p:spTree>
    <p:extLst>
      <p:ext uri="{BB962C8B-B14F-4D97-AF65-F5344CB8AC3E}">
        <p14:creationId xmlns:p14="http://schemas.microsoft.com/office/powerpoint/2010/main" val="8495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EE68F-0EF9-92A4-1B15-857B6A360280}"/>
              </a:ext>
            </a:extLst>
          </p:cNvPr>
          <p:cNvSpPr>
            <a:spLocks noGrp="1"/>
          </p:cNvSpPr>
          <p:nvPr>
            <p:ph type="title"/>
          </p:nvPr>
        </p:nvSpPr>
        <p:spPr/>
        <p:txBody>
          <a:bodyPr/>
          <a:lstStyle/>
          <a:p>
            <a:r>
              <a:rPr lang="en-IN" dirty="0"/>
              <a:t>Infrastructure</a:t>
            </a:r>
          </a:p>
        </p:txBody>
      </p:sp>
      <p:sp>
        <p:nvSpPr>
          <p:cNvPr id="3" name="Content Placeholder 2">
            <a:extLst>
              <a:ext uri="{FF2B5EF4-FFF2-40B4-BE49-F238E27FC236}">
                <a16:creationId xmlns:a16="http://schemas.microsoft.com/office/drawing/2014/main" xmlns="" id="{CDB9B92D-20B9-CCA9-E7E8-693C8F695A50}"/>
              </a:ext>
            </a:extLst>
          </p:cNvPr>
          <p:cNvSpPr>
            <a:spLocks noGrp="1"/>
          </p:cNvSpPr>
          <p:nvPr>
            <p:ph idx="1"/>
          </p:nvPr>
        </p:nvSpPr>
        <p:spPr/>
        <p:txBody>
          <a:bodyPr/>
          <a:lstStyle/>
          <a:p>
            <a:r>
              <a:rPr lang="en-US" dirty="0"/>
              <a:t>The telemedicine centers could be broadly classified into the following classes:</a:t>
            </a:r>
          </a:p>
          <a:p>
            <a:r>
              <a:rPr lang="en-US" dirty="0"/>
              <a:t>Primary Telemedicine Center (PTC)</a:t>
            </a:r>
          </a:p>
          <a:p>
            <a:r>
              <a:rPr lang="en-US" dirty="0"/>
              <a:t>Secondary Telemedicine Center (STC)</a:t>
            </a:r>
          </a:p>
          <a:p>
            <a:r>
              <a:rPr lang="en-US" dirty="0"/>
              <a:t>Tertiary Telemedicine Center (TTC)</a:t>
            </a:r>
          </a:p>
          <a:p>
            <a:r>
              <a:rPr lang="en-US" b="0" i="0" dirty="0">
                <a:solidFill>
                  <a:srgbClr val="212121"/>
                </a:solidFill>
                <a:effectLst/>
                <a:latin typeface="Cambria" panose="02040503050406030204" pitchFamily="18" charset="0"/>
              </a:rPr>
              <a:t>PTCs would be based in Primary Health Centers, STCs in Secondary Medical Centers and TTCs in Tertiary Medical Centers.</a:t>
            </a:r>
            <a:endParaRPr lang="en-IN" dirty="0"/>
          </a:p>
        </p:txBody>
      </p:sp>
    </p:spTree>
    <p:extLst>
      <p:ext uri="{BB962C8B-B14F-4D97-AF65-F5344CB8AC3E}">
        <p14:creationId xmlns:p14="http://schemas.microsoft.com/office/powerpoint/2010/main" val="59972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6680F-5AA5-CF91-912E-0CF4594CFC66}"/>
              </a:ext>
            </a:extLst>
          </p:cNvPr>
          <p:cNvSpPr>
            <a:spLocks noGrp="1"/>
          </p:cNvSpPr>
          <p:nvPr>
            <p:ph type="title"/>
          </p:nvPr>
        </p:nvSpPr>
        <p:spPr/>
        <p:txBody>
          <a:bodyPr/>
          <a:lstStyle/>
          <a:p>
            <a:r>
              <a:rPr lang="en-IN" dirty="0"/>
              <a:t>Telecommunication Technologies</a:t>
            </a:r>
          </a:p>
        </p:txBody>
      </p:sp>
      <p:sp>
        <p:nvSpPr>
          <p:cNvPr id="3" name="Content Placeholder 2">
            <a:extLst>
              <a:ext uri="{FF2B5EF4-FFF2-40B4-BE49-F238E27FC236}">
                <a16:creationId xmlns:a16="http://schemas.microsoft.com/office/drawing/2014/main" xmlns="" id="{3C886B5A-A729-92BF-D387-9EA3FFB71AA7}"/>
              </a:ext>
            </a:extLst>
          </p:cNvPr>
          <p:cNvSpPr>
            <a:spLocks noGrp="1"/>
          </p:cNvSpPr>
          <p:nvPr>
            <p:ph idx="1"/>
          </p:nvPr>
        </p:nvSpPr>
        <p:spPr>
          <a:xfrm>
            <a:off x="838200" y="1317812"/>
            <a:ext cx="10515600" cy="5540187"/>
          </a:xfrm>
        </p:spPr>
        <p:txBody>
          <a:bodyPr/>
          <a:lstStyle/>
          <a:p>
            <a:r>
              <a:rPr lang="en-US" b="0" i="0" dirty="0">
                <a:solidFill>
                  <a:srgbClr val="212121"/>
                </a:solidFill>
                <a:effectLst/>
                <a:latin typeface="Cambria" panose="02040503050406030204" pitchFamily="18" charset="0"/>
              </a:rPr>
              <a:t>The first among the challenging questions arising when planning a telemedicine network is ‘What is bandwidth?’ Bandwidth is the capacity that determines how quickly bits may be sent down the channels in a telecommunication medium. Bandwidth is proportional to the complexity of the data for a given level of system performance.</a:t>
            </a:r>
          </a:p>
          <a:p>
            <a:r>
              <a:rPr lang="en-IN" sz="1800" b="0" i="0" dirty="0">
                <a:solidFill>
                  <a:srgbClr val="995733"/>
                </a:solidFill>
                <a:effectLst/>
                <a:latin typeface="Cambria" panose="02040503050406030204" pitchFamily="18" charset="0"/>
              </a:rPr>
              <a:t>Integrated Services Digital Network : </a:t>
            </a:r>
            <a:r>
              <a:rPr lang="en-US" sz="1200" b="0" i="0" dirty="0">
                <a:solidFill>
                  <a:srgbClr val="212121"/>
                </a:solidFill>
                <a:effectLst/>
                <a:latin typeface="Cambria" panose="02040503050406030204" pitchFamily="18" charset="0"/>
              </a:rPr>
              <a:t>nearly five times the fastest rate achievable using analog modems over POTS</a:t>
            </a:r>
            <a:endParaRPr lang="en-IN" sz="1800" b="0" i="0" dirty="0">
              <a:solidFill>
                <a:srgbClr val="995733"/>
              </a:solidFill>
              <a:effectLst/>
              <a:latin typeface="Cambria" panose="02040503050406030204" pitchFamily="18" charset="0"/>
            </a:endParaRPr>
          </a:p>
          <a:p>
            <a:r>
              <a:rPr lang="en-IN" sz="1800" b="0" i="0" dirty="0">
                <a:solidFill>
                  <a:srgbClr val="995733"/>
                </a:solidFill>
                <a:effectLst/>
                <a:latin typeface="Cambria" panose="02040503050406030204" pitchFamily="18" charset="0"/>
              </a:rPr>
              <a:t>T-1 : </a:t>
            </a:r>
            <a:r>
              <a:rPr lang="en-US" sz="1200" b="0" i="0" dirty="0">
                <a:solidFill>
                  <a:srgbClr val="212121"/>
                </a:solidFill>
                <a:effectLst/>
                <a:latin typeface="Cambria" panose="02040503050406030204" pitchFamily="18" charset="0"/>
              </a:rPr>
              <a:t>voice and data digitally at 1.554 megabits per second (Mbps)</a:t>
            </a:r>
            <a:endParaRPr lang="en-IN" sz="1800" b="0" i="0" dirty="0">
              <a:solidFill>
                <a:srgbClr val="995733"/>
              </a:solidFill>
              <a:effectLst/>
              <a:latin typeface="Cambria" panose="02040503050406030204" pitchFamily="18" charset="0"/>
            </a:endParaRPr>
          </a:p>
          <a:p>
            <a:r>
              <a:rPr lang="en-US" sz="1800" b="0" i="0" dirty="0">
                <a:solidFill>
                  <a:srgbClr val="995733"/>
                </a:solidFill>
                <a:effectLst/>
                <a:latin typeface="Cambria" panose="02040503050406030204" pitchFamily="18" charset="0"/>
              </a:rPr>
              <a:t>Plain Old Telephone Service (POTS): </a:t>
            </a:r>
            <a:r>
              <a:rPr lang="en-IN" sz="1200" b="0" i="0" dirty="0">
                <a:solidFill>
                  <a:srgbClr val="212121"/>
                </a:solidFill>
                <a:effectLst/>
                <a:latin typeface="Cambria" panose="02040503050406030204" pitchFamily="18" charset="0"/>
              </a:rPr>
              <a:t>56 kilobits per second </a:t>
            </a:r>
            <a:endParaRPr lang="en-US" sz="1800" b="0" i="0" dirty="0">
              <a:solidFill>
                <a:srgbClr val="995733"/>
              </a:solidFill>
              <a:effectLst/>
              <a:latin typeface="Cambria" panose="02040503050406030204" pitchFamily="18" charset="0"/>
            </a:endParaRPr>
          </a:p>
          <a:p>
            <a:r>
              <a:rPr lang="en-IN" sz="1800" b="0" i="0" dirty="0">
                <a:solidFill>
                  <a:srgbClr val="995733"/>
                </a:solidFill>
                <a:effectLst/>
                <a:latin typeface="Cambria" panose="02040503050406030204" pitchFamily="18" charset="0"/>
              </a:rPr>
              <a:t>Internet</a:t>
            </a:r>
          </a:p>
          <a:p>
            <a:endParaRPr lang="en-IN" dirty="0"/>
          </a:p>
        </p:txBody>
      </p:sp>
    </p:spTree>
    <p:extLst>
      <p:ext uri="{BB962C8B-B14F-4D97-AF65-F5344CB8AC3E}">
        <p14:creationId xmlns:p14="http://schemas.microsoft.com/office/powerpoint/2010/main" val="211283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1DBF6-FB16-E538-9D20-F451E4B9DBA1}"/>
              </a:ext>
            </a:extLst>
          </p:cNvPr>
          <p:cNvSpPr>
            <a:spLocks noGrp="1"/>
          </p:cNvSpPr>
          <p:nvPr>
            <p:ph type="title"/>
          </p:nvPr>
        </p:nvSpPr>
        <p:spPr/>
        <p:txBody>
          <a:bodyPr/>
          <a:lstStyle/>
          <a:p>
            <a:r>
              <a:rPr lang="en-US" dirty="0"/>
              <a:t>Application of Telemedicine in Public Health</a:t>
            </a:r>
            <a:endParaRPr lang="en-IN" dirty="0"/>
          </a:p>
        </p:txBody>
      </p:sp>
      <p:sp>
        <p:nvSpPr>
          <p:cNvPr id="3" name="Content Placeholder 2">
            <a:extLst>
              <a:ext uri="{FF2B5EF4-FFF2-40B4-BE49-F238E27FC236}">
                <a16:creationId xmlns:a16="http://schemas.microsoft.com/office/drawing/2014/main" xmlns="" id="{92947FA0-026E-A277-94DA-E9F96EB9832A}"/>
              </a:ext>
            </a:extLst>
          </p:cNvPr>
          <p:cNvSpPr>
            <a:spLocks noGrp="1"/>
          </p:cNvSpPr>
          <p:nvPr>
            <p:ph idx="1"/>
          </p:nvPr>
        </p:nvSpPr>
        <p:spPr>
          <a:xfrm>
            <a:off x="838200" y="1371600"/>
            <a:ext cx="10515600" cy="5486399"/>
          </a:xfrm>
        </p:spPr>
        <p:txBody>
          <a:bodyPr>
            <a:normAutofit fontScale="92500" lnSpcReduction="10000"/>
          </a:bodyPr>
          <a:lstStyle/>
          <a:p>
            <a:r>
              <a:rPr lang="en-IN" dirty="0"/>
              <a:t>An epidemiological Surveillance</a:t>
            </a:r>
          </a:p>
          <a:p>
            <a:pPr lvl="1"/>
            <a:r>
              <a:rPr lang="en-US" dirty="0"/>
              <a:t>It can give new insight into geographical distribution and gradients in disease prevalence and incidence and valuable insight into population health assessment.</a:t>
            </a:r>
          </a:p>
          <a:p>
            <a:pPr lvl="1"/>
            <a:r>
              <a:rPr lang="en-US" dirty="0"/>
              <a:t>It also provides valuable information of differential populations at risk based on risk factor profiles.</a:t>
            </a:r>
          </a:p>
          <a:p>
            <a:pPr lvl="1"/>
            <a:r>
              <a:rPr lang="en-US" dirty="0"/>
              <a:t>It helps in differentiating and delineating the risk factors in the population.</a:t>
            </a:r>
          </a:p>
          <a:p>
            <a:pPr lvl="1"/>
            <a:r>
              <a:rPr lang="en-US" dirty="0"/>
              <a:t>It also helps in interventional planning, assessment of various interventional strategies and their effectiveness.</a:t>
            </a:r>
          </a:p>
          <a:p>
            <a:pPr lvl="1"/>
            <a:r>
              <a:rPr lang="en-US" dirty="0"/>
              <a:t>It can play a pivotal role in anticipating epidemics.</a:t>
            </a:r>
          </a:p>
          <a:p>
            <a:pPr lvl="1"/>
            <a:r>
              <a:rPr lang="en-US" dirty="0"/>
              <a:t>It is an essential tool in real-time monitoring of diseases, locally and globally.</a:t>
            </a:r>
          </a:p>
          <a:p>
            <a:pPr lvl="1"/>
            <a:r>
              <a:rPr lang="en-US" dirty="0"/>
              <a:t>GIS provides the basic architecture and analytical tools to perform spatial-temporal modeling of climate, environment and disease transmission helpful in understanding the spread of vector-borne diseases. Remote sensing techniques have been recently been used in this regard.</a:t>
            </a:r>
          </a:p>
          <a:p>
            <a:pPr lvl="1"/>
            <a:r>
              <a:rPr lang="en-US" dirty="0"/>
              <a:t>A GIS-based method for acquiring, retrieving, analyzing and managing data differs from traditional modes of disease surveillance and reporting. It facilitates aggregation and integration of disparate data from diverse sources so it can guide the formulation of public health programs and policy decisions.</a:t>
            </a:r>
            <a:endParaRPr lang="en-IN" dirty="0"/>
          </a:p>
        </p:txBody>
      </p:sp>
    </p:spTree>
    <p:extLst>
      <p:ext uri="{BB962C8B-B14F-4D97-AF65-F5344CB8AC3E}">
        <p14:creationId xmlns:p14="http://schemas.microsoft.com/office/powerpoint/2010/main" val="77051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871CD-F3DD-F2D3-829F-438C35BDBEF9}"/>
              </a:ext>
            </a:extLst>
          </p:cNvPr>
          <p:cNvSpPr>
            <a:spLocks noGrp="1"/>
          </p:cNvSpPr>
          <p:nvPr>
            <p:ph type="title"/>
          </p:nvPr>
        </p:nvSpPr>
        <p:spPr/>
        <p:txBody>
          <a:bodyPr/>
          <a:lstStyle/>
          <a:p>
            <a:r>
              <a:rPr lang="en-US" dirty="0"/>
              <a:t>Application of Telemedicine in Public Health</a:t>
            </a:r>
            <a:endParaRPr lang="en-IN" dirty="0"/>
          </a:p>
        </p:txBody>
      </p:sp>
      <p:sp>
        <p:nvSpPr>
          <p:cNvPr id="3" name="Content Placeholder 2">
            <a:extLst>
              <a:ext uri="{FF2B5EF4-FFF2-40B4-BE49-F238E27FC236}">
                <a16:creationId xmlns:a16="http://schemas.microsoft.com/office/drawing/2014/main" xmlns="" id="{A93AA0B0-7FAF-CF04-1D16-F8C017DE7AF7}"/>
              </a:ext>
            </a:extLst>
          </p:cNvPr>
          <p:cNvSpPr>
            <a:spLocks noGrp="1"/>
          </p:cNvSpPr>
          <p:nvPr>
            <p:ph idx="1"/>
          </p:nvPr>
        </p:nvSpPr>
        <p:spPr>
          <a:xfrm>
            <a:off x="838200" y="1272988"/>
            <a:ext cx="10515600" cy="5728447"/>
          </a:xfrm>
        </p:spPr>
        <p:txBody>
          <a:bodyPr>
            <a:normAutofit fontScale="92500"/>
          </a:bodyPr>
          <a:lstStyle/>
          <a:p>
            <a:r>
              <a:rPr lang="en-US" dirty="0"/>
              <a:t>Interactive health communication and disease prevention</a:t>
            </a:r>
          </a:p>
          <a:p>
            <a:pPr lvl="1"/>
            <a:r>
              <a:rPr lang="en-US" dirty="0"/>
              <a:t>It can relay information to individuals as well as to the population as a whole. It can provide an easy access to those living in remote areas.</a:t>
            </a:r>
          </a:p>
          <a:p>
            <a:pPr lvl="1"/>
            <a:r>
              <a:rPr lang="en-US" dirty="0"/>
              <a:t>It enables informed decision-making. It also simplifies the health decision-making process / or communication between healthcare providers and individuals regarding prevention, diagnosis or management of a health condition. As a result, the users are exposed to a broader choice base.</a:t>
            </a:r>
          </a:p>
          <a:p>
            <a:pPr lvl="1"/>
            <a:r>
              <a:rPr lang="en-US" dirty="0"/>
              <a:t>It can go a long way to promote and maintain healthy behaviors in the community.</a:t>
            </a:r>
          </a:p>
          <a:p>
            <a:pPr lvl="1"/>
            <a:r>
              <a:rPr lang="en-US" dirty="0"/>
              <a:t>It can also help in peer information exchange and emotional support. Examples include online Internet applications that enable individuals with specific health conditions, needs or issues to communicate with each other, share information and provide / receive emotional support.</a:t>
            </a:r>
          </a:p>
          <a:p>
            <a:pPr lvl="1"/>
            <a:r>
              <a:rPr lang="en-US" dirty="0"/>
              <a:t>It promotes self-care and domiciliary care practices. Many living in the remote areas can be benefited by self-management of health problems which will supplement existing health care services.</a:t>
            </a:r>
          </a:p>
          <a:p>
            <a:pPr lvl="1"/>
            <a:r>
              <a:rPr lang="en-US" dirty="0"/>
              <a:t>It can be a very important tool for the evaluation and monitoring of healthcare services.</a:t>
            </a:r>
            <a:endParaRPr lang="en-IN" dirty="0"/>
          </a:p>
        </p:txBody>
      </p:sp>
    </p:spTree>
    <p:extLst>
      <p:ext uri="{BB962C8B-B14F-4D97-AF65-F5344CB8AC3E}">
        <p14:creationId xmlns:p14="http://schemas.microsoft.com/office/powerpoint/2010/main" val="262905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E0A86-6DAF-5FBE-E1B0-22E349D5FC21}"/>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xmlns="" id="{67E595FE-4A18-8517-9F83-6E06C45AE805}"/>
              </a:ext>
            </a:extLst>
          </p:cNvPr>
          <p:cNvSpPr>
            <a:spLocks noGrp="1"/>
          </p:cNvSpPr>
          <p:nvPr>
            <p:ph idx="1"/>
          </p:nvPr>
        </p:nvSpPr>
        <p:spPr>
          <a:xfrm>
            <a:off x="1" y="1379622"/>
            <a:ext cx="12336378" cy="6112042"/>
          </a:xfrm>
        </p:spPr>
        <p:txBody>
          <a:bodyPr>
            <a:normAutofit fontScale="77500" lnSpcReduction="20000"/>
          </a:bodyPr>
          <a:lstStyle/>
          <a:p>
            <a:r>
              <a:rPr lang="en-US" b="1" dirty="0"/>
              <a:t>Perspective of medical practitioners</a:t>
            </a:r>
            <a:r>
              <a:rPr lang="en-US" dirty="0"/>
              <a:t>: Doctors are not fully convinced and familiar with e-medicine.</a:t>
            </a:r>
          </a:p>
          <a:p>
            <a:r>
              <a:rPr lang="en-US" b="1" dirty="0"/>
              <a:t>Patients' fear and unfamiliarity</a:t>
            </a:r>
            <a:r>
              <a:rPr lang="en-US" dirty="0"/>
              <a:t>: There is a lack of confidence in patients about the outcome of e-Medicine.</a:t>
            </a:r>
          </a:p>
          <a:p>
            <a:r>
              <a:rPr lang="en-US" b="1" dirty="0"/>
              <a:t>Financial unavailability</a:t>
            </a:r>
            <a:r>
              <a:rPr lang="en-US" dirty="0"/>
              <a:t>: The technology and communication costs being too high, sometimes make Telemedicine financially unfeasible.</a:t>
            </a:r>
          </a:p>
          <a:p>
            <a:r>
              <a:rPr lang="en-US" b="1" dirty="0"/>
              <a:t>Lack of basic amenities: </a:t>
            </a:r>
            <a:r>
              <a:rPr lang="en-US" dirty="0"/>
              <a:t>In India, nearly 40% of population lives below the poverty level. Basic amenities like transportation, electricity, telecommunication, safe drinking water, primary health services, etc. are missing. No technological advancement can change anything when a person has nothing to change.</a:t>
            </a:r>
          </a:p>
          <a:p>
            <a:r>
              <a:rPr lang="en-US" b="1" dirty="0"/>
              <a:t>Literacy rate and diversity in languages</a:t>
            </a:r>
            <a:r>
              <a:rPr lang="en-US" dirty="0"/>
              <a:t>: Only 65.38% of India's population is literate with only 2% being well-versed in English.</a:t>
            </a:r>
          </a:p>
          <a:p>
            <a:r>
              <a:rPr lang="en-US" b="1" dirty="0"/>
              <a:t>Technical constraints</a:t>
            </a:r>
            <a:r>
              <a:rPr lang="en-US" dirty="0"/>
              <a:t>: e-medicine supported by various types of software and hardware still needs to mature. For correct diagnosis and pacing of data, we require advanced biological sensors and more bandwidth support.</a:t>
            </a:r>
          </a:p>
          <a:p>
            <a:r>
              <a:rPr lang="en-US" b="1" dirty="0"/>
              <a:t>Quality aspect</a:t>
            </a:r>
            <a:r>
              <a:rPr lang="en-US" dirty="0"/>
              <a:t>: “Quality is the essence” and every one wants it but this can sometimes create problems. In case of healthcare, there is no proper governing body to form guidelines in this respect and motivate the organizations to follow-it is solely left to organizations on how they take it.</a:t>
            </a:r>
          </a:p>
          <a:p>
            <a:r>
              <a:rPr lang="en-US" b="1" dirty="0"/>
              <a:t>Government Support</a:t>
            </a:r>
            <a:r>
              <a:rPr lang="en-US" dirty="0"/>
              <a:t>: The government has limitations and so do private enterprises. Any technology in its primary stage needs care and support. Only the government has the resources and the power to help it survive and grow. There is no such initiative taken by the government to develop it.</a:t>
            </a:r>
            <a:endParaRPr lang="en-IN" dirty="0"/>
          </a:p>
        </p:txBody>
      </p:sp>
    </p:spTree>
    <p:extLst>
      <p:ext uri="{BB962C8B-B14F-4D97-AF65-F5344CB8AC3E}">
        <p14:creationId xmlns:p14="http://schemas.microsoft.com/office/powerpoint/2010/main" val="161056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6C9E8-EBFE-51CB-DD04-13376ADAAEE3}"/>
              </a:ext>
            </a:extLst>
          </p:cNvPr>
          <p:cNvSpPr>
            <a:spLocks noGrp="1"/>
          </p:cNvSpPr>
          <p:nvPr>
            <p:ph type="title"/>
          </p:nvPr>
        </p:nvSpPr>
        <p:spPr/>
        <p:txBody>
          <a:bodyPr/>
          <a:lstStyle/>
          <a:p>
            <a:r>
              <a:rPr lang="en-US" dirty="0"/>
              <a:t>Telemedicine</a:t>
            </a:r>
            <a:endParaRPr lang="en-IN" dirty="0"/>
          </a:p>
        </p:txBody>
      </p:sp>
      <p:sp>
        <p:nvSpPr>
          <p:cNvPr id="3" name="Content Placeholder 2">
            <a:extLst>
              <a:ext uri="{FF2B5EF4-FFF2-40B4-BE49-F238E27FC236}">
                <a16:creationId xmlns:a16="http://schemas.microsoft.com/office/drawing/2014/main" xmlns="" id="{247BE2F1-11E1-ECFD-37D3-235A43B46B83}"/>
              </a:ext>
            </a:extLst>
          </p:cNvPr>
          <p:cNvSpPr>
            <a:spLocks noGrp="1"/>
          </p:cNvSpPr>
          <p:nvPr>
            <p:ph idx="1"/>
          </p:nvPr>
        </p:nvSpPr>
        <p:spPr/>
        <p:txBody>
          <a:bodyPr/>
          <a:lstStyle/>
          <a:p>
            <a:r>
              <a:rPr lang="en-US" dirty="0"/>
              <a:t>The World Health Organization (WHO) defines Telemedicine as, </a:t>
            </a:r>
          </a:p>
          <a:p>
            <a:pPr lvl="1"/>
            <a:r>
              <a:rPr lang="en-US" dirty="0"/>
              <a:t>“The delivery of healthcare services, where distance is a critical factor, by all healthcare professionals using information and communication technologies for the exchange of valid information for diagnosis, treatment and prevention of disease and injuries, research and evaluation and for the continuing education of healthcare providers, all in the interests of advancing the health of individuals and their communities.”</a:t>
            </a:r>
            <a:endParaRPr lang="en-IN" dirty="0"/>
          </a:p>
        </p:txBody>
      </p:sp>
      <p:pic>
        <p:nvPicPr>
          <p:cNvPr id="4" name="Picture 2" descr="Telemedicine - Once a hard sell, now a booming demand, Health News, ET  HealthWorld">
            <a:extLst>
              <a:ext uri="{FF2B5EF4-FFF2-40B4-BE49-F238E27FC236}">
                <a16:creationId xmlns:a16="http://schemas.microsoft.com/office/drawing/2014/main" xmlns="" id="{7672AF8D-ED41-FACB-AACC-AF41CA907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359" y="4364610"/>
            <a:ext cx="3198829" cy="23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73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A4B9A-891C-FD43-D305-C2F5746FA5B0}"/>
              </a:ext>
            </a:extLst>
          </p:cNvPr>
          <p:cNvSpPr>
            <a:spLocks noGrp="1"/>
          </p:cNvSpPr>
          <p:nvPr>
            <p:ph type="title"/>
          </p:nvPr>
        </p:nvSpPr>
        <p:spPr/>
        <p:txBody>
          <a:bodyPr/>
          <a:lstStyle/>
          <a:p>
            <a:r>
              <a:rPr lang="en-IN" dirty="0"/>
              <a:t>Telemedicine</a:t>
            </a:r>
          </a:p>
        </p:txBody>
      </p:sp>
      <p:sp>
        <p:nvSpPr>
          <p:cNvPr id="3" name="Content Placeholder 2">
            <a:extLst>
              <a:ext uri="{FF2B5EF4-FFF2-40B4-BE49-F238E27FC236}">
                <a16:creationId xmlns:a16="http://schemas.microsoft.com/office/drawing/2014/main" xmlns="" id="{5880F246-8BFB-0B4E-E018-6FF4F52C8E15}"/>
              </a:ext>
            </a:extLst>
          </p:cNvPr>
          <p:cNvSpPr>
            <a:spLocks noGrp="1"/>
          </p:cNvSpPr>
          <p:nvPr>
            <p:ph idx="1"/>
          </p:nvPr>
        </p:nvSpPr>
        <p:spPr>
          <a:xfrm>
            <a:off x="838200" y="1825625"/>
            <a:ext cx="4422460" cy="4351338"/>
          </a:xfrm>
        </p:spPr>
        <p:txBody>
          <a:bodyPr>
            <a:normAutofit lnSpcReduction="10000"/>
          </a:bodyPr>
          <a:lstStyle/>
          <a:p>
            <a:r>
              <a:rPr lang="en-IN" dirty="0"/>
              <a:t>Telemedicine is the use of telecommunication and Information technology in order to provide clinical health care at a distance.</a:t>
            </a:r>
          </a:p>
          <a:p>
            <a:r>
              <a:rPr lang="en-IN" dirty="0"/>
              <a:t>It helps eliminate distance barriers and can improve access to medical services that would often not be consistently available in distant rural communities. </a:t>
            </a:r>
          </a:p>
        </p:txBody>
      </p:sp>
      <p:pic>
        <p:nvPicPr>
          <p:cNvPr id="5" name="Picture 4">
            <a:extLst>
              <a:ext uri="{FF2B5EF4-FFF2-40B4-BE49-F238E27FC236}">
                <a16:creationId xmlns:a16="http://schemas.microsoft.com/office/drawing/2014/main" xmlns="" id="{7E7EB15A-7F7D-BD04-3986-D4431621BFDE}"/>
              </a:ext>
            </a:extLst>
          </p:cNvPr>
          <p:cNvPicPr>
            <a:picLocks noChangeAspect="1"/>
          </p:cNvPicPr>
          <p:nvPr/>
        </p:nvPicPr>
        <p:blipFill>
          <a:blip r:embed="rId2"/>
          <a:stretch>
            <a:fillRect/>
          </a:stretch>
        </p:blipFill>
        <p:spPr>
          <a:xfrm>
            <a:off x="5260660" y="1856049"/>
            <a:ext cx="6553768" cy="4320914"/>
          </a:xfrm>
          <a:prstGeom prst="rect">
            <a:avLst/>
          </a:prstGeom>
        </p:spPr>
      </p:pic>
    </p:spTree>
    <p:extLst>
      <p:ext uri="{BB962C8B-B14F-4D97-AF65-F5344CB8AC3E}">
        <p14:creationId xmlns:p14="http://schemas.microsoft.com/office/powerpoint/2010/main" val="32395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6CF6D-FF57-6808-8A2A-ABC8A3E231AA}"/>
              </a:ext>
            </a:extLst>
          </p:cNvPr>
          <p:cNvSpPr>
            <a:spLocks noGrp="1"/>
          </p:cNvSpPr>
          <p:nvPr>
            <p:ph type="title"/>
          </p:nvPr>
        </p:nvSpPr>
        <p:spPr/>
        <p:txBody>
          <a:bodyPr/>
          <a:lstStyle/>
          <a:p>
            <a:r>
              <a:rPr lang="en-IN" dirty="0"/>
              <a:t>Telemedicine System</a:t>
            </a:r>
          </a:p>
        </p:txBody>
      </p:sp>
      <p:sp>
        <p:nvSpPr>
          <p:cNvPr id="3" name="Content Placeholder 2">
            <a:extLst>
              <a:ext uri="{FF2B5EF4-FFF2-40B4-BE49-F238E27FC236}">
                <a16:creationId xmlns:a16="http://schemas.microsoft.com/office/drawing/2014/main" xmlns="" id="{AC3F8D52-0C46-C41E-2523-887A0FBB96E9}"/>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The Telemedicine system consists of an interface between hardware, software and a communication channel to eventually bridge two geographical locations to exchange information and enable </a:t>
            </a:r>
            <a:r>
              <a:rPr lang="en-US" b="0" i="0" dirty="0" err="1">
                <a:solidFill>
                  <a:srgbClr val="212121"/>
                </a:solidFill>
                <a:effectLst/>
                <a:latin typeface="Cambria" panose="02040503050406030204" pitchFamily="18" charset="0"/>
              </a:rPr>
              <a:t>teleconsultancy</a:t>
            </a:r>
            <a:r>
              <a:rPr lang="en-US" b="0" i="0" dirty="0">
                <a:solidFill>
                  <a:srgbClr val="212121"/>
                </a:solidFill>
                <a:effectLst/>
                <a:latin typeface="Cambria" panose="02040503050406030204" pitchFamily="18" charset="0"/>
              </a:rPr>
              <a:t> between two locations.</a:t>
            </a:r>
          </a:p>
          <a:p>
            <a:r>
              <a:rPr lang="en-US" b="0" i="0" dirty="0">
                <a:solidFill>
                  <a:srgbClr val="212121"/>
                </a:solidFill>
                <a:effectLst/>
                <a:latin typeface="Cambria" panose="02040503050406030204" pitchFamily="18" charset="0"/>
              </a:rPr>
              <a:t>The hardware consists of a </a:t>
            </a:r>
            <a:r>
              <a:rPr lang="en-US" b="0" i="0" dirty="0">
                <a:solidFill>
                  <a:srgbClr val="FF0000"/>
                </a:solidFill>
                <a:effectLst/>
                <a:latin typeface="Cambria" panose="02040503050406030204" pitchFamily="18" charset="0"/>
              </a:rPr>
              <a:t>computer, printer, scanner, videoconferencing equipment etc. </a:t>
            </a:r>
            <a:r>
              <a:rPr lang="en-US" b="0" i="0" dirty="0">
                <a:solidFill>
                  <a:srgbClr val="212121"/>
                </a:solidFill>
                <a:effectLst/>
                <a:latin typeface="Cambria" panose="02040503050406030204" pitchFamily="18" charset="0"/>
              </a:rPr>
              <a:t>The software enables the acquisition of patient information (images, reports, films etc.). The communication channel enables the connectivity whereby two locations can connect to each other.</a:t>
            </a:r>
            <a:endParaRPr lang="en-IN" dirty="0"/>
          </a:p>
        </p:txBody>
      </p:sp>
    </p:spTree>
    <p:extLst>
      <p:ext uri="{BB962C8B-B14F-4D97-AF65-F5344CB8AC3E}">
        <p14:creationId xmlns:p14="http://schemas.microsoft.com/office/powerpoint/2010/main" val="210114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13BFC-5276-A058-950F-7826CE7036A6}"/>
              </a:ext>
            </a:extLst>
          </p:cNvPr>
          <p:cNvSpPr>
            <a:spLocks noGrp="1"/>
          </p:cNvSpPr>
          <p:nvPr>
            <p:ph type="title"/>
          </p:nvPr>
        </p:nvSpPr>
        <p:spPr/>
        <p:txBody>
          <a:bodyPr/>
          <a:lstStyle/>
          <a:p>
            <a:r>
              <a:rPr lang="en-IN" dirty="0"/>
              <a:t>Telemedicine system</a:t>
            </a:r>
          </a:p>
        </p:txBody>
      </p:sp>
      <p:pic>
        <p:nvPicPr>
          <p:cNvPr id="5" name="Picture 4">
            <a:extLst>
              <a:ext uri="{FF2B5EF4-FFF2-40B4-BE49-F238E27FC236}">
                <a16:creationId xmlns:a16="http://schemas.microsoft.com/office/drawing/2014/main" xmlns="" id="{6EFA8DF4-41FC-B440-918B-1EC3E771719D}"/>
              </a:ext>
            </a:extLst>
          </p:cNvPr>
          <p:cNvPicPr>
            <a:picLocks noChangeAspect="1"/>
          </p:cNvPicPr>
          <p:nvPr/>
        </p:nvPicPr>
        <p:blipFill>
          <a:blip r:embed="rId2"/>
          <a:stretch>
            <a:fillRect/>
          </a:stretch>
        </p:blipFill>
        <p:spPr>
          <a:xfrm>
            <a:off x="2382017" y="1506828"/>
            <a:ext cx="6839255" cy="4593529"/>
          </a:xfrm>
          <a:prstGeom prst="rect">
            <a:avLst/>
          </a:prstGeom>
        </p:spPr>
      </p:pic>
    </p:spTree>
    <p:extLst>
      <p:ext uri="{BB962C8B-B14F-4D97-AF65-F5344CB8AC3E}">
        <p14:creationId xmlns:p14="http://schemas.microsoft.com/office/powerpoint/2010/main" val="101078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91163-E201-80D2-0619-C7A490510CF7}"/>
              </a:ext>
            </a:extLst>
          </p:cNvPr>
          <p:cNvSpPr>
            <a:spLocks noGrp="1"/>
          </p:cNvSpPr>
          <p:nvPr>
            <p:ph type="title"/>
          </p:nvPr>
        </p:nvSpPr>
        <p:spPr/>
        <p:txBody>
          <a:bodyPr/>
          <a:lstStyle/>
          <a:p>
            <a:r>
              <a:rPr lang="en-IN" dirty="0"/>
              <a:t>History of Telemedicine</a:t>
            </a:r>
          </a:p>
        </p:txBody>
      </p:sp>
      <p:sp>
        <p:nvSpPr>
          <p:cNvPr id="3" name="Content Placeholder 2">
            <a:extLst>
              <a:ext uri="{FF2B5EF4-FFF2-40B4-BE49-F238E27FC236}">
                <a16:creationId xmlns:a16="http://schemas.microsoft.com/office/drawing/2014/main" xmlns="" id="{A00B9804-D928-D39F-7768-DCF167064538}"/>
              </a:ext>
            </a:extLst>
          </p:cNvPr>
          <p:cNvSpPr>
            <a:spLocks noGrp="1"/>
          </p:cNvSpPr>
          <p:nvPr>
            <p:ph idx="1"/>
          </p:nvPr>
        </p:nvSpPr>
        <p:spPr/>
        <p:txBody>
          <a:bodyPr>
            <a:normAutofit lnSpcReduction="10000"/>
          </a:bodyPr>
          <a:lstStyle/>
          <a:p>
            <a:pPr algn="just"/>
            <a:r>
              <a:rPr lang="en-US" b="0" i="0" dirty="0">
                <a:solidFill>
                  <a:srgbClr val="212121"/>
                </a:solidFill>
                <a:effectLst/>
                <a:latin typeface="Cambria" panose="02040503050406030204" pitchFamily="18" charset="0"/>
              </a:rPr>
              <a:t>While the explosion of interest in telemedicine over the past four or five years makes it appear as a relatively new use of telecommunications technology, the truth is that telemedicine has been in use in some form or the other for over thirty years.</a:t>
            </a:r>
          </a:p>
          <a:p>
            <a:pPr algn="just"/>
            <a:r>
              <a:rPr lang="en-US" b="0" i="0" dirty="0">
                <a:solidFill>
                  <a:srgbClr val="212121"/>
                </a:solidFill>
                <a:effectLst/>
                <a:latin typeface="Cambria" panose="02040503050406030204" pitchFamily="18" charset="0"/>
              </a:rPr>
              <a:t>The National Aeronautics and Space Administration (NASA) played an important part in the early development of telemedicine. </a:t>
            </a:r>
          </a:p>
          <a:p>
            <a:pPr algn="just"/>
            <a:r>
              <a:rPr lang="en-US" b="0" i="0" dirty="0">
                <a:solidFill>
                  <a:srgbClr val="212121"/>
                </a:solidFill>
                <a:effectLst/>
                <a:latin typeface="Cambria" panose="02040503050406030204" pitchFamily="18" charset="0"/>
              </a:rPr>
              <a:t>NASA's efforts in telemedicine began in the early 1960s when humans began flying in space. Physiological parameters were transmitted from both the spacecraft and the space suits during missions</a:t>
            </a:r>
            <a:endParaRPr lang="en-IN" dirty="0"/>
          </a:p>
        </p:txBody>
      </p:sp>
    </p:spTree>
    <p:extLst>
      <p:ext uri="{BB962C8B-B14F-4D97-AF65-F5344CB8AC3E}">
        <p14:creationId xmlns:p14="http://schemas.microsoft.com/office/powerpoint/2010/main" val="294959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F70A29-0438-FA0B-DACD-351BF11E213A}"/>
              </a:ext>
            </a:extLst>
          </p:cNvPr>
          <p:cNvSpPr>
            <a:spLocks noGrp="1"/>
          </p:cNvSpPr>
          <p:nvPr>
            <p:ph idx="1"/>
          </p:nvPr>
        </p:nvSpPr>
        <p:spPr>
          <a:xfrm>
            <a:off x="838200" y="1017431"/>
            <a:ext cx="10515600" cy="5159532"/>
          </a:xfrm>
        </p:spPr>
        <p:txBody>
          <a:bodyPr>
            <a:normAutofit/>
          </a:bodyPr>
          <a:lstStyle/>
          <a:p>
            <a:r>
              <a:rPr lang="en-US" b="0" i="0" dirty="0">
                <a:solidFill>
                  <a:srgbClr val="212121"/>
                </a:solidFill>
                <a:effectLst/>
                <a:latin typeface="Cambria" panose="02040503050406030204" pitchFamily="18" charset="0"/>
              </a:rPr>
              <a:t>One of the earliest endeavors in telemedicine, Space Technology Applied to Rural Papago Advanced Health Care (STARPAHC) delivered medical care to the Papago Indian Reservation in Arizona. It ran from 1972–1975 and was conceived by the NASA</a:t>
            </a:r>
          </a:p>
          <a:p>
            <a:r>
              <a:rPr lang="en-US" b="0" i="0" dirty="0">
                <a:solidFill>
                  <a:srgbClr val="212121"/>
                </a:solidFill>
                <a:effectLst/>
                <a:latin typeface="Cambria" panose="02040503050406030204" pitchFamily="18" charset="0"/>
              </a:rPr>
              <a:t>The Apollo group of hospitals was a pioneer in starting a pilot project at a secondary level hospital in a village called </a:t>
            </a:r>
            <a:r>
              <a:rPr lang="en-US" b="0" i="0" dirty="0" err="1">
                <a:solidFill>
                  <a:srgbClr val="212121"/>
                </a:solidFill>
                <a:effectLst/>
                <a:latin typeface="Cambria" panose="02040503050406030204" pitchFamily="18" charset="0"/>
              </a:rPr>
              <a:t>Aragonda</a:t>
            </a:r>
            <a:r>
              <a:rPr lang="en-US" b="0" i="0" dirty="0">
                <a:solidFill>
                  <a:srgbClr val="212121"/>
                </a:solidFill>
                <a:effectLst/>
                <a:latin typeface="Cambria" panose="02040503050406030204" pitchFamily="18" charset="0"/>
              </a:rPr>
              <a:t> 16 km from </a:t>
            </a:r>
            <a:r>
              <a:rPr lang="en-US" b="0" i="0" dirty="0" err="1">
                <a:solidFill>
                  <a:srgbClr val="212121"/>
                </a:solidFill>
                <a:effectLst/>
                <a:latin typeface="Cambria" panose="02040503050406030204" pitchFamily="18" charset="0"/>
              </a:rPr>
              <a:t>Chitoor</a:t>
            </a:r>
            <a:r>
              <a:rPr lang="en-US" b="0" i="0" dirty="0">
                <a:solidFill>
                  <a:srgbClr val="212121"/>
                </a:solidFill>
                <a:effectLst/>
                <a:latin typeface="Cambria" panose="02040503050406030204" pitchFamily="18" charset="0"/>
              </a:rPr>
              <a:t> (population 5000, </a:t>
            </a:r>
            <a:r>
              <a:rPr lang="en-US" b="0" i="0" dirty="0" err="1">
                <a:solidFill>
                  <a:srgbClr val="212121"/>
                </a:solidFill>
                <a:effectLst/>
                <a:latin typeface="Cambria" panose="02040503050406030204" pitchFamily="18" charset="0"/>
              </a:rPr>
              <a:t>Aragonda</a:t>
            </a:r>
            <a:r>
              <a:rPr lang="en-US" b="0" i="0" dirty="0">
                <a:solidFill>
                  <a:srgbClr val="212121"/>
                </a:solidFill>
                <a:effectLst/>
                <a:latin typeface="Cambria" panose="02040503050406030204" pitchFamily="18" charset="0"/>
              </a:rPr>
              <a:t> project) in Andhra Pradesh. </a:t>
            </a:r>
            <a:endParaRPr lang="en-US" dirty="0">
              <a:solidFill>
                <a:srgbClr val="212121"/>
              </a:solidFill>
              <a:latin typeface="Cambria" panose="02040503050406030204" pitchFamily="18" charset="0"/>
            </a:endParaRPr>
          </a:p>
          <a:p>
            <a:r>
              <a:rPr lang="en-US" b="0" i="0" dirty="0">
                <a:solidFill>
                  <a:srgbClr val="212121"/>
                </a:solidFill>
                <a:effectLst/>
                <a:latin typeface="Cambria" panose="02040503050406030204" pitchFamily="18" charset="0"/>
              </a:rPr>
              <a:t>Starting from simple web cameras and ISDN telephone lines today, the village hospital has a state-of-the-art videoconferencing system and a VSAT (Very Small Aperture Terminal) satellite installed by ISRO (Indian Space Research </a:t>
            </a:r>
            <a:r>
              <a:rPr lang="en-US" b="0" i="0" dirty="0" err="1">
                <a:solidFill>
                  <a:srgbClr val="212121"/>
                </a:solidFill>
                <a:effectLst/>
                <a:latin typeface="Cambria" panose="02040503050406030204" pitchFamily="18" charset="0"/>
              </a:rPr>
              <a:t>Organisation</a:t>
            </a:r>
            <a:r>
              <a:rPr lang="en-US" b="0" i="0" dirty="0">
                <a:solidFill>
                  <a:srgbClr val="212121"/>
                </a:solidFill>
                <a:effectLst/>
                <a:latin typeface="Cambria" panose="02040503050406030204" pitchFamily="18" charset="0"/>
              </a:rPr>
              <a:t>).</a:t>
            </a:r>
            <a:endParaRPr lang="en-IN" dirty="0"/>
          </a:p>
        </p:txBody>
      </p:sp>
    </p:spTree>
    <p:extLst>
      <p:ext uri="{BB962C8B-B14F-4D97-AF65-F5344CB8AC3E}">
        <p14:creationId xmlns:p14="http://schemas.microsoft.com/office/powerpoint/2010/main" val="182526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C298D-AA70-4803-0A1E-A9C50BDE9B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5B288C2-1F93-729D-0087-54E071DE137C}"/>
              </a:ext>
            </a:extLst>
          </p:cNvPr>
          <p:cNvSpPr>
            <a:spLocks noGrp="1"/>
          </p:cNvSpPr>
          <p:nvPr>
            <p:ph idx="1"/>
          </p:nvPr>
        </p:nvSpPr>
        <p:spPr/>
        <p:txBody>
          <a:bodyPr>
            <a:normAutofit fontScale="92500" lnSpcReduction="10000"/>
          </a:bodyPr>
          <a:lstStyle/>
          <a:p>
            <a:r>
              <a:rPr lang="en-US" dirty="0"/>
              <a:t>In India, telemedicine programs are actively supported by:</a:t>
            </a:r>
          </a:p>
          <a:p>
            <a:endParaRPr lang="en-US" dirty="0"/>
          </a:p>
          <a:p>
            <a:r>
              <a:rPr lang="en-US" dirty="0"/>
              <a:t>Department of Information Technology (DIT)</a:t>
            </a:r>
          </a:p>
          <a:p>
            <a:r>
              <a:rPr lang="en-US" dirty="0"/>
              <a:t>Indian Space Research Organization</a:t>
            </a:r>
          </a:p>
          <a:p>
            <a:r>
              <a:rPr lang="en-US" dirty="0"/>
              <a:t>NEC Telemedicine program for North-Eastern states</a:t>
            </a:r>
          </a:p>
          <a:p>
            <a:r>
              <a:rPr lang="en-US" dirty="0"/>
              <a:t>Apollo Hospitals</a:t>
            </a:r>
          </a:p>
          <a:p>
            <a:r>
              <a:rPr lang="en-US" dirty="0"/>
              <a:t>Asia Heart Foundation</a:t>
            </a:r>
          </a:p>
          <a:p>
            <a:r>
              <a:rPr lang="en-US" dirty="0"/>
              <a:t>State governments</a:t>
            </a:r>
          </a:p>
          <a:p>
            <a:r>
              <a:rPr lang="en-US" dirty="0"/>
              <a:t>Telemedicine technology also supported by some other private organizations</a:t>
            </a:r>
            <a:endParaRPr lang="en-IN" dirty="0"/>
          </a:p>
        </p:txBody>
      </p:sp>
    </p:spTree>
    <p:extLst>
      <p:ext uri="{BB962C8B-B14F-4D97-AF65-F5344CB8AC3E}">
        <p14:creationId xmlns:p14="http://schemas.microsoft.com/office/powerpoint/2010/main" val="18844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D4679-253D-9452-98F6-E7875C3A6F41}"/>
              </a:ext>
            </a:extLst>
          </p:cNvPr>
          <p:cNvSpPr>
            <a:spLocks noGrp="1"/>
          </p:cNvSpPr>
          <p:nvPr>
            <p:ph type="title"/>
          </p:nvPr>
        </p:nvSpPr>
        <p:spPr/>
        <p:txBody>
          <a:bodyPr/>
          <a:lstStyle/>
          <a:p>
            <a:r>
              <a:rPr lang="en-IN" dirty="0"/>
              <a:t>Benefits of </a:t>
            </a:r>
            <a:r>
              <a:rPr lang="en-IN" dirty="0" err="1"/>
              <a:t>Telemedicines</a:t>
            </a:r>
            <a:endParaRPr lang="en-IN" dirty="0"/>
          </a:p>
        </p:txBody>
      </p:sp>
      <p:sp>
        <p:nvSpPr>
          <p:cNvPr id="3" name="Content Placeholder 2">
            <a:extLst>
              <a:ext uri="{FF2B5EF4-FFF2-40B4-BE49-F238E27FC236}">
                <a16:creationId xmlns:a16="http://schemas.microsoft.com/office/drawing/2014/main" xmlns="" id="{26E9715D-E28D-9960-B4B3-8CDC1CF03189}"/>
              </a:ext>
            </a:extLst>
          </p:cNvPr>
          <p:cNvSpPr>
            <a:spLocks noGrp="1"/>
          </p:cNvSpPr>
          <p:nvPr>
            <p:ph idx="1"/>
          </p:nvPr>
        </p:nvSpPr>
        <p:spPr/>
        <p:txBody>
          <a:bodyPr>
            <a:normAutofit fontScale="62500" lnSpcReduction="20000"/>
          </a:bodyPr>
          <a:lstStyle/>
          <a:p>
            <a:r>
              <a:rPr lang="en-US" dirty="0"/>
              <a:t>Easy access to remote areas</a:t>
            </a:r>
          </a:p>
          <a:p>
            <a:r>
              <a:rPr lang="en-US" dirty="0"/>
              <a:t>Using telemedicine in peripheral health set-ups can significantly reduce the time and costs of patient transportation</a:t>
            </a:r>
          </a:p>
          <a:p>
            <a:r>
              <a:rPr lang="en-US" dirty="0"/>
              <a:t>Monitoring home care and ambulatory monitoring</a:t>
            </a:r>
          </a:p>
          <a:p>
            <a:r>
              <a:rPr lang="en-US" dirty="0"/>
              <a:t>Improves communications between health providers separated by distance</a:t>
            </a:r>
          </a:p>
          <a:p>
            <a:r>
              <a:rPr lang="en-US" dirty="0"/>
              <a:t>Critical care monitoring where it is not possible to transfer the patient</a:t>
            </a:r>
          </a:p>
          <a:p>
            <a:r>
              <a:rPr lang="en-US" dirty="0"/>
              <a:t>Continuing medical education and clinical research</a:t>
            </a:r>
          </a:p>
          <a:p>
            <a:r>
              <a:rPr lang="en-US" dirty="0"/>
              <a:t>A tool for public awareness</a:t>
            </a:r>
          </a:p>
          <a:p>
            <a:r>
              <a:rPr lang="en-US" dirty="0"/>
              <a:t>A tool for disaster management</a:t>
            </a:r>
          </a:p>
          <a:p>
            <a:r>
              <a:rPr lang="en-US" dirty="0"/>
              <a:t>Second opinion and complex interpretations</a:t>
            </a:r>
          </a:p>
          <a:p>
            <a:r>
              <a:rPr lang="en-US" dirty="0"/>
              <a:t>The greatest hope for use of telemedicine technology is that it can bring the expertise to medical practices once telecommunication has been established.</a:t>
            </a:r>
          </a:p>
          <a:p>
            <a:r>
              <a:rPr lang="en-US" dirty="0" err="1"/>
              <a:t>Telementored</a:t>
            </a:r>
            <a:r>
              <a:rPr lang="en-US" dirty="0"/>
              <a:t> procedures-surgery using hand robots</a:t>
            </a:r>
          </a:p>
          <a:p>
            <a:r>
              <a:rPr lang="en-US" dirty="0"/>
              <a:t>Disease surveillance and program tracking</a:t>
            </a:r>
            <a:endParaRPr lang="en-IN" dirty="0"/>
          </a:p>
        </p:txBody>
      </p:sp>
    </p:spTree>
    <p:extLst>
      <p:ext uri="{BB962C8B-B14F-4D97-AF65-F5344CB8AC3E}">
        <p14:creationId xmlns:p14="http://schemas.microsoft.com/office/powerpoint/2010/main" val="414684252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C5E79A7B-6E9B-4D8B-98C9-581BAFCD9E2C}" vid="{6689B8EA-19EC-43E8-9535-A6577667DDE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170</TotalTime>
  <Words>1537</Words>
  <Application>Microsoft Office PowerPoint</Application>
  <PresentationFormat>Custom</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Telemedicine</vt:lpstr>
      <vt:lpstr>Telemedicine</vt:lpstr>
      <vt:lpstr>Telemedicine</vt:lpstr>
      <vt:lpstr>Telemedicine System</vt:lpstr>
      <vt:lpstr>Telemedicine system</vt:lpstr>
      <vt:lpstr>History of Telemedicine</vt:lpstr>
      <vt:lpstr>PowerPoint Presentation</vt:lpstr>
      <vt:lpstr>PowerPoint Presentation</vt:lpstr>
      <vt:lpstr>Benefits of Telemedicines</vt:lpstr>
      <vt:lpstr>Type of Technology</vt:lpstr>
      <vt:lpstr>Infrastructure</vt:lpstr>
      <vt:lpstr>Telecommunication Technologies</vt:lpstr>
      <vt:lpstr>Application of Telemedicine in Public Health</vt:lpstr>
      <vt:lpstr>Application of Telemedicine in Public Health</vt:lpstr>
      <vt:lpstr>Challenges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Telemedicine</dc:title>
  <dc:creator>pramod shekhar</dc:creator>
  <cp:lastModifiedBy>USER</cp:lastModifiedBy>
  <cp:revision>4</cp:revision>
  <dcterms:created xsi:type="dcterms:W3CDTF">2023-07-10T16:20:51Z</dcterms:created>
  <dcterms:modified xsi:type="dcterms:W3CDTF">2023-07-11T05:53:14Z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