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353" r:id="rId2"/>
    <p:sldId id="354" r:id="rId3"/>
    <p:sldId id="355" r:id="rId4"/>
    <p:sldId id="356" r:id="rId5"/>
    <p:sldId id="357" r:id="rId6"/>
    <p:sldId id="350" r:id="rId7"/>
    <p:sldId id="358" r:id="rId8"/>
    <p:sldId id="359" r:id="rId9"/>
    <p:sldId id="360" r:id="rId10"/>
    <p:sldId id="361" r:id="rId11"/>
    <p:sldId id="297" r:id="rId12"/>
    <p:sldId id="362" r:id="rId13"/>
    <p:sldId id="364" r:id="rId14"/>
    <p:sldId id="365" r:id="rId15"/>
    <p:sldId id="363" r:id="rId16"/>
    <p:sldId id="366" r:id="rId17"/>
    <p:sldId id="367" r:id="rId18"/>
    <p:sldId id="368" r:id="rId19"/>
    <p:sldId id="369" r:id="rId20"/>
    <p:sldId id="371" r:id="rId21"/>
    <p:sldId id="372" r:id="rId22"/>
    <p:sldId id="370" r:id="rId23"/>
    <p:sldId id="373" r:id="rId24"/>
    <p:sldId id="374" r:id="rId25"/>
    <p:sldId id="375" r:id="rId26"/>
    <p:sldId id="376" r:id="rId27"/>
    <p:sldId id="377" r:id="rId28"/>
    <p:sldId id="378" r:id="rId29"/>
    <p:sldId id="379" r:id="rId30"/>
    <p:sldId id="380" r:id="rId31"/>
    <p:sldId id="381" r:id="rId32"/>
    <p:sldId id="383" r:id="rId33"/>
    <p:sldId id="385" r:id="rId34"/>
    <p:sldId id="448" r:id="rId35"/>
    <p:sldId id="386" r:id="rId36"/>
    <p:sldId id="387" r:id="rId37"/>
    <p:sldId id="388" r:id="rId38"/>
    <p:sldId id="389" r:id="rId39"/>
    <p:sldId id="390" r:id="rId40"/>
    <p:sldId id="391" r:id="rId41"/>
    <p:sldId id="392" r:id="rId42"/>
    <p:sldId id="393" r:id="rId43"/>
    <p:sldId id="394" r:id="rId44"/>
    <p:sldId id="395" r:id="rId45"/>
    <p:sldId id="396" r:id="rId46"/>
    <p:sldId id="398" r:id="rId47"/>
    <p:sldId id="397" r:id="rId48"/>
    <p:sldId id="399" r:id="rId49"/>
    <p:sldId id="400" r:id="rId50"/>
    <p:sldId id="401" r:id="rId51"/>
    <p:sldId id="402" r:id="rId52"/>
    <p:sldId id="403" r:id="rId53"/>
    <p:sldId id="449" r:id="rId54"/>
    <p:sldId id="404" r:id="rId55"/>
    <p:sldId id="405" r:id="rId56"/>
    <p:sldId id="406" r:id="rId57"/>
    <p:sldId id="407" r:id="rId58"/>
    <p:sldId id="408" r:id="rId59"/>
    <p:sldId id="409" r:id="rId60"/>
    <p:sldId id="433" r:id="rId61"/>
    <p:sldId id="434" r:id="rId62"/>
    <p:sldId id="435" r:id="rId63"/>
    <p:sldId id="432" r:id="rId64"/>
    <p:sldId id="436" r:id="rId65"/>
    <p:sldId id="437" r:id="rId66"/>
    <p:sldId id="438" r:id="rId67"/>
    <p:sldId id="439" r:id="rId68"/>
    <p:sldId id="440" r:id="rId69"/>
    <p:sldId id="441" r:id="rId70"/>
    <p:sldId id="443" r:id="rId71"/>
    <p:sldId id="445" r:id="rId72"/>
    <p:sldId id="446" r:id="rId73"/>
    <p:sldId id="44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9B6E9-2F51-4167-BC22-AFB7D836A0C6}" type="datetimeFigureOut">
              <a:rPr lang="en-IN" smtClean="0"/>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D805C-A842-4FE1-B9F5-AB54CEF792FA}" type="slidenum">
              <a:rPr lang="en-IN" smtClean="0"/>
              <a:t>‹#›</a:t>
            </a:fld>
            <a:endParaRPr lang="en-IN"/>
          </a:p>
        </p:txBody>
      </p:sp>
    </p:spTree>
    <p:extLst>
      <p:ext uri="{BB962C8B-B14F-4D97-AF65-F5344CB8AC3E}">
        <p14:creationId xmlns:p14="http://schemas.microsoft.com/office/powerpoint/2010/main" val="364847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43E0042-9AE7-4C2F-B15E-8EF2F525D7BD}"/>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A0416683-4D28-4FD1-A229-C5E3B6FA56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646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74F0-E04A-4DE3-B576-713FCFB0C0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8FE866-7B7B-44C0-BA51-7E1B26CDF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6FF721-929C-41F3-A4D5-476DFAE83BE3}"/>
              </a:ext>
            </a:extLst>
          </p:cNvPr>
          <p:cNvSpPr>
            <a:spLocks noGrp="1"/>
          </p:cNvSpPr>
          <p:nvPr>
            <p:ph type="dt" sz="half" idx="10"/>
          </p:nvPr>
        </p:nvSpPr>
        <p:spPr/>
        <p:txBody>
          <a:bodyPr/>
          <a:lstStyle/>
          <a:p>
            <a:fld id="{60D9B0D4-7FEF-4487-99D0-B3955EEAD579}" type="datetime1">
              <a:rPr lang="en-IN" smtClean="0"/>
              <a:t>11-05-2023</a:t>
            </a:fld>
            <a:endParaRPr lang="en-IN"/>
          </a:p>
        </p:txBody>
      </p:sp>
      <p:sp>
        <p:nvSpPr>
          <p:cNvPr id="5" name="Footer Placeholder 4">
            <a:extLst>
              <a:ext uri="{FF2B5EF4-FFF2-40B4-BE49-F238E27FC236}">
                <a16:creationId xmlns:a16="http://schemas.microsoft.com/office/drawing/2014/main" id="{EE6299AD-C5FC-4760-9C4C-4513FA24880F}"/>
              </a:ext>
            </a:extLst>
          </p:cNvPr>
          <p:cNvSpPr>
            <a:spLocks noGrp="1"/>
          </p:cNvSpPr>
          <p:nvPr>
            <p:ph type="ftr" sz="quarter" idx="11"/>
          </p:nvPr>
        </p:nvSpPr>
        <p:spPr/>
        <p:txBody>
          <a:bodyPr/>
          <a:lstStyle/>
          <a:p>
            <a:r>
              <a:rPr lang="en-IN"/>
              <a:t>Dept of CSE ,SCEM, G B Janardhana Swamy</a:t>
            </a:r>
          </a:p>
        </p:txBody>
      </p:sp>
      <p:sp>
        <p:nvSpPr>
          <p:cNvPr id="6" name="Slide Number Placeholder 5">
            <a:extLst>
              <a:ext uri="{FF2B5EF4-FFF2-40B4-BE49-F238E27FC236}">
                <a16:creationId xmlns:a16="http://schemas.microsoft.com/office/drawing/2014/main" id="{C7E9067E-4340-4DF5-A729-0C12C92995D9}"/>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246592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E36A-6B6C-4C64-A138-C604E004FC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7E95D-9BF5-4934-BF92-4B87B37143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B706C-747E-4B7B-9FA4-9D110558A741}"/>
              </a:ext>
            </a:extLst>
          </p:cNvPr>
          <p:cNvSpPr>
            <a:spLocks noGrp="1"/>
          </p:cNvSpPr>
          <p:nvPr>
            <p:ph type="dt" sz="half" idx="10"/>
          </p:nvPr>
        </p:nvSpPr>
        <p:spPr/>
        <p:txBody>
          <a:bodyPr/>
          <a:lstStyle/>
          <a:p>
            <a:fld id="{F8884D0B-131C-468D-8D8E-3FEE316A8478}" type="datetime1">
              <a:rPr lang="en-IN" smtClean="0"/>
              <a:t>11-05-2023</a:t>
            </a:fld>
            <a:endParaRPr lang="en-IN"/>
          </a:p>
        </p:txBody>
      </p:sp>
      <p:sp>
        <p:nvSpPr>
          <p:cNvPr id="5" name="Footer Placeholder 4">
            <a:extLst>
              <a:ext uri="{FF2B5EF4-FFF2-40B4-BE49-F238E27FC236}">
                <a16:creationId xmlns:a16="http://schemas.microsoft.com/office/drawing/2014/main" id="{66486945-7991-4C22-AA8F-7CBC47884199}"/>
              </a:ext>
            </a:extLst>
          </p:cNvPr>
          <p:cNvSpPr>
            <a:spLocks noGrp="1"/>
          </p:cNvSpPr>
          <p:nvPr>
            <p:ph type="ftr" sz="quarter" idx="11"/>
          </p:nvPr>
        </p:nvSpPr>
        <p:spPr/>
        <p:txBody>
          <a:bodyPr/>
          <a:lstStyle/>
          <a:p>
            <a:r>
              <a:rPr lang="en-IN"/>
              <a:t>Dept of CSE ,SCEM, G B Janardhana Swamy</a:t>
            </a:r>
          </a:p>
        </p:txBody>
      </p:sp>
      <p:sp>
        <p:nvSpPr>
          <p:cNvPr id="6" name="Slide Number Placeholder 5">
            <a:extLst>
              <a:ext uri="{FF2B5EF4-FFF2-40B4-BE49-F238E27FC236}">
                <a16:creationId xmlns:a16="http://schemas.microsoft.com/office/drawing/2014/main" id="{0687AB0F-BB0E-422E-98AD-364FDEDE0380}"/>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374583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BA7B5-91F6-497F-90F3-E85C19C120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1AE25-EE4B-4DC9-ABFA-9780CE20B5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6CEF0F-A06F-4966-BA55-0BA1E61DC83F}"/>
              </a:ext>
            </a:extLst>
          </p:cNvPr>
          <p:cNvSpPr>
            <a:spLocks noGrp="1"/>
          </p:cNvSpPr>
          <p:nvPr>
            <p:ph type="dt" sz="half" idx="10"/>
          </p:nvPr>
        </p:nvSpPr>
        <p:spPr/>
        <p:txBody>
          <a:bodyPr/>
          <a:lstStyle/>
          <a:p>
            <a:fld id="{5634933C-1210-4195-A8F9-BDED6A888E4D}" type="datetime1">
              <a:rPr lang="en-IN" smtClean="0"/>
              <a:t>11-05-2023</a:t>
            </a:fld>
            <a:endParaRPr lang="en-IN"/>
          </a:p>
        </p:txBody>
      </p:sp>
      <p:sp>
        <p:nvSpPr>
          <p:cNvPr id="5" name="Footer Placeholder 4">
            <a:extLst>
              <a:ext uri="{FF2B5EF4-FFF2-40B4-BE49-F238E27FC236}">
                <a16:creationId xmlns:a16="http://schemas.microsoft.com/office/drawing/2014/main" id="{E886C41C-1C17-430C-9259-342B34B023EA}"/>
              </a:ext>
            </a:extLst>
          </p:cNvPr>
          <p:cNvSpPr>
            <a:spLocks noGrp="1"/>
          </p:cNvSpPr>
          <p:nvPr>
            <p:ph type="ftr" sz="quarter" idx="11"/>
          </p:nvPr>
        </p:nvSpPr>
        <p:spPr/>
        <p:txBody>
          <a:bodyPr/>
          <a:lstStyle/>
          <a:p>
            <a:r>
              <a:rPr lang="en-IN"/>
              <a:t>Dept of CSE ,SCEM, G B Janardhana Swamy</a:t>
            </a:r>
          </a:p>
        </p:txBody>
      </p:sp>
      <p:sp>
        <p:nvSpPr>
          <p:cNvPr id="6" name="Slide Number Placeholder 5">
            <a:extLst>
              <a:ext uri="{FF2B5EF4-FFF2-40B4-BE49-F238E27FC236}">
                <a16:creationId xmlns:a16="http://schemas.microsoft.com/office/drawing/2014/main" id="{F92A0939-85A5-4342-A985-7D12DACF74A4}"/>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46127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1FD0-740A-41AD-BBEB-9014761C7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010AD-1A57-4D50-8068-5629FF4DC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F44AD-3318-4685-BC57-0100453BB4E4}"/>
              </a:ext>
            </a:extLst>
          </p:cNvPr>
          <p:cNvSpPr>
            <a:spLocks noGrp="1"/>
          </p:cNvSpPr>
          <p:nvPr>
            <p:ph type="dt" sz="half" idx="10"/>
          </p:nvPr>
        </p:nvSpPr>
        <p:spPr/>
        <p:txBody>
          <a:bodyPr/>
          <a:lstStyle/>
          <a:p>
            <a:fld id="{3538EF61-D49F-4914-8A62-9036BB0410F7}" type="datetime1">
              <a:rPr lang="en-IN" smtClean="0"/>
              <a:t>11-05-2023</a:t>
            </a:fld>
            <a:endParaRPr lang="en-IN"/>
          </a:p>
        </p:txBody>
      </p:sp>
      <p:sp>
        <p:nvSpPr>
          <p:cNvPr id="5" name="Footer Placeholder 4">
            <a:extLst>
              <a:ext uri="{FF2B5EF4-FFF2-40B4-BE49-F238E27FC236}">
                <a16:creationId xmlns:a16="http://schemas.microsoft.com/office/drawing/2014/main" id="{A8A53C96-DB1B-4392-B1B5-94C15A297069}"/>
              </a:ext>
            </a:extLst>
          </p:cNvPr>
          <p:cNvSpPr>
            <a:spLocks noGrp="1"/>
          </p:cNvSpPr>
          <p:nvPr>
            <p:ph type="ftr" sz="quarter" idx="11"/>
          </p:nvPr>
        </p:nvSpPr>
        <p:spPr/>
        <p:txBody>
          <a:bodyPr/>
          <a:lstStyle/>
          <a:p>
            <a:r>
              <a:rPr lang="en-IN"/>
              <a:t>Dept of CSE ,SCEM, G B Janardhana Swamy</a:t>
            </a:r>
          </a:p>
        </p:txBody>
      </p:sp>
      <p:sp>
        <p:nvSpPr>
          <p:cNvPr id="6" name="Slide Number Placeholder 5">
            <a:extLst>
              <a:ext uri="{FF2B5EF4-FFF2-40B4-BE49-F238E27FC236}">
                <a16:creationId xmlns:a16="http://schemas.microsoft.com/office/drawing/2014/main" id="{90FCE241-134C-4494-9A81-D361898AD71C}"/>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216203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8C3C-327F-4461-B647-FD8DBED5F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C04253-BC9E-4845-B3E6-3C083CD6B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8CB38-0676-435C-93E3-8E468E8DE047}"/>
              </a:ext>
            </a:extLst>
          </p:cNvPr>
          <p:cNvSpPr>
            <a:spLocks noGrp="1"/>
          </p:cNvSpPr>
          <p:nvPr>
            <p:ph type="dt" sz="half" idx="10"/>
          </p:nvPr>
        </p:nvSpPr>
        <p:spPr/>
        <p:txBody>
          <a:bodyPr/>
          <a:lstStyle/>
          <a:p>
            <a:fld id="{FF4122C0-ACE7-4292-A920-0A91C7ACA8E0}" type="datetime1">
              <a:rPr lang="en-IN" smtClean="0"/>
              <a:t>11-05-2023</a:t>
            </a:fld>
            <a:endParaRPr lang="en-IN"/>
          </a:p>
        </p:txBody>
      </p:sp>
      <p:sp>
        <p:nvSpPr>
          <p:cNvPr id="5" name="Footer Placeholder 4">
            <a:extLst>
              <a:ext uri="{FF2B5EF4-FFF2-40B4-BE49-F238E27FC236}">
                <a16:creationId xmlns:a16="http://schemas.microsoft.com/office/drawing/2014/main" id="{F452C529-5593-4FD0-B844-172BEA9F5166}"/>
              </a:ext>
            </a:extLst>
          </p:cNvPr>
          <p:cNvSpPr>
            <a:spLocks noGrp="1"/>
          </p:cNvSpPr>
          <p:nvPr>
            <p:ph type="ftr" sz="quarter" idx="11"/>
          </p:nvPr>
        </p:nvSpPr>
        <p:spPr/>
        <p:txBody>
          <a:bodyPr/>
          <a:lstStyle/>
          <a:p>
            <a:r>
              <a:rPr lang="en-IN"/>
              <a:t>Dept of CSE ,SCEM, G B Janardhana Swamy</a:t>
            </a:r>
          </a:p>
        </p:txBody>
      </p:sp>
      <p:sp>
        <p:nvSpPr>
          <p:cNvPr id="6" name="Slide Number Placeholder 5">
            <a:extLst>
              <a:ext uri="{FF2B5EF4-FFF2-40B4-BE49-F238E27FC236}">
                <a16:creationId xmlns:a16="http://schemas.microsoft.com/office/drawing/2014/main" id="{5F934733-983F-4964-A4EA-CBECCA70F3D6}"/>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301500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F625-9B17-4EA1-9F03-007177C56A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0A9EF1-ECD1-4844-B277-1E15F46EE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2E9A34-636A-4266-B4A7-C9E640D3E6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BCDA9E-CAB9-4C8C-85E5-3E29B6E4A408}"/>
              </a:ext>
            </a:extLst>
          </p:cNvPr>
          <p:cNvSpPr>
            <a:spLocks noGrp="1"/>
          </p:cNvSpPr>
          <p:nvPr>
            <p:ph type="dt" sz="half" idx="10"/>
          </p:nvPr>
        </p:nvSpPr>
        <p:spPr/>
        <p:txBody>
          <a:bodyPr/>
          <a:lstStyle/>
          <a:p>
            <a:fld id="{567F0ECE-83D7-40B5-8E3D-F292BE52AD65}" type="datetime1">
              <a:rPr lang="en-IN" smtClean="0"/>
              <a:t>11-05-2023</a:t>
            </a:fld>
            <a:endParaRPr lang="en-IN"/>
          </a:p>
        </p:txBody>
      </p:sp>
      <p:sp>
        <p:nvSpPr>
          <p:cNvPr id="6" name="Footer Placeholder 5">
            <a:extLst>
              <a:ext uri="{FF2B5EF4-FFF2-40B4-BE49-F238E27FC236}">
                <a16:creationId xmlns:a16="http://schemas.microsoft.com/office/drawing/2014/main" id="{9F5C6837-3AA0-4EF6-BDAC-BB9B8D1F5CCF}"/>
              </a:ext>
            </a:extLst>
          </p:cNvPr>
          <p:cNvSpPr>
            <a:spLocks noGrp="1"/>
          </p:cNvSpPr>
          <p:nvPr>
            <p:ph type="ftr" sz="quarter" idx="11"/>
          </p:nvPr>
        </p:nvSpPr>
        <p:spPr/>
        <p:txBody>
          <a:bodyPr/>
          <a:lstStyle/>
          <a:p>
            <a:r>
              <a:rPr lang="en-IN"/>
              <a:t>Dept of CSE ,SCEM, G B Janardhana Swamy</a:t>
            </a:r>
          </a:p>
        </p:txBody>
      </p:sp>
      <p:sp>
        <p:nvSpPr>
          <p:cNvPr id="7" name="Slide Number Placeholder 6">
            <a:extLst>
              <a:ext uri="{FF2B5EF4-FFF2-40B4-BE49-F238E27FC236}">
                <a16:creationId xmlns:a16="http://schemas.microsoft.com/office/drawing/2014/main" id="{2B78A2C8-BAAB-4AFD-BB9B-FE9CDEEAD3E6}"/>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351440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B4EB-FEE5-43BF-AB80-CAB3971C2F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4C43F1-7AAB-4F8B-9A1C-4118C2E15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224EA-EF93-4344-8698-E9D0ADDD5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633990-A06B-4E35-AE20-2FBFAD47F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DE65D-1BEB-4BB4-9F19-0ED5C74E31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4B6E86-D689-4928-A8C0-524D2FE2BDEB}"/>
              </a:ext>
            </a:extLst>
          </p:cNvPr>
          <p:cNvSpPr>
            <a:spLocks noGrp="1"/>
          </p:cNvSpPr>
          <p:nvPr>
            <p:ph type="dt" sz="half" idx="10"/>
          </p:nvPr>
        </p:nvSpPr>
        <p:spPr/>
        <p:txBody>
          <a:bodyPr/>
          <a:lstStyle/>
          <a:p>
            <a:fld id="{C071C48A-B298-4973-AF6B-7FE6E30E7237}" type="datetime1">
              <a:rPr lang="en-IN" smtClean="0"/>
              <a:t>11-05-2023</a:t>
            </a:fld>
            <a:endParaRPr lang="en-IN"/>
          </a:p>
        </p:txBody>
      </p:sp>
      <p:sp>
        <p:nvSpPr>
          <p:cNvPr id="8" name="Footer Placeholder 7">
            <a:extLst>
              <a:ext uri="{FF2B5EF4-FFF2-40B4-BE49-F238E27FC236}">
                <a16:creationId xmlns:a16="http://schemas.microsoft.com/office/drawing/2014/main" id="{88D9F594-9508-443A-903A-A72E369C4850}"/>
              </a:ext>
            </a:extLst>
          </p:cNvPr>
          <p:cNvSpPr>
            <a:spLocks noGrp="1"/>
          </p:cNvSpPr>
          <p:nvPr>
            <p:ph type="ftr" sz="quarter" idx="11"/>
          </p:nvPr>
        </p:nvSpPr>
        <p:spPr/>
        <p:txBody>
          <a:bodyPr/>
          <a:lstStyle/>
          <a:p>
            <a:r>
              <a:rPr lang="en-IN"/>
              <a:t>Dept of CSE ,SCEM, G B Janardhana Swamy</a:t>
            </a:r>
          </a:p>
        </p:txBody>
      </p:sp>
      <p:sp>
        <p:nvSpPr>
          <p:cNvPr id="9" name="Slide Number Placeholder 8">
            <a:extLst>
              <a:ext uri="{FF2B5EF4-FFF2-40B4-BE49-F238E27FC236}">
                <a16:creationId xmlns:a16="http://schemas.microsoft.com/office/drawing/2014/main" id="{D4625EBC-4297-40B3-8D53-2B303FC5EC4D}"/>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204838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FDE6-8F74-4246-87B6-0435F6ED6F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0F77E8-2A07-4107-9482-3B49CDBB2445}"/>
              </a:ext>
            </a:extLst>
          </p:cNvPr>
          <p:cNvSpPr>
            <a:spLocks noGrp="1"/>
          </p:cNvSpPr>
          <p:nvPr>
            <p:ph type="dt" sz="half" idx="10"/>
          </p:nvPr>
        </p:nvSpPr>
        <p:spPr/>
        <p:txBody>
          <a:bodyPr/>
          <a:lstStyle/>
          <a:p>
            <a:fld id="{11BA0CF8-B779-43CE-8BED-8A900EC7C615}" type="datetime1">
              <a:rPr lang="en-IN" smtClean="0"/>
              <a:t>11-05-2023</a:t>
            </a:fld>
            <a:endParaRPr lang="en-IN"/>
          </a:p>
        </p:txBody>
      </p:sp>
      <p:sp>
        <p:nvSpPr>
          <p:cNvPr id="4" name="Footer Placeholder 3">
            <a:extLst>
              <a:ext uri="{FF2B5EF4-FFF2-40B4-BE49-F238E27FC236}">
                <a16:creationId xmlns:a16="http://schemas.microsoft.com/office/drawing/2014/main" id="{54439F04-585E-47B3-AB5E-8873D7E21B7C}"/>
              </a:ext>
            </a:extLst>
          </p:cNvPr>
          <p:cNvSpPr>
            <a:spLocks noGrp="1"/>
          </p:cNvSpPr>
          <p:nvPr>
            <p:ph type="ftr" sz="quarter" idx="11"/>
          </p:nvPr>
        </p:nvSpPr>
        <p:spPr/>
        <p:txBody>
          <a:bodyPr/>
          <a:lstStyle/>
          <a:p>
            <a:r>
              <a:rPr lang="en-IN"/>
              <a:t>Dept of CSE ,SCEM, G B Janardhana Swamy</a:t>
            </a:r>
          </a:p>
        </p:txBody>
      </p:sp>
      <p:sp>
        <p:nvSpPr>
          <p:cNvPr id="5" name="Slide Number Placeholder 4">
            <a:extLst>
              <a:ext uri="{FF2B5EF4-FFF2-40B4-BE49-F238E27FC236}">
                <a16:creationId xmlns:a16="http://schemas.microsoft.com/office/drawing/2014/main" id="{9A69C854-734B-4A41-8589-9D09E1E26583}"/>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146911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B3FA4F-5DA8-45CF-A2D6-7C93C17550F9}"/>
              </a:ext>
            </a:extLst>
          </p:cNvPr>
          <p:cNvSpPr>
            <a:spLocks noGrp="1"/>
          </p:cNvSpPr>
          <p:nvPr>
            <p:ph type="dt" sz="half" idx="10"/>
          </p:nvPr>
        </p:nvSpPr>
        <p:spPr/>
        <p:txBody>
          <a:bodyPr/>
          <a:lstStyle/>
          <a:p>
            <a:fld id="{829D5E96-1534-4859-AC90-5E9BE16DC63E}" type="datetime1">
              <a:rPr lang="en-IN" smtClean="0"/>
              <a:t>11-05-2023</a:t>
            </a:fld>
            <a:endParaRPr lang="en-IN"/>
          </a:p>
        </p:txBody>
      </p:sp>
      <p:sp>
        <p:nvSpPr>
          <p:cNvPr id="3" name="Footer Placeholder 2">
            <a:extLst>
              <a:ext uri="{FF2B5EF4-FFF2-40B4-BE49-F238E27FC236}">
                <a16:creationId xmlns:a16="http://schemas.microsoft.com/office/drawing/2014/main" id="{2D161617-9FCE-4916-A3C3-62AD98919433}"/>
              </a:ext>
            </a:extLst>
          </p:cNvPr>
          <p:cNvSpPr>
            <a:spLocks noGrp="1"/>
          </p:cNvSpPr>
          <p:nvPr>
            <p:ph type="ftr" sz="quarter" idx="11"/>
          </p:nvPr>
        </p:nvSpPr>
        <p:spPr/>
        <p:txBody>
          <a:bodyPr/>
          <a:lstStyle/>
          <a:p>
            <a:r>
              <a:rPr lang="en-IN"/>
              <a:t>Dept of CSE ,SCEM, G B Janardhana Swamy</a:t>
            </a:r>
          </a:p>
        </p:txBody>
      </p:sp>
      <p:sp>
        <p:nvSpPr>
          <p:cNvPr id="4" name="Slide Number Placeholder 3">
            <a:extLst>
              <a:ext uri="{FF2B5EF4-FFF2-40B4-BE49-F238E27FC236}">
                <a16:creationId xmlns:a16="http://schemas.microsoft.com/office/drawing/2014/main" id="{C8878F2F-9E9C-4959-ACD9-EB90BBAE2CC0}"/>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320561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CD7B-D4E6-4136-9006-17980A8A0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B17F1F-01FD-41D3-96A6-64CD949A5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E7669B-1D3E-4940-8D60-652D1A5F1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6E1BB-A6C7-4706-8FDE-F537EDE8BFA8}"/>
              </a:ext>
            </a:extLst>
          </p:cNvPr>
          <p:cNvSpPr>
            <a:spLocks noGrp="1"/>
          </p:cNvSpPr>
          <p:nvPr>
            <p:ph type="dt" sz="half" idx="10"/>
          </p:nvPr>
        </p:nvSpPr>
        <p:spPr/>
        <p:txBody>
          <a:bodyPr/>
          <a:lstStyle/>
          <a:p>
            <a:fld id="{66E8F354-9A16-4361-805D-D6E9EFAF65DA}" type="datetime1">
              <a:rPr lang="en-IN" smtClean="0"/>
              <a:t>11-05-2023</a:t>
            </a:fld>
            <a:endParaRPr lang="en-IN"/>
          </a:p>
        </p:txBody>
      </p:sp>
      <p:sp>
        <p:nvSpPr>
          <p:cNvPr id="6" name="Footer Placeholder 5">
            <a:extLst>
              <a:ext uri="{FF2B5EF4-FFF2-40B4-BE49-F238E27FC236}">
                <a16:creationId xmlns:a16="http://schemas.microsoft.com/office/drawing/2014/main" id="{6353460B-7552-4550-BDA0-7A7ACB12663B}"/>
              </a:ext>
            </a:extLst>
          </p:cNvPr>
          <p:cNvSpPr>
            <a:spLocks noGrp="1"/>
          </p:cNvSpPr>
          <p:nvPr>
            <p:ph type="ftr" sz="quarter" idx="11"/>
          </p:nvPr>
        </p:nvSpPr>
        <p:spPr/>
        <p:txBody>
          <a:bodyPr/>
          <a:lstStyle/>
          <a:p>
            <a:r>
              <a:rPr lang="en-IN"/>
              <a:t>Dept of CSE ,SCEM, G B Janardhana Swamy</a:t>
            </a:r>
          </a:p>
        </p:txBody>
      </p:sp>
      <p:sp>
        <p:nvSpPr>
          <p:cNvPr id="7" name="Slide Number Placeholder 6">
            <a:extLst>
              <a:ext uri="{FF2B5EF4-FFF2-40B4-BE49-F238E27FC236}">
                <a16:creationId xmlns:a16="http://schemas.microsoft.com/office/drawing/2014/main" id="{7F1CAB57-DDCC-4041-9817-52289EC2A5E1}"/>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277309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A138-7B22-4C78-AB60-735997E0B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5660B3-EF4C-4623-B212-D7385AAA6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02CEF1-738B-4D7A-9CF6-812B82FB4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BC99B-2779-4BF2-9081-EB628B006285}"/>
              </a:ext>
            </a:extLst>
          </p:cNvPr>
          <p:cNvSpPr>
            <a:spLocks noGrp="1"/>
          </p:cNvSpPr>
          <p:nvPr>
            <p:ph type="dt" sz="half" idx="10"/>
          </p:nvPr>
        </p:nvSpPr>
        <p:spPr/>
        <p:txBody>
          <a:bodyPr/>
          <a:lstStyle/>
          <a:p>
            <a:fld id="{5F455CAC-7DAC-45AC-A361-34782AA2543A}" type="datetime1">
              <a:rPr lang="en-IN" smtClean="0"/>
              <a:t>11-05-2023</a:t>
            </a:fld>
            <a:endParaRPr lang="en-IN"/>
          </a:p>
        </p:txBody>
      </p:sp>
      <p:sp>
        <p:nvSpPr>
          <p:cNvPr id="6" name="Footer Placeholder 5">
            <a:extLst>
              <a:ext uri="{FF2B5EF4-FFF2-40B4-BE49-F238E27FC236}">
                <a16:creationId xmlns:a16="http://schemas.microsoft.com/office/drawing/2014/main" id="{AE34D37F-8C22-449D-8EBB-EBCEC671BF37}"/>
              </a:ext>
            </a:extLst>
          </p:cNvPr>
          <p:cNvSpPr>
            <a:spLocks noGrp="1"/>
          </p:cNvSpPr>
          <p:nvPr>
            <p:ph type="ftr" sz="quarter" idx="11"/>
          </p:nvPr>
        </p:nvSpPr>
        <p:spPr/>
        <p:txBody>
          <a:bodyPr/>
          <a:lstStyle/>
          <a:p>
            <a:r>
              <a:rPr lang="en-IN"/>
              <a:t>Dept of CSE ,SCEM, G B Janardhana Swamy</a:t>
            </a:r>
          </a:p>
        </p:txBody>
      </p:sp>
      <p:sp>
        <p:nvSpPr>
          <p:cNvPr id="7" name="Slide Number Placeholder 6">
            <a:extLst>
              <a:ext uri="{FF2B5EF4-FFF2-40B4-BE49-F238E27FC236}">
                <a16:creationId xmlns:a16="http://schemas.microsoft.com/office/drawing/2014/main" id="{4240B1FE-128A-48CD-ACC3-FBCCC51F1B23}"/>
              </a:ext>
            </a:extLst>
          </p:cNvPr>
          <p:cNvSpPr>
            <a:spLocks noGrp="1"/>
          </p:cNvSpPr>
          <p:nvPr>
            <p:ph type="sldNum" sz="quarter" idx="12"/>
          </p:nvPr>
        </p:nvSpPr>
        <p:spPr/>
        <p:txBody>
          <a:bodyPr/>
          <a:lstStyle/>
          <a:p>
            <a:fld id="{C2238EDC-D26F-4BB3-AEE9-A9942DC8ED02}" type="slidenum">
              <a:rPr lang="en-IN" smtClean="0"/>
              <a:t>‹#›</a:t>
            </a:fld>
            <a:endParaRPr lang="en-IN"/>
          </a:p>
        </p:txBody>
      </p:sp>
    </p:spTree>
    <p:extLst>
      <p:ext uri="{BB962C8B-B14F-4D97-AF65-F5344CB8AC3E}">
        <p14:creationId xmlns:p14="http://schemas.microsoft.com/office/powerpoint/2010/main" val="312500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9D78F-B6BD-4368-9B5C-22E29EFAD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4BD909-7C6E-4BF5-9CCE-ECD4DE977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4BF9BC-55BF-4EA1-9563-4F63A4EF6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8206F-85B6-41BD-BDFD-13BEA0AC02BD}" type="datetime1">
              <a:rPr lang="en-IN" smtClean="0"/>
              <a:t>11-05-2023</a:t>
            </a:fld>
            <a:endParaRPr lang="en-IN"/>
          </a:p>
        </p:txBody>
      </p:sp>
      <p:sp>
        <p:nvSpPr>
          <p:cNvPr id="5" name="Footer Placeholder 4">
            <a:extLst>
              <a:ext uri="{FF2B5EF4-FFF2-40B4-BE49-F238E27FC236}">
                <a16:creationId xmlns:a16="http://schemas.microsoft.com/office/drawing/2014/main" id="{EB3EDAFB-2631-49CC-A52A-54ED120F8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CSE ,SCEM, G B Janardhana Swamy</a:t>
            </a:r>
          </a:p>
        </p:txBody>
      </p:sp>
      <p:sp>
        <p:nvSpPr>
          <p:cNvPr id="6" name="Slide Number Placeholder 5">
            <a:extLst>
              <a:ext uri="{FF2B5EF4-FFF2-40B4-BE49-F238E27FC236}">
                <a16:creationId xmlns:a16="http://schemas.microsoft.com/office/drawing/2014/main" id="{C824DBFE-1371-4F95-B7E2-8B7501825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38EDC-D26F-4BB3-AEE9-A9942DC8ED02}" type="slidenum">
              <a:rPr lang="en-IN" smtClean="0"/>
              <a:t>‹#›</a:t>
            </a:fld>
            <a:endParaRPr lang="en-IN"/>
          </a:p>
        </p:txBody>
      </p:sp>
    </p:spTree>
    <p:extLst>
      <p:ext uri="{BB962C8B-B14F-4D97-AF65-F5344CB8AC3E}">
        <p14:creationId xmlns:p14="http://schemas.microsoft.com/office/powerpoint/2010/main" val="3492618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EA0601F4-D119-48B2-9E53-15BCA4AE7C9F}"/>
              </a:ext>
            </a:extLst>
          </p:cNvPr>
          <p:cNvSpPr>
            <a:spLocks noGrp="1" noChangeArrowheads="1"/>
          </p:cNvSpPr>
          <p:nvPr>
            <p:ph idx="1"/>
          </p:nvPr>
        </p:nvSpPr>
        <p:spPr/>
        <p:txBody>
          <a:bodyPr/>
          <a:lstStyle/>
          <a:p>
            <a:pPr marL="0" indent="0" algn="ctr">
              <a:buNone/>
            </a:pPr>
            <a:endParaRPr lang="en-US" altLang="en-US" sz="4400"/>
          </a:p>
          <a:p>
            <a:pPr marL="0" indent="0" algn="ctr">
              <a:buNone/>
            </a:pPr>
            <a:endParaRPr lang="en-US" altLang="en-US" sz="4400"/>
          </a:p>
          <a:p>
            <a:pPr marL="0" indent="0" algn="ctr">
              <a:buNone/>
            </a:pPr>
            <a:r>
              <a:rPr lang="en-US" altLang="en-US" sz="4400"/>
              <a:t>Operating System</a:t>
            </a:r>
          </a:p>
          <a:p>
            <a:pPr marL="0" indent="0" algn="ctr">
              <a:buNone/>
            </a:pPr>
            <a:r>
              <a:rPr lang="en-US" altLang="en-US" sz="4400"/>
              <a:t>(18CS43)</a:t>
            </a:r>
            <a:endParaRPr lang="en-IN" altLang="en-US" sz="4400"/>
          </a:p>
        </p:txBody>
      </p:sp>
      <p:sp>
        <p:nvSpPr>
          <p:cNvPr id="2" name="Footer Placeholder 1">
            <a:extLst>
              <a:ext uri="{FF2B5EF4-FFF2-40B4-BE49-F238E27FC236}">
                <a16:creationId xmlns:a16="http://schemas.microsoft.com/office/drawing/2014/main" id="{6EAB2D6A-6815-4592-A74B-44506B61B072}"/>
              </a:ext>
            </a:extLst>
          </p:cNvPr>
          <p:cNvSpPr>
            <a:spLocks noGrp="1"/>
          </p:cNvSpPr>
          <p:nvPr>
            <p:ph type="ftr" sz="quarter" idx="11"/>
          </p:nvPr>
        </p:nvSpPr>
        <p:spPr/>
        <p:txBody>
          <a:bodyPr/>
          <a:lstStyle/>
          <a:p>
            <a:r>
              <a:rPr lang="en-IN"/>
              <a:t>Dept of CSE ,SCEM, G B Janardhana Swamy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13AD-8E78-4839-A4F0-5D9F16F13C18}"/>
              </a:ext>
            </a:extLst>
          </p:cNvPr>
          <p:cNvSpPr>
            <a:spLocks noGrp="1"/>
          </p:cNvSpPr>
          <p:nvPr>
            <p:ph type="title"/>
          </p:nvPr>
        </p:nvSpPr>
        <p:spPr>
          <a:xfrm>
            <a:off x="838200" y="365125"/>
            <a:ext cx="10515600" cy="746223"/>
          </a:xfrm>
        </p:spPr>
        <p:txBody>
          <a:bodyPr/>
          <a:lstStyle/>
          <a:p>
            <a:pPr algn="ctr"/>
            <a:r>
              <a:rPr lang="en-US" dirty="0">
                <a:solidFill>
                  <a:srgbClr val="FF0000"/>
                </a:solidFill>
              </a:rPr>
              <a:t>Operating systems from two viewpoints</a:t>
            </a:r>
            <a:endParaRPr lang="en-IN" dirty="0">
              <a:solidFill>
                <a:srgbClr val="FF0000"/>
              </a:solidFill>
            </a:endParaRPr>
          </a:p>
        </p:txBody>
      </p:sp>
      <p:sp>
        <p:nvSpPr>
          <p:cNvPr id="3" name="Content Placeholder 2">
            <a:extLst>
              <a:ext uri="{FF2B5EF4-FFF2-40B4-BE49-F238E27FC236}">
                <a16:creationId xmlns:a16="http://schemas.microsoft.com/office/drawing/2014/main" id="{59456D54-821E-4C28-BC8F-05492AE3013D}"/>
              </a:ext>
            </a:extLst>
          </p:cNvPr>
          <p:cNvSpPr>
            <a:spLocks noGrp="1"/>
          </p:cNvSpPr>
          <p:nvPr>
            <p:ph idx="1"/>
          </p:nvPr>
        </p:nvSpPr>
        <p:spPr>
          <a:xfrm>
            <a:off x="838200" y="1266092"/>
            <a:ext cx="10515600" cy="4967142"/>
          </a:xfrm>
        </p:spPr>
        <p:txBody>
          <a:bodyPr/>
          <a:lstStyle/>
          <a:p>
            <a:pPr marL="0" indent="0">
              <a:buNone/>
            </a:pPr>
            <a:r>
              <a:rPr lang="en-IN" dirty="0">
                <a:solidFill>
                  <a:srgbClr val="FFC000"/>
                </a:solidFill>
              </a:rPr>
              <a:t>System View</a:t>
            </a:r>
            <a:r>
              <a:rPr lang="en-IN" dirty="0"/>
              <a:t>:</a:t>
            </a:r>
            <a:r>
              <a:rPr lang="en-US" dirty="0"/>
              <a:t>From the computer's point of view, the operating system is the program most intimately involved with the hardware.</a:t>
            </a:r>
          </a:p>
          <a:p>
            <a:r>
              <a:rPr lang="en-US" dirty="0"/>
              <a:t>We can view an operating system as a </a:t>
            </a:r>
            <a:r>
              <a:rPr lang="en-US" dirty="0">
                <a:solidFill>
                  <a:srgbClr val="FFFF00"/>
                </a:solidFill>
              </a:rPr>
              <a:t>resource allocator</a:t>
            </a:r>
            <a:r>
              <a:rPr lang="en-US" dirty="0"/>
              <a:t>.</a:t>
            </a:r>
          </a:p>
          <a:p>
            <a:pPr lvl="1"/>
            <a:r>
              <a:rPr lang="en-US" altLang="en-US" dirty="0"/>
              <a:t>Manages all resources</a:t>
            </a:r>
          </a:p>
          <a:p>
            <a:pPr lvl="1"/>
            <a:r>
              <a:rPr lang="en-US" altLang="en-US" dirty="0"/>
              <a:t>Decides between conflicting requests for efficient and fair resource use.</a:t>
            </a:r>
          </a:p>
          <a:p>
            <a:r>
              <a:rPr lang="en-US" dirty="0"/>
              <a:t>A slightly different view of an operating system emphasizes the need to control the various I/O devices and user programs. An operating system is a </a:t>
            </a:r>
            <a:r>
              <a:rPr lang="en-US" dirty="0">
                <a:solidFill>
                  <a:srgbClr val="FFFF00"/>
                </a:solidFill>
              </a:rPr>
              <a:t>control program</a:t>
            </a:r>
            <a:r>
              <a:rPr lang="en-US" dirty="0"/>
              <a:t>.</a:t>
            </a:r>
          </a:p>
          <a:p>
            <a:pPr lvl="1"/>
            <a:r>
              <a:rPr lang="en-US" altLang="en-US" dirty="0"/>
              <a:t>Controls execution of programs to prevent errors and improper use of the computer</a:t>
            </a:r>
          </a:p>
          <a:p>
            <a:pPr marL="0" indent="0">
              <a:buNone/>
            </a:pPr>
            <a:endParaRPr lang="en-US" dirty="0"/>
          </a:p>
          <a:p>
            <a:endParaRPr lang="en-US" altLang="en-US" dirty="0"/>
          </a:p>
          <a:p>
            <a:pPr lvl="1"/>
            <a:endParaRPr lang="en-US" dirty="0"/>
          </a:p>
          <a:p>
            <a:pPr marL="0" indent="0">
              <a:buNone/>
            </a:pPr>
            <a:endParaRPr lang="en-IN" dirty="0"/>
          </a:p>
        </p:txBody>
      </p:sp>
      <p:sp>
        <p:nvSpPr>
          <p:cNvPr id="4" name="Footer Placeholder 3">
            <a:extLst>
              <a:ext uri="{FF2B5EF4-FFF2-40B4-BE49-F238E27FC236}">
                <a16:creationId xmlns:a16="http://schemas.microsoft.com/office/drawing/2014/main" id="{00B53373-2134-43DD-8F48-FF6D9B7DE7B3}"/>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67517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3325560-A06A-4AEF-87DA-716AD489B2C3}"/>
              </a:ext>
            </a:extLst>
          </p:cNvPr>
          <p:cNvSpPr>
            <a:spLocks noGrp="1" noChangeArrowheads="1"/>
          </p:cNvSpPr>
          <p:nvPr>
            <p:ph type="title"/>
          </p:nvPr>
        </p:nvSpPr>
        <p:spPr>
          <a:xfrm>
            <a:off x="838200" y="-113177"/>
            <a:ext cx="10515600" cy="1325563"/>
          </a:xfrm>
        </p:spPr>
        <p:txBody>
          <a:bodyPr/>
          <a:lstStyle/>
          <a:p>
            <a:pPr algn="ctr"/>
            <a:r>
              <a:rPr lang="en-IN" dirty="0">
                <a:solidFill>
                  <a:srgbClr val="FF0000"/>
                </a:solidFill>
              </a:rPr>
              <a:t>Defining Operating Systems</a:t>
            </a:r>
            <a:endParaRPr lang="en-US" altLang="en-US" dirty="0">
              <a:solidFill>
                <a:srgbClr val="FF0000"/>
              </a:solidFill>
            </a:endParaRPr>
          </a:p>
        </p:txBody>
      </p:sp>
      <p:sp>
        <p:nvSpPr>
          <p:cNvPr id="12291" name="Rectangle 3">
            <a:extLst>
              <a:ext uri="{FF2B5EF4-FFF2-40B4-BE49-F238E27FC236}">
                <a16:creationId xmlns:a16="http://schemas.microsoft.com/office/drawing/2014/main" id="{EFE935A7-0D1C-4392-93CD-C9F825EE1264}"/>
              </a:ext>
            </a:extLst>
          </p:cNvPr>
          <p:cNvSpPr>
            <a:spLocks noGrp="1" noChangeArrowheads="1"/>
          </p:cNvSpPr>
          <p:nvPr>
            <p:ph type="body" idx="1"/>
          </p:nvPr>
        </p:nvSpPr>
        <p:spPr>
          <a:xfrm>
            <a:off x="1055078" y="1581150"/>
            <a:ext cx="9917722" cy="4636770"/>
          </a:xfrm>
        </p:spPr>
        <p:txBody>
          <a:bodyPr/>
          <a:lstStyle/>
          <a:p>
            <a:r>
              <a:rPr lang="en-US" altLang="en-US" dirty="0"/>
              <a:t>A program that acts as an intermediary between a </a:t>
            </a:r>
            <a:r>
              <a:rPr lang="en-US" altLang="en-US" dirty="0">
                <a:solidFill>
                  <a:srgbClr val="FFFF00"/>
                </a:solidFill>
              </a:rPr>
              <a:t>user of a computer and the computer hardware.</a:t>
            </a:r>
          </a:p>
          <a:p>
            <a:r>
              <a:rPr lang="en-US" altLang="en-US" dirty="0"/>
              <a:t>Operating system goals:</a:t>
            </a:r>
          </a:p>
          <a:p>
            <a:pPr lvl="1"/>
            <a:r>
              <a:rPr lang="en-US" altLang="en-US" dirty="0"/>
              <a:t>Execute user programs and make solving user problems easier.</a:t>
            </a:r>
          </a:p>
          <a:p>
            <a:pPr lvl="1"/>
            <a:r>
              <a:rPr lang="en-US" altLang="en-US" dirty="0"/>
              <a:t>Make the computer system convenient to use.</a:t>
            </a:r>
          </a:p>
          <a:p>
            <a:r>
              <a:rPr lang="en-US" altLang="en-US" dirty="0"/>
              <a:t>Use the computer </a:t>
            </a:r>
            <a:r>
              <a:rPr lang="en-US" altLang="en-US" dirty="0">
                <a:solidFill>
                  <a:srgbClr val="FFFF00"/>
                </a:solidFill>
              </a:rPr>
              <a:t>hardware in an efficient manner</a:t>
            </a:r>
            <a:r>
              <a:rPr lang="en-US" altLang="en-US" dirty="0"/>
              <a:t>.</a:t>
            </a:r>
          </a:p>
        </p:txBody>
      </p:sp>
      <p:sp>
        <p:nvSpPr>
          <p:cNvPr id="2" name="Footer Placeholder 1">
            <a:extLst>
              <a:ext uri="{FF2B5EF4-FFF2-40B4-BE49-F238E27FC236}">
                <a16:creationId xmlns:a16="http://schemas.microsoft.com/office/drawing/2014/main" id="{F0879ACB-0225-485F-907A-2E45DC31B522}"/>
              </a:ext>
            </a:extLst>
          </p:cNvPr>
          <p:cNvSpPr>
            <a:spLocks noGrp="1"/>
          </p:cNvSpPr>
          <p:nvPr>
            <p:ph type="ftr" sz="quarter" idx="11"/>
          </p:nvPr>
        </p:nvSpPr>
        <p:spPr/>
        <p:txBody>
          <a:bodyPr/>
          <a:lstStyle/>
          <a:p>
            <a:r>
              <a:rPr lang="en-IN"/>
              <a:t>Dept of CSE ,SCEM, G B Janardhana Swamy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2225-7E12-44E3-B2CF-2DA469C0B834}"/>
              </a:ext>
            </a:extLst>
          </p:cNvPr>
          <p:cNvSpPr>
            <a:spLocks noGrp="1"/>
          </p:cNvSpPr>
          <p:nvPr>
            <p:ph type="title"/>
          </p:nvPr>
        </p:nvSpPr>
        <p:spPr>
          <a:xfrm>
            <a:off x="838200" y="314959"/>
            <a:ext cx="10515600" cy="732155"/>
          </a:xfrm>
        </p:spPr>
        <p:txBody>
          <a:bodyPr/>
          <a:lstStyle/>
          <a:p>
            <a:pPr algn="ctr"/>
            <a:r>
              <a:rPr lang="en-IN" dirty="0">
                <a:solidFill>
                  <a:srgbClr val="FF0000"/>
                </a:solidFill>
              </a:rPr>
              <a:t>Computer-System Organization</a:t>
            </a:r>
          </a:p>
        </p:txBody>
      </p:sp>
      <p:sp>
        <p:nvSpPr>
          <p:cNvPr id="3" name="Content Placeholder 2">
            <a:extLst>
              <a:ext uri="{FF2B5EF4-FFF2-40B4-BE49-F238E27FC236}">
                <a16:creationId xmlns:a16="http://schemas.microsoft.com/office/drawing/2014/main" id="{EDB153F1-2ECA-4721-9070-803263253244}"/>
              </a:ext>
            </a:extLst>
          </p:cNvPr>
          <p:cNvSpPr>
            <a:spLocks noGrp="1"/>
          </p:cNvSpPr>
          <p:nvPr>
            <p:ph idx="1"/>
          </p:nvPr>
        </p:nvSpPr>
        <p:spPr>
          <a:xfrm>
            <a:off x="838200" y="1223889"/>
            <a:ext cx="4282440" cy="5319152"/>
          </a:xfrm>
        </p:spPr>
        <p:txBody>
          <a:bodyPr/>
          <a:lstStyle/>
          <a:p>
            <a:r>
              <a:rPr lang="en-IN" dirty="0"/>
              <a:t>Computer-System Operation</a:t>
            </a:r>
          </a:p>
          <a:p>
            <a:pPr lvl="1" algn="just"/>
            <a:r>
              <a:rPr lang="en-US" dirty="0"/>
              <a:t>A modern general-purpose computer system consists of </a:t>
            </a:r>
            <a:r>
              <a:rPr lang="en-US" dirty="0">
                <a:solidFill>
                  <a:srgbClr val="C00000"/>
                </a:solidFill>
              </a:rPr>
              <a:t>one or more CPUs </a:t>
            </a:r>
            <a:r>
              <a:rPr lang="en-US" dirty="0"/>
              <a:t>and a number of </a:t>
            </a:r>
            <a:r>
              <a:rPr lang="en-US" dirty="0">
                <a:solidFill>
                  <a:srgbClr val="C00000"/>
                </a:solidFill>
              </a:rPr>
              <a:t>device controllers </a:t>
            </a:r>
            <a:r>
              <a:rPr lang="en-US" dirty="0"/>
              <a:t>connected through a common bus that provides access to shared memory.</a:t>
            </a:r>
          </a:p>
          <a:p>
            <a:pPr lvl="1" algn="just"/>
            <a:r>
              <a:rPr lang="en-US" dirty="0"/>
              <a:t>The </a:t>
            </a:r>
            <a:r>
              <a:rPr lang="en-US" dirty="0">
                <a:solidFill>
                  <a:srgbClr val="C00000"/>
                </a:solidFill>
              </a:rPr>
              <a:t>CPU</a:t>
            </a:r>
            <a:r>
              <a:rPr lang="en-US" dirty="0"/>
              <a:t> and the </a:t>
            </a:r>
            <a:r>
              <a:rPr lang="en-US" dirty="0">
                <a:solidFill>
                  <a:srgbClr val="C00000"/>
                </a:solidFill>
              </a:rPr>
              <a:t>device controllers </a:t>
            </a:r>
            <a:r>
              <a:rPr lang="en-US" dirty="0"/>
              <a:t>can execute concurrently, competing for memory cycles</a:t>
            </a:r>
          </a:p>
          <a:p>
            <a:pPr marL="457200" lvl="1" indent="0" algn="just">
              <a:buNone/>
            </a:pPr>
            <a:endParaRPr lang="en-IN" dirty="0"/>
          </a:p>
        </p:txBody>
      </p:sp>
      <p:pic>
        <p:nvPicPr>
          <p:cNvPr id="7" name="Picture 6">
            <a:extLst>
              <a:ext uri="{FF2B5EF4-FFF2-40B4-BE49-F238E27FC236}">
                <a16:creationId xmlns:a16="http://schemas.microsoft.com/office/drawing/2014/main" id="{28C7130B-6DBC-4977-A65A-EBD23AB2E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738" y="1223889"/>
            <a:ext cx="5797062" cy="4220308"/>
          </a:xfrm>
          <a:prstGeom prst="rect">
            <a:avLst/>
          </a:prstGeom>
        </p:spPr>
      </p:pic>
      <p:sp>
        <p:nvSpPr>
          <p:cNvPr id="9" name="TextBox 8">
            <a:extLst>
              <a:ext uri="{FF2B5EF4-FFF2-40B4-BE49-F238E27FC236}">
                <a16:creationId xmlns:a16="http://schemas.microsoft.com/office/drawing/2014/main" id="{19B9FE09-EC53-4A52-B002-A5C4903F2447}"/>
              </a:ext>
            </a:extLst>
          </p:cNvPr>
          <p:cNvSpPr txBox="1"/>
          <p:nvPr/>
        </p:nvSpPr>
        <p:spPr>
          <a:xfrm>
            <a:off x="5556738" y="5758933"/>
            <a:ext cx="6098344" cy="369332"/>
          </a:xfrm>
          <a:prstGeom prst="rect">
            <a:avLst/>
          </a:prstGeom>
          <a:noFill/>
        </p:spPr>
        <p:txBody>
          <a:bodyPr wrap="square">
            <a:spAutoFit/>
          </a:bodyPr>
          <a:lstStyle/>
          <a:p>
            <a:r>
              <a:rPr lang="en-IN" b="1" dirty="0">
                <a:solidFill>
                  <a:srgbClr val="FF0000"/>
                </a:solidFill>
              </a:rPr>
              <a:t>Figure 1.2 A modern computer system</a:t>
            </a:r>
          </a:p>
        </p:txBody>
      </p:sp>
      <p:sp>
        <p:nvSpPr>
          <p:cNvPr id="4" name="Footer Placeholder 3">
            <a:extLst>
              <a:ext uri="{FF2B5EF4-FFF2-40B4-BE49-F238E27FC236}">
                <a16:creationId xmlns:a16="http://schemas.microsoft.com/office/drawing/2014/main" id="{1BB16C5D-17C7-489E-8AE4-17DB6614B6D1}"/>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428678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2225-7E12-44E3-B2CF-2DA469C0B834}"/>
              </a:ext>
            </a:extLst>
          </p:cNvPr>
          <p:cNvSpPr>
            <a:spLocks noGrp="1"/>
          </p:cNvSpPr>
          <p:nvPr>
            <p:ph type="title"/>
          </p:nvPr>
        </p:nvSpPr>
        <p:spPr>
          <a:xfrm>
            <a:off x="838200" y="160213"/>
            <a:ext cx="10515600" cy="732155"/>
          </a:xfrm>
        </p:spPr>
        <p:txBody>
          <a:bodyPr/>
          <a:lstStyle/>
          <a:p>
            <a:pPr algn="ctr"/>
            <a:r>
              <a:rPr lang="en-IN" dirty="0">
                <a:solidFill>
                  <a:srgbClr val="FF0000"/>
                </a:solidFill>
              </a:rPr>
              <a:t>Computer-System Organization</a:t>
            </a:r>
          </a:p>
        </p:txBody>
      </p:sp>
      <p:sp>
        <p:nvSpPr>
          <p:cNvPr id="3" name="Content Placeholder 2">
            <a:extLst>
              <a:ext uri="{FF2B5EF4-FFF2-40B4-BE49-F238E27FC236}">
                <a16:creationId xmlns:a16="http://schemas.microsoft.com/office/drawing/2014/main" id="{EDB153F1-2ECA-4721-9070-803263253244}"/>
              </a:ext>
            </a:extLst>
          </p:cNvPr>
          <p:cNvSpPr>
            <a:spLocks noGrp="1"/>
          </p:cNvSpPr>
          <p:nvPr>
            <p:ph idx="1"/>
          </p:nvPr>
        </p:nvSpPr>
        <p:spPr>
          <a:xfrm>
            <a:off x="838199" y="892368"/>
            <a:ext cx="10515599" cy="5965632"/>
          </a:xfrm>
        </p:spPr>
        <p:txBody>
          <a:bodyPr>
            <a:normAutofit/>
          </a:bodyPr>
          <a:lstStyle/>
          <a:p>
            <a:r>
              <a:rPr lang="en-IN" dirty="0"/>
              <a:t>Computer-System Operation.</a:t>
            </a:r>
          </a:p>
          <a:p>
            <a:pPr lvl="1" algn="just"/>
            <a:r>
              <a:rPr lang="en-US" dirty="0"/>
              <a:t>To ensure orderly access to the shared memory, </a:t>
            </a:r>
            <a:r>
              <a:rPr lang="en-US" dirty="0">
                <a:solidFill>
                  <a:srgbClr val="FF0000"/>
                </a:solidFill>
              </a:rPr>
              <a:t>a memory controller </a:t>
            </a:r>
            <a:r>
              <a:rPr lang="en-US" dirty="0"/>
              <a:t>is provided whose function is to synchronize access to the memory.</a:t>
            </a:r>
          </a:p>
          <a:p>
            <a:pPr lvl="1" algn="just"/>
            <a:r>
              <a:rPr lang="en-US" dirty="0"/>
              <a:t>For a computer to start running-for instance, when it is powered up or rebooted-it needs to have an initial program to run. This initial program, or </a:t>
            </a:r>
            <a:r>
              <a:rPr lang="en-US" dirty="0">
                <a:solidFill>
                  <a:srgbClr val="FF0000"/>
                </a:solidFill>
              </a:rPr>
              <a:t>bootstrap program.</a:t>
            </a:r>
          </a:p>
          <a:p>
            <a:pPr lvl="1" algn="just"/>
            <a:r>
              <a:rPr lang="en-US" dirty="0">
                <a:solidFill>
                  <a:srgbClr val="FF0000"/>
                </a:solidFill>
              </a:rPr>
              <a:t>The bootstrap program </a:t>
            </a:r>
            <a:r>
              <a:rPr lang="en-US" dirty="0"/>
              <a:t>must know how to load the operating system and to start executing that system.</a:t>
            </a:r>
          </a:p>
          <a:p>
            <a:pPr lvl="1" algn="just"/>
            <a:r>
              <a:rPr lang="en-US" dirty="0"/>
              <a:t>The operating system then starts executing the first process, such as</a:t>
            </a:r>
            <a:r>
              <a:rPr lang="en-US" dirty="0">
                <a:solidFill>
                  <a:srgbClr val="FF0000"/>
                </a:solidFill>
              </a:rPr>
              <a:t> "</a:t>
            </a:r>
            <a:r>
              <a:rPr lang="en-US" dirty="0" err="1">
                <a:solidFill>
                  <a:srgbClr val="FF0000"/>
                </a:solidFill>
              </a:rPr>
              <a:t>init</a:t>
            </a:r>
            <a:r>
              <a:rPr lang="en-US" dirty="0">
                <a:solidFill>
                  <a:srgbClr val="FF0000"/>
                </a:solidFill>
              </a:rPr>
              <a:t>," </a:t>
            </a:r>
            <a:r>
              <a:rPr lang="en-US" dirty="0"/>
              <a:t>and waits for some event to occur.</a:t>
            </a:r>
          </a:p>
          <a:p>
            <a:pPr lvl="1" algn="just"/>
            <a:r>
              <a:rPr lang="en-US" dirty="0"/>
              <a:t>The occurrence of an event is usually signaled by an </a:t>
            </a:r>
            <a:r>
              <a:rPr lang="en-US" dirty="0">
                <a:solidFill>
                  <a:srgbClr val="FF0000"/>
                </a:solidFill>
              </a:rPr>
              <a:t>interrupt</a:t>
            </a:r>
            <a:r>
              <a:rPr lang="en-US" dirty="0"/>
              <a:t> from either the hardware or the software.</a:t>
            </a:r>
          </a:p>
          <a:p>
            <a:pPr lvl="2" algn="just"/>
            <a:r>
              <a:rPr lang="en-US" dirty="0"/>
              <a:t>Hardware may trigger an interrupt at any time by </a:t>
            </a:r>
            <a:r>
              <a:rPr lang="en-US" dirty="0">
                <a:solidFill>
                  <a:srgbClr val="FF0000"/>
                </a:solidFill>
              </a:rPr>
              <a:t>sending a signal to the CPU</a:t>
            </a:r>
            <a:r>
              <a:rPr lang="en-US" dirty="0"/>
              <a:t>, usually by way of the system bus.</a:t>
            </a:r>
          </a:p>
          <a:p>
            <a:pPr lvl="2" algn="just"/>
            <a:r>
              <a:rPr lang="en-US" dirty="0"/>
              <a:t>Software may trigger an interrupt by </a:t>
            </a:r>
            <a:r>
              <a:rPr lang="en-US" dirty="0">
                <a:solidFill>
                  <a:srgbClr val="FF0000"/>
                </a:solidFill>
              </a:rPr>
              <a:t>executing a special operation called a system call</a:t>
            </a:r>
            <a:r>
              <a:rPr lang="en-US" dirty="0"/>
              <a:t> (also called a monitor call)</a:t>
            </a:r>
          </a:p>
          <a:p>
            <a:pPr lvl="1" algn="just"/>
            <a:endParaRPr lang="en-US" dirty="0">
              <a:solidFill>
                <a:srgbClr val="FF0000"/>
              </a:solidFill>
            </a:endParaRPr>
          </a:p>
          <a:p>
            <a:pPr lvl="1" algn="just"/>
            <a:endParaRPr lang="en-US" dirty="0">
              <a:solidFill>
                <a:srgbClr val="FF0000"/>
              </a:solidFill>
            </a:endParaRPr>
          </a:p>
          <a:p>
            <a:pPr lvl="1" algn="just"/>
            <a:endParaRPr lang="en-IN" dirty="0"/>
          </a:p>
          <a:p>
            <a:pPr marL="457200" lvl="1" indent="0" algn="just">
              <a:buNone/>
            </a:pPr>
            <a:endParaRPr lang="en-IN" dirty="0"/>
          </a:p>
        </p:txBody>
      </p:sp>
      <p:sp>
        <p:nvSpPr>
          <p:cNvPr id="4" name="Footer Placeholder 3">
            <a:extLst>
              <a:ext uri="{FF2B5EF4-FFF2-40B4-BE49-F238E27FC236}">
                <a16:creationId xmlns:a16="http://schemas.microsoft.com/office/drawing/2014/main" id="{41C3AA35-4A1D-45C7-B584-F4649280646B}"/>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55627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2225-7E12-44E3-B2CF-2DA469C0B834}"/>
              </a:ext>
            </a:extLst>
          </p:cNvPr>
          <p:cNvSpPr>
            <a:spLocks noGrp="1"/>
          </p:cNvSpPr>
          <p:nvPr>
            <p:ph type="title"/>
          </p:nvPr>
        </p:nvSpPr>
        <p:spPr>
          <a:xfrm>
            <a:off x="838200" y="160213"/>
            <a:ext cx="10515600" cy="732155"/>
          </a:xfrm>
        </p:spPr>
        <p:txBody>
          <a:bodyPr/>
          <a:lstStyle/>
          <a:p>
            <a:pPr algn="ctr"/>
            <a:r>
              <a:rPr lang="en-IN" dirty="0">
                <a:solidFill>
                  <a:srgbClr val="FF0000"/>
                </a:solidFill>
              </a:rPr>
              <a:t>Computer-System Organization</a:t>
            </a:r>
          </a:p>
        </p:txBody>
      </p:sp>
      <p:sp>
        <p:nvSpPr>
          <p:cNvPr id="3" name="Content Placeholder 2">
            <a:extLst>
              <a:ext uri="{FF2B5EF4-FFF2-40B4-BE49-F238E27FC236}">
                <a16:creationId xmlns:a16="http://schemas.microsoft.com/office/drawing/2014/main" id="{EDB153F1-2ECA-4721-9070-803263253244}"/>
              </a:ext>
            </a:extLst>
          </p:cNvPr>
          <p:cNvSpPr>
            <a:spLocks noGrp="1"/>
          </p:cNvSpPr>
          <p:nvPr>
            <p:ph idx="1"/>
          </p:nvPr>
        </p:nvSpPr>
        <p:spPr>
          <a:xfrm>
            <a:off x="838200" y="1212408"/>
            <a:ext cx="4423118" cy="2216592"/>
          </a:xfrm>
        </p:spPr>
        <p:txBody>
          <a:bodyPr>
            <a:normAutofit/>
          </a:bodyPr>
          <a:lstStyle/>
          <a:p>
            <a:pPr lvl="1" algn="just"/>
            <a:r>
              <a:rPr lang="en-US" dirty="0"/>
              <a:t>When the CPU is interrupted, it stops what it is doing and immediately transfers execution to a fixed location.</a:t>
            </a:r>
          </a:p>
          <a:p>
            <a:pPr marL="457200" lvl="1" indent="0" algn="just">
              <a:buNone/>
            </a:pPr>
            <a:endParaRPr lang="en-US" dirty="0"/>
          </a:p>
          <a:p>
            <a:pPr marL="457200" lvl="1" indent="0" algn="just">
              <a:buNone/>
            </a:pPr>
            <a:endParaRPr lang="en-IN" dirty="0"/>
          </a:p>
          <a:p>
            <a:pPr marL="457200" lvl="1" indent="0" algn="just">
              <a:buNone/>
            </a:pPr>
            <a:endParaRPr lang="en-IN" dirty="0"/>
          </a:p>
          <a:p>
            <a:pPr marL="457200" lvl="1" indent="0" algn="just">
              <a:buNone/>
            </a:pPr>
            <a:endParaRPr lang="en-IN" dirty="0"/>
          </a:p>
          <a:p>
            <a:pPr marL="457200" lvl="1" indent="0" algn="just">
              <a:buNone/>
            </a:pPr>
            <a:endParaRPr lang="en-IN" dirty="0"/>
          </a:p>
          <a:p>
            <a:pPr marL="457200" lvl="1" indent="0" algn="just">
              <a:buNone/>
            </a:pPr>
            <a:endParaRPr lang="en-IN" dirty="0"/>
          </a:p>
        </p:txBody>
      </p:sp>
      <p:pic>
        <p:nvPicPr>
          <p:cNvPr id="5" name="Picture 4">
            <a:extLst>
              <a:ext uri="{FF2B5EF4-FFF2-40B4-BE49-F238E27FC236}">
                <a16:creationId xmlns:a16="http://schemas.microsoft.com/office/drawing/2014/main" id="{F80403B2-A8FE-46D1-9FE2-E21F68031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717" y="960410"/>
            <a:ext cx="5795436" cy="2816297"/>
          </a:xfrm>
          <a:prstGeom prst="rect">
            <a:avLst/>
          </a:prstGeom>
        </p:spPr>
      </p:pic>
      <p:sp>
        <p:nvSpPr>
          <p:cNvPr id="7" name="TextBox 6">
            <a:extLst>
              <a:ext uri="{FF2B5EF4-FFF2-40B4-BE49-F238E27FC236}">
                <a16:creationId xmlns:a16="http://schemas.microsoft.com/office/drawing/2014/main" id="{DBCF706B-8EDC-46C6-B1C3-B637D7C83B5F}"/>
              </a:ext>
            </a:extLst>
          </p:cNvPr>
          <p:cNvSpPr txBox="1"/>
          <p:nvPr/>
        </p:nvSpPr>
        <p:spPr>
          <a:xfrm>
            <a:off x="1485021" y="4029765"/>
            <a:ext cx="3129476" cy="461665"/>
          </a:xfrm>
          <a:prstGeom prst="rect">
            <a:avLst/>
          </a:prstGeom>
          <a:noFill/>
        </p:spPr>
        <p:txBody>
          <a:bodyPr wrap="square">
            <a:spAutoFit/>
          </a:bodyPr>
          <a:lstStyle/>
          <a:p>
            <a:r>
              <a:rPr lang="en-IN" sz="2400" b="1" dirty="0"/>
              <a:t>Storage Structure</a:t>
            </a:r>
          </a:p>
        </p:txBody>
      </p:sp>
      <p:sp>
        <p:nvSpPr>
          <p:cNvPr id="8" name="TextBox 7">
            <a:extLst>
              <a:ext uri="{FF2B5EF4-FFF2-40B4-BE49-F238E27FC236}">
                <a16:creationId xmlns:a16="http://schemas.microsoft.com/office/drawing/2014/main" id="{29DAA353-5245-43DB-90A6-8E63345853FD}"/>
              </a:ext>
            </a:extLst>
          </p:cNvPr>
          <p:cNvSpPr txBox="1"/>
          <p:nvPr/>
        </p:nvSpPr>
        <p:spPr>
          <a:xfrm>
            <a:off x="1484727" y="4491430"/>
            <a:ext cx="3643532" cy="1938992"/>
          </a:xfrm>
          <a:prstGeom prst="rect">
            <a:avLst/>
          </a:prstGeom>
          <a:noFill/>
        </p:spPr>
        <p:txBody>
          <a:bodyPr wrap="square" rtlCol="0">
            <a:spAutoFit/>
          </a:bodyPr>
          <a:lstStyle/>
          <a:p>
            <a:pPr algn="just"/>
            <a:r>
              <a:rPr lang="en-US" sz="2400" dirty="0"/>
              <a:t>Computer programs must be in main memory (also called random-access memory or RAM) to be executed</a:t>
            </a:r>
            <a:r>
              <a:rPr lang="en-US" dirty="0"/>
              <a:t>.</a:t>
            </a:r>
            <a:endParaRPr lang="en-IN" dirty="0"/>
          </a:p>
        </p:txBody>
      </p:sp>
      <p:pic>
        <p:nvPicPr>
          <p:cNvPr id="10" name="Picture 9">
            <a:extLst>
              <a:ext uri="{FF2B5EF4-FFF2-40B4-BE49-F238E27FC236}">
                <a16:creationId xmlns:a16="http://schemas.microsoft.com/office/drawing/2014/main" id="{94D8224D-ED50-45D8-A17E-A8CC21527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718" y="3613666"/>
            <a:ext cx="5795436" cy="3084121"/>
          </a:xfrm>
          <a:prstGeom prst="rect">
            <a:avLst/>
          </a:prstGeom>
        </p:spPr>
      </p:pic>
      <p:sp>
        <p:nvSpPr>
          <p:cNvPr id="4" name="Footer Placeholder 3">
            <a:extLst>
              <a:ext uri="{FF2B5EF4-FFF2-40B4-BE49-F238E27FC236}">
                <a16:creationId xmlns:a16="http://schemas.microsoft.com/office/drawing/2014/main" id="{2B2C7894-D5A1-465B-9428-1495278A4577}"/>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99150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0CCE-12E1-40B2-B7C4-C67BF0F42AFE}"/>
              </a:ext>
            </a:extLst>
          </p:cNvPr>
          <p:cNvSpPr>
            <a:spLocks noGrp="1"/>
          </p:cNvSpPr>
          <p:nvPr>
            <p:ph type="title"/>
          </p:nvPr>
        </p:nvSpPr>
        <p:spPr>
          <a:xfrm>
            <a:off x="838200" y="97834"/>
            <a:ext cx="10515600" cy="732155"/>
          </a:xfrm>
        </p:spPr>
        <p:txBody>
          <a:bodyPr/>
          <a:lstStyle/>
          <a:p>
            <a:pPr algn="ctr"/>
            <a:r>
              <a:rPr lang="en-IN" dirty="0"/>
              <a:t>I/0 Structure</a:t>
            </a:r>
          </a:p>
        </p:txBody>
      </p:sp>
      <p:sp>
        <p:nvSpPr>
          <p:cNvPr id="3" name="Content Placeholder 2">
            <a:extLst>
              <a:ext uri="{FF2B5EF4-FFF2-40B4-BE49-F238E27FC236}">
                <a16:creationId xmlns:a16="http://schemas.microsoft.com/office/drawing/2014/main" id="{3A70EE2A-FE0D-4D6C-9945-31B4F890BAF8}"/>
              </a:ext>
            </a:extLst>
          </p:cNvPr>
          <p:cNvSpPr>
            <a:spLocks noGrp="1"/>
          </p:cNvSpPr>
          <p:nvPr>
            <p:ph idx="1"/>
          </p:nvPr>
        </p:nvSpPr>
        <p:spPr>
          <a:xfrm>
            <a:off x="838200" y="1209822"/>
            <a:ext cx="10515600" cy="5023412"/>
          </a:xfrm>
        </p:spPr>
        <p:txBody>
          <a:bodyPr/>
          <a:lstStyle/>
          <a:p>
            <a:pPr algn="just"/>
            <a:r>
              <a:rPr lang="en-US" dirty="0"/>
              <a:t>Storage is only one of many types of I/O devices within a computer. A large portion of operating system code is dedicated to </a:t>
            </a:r>
            <a:r>
              <a:rPr lang="en-US" dirty="0">
                <a:solidFill>
                  <a:srgbClr val="FF0000"/>
                </a:solidFill>
              </a:rPr>
              <a:t>managing I/O</a:t>
            </a:r>
            <a:r>
              <a:rPr lang="en-US" dirty="0"/>
              <a:t>, both because of its importance to the reliability and performance of a system and because of the varying nature of the devices.</a:t>
            </a:r>
          </a:p>
          <a:p>
            <a:pPr marL="0" indent="0" algn="just">
              <a:buNone/>
            </a:pPr>
            <a:endParaRPr lang="en-IN" dirty="0"/>
          </a:p>
        </p:txBody>
      </p:sp>
      <p:pic>
        <p:nvPicPr>
          <p:cNvPr id="5" name="Picture 4">
            <a:extLst>
              <a:ext uri="{FF2B5EF4-FFF2-40B4-BE49-F238E27FC236}">
                <a16:creationId xmlns:a16="http://schemas.microsoft.com/office/drawing/2014/main" id="{AEB61F9D-6203-4064-9041-82A267CA4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35" y="2982350"/>
            <a:ext cx="6105378" cy="3574445"/>
          </a:xfrm>
          <a:prstGeom prst="rect">
            <a:avLst/>
          </a:prstGeom>
        </p:spPr>
      </p:pic>
      <p:sp>
        <p:nvSpPr>
          <p:cNvPr id="7" name="TextBox 6">
            <a:extLst>
              <a:ext uri="{FF2B5EF4-FFF2-40B4-BE49-F238E27FC236}">
                <a16:creationId xmlns:a16="http://schemas.microsoft.com/office/drawing/2014/main" id="{1549BDF3-FA44-4DD0-9529-478D8A91EBF8}"/>
              </a:ext>
            </a:extLst>
          </p:cNvPr>
          <p:cNvSpPr txBox="1"/>
          <p:nvPr/>
        </p:nvSpPr>
        <p:spPr>
          <a:xfrm>
            <a:off x="1079695" y="3259863"/>
            <a:ext cx="3014003" cy="2862322"/>
          </a:xfrm>
          <a:prstGeom prst="rect">
            <a:avLst/>
          </a:prstGeom>
          <a:noFill/>
        </p:spPr>
        <p:txBody>
          <a:bodyPr wrap="square">
            <a:spAutoFit/>
          </a:bodyPr>
          <a:lstStyle/>
          <a:p>
            <a:pPr algn="just"/>
            <a:r>
              <a:rPr lang="en-US" sz="2000" b="1" dirty="0"/>
              <a:t>Direct memory access (DMA) </a:t>
            </a:r>
            <a:r>
              <a:rPr lang="en-US" sz="2000" b="1" dirty="0">
                <a:solidFill>
                  <a:srgbClr val="FF0000"/>
                </a:solidFill>
              </a:rPr>
              <a:t>is a feature of computer systems that allows certain hardware subsystems to access main system memory independently of the central processing unit (CPU)</a:t>
            </a:r>
            <a:endParaRPr lang="en-IN" sz="2000" b="1" dirty="0">
              <a:solidFill>
                <a:srgbClr val="FF0000"/>
              </a:solidFill>
            </a:endParaRPr>
          </a:p>
        </p:txBody>
      </p:sp>
      <p:sp>
        <p:nvSpPr>
          <p:cNvPr id="4" name="Footer Placeholder 3">
            <a:extLst>
              <a:ext uri="{FF2B5EF4-FFF2-40B4-BE49-F238E27FC236}">
                <a16:creationId xmlns:a16="http://schemas.microsoft.com/office/drawing/2014/main" id="{2D5BDA47-3E65-45D2-B233-C348D292196B}"/>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53958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04F1-0C26-4A41-8A6D-BD1847DB0582}"/>
              </a:ext>
            </a:extLst>
          </p:cNvPr>
          <p:cNvSpPr>
            <a:spLocks noGrp="1"/>
          </p:cNvSpPr>
          <p:nvPr>
            <p:ph type="title"/>
          </p:nvPr>
        </p:nvSpPr>
        <p:spPr>
          <a:xfrm>
            <a:off x="838200" y="0"/>
            <a:ext cx="10515600" cy="773723"/>
          </a:xfrm>
        </p:spPr>
        <p:txBody>
          <a:bodyPr/>
          <a:lstStyle/>
          <a:p>
            <a:pPr algn="ctr"/>
            <a:r>
              <a:rPr lang="en-IN" dirty="0"/>
              <a:t>Computer-System Architecture</a:t>
            </a:r>
          </a:p>
        </p:txBody>
      </p:sp>
      <p:sp>
        <p:nvSpPr>
          <p:cNvPr id="3" name="Content Placeholder 2">
            <a:extLst>
              <a:ext uri="{FF2B5EF4-FFF2-40B4-BE49-F238E27FC236}">
                <a16:creationId xmlns:a16="http://schemas.microsoft.com/office/drawing/2014/main" id="{13255CFD-CBA9-4B4D-B52A-CD76B5283641}"/>
              </a:ext>
            </a:extLst>
          </p:cNvPr>
          <p:cNvSpPr>
            <a:spLocks noGrp="1"/>
          </p:cNvSpPr>
          <p:nvPr>
            <p:ph idx="1"/>
          </p:nvPr>
        </p:nvSpPr>
        <p:spPr>
          <a:xfrm>
            <a:off x="520505" y="773723"/>
            <a:ext cx="10833295" cy="5753688"/>
          </a:xfrm>
        </p:spPr>
        <p:txBody>
          <a:bodyPr>
            <a:normAutofit lnSpcReduction="10000"/>
          </a:bodyPr>
          <a:lstStyle/>
          <a:p>
            <a:pPr algn="just"/>
            <a:r>
              <a:rPr lang="en-US" dirty="0"/>
              <a:t>In Section 1.2 we introduced the general structure of a typical computer system. A computer system may be organized in a number of different ways, which we can </a:t>
            </a:r>
            <a:r>
              <a:rPr lang="en-US" b="1" dirty="0">
                <a:solidFill>
                  <a:srgbClr val="FF0000"/>
                </a:solidFill>
              </a:rPr>
              <a:t>categorize roughly according to the number of general-purpose processors used</a:t>
            </a:r>
            <a:r>
              <a:rPr lang="en-US" dirty="0"/>
              <a:t>.</a:t>
            </a:r>
          </a:p>
          <a:p>
            <a:pPr lvl="1" algn="just"/>
            <a:r>
              <a:rPr lang="en-IN" b="1" dirty="0"/>
              <a:t>Single-Processor Systems</a:t>
            </a:r>
            <a:r>
              <a:rPr lang="en-IN" b="1" dirty="0">
                <a:solidFill>
                  <a:srgbClr val="FFC000"/>
                </a:solidFill>
              </a:rPr>
              <a:t>: </a:t>
            </a:r>
            <a:r>
              <a:rPr lang="en-US" dirty="0"/>
              <a:t>Most systems use a single processor, On a single-processor system, there is one main CPU capable of executing a general-purpose instruction set, including instructions from user processes.</a:t>
            </a:r>
          </a:p>
          <a:p>
            <a:pPr lvl="1" algn="just"/>
            <a:r>
              <a:rPr lang="en-IN" b="1" dirty="0"/>
              <a:t>Multiprocessor Systems</a:t>
            </a:r>
            <a:r>
              <a:rPr lang="en-IN" dirty="0"/>
              <a:t>:</a:t>
            </a:r>
            <a:r>
              <a:rPr lang="en-US" dirty="0"/>
              <a:t>Although single-processor systems are most common, </a:t>
            </a:r>
            <a:r>
              <a:rPr lang="en-US" dirty="0" err="1"/>
              <a:t>multiprocessorsystems</a:t>
            </a:r>
            <a:r>
              <a:rPr lang="en-US" dirty="0"/>
              <a:t> (also known as parallel systems or tightly coupled systems) are growing in importance.</a:t>
            </a:r>
          </a:p>
          <a:p>
            <a:pPr lvl="1" algn="just"/>
            <a:r>
              <a:rPr lang="en-US" dirty="0"/>
              <a:t>Such systems have </a:t>
            </a:r>
            <a:r>
              <a:rPr lang="en-US" dirty="0">
                <a:solidFill>
                  <a:srgbClr val="FF0000"/>
                </a:solidFill>
              </a:rPr>
              <a:t>two or more processors </a:t>
            </a:r>
            <a:r>
              <a:rPr lang="en-US" dirty="0"/>
              <a:t>in close communication, sharing the computer bus and sometimes the clock, memory, and peripheral devices.</a:t>
            </a:r>
          </a:p>
          <a:p>
            <a:pPr marL="914400" lvl="2" indent="0" algn="just">
              <a:buNone/>
            </a:pPr>
            <a:endParaRPr lang="en-US" b="1" dirty="0">
              <a:solidFill>
                <a:srgbClr val="FF0000"/>
              </a:solidFill>
            </a:endParaRPr>
          </a:p>
          <a:p>
            <a:pPr marL="914400" lvl="2" indent="0" algn="just">
              <a:buNone/>
            </a:pPr>
            <a:r>
              <a:rPr lang="en-US" b="1" dirty="0">
                <a:solidFill>
                  <a:srgbClr val="FF0000"/>
                </a:solidFill>
              </a:rPr>
              <a:t>Three main Advantages</a:t>
            </a:r>
            <a:r>
              <a:rPr lang="en-US" dirty="0"/>
              <a:t>:</a:t>
            </a:r>
          </a:p>
          <a:p>
            <a:pPr lvl="2" algn="just"/>
            <a:r>
              <a:rPr lang="en-US" dirty="0"/>
              <a:t>Increased Throughput </a:t>
            </a:r>
          </a:p>
          <a:p>
            <a:pPr lvl="2" algn="just"/>
            <a:r>
              <a:rPr lang="en-IN" dirty="0"/>
              <a:t>Economy of scale</a:t>
            </a:r>
            <a:r>
              <a:rPr lang="en-US" dirty="0"/>
              <a:t> </a:t>
            </a:r>
          </a:p>
          <a:p>
            <a:pPr lvl="2" algn="just"/>
            <a:r>
              <a:rPr lang="en-IN" dirty="0"/>
              <a:t>Increased reliability</a:t>
            </a:r>
          </a:p>
        </p:txBody>
      </p:sp>
      <p:pic>
        <p:nvPicPr>
          <p:cNvPr id="5" name="Picture 4">
            <a:extLst>
              <a:ext uri="{FF2B5EF4-FFF2-40B4-BE49-F238E27FC236}">
                <a16:creationId xmlns:a16="http://schemas.microsoft.com/office/drawing/2014/main" id="{232A23F4-0A48-487F-8487-5AF012857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638" y="4923691"/>
            <a:ext cx="3947747" cy="1603719"/>
          </a:xfrm>
          <a:prstGeom prst="rect">
            <a:avLst/>
          </a:prstGeom>
        </p:spPr>
      </p:pic>
      <p:sp>
        <p:nvSpPr>
          <p:cNvPr id="4" name="Footer Placeholder 3">
            <a:extLst>
              <a:ext uri="{FF2B5EF4-FFF2-40B4-BE49-F238E27FC236}">
                <a16:creationId xmlns:a16="http://schemas.microsoft.com/office/drawing/2014/main" id="{7A7C5379-865A-49D2-AB4B-94A4261D7137}"/>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5602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C6DE-BBF0-461E-9544-E358FE886279}"/>
              </a:ext>
            </a:extLst>
          </p:cNvPr>
          <p:cNvSpPr>
            <a:spLocks noGrp="1"/>
          </p:cNvSpPr>
          <p:nvPr>
            <p:ph type="title"/>
          </p:nvPr>
        </p:nvSpPr>
        <p:spPr>
          <a:xfrm>
            <a:off x="838200" y="173965"/>
            <a:ext cx="10515600" cy="450801"/>
          </a:xfrm>
        </p:spPr>
        <p:txBody>
          <a:bodyPr>
            <a:normAutofit fontScale="90000"/>
          </a:bodyPr>
          <a:lstStyle/>
          <a:p>
            <a:pPr algn="ctr"/>
            <a:r>
              <a:rPr lang="en-IN" dirty="0"/>
              <a:t>Clustered Systems</a:t>
            </a:r>
          </a:p>
        </p:txBody>
      </p:sp>
      <p:sp>
        <p:nvSpPr>
          <p:cNvPr id="3" name="Content Placeholder 2">
            <a:extLst>
              <a:ext uri="{FF2B5EF4-FFF2-40B4-BE49-F238E27FC236}">
                <a16:creationId xmlns:a16="http://schemas.microsoft.com/office/drawing/2014/main" id="{D022BBBD-5587-44F2-A979-760ED0E8A1A1}"/>
              </a:ext>
            </a:extLst>
          </p:cNvPr>
          <p:cNvSpPr>
            <a:spLocks noGrp="1"/>
          </p:cNvSpPr>
          <p:nvPr>
            <p:ph idx="1"/>
          </p:nvPr>
        </p:nvSpPr>
        <p:spPr>
          <a:xfrm>
            <a:off x="838200" y="956602"/>
            <a:ext cx="10515600" cy="5671161"/>
          </a:xfrm>
        </p:spPr>
        <p:txBody>
          <a:bodyPr>
            <a:normAutofit fontScale="92500" lnSpcReduction="10000"/>
          </a:bodyPr>
          <a:lstStyle/>
          <a:p>
            <a:r>
              <a:rPr lang="en-US" dirty="0"/>
              <a:t>Another type of multiple-CPU system is the clustered system. Like multiprocessor systems, </a:t>
            </a:r>
            <a:r>
              <a:rPr lang="en-US" dirty="0">
                <a:solidFill>
                  <a:srgbClr val="FF0000"/>
                </a:solidFill>
              </a:rPr>
              <a:t>clustered systems gather together multiple CPUs to accomplish computational work</a:t>
            </a:r>
            <a:r>
              <a:rPr lang="en-US" dirty="0"/>
              <a:t>.</a:t>
            </a:r>
          </a:p>
          <a:p>
            <a:pPr algn="just"/>
            <a:r>
              <a:rPr lang="en-US" dirty="0"/>
              <a:t>The generally accepted definition is that </a:t>
            </a:r>
            <a:r>
              <a:rPr lang="en-US" dirty="0">
                <a:solidFill>
                  <a:srgbClr val="FF0000"/>
                </a:solidFill>
              </a:rPr>
              <a:t>clustered computers share storage and are closely linked via a local-area network</a:t>
            </a:r>
            <a:r>
              <a:rPr lang="en-US" dirty="0"/>
              <a:t> (LAN) (as described in Section 1.10) or a faster interconnect such as InfiniBand.</a:t>
            </a:r>
          </a:p>
          <a:p>
            <a:pPr algn="just"/>
            <a:r>
              <a:rPr lang="en-US" dirty="0"/>
              <a:t>Clustering is usually used to provide </a:t>
            </a:r>
            <a:r>
              <a:rPr lang="en-US" dirty="0">
                <a:solidFill>
                  <a:srgbClr val="FF0000"/>
                </a:solidFill>
              </a:rPr>
              <a:t>high-availability service,</a:t>
            </a:r>
            <a:r>
              <a:rPr lang="en-US" dirty="0"/>
              <a:t> that is, service will continue even if one or more systems in the cluster fail. High availability is generally obtained by adding a </a:t>
            </a:r>
            <a:r>
              <a:rPr lang="en-US" dirty="0">
                <a:solidFill>
                  <a:srgbClr val="FF0000"/>
                </a:solidFill>
              </a:rPr>
              <a:t>level of redundancy in the system.</a:t>
            </a:r>
          </a:p>
          <a:p>
            <a:pPr algn="just"/>
            <a:r>
              <a:rPr lang="en-US" dirty="0"/>
              <a:t>Clustering can be structured asymmetrically or symmetrically.</a:t>
            </a:r>
            <a:endParaRPr lang="en-US" dirty="0">
              <a:solidFill>
                <a:srgbClr val="FF0000"/>
              </a:solidFill>
            </a:endParaRPr>
          </a:p>
          <a:p>
            <a:pPr lvl="1" algn="just"/>
            <a:r>
              <a:rPr lang="en-US" b="1" dirty="0">
                <a:solidFill>
                  <a:srgbClr val="FF0000"/>
                </a:solidFill>
              </a:rPr>
              <a:t>In asymmetric clustering, </a:t>
            </a:r>
            <a:r>
              <a:rPr lang="en-US" dirty="0"/>
              <a:t>one machine is in hot-standby mode while the other is running the applications. The hot-standby host machine does nothing but monitor the active server. If that server fails, the hot-standby host becomes the active server.</a:t>
            </a:r>
          </a:p>
          <a:p>
            <a:pPr lvl="1" algn="just"/>
            <a:r>
              <a:rPr lang="en-US" b="1" dirty="0">
                <a:solidFill>
                  <a:srgbClr val="FF0000"/>
                </a:solidFill>
              </a:rPr>
              <a:t>In symmetric mode</a:t>
            </a:r>
            <a:r>
              <a:rPr lang="en-US" dirty="0"/>
              <a:t>, two or more hosts are running applications, and are monitoring each other. </a:t>
            </a:r>
          </a:p>
          <a:p>
            <a:pPr lvl="1" algn="just"/>
            <a:endParaRPr lang="en-IN" dirty="0">
              <a:solidFill>
                <a:srgbClr val="FF0000"/>
              </a:solidFill>
            </a:endParaRPr>
          </a:p>
        </p:txBody>
      </p:sp>
      <p:sp>
        <p:nvSpPr>
          <p:cNvPr id="4" name="Footer Placeholder 3">
            <a:extLst>
              <a:ext uri="{FF2B5EF4-FFF2-40B4-BE49-F238E27FC236}">
                <a16:creationId xmlns:a16="http://schemas.microsoft.com/office/drawing/2014/main" id="{FD0E28D0-F548-45AA-84B1-002A2871547E}"/>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39791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3EB2-E65F-4A1E-9C9A-7F7A0D15C2D9}"/>
              </a:ext>
            </a:extLst>
          </p:cNvPr>
          <p:cNvSpPr>
            <a:spLocks noGrp="1"/>
          </p:cNvSpPr>
          <p:nvPr>
            <p:ph type="title"/>
          </p:nvPr>
        </p:nvSpPr>
        <p:spPr>
          <a:xfrm>
            <a:off x="838200" y="154109"/>
            <a:ext cx="10515600" cy="746223"/>
          </a:xfrm>
        </p:spPr>
        <p:txBody>
          <a:bodyPr/>
          <a:lstStyle/>
          <a:p>
            <a:pPr algn="ctr"/>
            <a:r>
              <a:rPr lang="en-IN" dirty="0"/>
              <a:t>Operating-System Structure</a:t>
            </a:r>
          </a:p>
        </p:txBody>
      </p:sp>
      <p:sp>
        <p:nvSpPr>
          <p:cNvPr id="3" name="Content Placeholder 2">
            <a:extLst>
              <a:ext uri="{FF2B5EF4-FFF2-40B4-BE49-F238E27FC236}">
                <a16:creationId xmlns:a16="http://schemas.microsoft.com/office/drawing/2014/main" id="{E0886117-A590-4E84-A76B-E58116AEB7DE}"/>
              </a:ext>
            </a:extLst>
          </p:cNvPr>
          <p:cNvSpPr>
            <a:spLocks noGrp="1"/>
          </p:cNvSpPr>
          <p:nvPr>
            <p:ph idx="1"/>
          </p:nvPr>
        </p:nvSpPr>
        <p:spPr>
          <a:xfrm>
            <a:off x="641252" y="1097278"/>
            <a:ext cx="6195646" cy="5760722"/>
          </a:xfrm>
        </p:spPr>
        <p:txBody>
          <a:bodyPr>
            <a:normAutofit fontScale="85000" lnSpcReduction="20000"/>
          </a:bodyPr>
          <a:lstStyle/>
          <a:p>
            <a:pPr algn="just"/>
            <a:r>
              <a:rPr lang="en-US" dirty="0"/>
              <a:t>An operating system provides the environment within which programs are executed.</a:t>
            </a:r>
          </a:p>
          <a:p>
            <a:pPr algn="just"/>
            <a:r>
              <a:rPr lang="en-US" dirty="0"/>
              <a:t>One of the most important aspects of operating systems is the </a:t>
            </a:r>
            <a:r>
              <a:rPr lang="en-US" dirty="0">
                <a:solidFill>
                  <a:srgbClr val="FF0000"/>
                </a:solidFill>
              </a:rPr>
              <a:t>ability to multiprogram</a:t>
            </a:r>
            <a:r>
              <a:rPr lang="en-US" dirty="0"/>
              <a:t>. A single user cannot, in general, keep either the CPU or the I/O devices busy at all times.</a:t>
            </a:r>
          </a:p>
          <a:p>
            <a:pPr algn="just"/>
            <a:r>
              <a:rPr lang="en-US" dirty="0">
                <a:solidFill>
                  <a:srgbClr val="FF0000"/>
                </a:solidFill>
              </a:rPr>
              <a:t>Multiprogramming</a:t>
            </a:r>
            <a:r>
              <a:rPr lang="en-US" dirty="0"/>
              <a:t> increases CPU utilization by organizing jobs (code and data) so that the CPU always has one to execute.</a:t>
            </a:r>
          </a:p>
          <a:p>
            <a:pPr algn="just"/>
            <a:r>
              <a:rPr lang="en-US" dirty="0" err="1"/>
              <a:t>Multiprogrammed</a:t>
            </a:r>
            <a:r>
              <a:rPr lang="en-US" dirty="0"/>
              <a:t> systems provide an environment in which the various system resources (for example, CPU, memory, and peripheral devices) are utilized effectively.</a:t>
            </a:r>
          </a:p>
          <a:p>
            <a:pPr lvl="1" algn="just"/>
            <a:r>
              <a:rPr lang="en-US" dirty="0">
                <a:solidFill>
                  <a:srgbClr val="FF0000"/>
                </a:solidFill>
              </a:rPr>
              <a:t>Time sharing </a:t>
            </a:r>
            <a:r>
              <a:rPr lang="en-US" dirty="0"/>
              <a:t>(or multitasking) is a logical extension of multiprogramming.</a:t>
            </a:r>
          </a:p>
          <a:p>
            <a:pPr lvl="1" algn="just"/>
            <a:r>
              <a:rPr lang="en-US" dirty="0"/>
              <a:t>Time sharing requires an </a:t>
            </a:r>
            <a:r>
              <a:rPr lang="en-US" dirty="0">
                <a:solidFill>
                  <a:srgbClr val="FF0000"/>
                </a:solidFill>
              </a:rPr>
              <a:t>interactive (or hands-on) computer system</a:t>
            </a:r>
            <a:r>
              <a:rPr lang="en-US" dirty="0"/>
              <a:t>, which provides direct communication between the user and the system.</a:t>
            </a:r>
            <a:endParaRPr lang="en-IN" dirty="0"/>
          </a:p>
        </p:txBody>
      </p:sp>
      <p:pic>
        <p:nvPicPr>
          <p:cNvPr id="5" name="Picture 4">
            <a:extLst>
              <a:ext uri="{FF2B5EF4-FFF2-40B4-BE49-F238E27FC236}">
                <a16:creationId xmlns:a16="http://schemas.microsoft.com/office/drawing/2014/main" id="{02A28501-EC96-48B0-869F-C0BF2236E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454" y="1252255"/>
            <a:ext cx="4390293" cy="2996188"/>
          </a:xfrm>
          <a:prstGeom prst="rect">
            <a:avLst/>
          </a:prstGeom>
        </p:spPr>
      </p:pic>
      <p:sp>
        <p:nvSpPr>
          <p:cNvPr id="4" name="Footer Placeholder 3">
            <a:extLst>
              <a:ext uri="{FF2B5EF4-FFF2-40B4-BE49-F238E27FC236}">
                <a16:creationId xmlns:a16="http://schemas.microsoft.com/office/drawing/2014/main" id="{8B0AA28B-3E91-42AC-B4AF-DC87C3CA2ECD}"/>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55923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92E5-0C17-4F66-825E-F145E57B4D30}"/>
              </a:ext>
            </a:extLst>
          </p:cNvPr>
          <p:cNvSpPr>
            <a:spLocks noGrp="1"/>
          </p:cNvSpPr>
          <p:nvPr>
            <p:ph type="title"/>
          </p:nvPr>
        </p:nvSpPr>
        <p:spPr>
          <a:xfrm>
            <a:off x="838200" y="365125"/>
            <a:ext cx="10515600" cy="535207"/>
          </a:xfrm>
        </p:spPr>
        <p:txBody>
          <a:bodyPr>
            <a:normAutofit fontScale="90000"/>
          </a:bodyPr>
          <a:lstStyle/>
          <a:p>
            <a:pPr algn="ctr"/>
            <a:r>
              <a:rPr lang="en-IN" dirty="0"/>
              <a:t>Operating-System Operations</a:t>
            </a:r>
          </a:p>
        </p:txBody>
      </p:sp>
      <p:sp>
        <p:nvSpPr>
          <p:cNvPr id="3" name="Content Placeholder 2">
            <a:extLst>
              <a:ext uri="{FF2B5EF4-FFF2-40B4-BE49-F238E27FC236}">
                <a16:creationId xmlns:a16="http://schemas.microsoft.com/office/drawing/2014/main" id="{4FAE5889-DB6A-4B9B-B413-6D3378CD2B42}"/>
              </a:ext>
            </a:extLst>
          </p:cNvPr>
          <p:cNvSpPr>
            <a:spLocks noGrp="1"/>
          </p:cNvSpPr>
          <p:nvPr>
            <p:ph idx="1"/>
          </p:nvPr>
        </p:nvSpPr>
        <p:spPr>
          <a:xfrm>
            <a:off x="838200" y="900332"/>
            <a:ext cx="10515600" cy="5332902"/>
          </a:xfrm>
        </p:spPr>
        <p:txBody>
          <a:bodyPr/>
          <a:lstStyle/>
          <a:p>
            <a:endParaRPr lang="en-US" dirty="0"/>
          </a:p>
          <a:p>
            <a:r>
              <a:rPr lang="en-US" dirty="0"/>
              <a:t>As mentioned earlier, modern operating systems are interrupt driven. If there are no processes to execute, no I/O devices to service, and no users to whom to respond, an operating system will sit quietly, waiting for something to happen.</a:t>
            </a:r>
          </a:p>
          <a:p>
            <a:pPr algn="just"/>
            <a:r>
              <a:rPr lang="en-US" dirty="0">
                <a:solidFill>
                  <a:srgbClr val="FF0000"/>
                </a:solidFill>
              </a:rPr>
              <a:t>Events are almost always signaled by the occurrence of an interrupt or a trap</a:t>
            </a:r>
            <a:r>
              <a:rPr lang="en-US" dirty="0"/>
              <a:t>. A trap (or an exception) is a software-generated interrupt caused either by an error (for example, division by zero or invalid memory access) or by a specific request from a user program that an operating-system service be performed.</a:t>
            </a:r>
          </a:p>
          <a:p>
            <a:pPr algn="just"/>
            <a:endParaRPr lang="en-US" dirty="0"/>
          </a:p>
          <a:p>
            <a:pPr algn="just"/>
            <a:endParaRPr lang="en-US" dirty="0"/>
          </a:p>
          <a:p>
            <a:pPr marL="0" indent="0">
              <a:buNone/>
            </a:pPr>
            <a:endParaRPr lang="en-IN" dirty="0"/>
          </a:p>
        </p:txBody>
      </p:sp>
      <p:sp>
        <p:nvSpPr>
          <p:cNvPr id="4" name="Footer Placeholder 3">
            <a:extLst>
              <a:ext uri="{FF2B5EF4-FFF2-40B4-BE49-F238E27FC236}">
                <a16:creationId xmlns:a16="http://schemas.microsoft.com/office/drawing/2014/main" id="{6DC66FBA-58D1-4B22-AE04-50C3D61B998E}"/>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07817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03801DB-5FCA-4338-A69B-318264C198ED}"/>
              </a:ext>
            </a:extLst>
          </p:cNvPr>
          <p:cNvSpPr>
            <a:spLocks noGrp="1" noChangeArrowheads="1"/>
          </p:cNvSpPr>
          <p:nvPr>
            <p:ph type="title"/>
          </p:nvPr>
        </p:nvSpPr>
        <p:spPr/>
        <p:txBody>
          <a:bodyPr/>
          <a:lstStyle/>
          <a:p>
            <a:pPr algn="ctr"/>
            <a:r>
              <a:rPr lang="en-US" altLang="en-US" dirty="0"/>
              <a:t>Syllabus</a:t>
            </a:r>
            <a:endParaRPr lang="en-IN" altLang="en-US" dirty="0"/>
          </a:p>
        </p:txBody>
      </p:sp>
      <p:pic>
        <p:nvPicPr>
          <p:cNvPr id="5123" name="Content Placeholder 4">
            <a:extLst>
              <a:ext uri="{FF2B5EF4-FFF2-40B4-BE49-F238E27FC236}">
                <a16:creationId xmlns:a16="http://schemas.microsoft.com/office/drawing/2014/main" id="{3D06FA16-10B3-46E0-AAF9-52A44459F3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1" y="1282701"/>
            <a:ext cx="7318375" cy="5173663"/>
          </a:xfrm>
        </p:spPr>
      </p:pic>
      <p:sp>
        <p:nvSpPr>
          <p:cNvPr id="2" name="Footer Placeholder 1">
            <a:extLst>
              <a:ext uri="{FF2B5EF4-FFF2-40B4-BE49-F238E27FC236}">
                <a16:creationId xmlns:a16="http://schemas.microsoft.com/office/drawing/2014/main" id="{BF788DE0-2893-45A7-8050-D48017BB2F2E}"/>
              </a:ext>
            </a:extLst>
          </p:cNvPr>
          <p:cNvSpPr>
            <a:spLocks noGrp="1"/>
          </p:cNvSpPr>
          <p:nvPr>
            <p:ph type="ftr" sz="quarter" idx="11"/>
          </p:nvPr>
        </p:nvSpPr>
        <p:spPr/>
        <p:txBody>
          <a:bodyPr/>
          <a:lstStyle/>
          <a:p>
            <a:r>
              <a:rPr lang="en-IN"/>
              <a:t>Dept of CSE ,SCEM, G B Janardhana Swamy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92E5-0C17-4F66-825E-F145E57B4D30}"/>
              </a:ext>
            </a:extLst>
          </p:cNvPr>
          <p:cNvSpPr>
            <a:spLocks noGrp="1"/>
          </p:cNvSpPr>
          <p:nvPr>
            <p:ph type="title"/>
          </p:nvPr>
        </p:nvSpPr>
        <p:spPr>
          <a:xfrm>
            <a:off x="838200" y="365125"/>
            <a:ext cx="10515600" cy="535207"/>
          </a:xfrm>
        </p:spPr>
        <p:txBody>
          <a:bodyPr>
            <a:normAutofit fontScale="90000"/>
          </a:bodyPr>
          <a:lstStyle/>
          <a:p>
            <a:pPr algn="ctr"/>
            <a:r>
              <a:rPr lang="en-IN" dirty="0"/>
              <a:t>Operating-System Operations</a:t>
            </a:r>
          </a:p>
        </p:txBody>
      </p:sp>
      <p:sp>
        <p:nvSpPr>
          <p:cNvPr id="3" name="Content Placeholder 2">
            <a:extLst>
              <a:ext uri="{FF2B5EF4-FFF2-40B4-BE49-F238E27FC236}">
                <a16:creationId xmlns:a16="http://schemas.microsoft.com/office/drawing/2014/main" id="{4FAE5889-DB6A-4B9B-B413-6D3378CD2B42}"/>
              </a:ext>
            </a:extLst>
          </p:cNvPr>
          <p:cNvSpPr>
            <a:spLocks noGrp="1"/>
          </p:cNvSpPr>
          <p:nvPr>
            <p:ph idx="1"/>
          </p:nvPr>
        </p:nvSpPr>
        <p:spPr>
          <a:xfrm>
            <a:off x="838200" y="900332"/>
            <a:ext cx="10515600" cy="5332902"/>
          </a:xfrm>
        </p:spPr>
        <p:txBody>
          <a:bodyPr/>
          <a:lstStyle/>
          <a:p>
            <a:pPr marL="0" indent="0" algn="just">
              <a:buNone/>
            </a:pPr>
            <a:r>
              <a:rPr lang="en-IN" dirty="0">
                <a:solidFill>
                  <a:srgbClr val="FF0000"/>
                </a:solidFill>
              </a:rPr>
              <a:t>Dual-Mode Operation:</a:t>
            </a:r>
            <a:r>
              <a:rPr lang="en-US" dirty="0"/>
              <a:t>we need two separate modes of operation: </a:t>
            </a:r>
            <a:r>
              <a:rPr lang="en-US" dirty="0">
                <a:solidFill>
                  <a:srgbClr val="00B050"/>
                </a:solidFill>
              </a:rPr>
              <a:t>user mode </a:t>
            </a:r>
            <a:r>
              <a:rPr lang="en-US" dirty="0"/>
              <a:t>and </a:t>
            </a:r>
            <a:r>
              <a:rPr lang="en-US" dirty="0">
                <a:solidFill>
                  <a:srgbClr val="00B050"/>
                </a:solidFill>
              </a:rPr>
              <a:t>kernel mode </a:t>
            </a:r>
            <a:r>
              <a:rPr lang="en-US" dirty="0"/>
              <a:t>(also called supervisor mode, system mode, or privileged mode).</a:t>
            </a:r>
          </a:p>
          <a:p>
            <a:pPr marL="0" indent="0" algn="just">
              <a:buNone/>
            </a:pPr>
            <a:r>
              <a:rPr lang="en-US" dirty="0"/>
              <a:t>	</a:t>
            </a:r>
            <a:r>
              <a:rPr lang="en-US" dirty="0">
                <a:solidFill>
                  <a:srgbClr val="FF0000"/>
                </a:solidFill>
              </a:rPr>
              <a:t>A bit, called the mode bit </a:t>
            </a:r>
            <a:r>
              <a:rPr lang="en-US" dirty="0"/>
              <a:t>is added to the hardware of the computer to indicate the current mode: </a:t>
            </a:r>
            <a:r>
              <a:rPr lang="en-US" b="1" dirty="0">
                <a:solidFill>
                  <a:srgbClr val="FF0000"/>
                </a:solidFill>
              </a:rPr>
              <a:t>kernel (0) or user (1). </a:t>
            </a:r>
            <a:r>
              <a:rPr lang="en-US" dirty="0"/>
              <a:t>With the mode bit, we are able to distinguish between a task that is executed on behalf of the operating system and one that is executed on behalf of the user</a:t>
            </a:r>
            <a:endParaRPr lang="en-US" dirty="0">
              <a:solidFill>
                <a:srgbClr val="FF0000"/>
              </a:solidFill>
            </a:endParaRPr>
          </a:p>
          <a:p>
            <a:pPr algn="just"/>
            <a:endParaRPr lang="en-US" dirty="0"/>
          </a:p>
          <a:p>
            <a:pPr marL="0" indent="0">
              <a:buNone/>
            </a:pPr>
            <a:endParaRPr lang="en-IN" dirty="0"/>
          </a:p>
        </p:txBody>
      </p:sp>
      <p:pic>
        <p:nvPicPr>
          <p:cNvPr id="5" name="Picture 4">
            <a:extLst>
              <a:ext uri="{FF2B5EF4-FFF2-40B4-BE49-F238E27FC236}">
                <a16:creationId xmlns:a16="http://schemas.microsoft.com/office/drawing/2014/main" id="{6E72487D-F25E-4BD8-B249-113C29658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711" y="3924892"/>
            <a:ext cx="8032652" cy="2567983"/>
          </a:xfrm>
          <a:prstGeom prst="rect">
            <a:avLst/>
          </a:prstGeom>
        </p:spPr>
      </p:pic>
      <p:sp>
        <p:nvSpPr>
          <p:cNvPr id="4" name="Footer Placeholder 3">
            <a:extLst>
              <a:ext uri="{FF2B5EF4-FFF2-40B4-BE49-F238E27FC236}">
                <a16:creationId xmlns:a16="http://schemas.microsoft.com/office/drawing/2014/main" id="{26E8E12B-2598-4969-8C2A-B25B1BB917FC}"/>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603604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92E5-0C17-4F66-825E-F145E57B4D30}"/>
              </a:ext>
            </a:extLst>
          </p:cNvPr>
          <p:cNvSpPr>
            <a:spLocks noGrp="1"/>
          </p:cNvSpPr>
          <p:nvPr>
            <p:ph type="title"/>
          </p:nvPr>
        </p:nvSpPr>
        <p:spPr>
          <a:xfrm>
            <a:off x="838200" y="365125"/>
            <a:ext cx="10515600" cy="535207"/>
          </a:xfrm>
        </p:spPr>
        <p:txBody>
          <a:bodyPr>
            <a:normAutofit fontScale="90000"/>
          </a:bodyPr>
          <a:lstStyle/>
          <a:p>
            <a:pPr algn="ctr"/>
            <a:r>
              <a:rPr lang="en-IN" dirty="0"/>
              <a:t>Operating-System Operations</a:t>
            </a:r>
          </a:p>
        </p:txBody>
      </p:sp>
      <p:sp>
        <p:nvSpPr>
          <p:cNvPr id="3" name="Content Placeholder 2">
            <a:extLst>
              <a:ext uri="{FF2B5EF4-FFF2-40B4-BE49-F238E27FC236}">
                <a16:creationId xmlns:a16="http://schemas.microsoft.com/office/drawing/2014/main" id="{4FAE5889-DB6A-4B9B-B413-6D3378CD2B42}"/>
              </a:ext>
            </a:extLst>
          </p:cNvPr>
          <p:cNvSpPr>
            <a:spLocks noGrp="1"/>
          </p:cNvSpPr>
          <p:nvPr>
            <p:ph idx="1"/>
          </p:nvPr>
        </p:nvSpPr>
        <p:spPr>
          <a:xfrm>
            <a:off x="838200" y="900332"/>
            <a:ext cx="10515600" cy="5332902"/>
          </a:xfrm>
        </p:spPr>
        <p:txBody>
          <a:bodyPr/>
          <a:lstStyle/>
          <a:p>
            <a:pPr marL="0" indent="0" algn="just">
              <a:buNone/>
            </a:pPr>
            <a:r>
              <a:rPr lang="en-IN" b="1" dirty="0">
                <a:solidFill>
                  <a:srgbClr val="FF0000"/>
                </a:solidFill>
              </a:rPr>
              <a:t>Timer:</a:t>
            </a:r>
          </a:p>
          <a:p>
            <a:pPr algn="just"/>
            <a:r>
              <a:rPr lang="en-US" dirty="0"/>
              <a:t>We must ensure that the operating system maintains control over the CPU. </a:t>
            </a:r>
          </a:p>
          <a:p>
            <a:pPr lvl="1" algn="just"/>
            <a:r>
              <a:rPr lang="en-US" dirty="0"/>
              <a:t>We must prevent a user program from getting stuck in an infinite loop or not calling system services and never returning control to the operating system. To accomplish this goal, we can use a timer.</a:t>
            </a:r>
          </a:p>
          <a:p>
            <a:pPr lvl="1" algn="just"/>
            <a:r>
              <a:rPr lang="en-US" dirty="0"/>
              <a:t>A timer can be set to interrupt the computer after a specified period. The period may be </a:t>
            </a:r>
            <a:r>
              <a:rPr lang="en-US" dirty="0">
                <a:solidFill>
                  <a:srgbClr val="FF0000"/>
                </a:solidFill>
              </a:rPr>
              <a:t>fixed</a:t>
            </a:r>
            <a:r>
              <a:rPr lang="en-US" dirty="0"/>
              <a:t> (for example, 1/60 second) or </a:t>
            </a:r>
            <a:r>
              <a:rPr lang="en-US" dirty="0">
                <a:solidFill>
                  <a:srgbClr val="FF0000"/>
                </a:solidFill>
              </a:rPr>
              <a:t>variable</a:t>
            </a:r>
            <a:r>
              <a:rPr lang="en-US" dirty="0"/>
              <a:t> (for example, from 1 millisecond to 1 second). </a:t>
            </a:r>
          </a:p>
          <a:p>
            <a:pPr lvl="1" algn="just"/>
            <a:r>
              <a:rPr lang="en-US" dirty="0"/>
              <a:t>Thus, we can use the timer to prevent a user program from running too long. A simple technique is to initialize a </a:t>
            </a:r>
            <a:r>
              <a:rPr lang="en-US" dirty="0">
                <a:solidFill>
                  <a:srgbClr val="FF0000"/>
                </a:solidFill>
              </a:rPr>
              <a:t>counter</a:t>
            </a:r>
            <a:r>
              <a:rPr lang="en-US" dirty="0"/>
              <a:t> with the amount of time that a program is allowed to run.</a:t>
            </a:r>
            <a:endParaRPr lang="en-IN" dirty="0"/>
          </a:p>
        </p:txBody>
      </p:sp>
      <p:sp>
        <p:nvSpPr>
          <p:cNvPr id="4" name="Footer Placeholder 3">
            <a:extLst>
              <a:ext uri="{FF2B5EF4-FFF2-40B4-BE49-F238E27FC236}">
                <a16:creationId xmlns:a16="http://schemas.microsoft.com/office/drawing/2014/main" id="{0AEFA8E2-D8A4-4EF0-A8B0-540B3EA54BEE}"/>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40750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B7E9-6FC0-4D48-97C7-0367A5AF56A7}"/>
              </a:ext>
            </a:extLst>
          </p:cNvPr>
          <p:cNvSpPr>
            <a:spLocks noGrp="1"/>
          </p:cNvSpPr>
          <p:nvPr>
            <p:ph type="title"/>
          </p:nvPr>
        </p:nvSpPr>
        <p:spPr>
          <a:xfrm>
            <a:off x="838200" y="0"/>
            <a:ext cx="10515600" cy="858129"/>
          </a:xfrm>
        </p:spPr>
        <p:txBody>
          <a:bodyPr/>
          <a:lstStyle/>
          <a:p>
            <a:pPr algn="ctr"/>
            <a:r>
              <a:rPr lang="en-IN" dirty="0"/>
              <a:t>Process Management</a:t>
            </a:r>
          </a:p>
        </p:txBody>
      </p:sp>
      <p:sp>
        <p:nvSpPr>
          <p:cNvPr id="3" name="Content Placeholder 2">
            <a:extLst>
              <a:ext uri="{FF2B5EF4-FFF2-40B4-BE49-F238E27FC236}">
                <a16:creationId xmlns:a16="http://schemas.microsoft.com/office/drawing/2014/main" id="{C93CCACC-55FA-4C0D-BA59-0AC1072CEDD5}"/>
              </a:ext>
            </a:extLst>
          </p:cNvPr>
          <p:cNvSpPr>
            <a:spLocks noGrp="1"/>
          </p:cNvSpPr>
          <p:nvPr>
            <p:ph idx="1"/>
          </p:nvPr>
        </p:nvSpPr>
        <p:spPr>
          <a:xfrm>
            <a:off x="838200" y="858128"/>
            <a:ext cx="6617677" cy="5739619"/>
          </a:xfrm>
        </p:spPr>
        <p:txBody>
          <a:bodyPr>
            <a:normAutofit fontScale="85000" lnSpcReduction="10000"/>
          </a:bodyPr>
          <a:lstStyle/>
          <a:p>
            <a:r>
              <a:rPr lang="en-US" dirty="0"/>
              <a:t>A program in execution, as mentioned, is a </a:t>
            </a:r>
            <a:r>
              <a:rPr lang="en-US" b="1" dirty="0">
                <a:solidFill>
                  <a:srgbClr val="FF0000"/>
                </a:solidFill>
              </a:rPr>
              <a:t>process</a:t>
            </a:r>
            <a:r>
              <a:rPr lang="en-US" dirty="0"/>
              <a:t>.</a:t>
            </a:r>
          </a:p>
          <a:p>
            <a:pPr>
              <a:lnSpc>
                <a:spcPct val="90000"/>
              </a:lnSpc>
            </a:pPr>
            <a:r>
              <a:rPr lang="en-US" altLang="en-US" dirty="0"/>
              <a:t>Process needs </a:t>
            </a:r>
            <a:r>
              <a:rPr lang="en-US" altLang="en-US" b="1" dirty="0">
                <a:solidFill>
                  <a:srgbClr val="FF0000"/>
                </a:solidFill>
              </a:rPr>
              <a:t>resources</a:t>
            </a:r>
            <a:r>
              <a:rPr lang="en-US" altLang="en-US" dirty="0"/>
              <a:t> to accomplish its task</a:t>
            </a:r>
          </a:p>
          <a:p>
            <a:pPr lvl="1"/>
            <a:r>
              <a:rPr lang="en-US" altLang="en-US" dirty="0"/>
              <a:t>CPU, memory, I/O, files</a:t>
            </a:r>
          </a:p>
          <a:p>
            <a:pPr lvl="1"/>
            <a:r>
              <a:rPr lang="en-US" altLang="en-US" sz="2800" dirty="0"/>
              <a:t>Initialization data(input)</a:t>
            </a:r>
          </a:p>
          <a:p>
            <a:pPr>
              <a:lnSpc>
                <a:spcPct val="90000"/>
              </a:lnSpc>
            </a:pPr>
            <a:r>
              <a:rPr lang="en-US" altLang="en-US" b="1" dirty="0"/>
              <a:t>Process termination </a:t>
            </a:r>
            <a:r>
              <a:rPr lang="en-US" altLang="en-US" dirty="0"/>
              <a:t>requires reclaim of any reusable resources</a:t>
            </a:r>
          </a:p>
          <a:p>
            <a:pPr algn="just">
              <a:lnSpc>
                <a:spcPct val="90000"/>
              </a:lnSpc>
            </a:pPr>
            <a:r>
              <a:rPr lang="en-US" altLang="en-US" dirty="0"/>
              <a:t>Single-threaded process has one </a:t>
            </a:r>
            <a:r>
              <a:rPr lang="en-US" altLang="en-US" b="1" dirty="0">
                <a:solidFill>
                  <a:srgbClr val="FF0000"/>
                </a:solidFill>
              </a:rPr>
              <a:t>program counter</a:t>
            </a:r>
            <a:r>
              <a:rPr lang="en-US" altLang="en-US" dirty="0">
                <a:solidFill>
                  <a:srgbClr val="FF0000"/>
                </a:solidFill>
              </a:rPr>
              <a:t> </a:t>
            </a:r>
            <a:r>
              <a:rPr lang="en-US" altLang="en-US" dirty="0"/>
              <a:t>specifying location of next instruction to execute</a:t>
            </a:r>
          </a:p>
          <a:p>
            <a:pPr lvl="1">
              <a:lnSpc>
                <a:spcPct val="90000"/>
              </a:lnSpc>
            </a:pPr>
            <a:r>
              <a:rPr lang="en-US" altLang="en-US" sz="2800" dirty="0"/>
              <a:t>Process executes instructions sequentially, one at a time, until completion</a:t>
            </a:r>
          </a:p>
          <a:p>
            <a:r>
              <a:rPr lang="en-US" dirty="0"/>
              <a:t>A process is the unit of work in a system. Such a system consists of a collection of processes.</a:t>
            </a:r>
          </a:p>
          <a:p>
            <a:pPr lvl="1"/>
            <a:r>
              <a:rPr lang="en-US" dirty="0"/>
              <a:t>Some   of which are </a:t>
            </a:r>
            <a:r>
              <a:rPr lang="en-US" b="1" dirty="0"/>
              <a:t>operating-system processes</a:t>
            </a:r>
            <a:r>
              <a:rPr lang="en-US" dirty="0"/>
              <a:t> (those that execute system code) </a:t>
            </a:r>
          </a:p>
          <a:p>
            <a:pPr lvl="1"/>
            <a:r>
              <a:rPr lang="en-US" dirty="0"/>
              <a:t>The  rest of which are </a:t>
            </a:r>
            <a:r>
              <a:rPr lang="en-US" b="1" dirty="0"/>
              <a:t>user processes </a:t>
            </a:r>
            <a:r>
              <a:rPr lang="en-US" dirty="0"/>
              <a:t>(those that execute user code)</a:t>
            </a:r>
            <a:endParaRPr lang="en-IN" dirty="0"/>
          </a:p>
        </p:txBody>
      </p:sp>
      <p:sp>
        <p:nvSpPr>
          <p:cNvPr id="5" name="TextBox 4">
            <a:extLst>
              <a:ext uri="{FF2B5EF4-FFF2-40B4-BE49-F238E27FC236}">
                <a16:creationId xmlns:a16="http://schemas.microsoft.com/office/drawing/2014/main" id="{F625A71A-805D-454C-B7B1-9FAF360B2D76}"/>
              </a:ext>
            </a:extLst>
          </p:cNvPr>
          <p:cNvSpPr txBox="1"/>
          <p:nvPr/>
        </p:nvSpPr>
        <p:spPr>
          <a:xfrm>
            <a:off x="7455877" y="858127"/>
            <a:ext cx="4304714" cy="5539978"/>
          </a:xfrm>
          <a:prstGeom prst="rect">
            <a:avLst/>
          </a:prstGeom>
          <a:noFill/>
        </p:spPr>
        <p:txBody>
          <a:bodyPr wrap="square">
            <a:spAutoFit/>
          </a:bodyPr>
          <a:lstStyle/>
          <a:p>
            <a:pPr algn="just"/>
            <a:r>
              <a:rPr lang="en-US" sz="2400" b="1" dirty="0">
                <a:solidFill>
                  <a:srgbClr val="00B050"/>
                </a:solidFill>
              </a:rPr>
              <a:t>The operating system is responsible for the following activities in connection with process management</a:t>
            </a:r>
            <a:r>
              <a:rPr lang="en-US" dirty="0"/>
              <a:t>: </a:t>
            </a:r>
          </a:p>
          <a:p>
            <a:pPr algn="just"/>
            <a:endParaRPr lang="en-US" dirty="0"/>
          </a:p>
          <a:p>
            <a:pPr marL="342900" indent="-342900" algn="just">
              <a:buFont typeface="+mj-lt"/>
              <a:buAutoNum type="arabicPeriod"/>
            </a:pPr>
            <a:r>
              <a:rPr lang="en-US" sz="2400" dirty="0"/>
              <a:t>Creating and deleting both user and system processes </a:t>
            </a:r>
          </a:p>
          <a:p>
            <a:pPr marL="342900" indent="-342900" algn="just">
              <a:buFont typeface="+mj-lt"/>
              <a:buAutoNum type="arabicPeriod"/>
            </a:pPr>
            <a:r>
              <a:rPr lang="en-US" sz="2400" dirty="0"/>
              <a:t> Suspending and resuming processes</a:t>
            </a:r>
          </a:p>
          <a:p>
            <a:pPr marL="342900" indent="-342900" algn="just">
              <a:buFont typeface="+mj-lt"/>
              <a:buAutoNum type="arabicPeriod"/>
            </a:pPr>
            <a:r>
              <a:rPr lang="en-US" sz="2400" dirty="0"/>
              <a:t> Providing mechanisms for process synchronization </a:t>
            </a:r>
          </a:p>
          <a:p>
            <a:pPr marL="342900" indent="-342900" algn="just">
              <a:buFont typeface="+mj-lt"/>
              <a:buAutoNum type="arabicPeriod"/>
            </a:pPr>
            <a:r>
              <a:rPr lang="en-US" sz="2400" dirty="0"/>
              <a:t>Providing mechanisms for process communication</a:t>
            </a:r>
          </a:p>
          <a:p>
            <a:pPr marL="342900" indent="-342900" algn="just">
              <a:buFont typeface="+mj-lt"/>
              <a:buAutoNum type="arabicPeriod"/>
            </a:pPr>
            <a:r>
              <a:rPr lang="en-US" sz="2400" dirty="0"/>
              <a:t>Providing mechanisms for deadlock handling</a:t>
            </a:r>
            <a:endParaRPr lang="en-IN" sz="2400" dirty="0"/>
          </a:p>
        </p:txBody>
      </p:sp>
      <p:sp>
        <p:nvSpPr>
          <p:cNvPr id="4" name="Footer Placeholder 3">
            <a:extLst>
              <a:ext uri="{FF2B5EF4-FFF2-40B4-BE49-F238E27FC236}">
                <a16:creationId xmlns:a16="http://schemas.microsoft.com/office/drawing/2014/main" id="{8FF75653-1B4E-44D0-A07C-F1B747B03EB9}"/>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76933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B7E9-6FC0-4D48-97C7-0367A5AF56A7}"/>
              </a:ext>
            </a:extLst>
          </p:cNvPr>
          <p:cNvSpPr>
            <a:spLocks noGrp="1"/>
          </p:cNvSpPr>
          <p:nvPr>
            <p:ph type="title"/>
          </p:nvPr>
        </p:nvSpPr>
        <p:spPr>
          <a:xfrm>
            <a:off x="838200" y="0"/>
            <a:ext cx="10515600" cy="858129"/>
          </a:xfrm>
        </p:spPr>
        <p:txBody>
          <a:bodyPr/>
          <a:lstStyle/>
          <a:p>
            <a:pPr algn="ctr"/>
            <a:r>
              <a:rPr lang="en-IN" dirty="0"/>
              <a:t>Memory Management</a:t>
            </a:r>
          </a:p>
        </p:txBody>
      </p:sp>
      <p:sp>
        <p:nvSpPr>
          <p:cNvPr id="3" name="Content Placeholder 2">
            <a:extLst>
              <a:ext uri="{FF2B5EF4-FFF2-40B4-BE49-F238E27FC236}">
                <a16:creationId xmlns:a16="http://schemas.microsoft.com/office/drawing/2014/main" id="{C93CCACC-55FA-4C0D-BA59-0AC1072CEDD5}"/>
              </a:ext>
            </a:extLst>
          </p:cNvPr>
          <p:cNvSpPr>
            <a:spLocks noGrp="1"/>
          </p:cNvSpPr>
          <p:nvPr>
            <p:ph idx="1"/>
          </p:nvPr>
        </p:nvSpPr>
        <p:spPr>
          <a:xfrm>
            <a:off x="549811" y="858127"/>
            <a:ext cx="5345724" cy="5894364"/>
          </a:xfrm>
        </p:spPr>
        <p:txBody>
          <a:bodyPr>
            <a:normAutofit lnSpcReduction="10000"/>
          </a:bodyPr>
          <a:lstStyle/>
          <a:p>
            <a:pPr algn="just"/>
            <a:r>
              <a:rPr lang="en-US" dirty="0"/>
              <a:t>The main memory is </a:t>
            </a:r>
            <a:r>
              <a:rPr lang="en-US" dirty="0">
                <a:solidFill>
                  <a:srgbClr val="FF0000"/>
                </a:solidFill>
              </a:rPr>
              <a:t>central to the operation of a modern computer system</a:t>
            </a:r>
            <a:r>
              <a:rPr lang="en-US" dirty="0"/>
              <a:t>. Main memory is a large array of words or bytes ranging in size from hundreds of thousands to billions.</a:t>
            </a:r>
          </a:p>
          <a:p>
            <a:pPr algn="just"/>
            <a:r>
              <a:rPr lang="en-US" dirty="0"/>
              <a:t>Main memory is a </a:t>
            </a:r>
            <a:r>
              <a:rPr lang="en-US" dirty="0">
                <a:solidFill>
                  <a:srgbClr val="00B050"/>
                </a:solidFill>
              </a:rPr>
              <a:t>repository of quickly accessible data</a:t>
            </a:r>
            <a:r>
              <a:rPr lang="en-US" dirty="0"/>
              <a:t> shared by the CPU and I/O devices.</a:t>
            </a:r>
          </a:p>
          <a:p>
            <a:pPr algn="just"/>
            <a:r>
              <a:rPr lang="en-US" dirty="0"/>
              <a:t>The central processor reads instructions from main memory during the instruction-fetch cycle and both reads and writes data from main memory during the data-fetch cycle.</a:t>
            </a:r>
            <a:endParaRPr lang="en-IN" dirty="0"/>
          </a:p>
        </p:txBody>
      </p:sp>
      <p:sp>
        <p:nvSpPr>
          <p:cNvPr id="6" name="TextBox 5">
            <a:extLst>
              <a:ext uri="{FF2B5EF4-FFF2-40B4-BE49-F238E27FC236}">
                <a16:creationId xmlns:a16="http://schemas.microsoft.com/office/drawing/2014/main" id="{0E248AEE-9D64-4423-9D61-F8E6085D89CE}"/>
              </a:ext>
            </a:extLst>
          </p:cNvPr>
          <p:cNvSpPr txBox="1"/>
          <p:nvPr/>
        </p:nvSpPr>
        <p:spPr>
          <a:xfrm>
            <a:off x="6471138" y="858127"/>
            <a:ext cx="5458265" cy="1815882"/>
          </a:xfrm>
          <a:prstGeom prst="rect">
            <a:avLst/>
          </a:prstGeom>
          <a:noFill/>
        </p:spPr>
        <p:txBody>
          <a:bodyPr wrap="square">
            <a:spAutoFit/>
          </a:bodyPr>
          <a:lstStyle/>
          <a:p>
            <a:pPr algn="just"/>
            <a:r>
              <a:rPr lang="en-US" sz="2800" u="sng" dirty="0">
                <a:solidFill>
                  <a:srgbClr val="00B0F0"/>
                </a:solidFill>
              </a:rPr>
              <a:t>The operating system is responsible for the following activities in connection with memory management</a:t>
            </a:r>
            <a:endParaRPr lang="en-IN" sz="2800" u="sng" dirty="0">
              <a:solidFill>
                <a:srgbClr val="00B0F0"/>
              </a:solidFill>
            </a:endParaRPr>
          </a:p>
        </p:txBody>
      </p:sp>
      <p:sp>
        <p:nvSpPr>
          <p:cNvPr id="8" name="TextBox 7">
            <a:extLst>
              <a:ext uri="{FF2B5EF4-FFF2-40B4-BE49-F238E27FC236}">
                <a16:creationId xmlns:a16="http://schemas.microsoft.com/office/drawing/2014/main" id="{410489BA-8CED-428D-9476-D440EEB6157E}"/>
              </a:ext>
            </a:extLst>
          </p:cNvPr>
          <p:cNvSpPr txBox="1"/>
          <p:nvPr/>
        </p:nvSpPr>
        <p:spPr>
          <a:xfrm>
            <a:off x="6471138" y="2674009"/>
            <a:ext cx="5345724" cy="3046988"/>
          </a:xfrm>
          <a:prstGeom prst="rect">
            <a:avLst/>
          </a:prstGeom>
          <a:noFill/>
        </p:spPr>
        <p:txBody>
          <a:bodyPr wrap="square">
            <a:spAutoFit/>
          </a:bodyPr>
          <a:lstStyle/>
          <a:p>
            <a:pPr marL="342900" indent="-342900" algn="just">
              <a:buFont typeface="+mj-lt"/>
              <a:buAutoNum type="arabicPeriod"/>
            </a:pPr>
            <a:r>
              <a:rPr lang="en-US" sz="2400" dirty="0"/>
              <a:t>Keeping track of which parts of memory are currently being used and by whom  </a:t>
            </a:r>
          </a:p>
          <a:p>
            <a:pPr marL="342900" indent="-342900" algn="just">
              <a:buFont typeface="+mj-lt"/>
              <a:buAutoNum type="arabicPeriod"/>
            </a:pPr>
            <a:r>
              <a:rPr lang="en-US" sz="2400" dirty="0"/>
              <a:t>Deciding which processes (or parts thereof) and data to move into and out of memory </a:t>
            </a:r>
          </a:p>
          <a:p>
            <a:pPr marL="342900" indent="-342900" algn="just">
              <a:buFont typeface="+mj-lt"/>
              <a:buAutoNum type="arabicPeriod"/>
            </a:pPr>
            <a:r>
              <a:rPr lang="en-US" sz="2400" dirty="0"/>
              <a:t>Allocating and deallocating memory space as needed</a:t>
            </a:r>
            <a:endParaRPr lang="en-IN" sz="2400" dirty="0"/>
          </a:p>
        </p:txBody>
      </p:sp>
      <p:sp>
        <p:nvSpPr>
          <p:cNvPr id="4" name="Footer Placeholder 3">
            <a:extLst>
              <a:ext uri="{FF2B5EF4-FFF2-40B4-BE49-F238E27FC236}">
                <a16:creationId xmlns:a16="http://schemas.microsoft.com/office/drawing/2014/main" id="{53501911-756B-48F2-A88E-8BBC8587986F}"/>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35527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B7E9-6FC0-4D48-97C7-0367A5AF56A7}"/>
              </a:ext>
            </a:extLst>
          </p:cNvPr>
          <p:cNvSpPr>
            <a:spLocks noGrp="1"/>
          </p:cNvSpPr>
          <p:nvPr>
            <p:ph type="title"/>
          </p:nvPr>
        </p:nvSpPr>
        <p:spPr>
          <a:xfrm>
            <a:off x="838200" y="0"/>
            <a:ext cx="10515600" cy="858129"/>
          </a:xfrm>
        </p:spPr>
        <p:txBody>
          <a:bodyPr/>
          <a:lstStyle/>
          <a:p>
            <a:pPr algn="ctr"/>
            <a:r>
              <a:rPr lang="en-IN" dirty="0"/>
              <a:t>Storage Management</a:t>
            </a:r>
          </a:p>
        </p:txBody>
      </p:sp>
      <p:sp>
        <p:nvSpPr>
          <p:cNvPr id="3" name="Content Placeholder 2">
            <a:extLst>
              <a:ext uri="{FF2B5EF4-FFF2-40B4-BE49-F238E27FC236}">
                <a16:creationId xmlns:a16="http://schemas.microsoft.com/office/drawing/2014/main" id="{C93CCACC-55FA-4C0D-BA59-0AC1072CEDD5}"/>
              </a:ext>
            </a:extLst>
          </p:cNvPr>
          <p:cNvSpPr>
            <a:spLocks noGrp="1"/>
          </p:cNvSpPr>
          <p:nvPr>
            <p:ph idx="1"/>
          </p:nvPr>
        </p:nvSpPr>
        <p:spPr>
          <a:xfrm>
            <a:off x="549811" y="858127"/>
            <a:ext cx="5345724" cy="5894364"/>
          </a:xfrm>
        </p:spPr>
        <p:txBody>
          <a:bodyPr>
            <a:normAutofit/>
          </a:bodyPr>
          <a:lstStyle/>
          <a:p>
            <a:pPr algn="just"/>
            <a:r>
              <a:rPr lang="en-US" dirty="0"/>
              <a:t>The operating system provides a </a:t>
            </a:r>
            <a:r>
              <a:rPr lang="en-US" dirty="0">
                <a:solidFill>
                  <a:srgbClr val="FF0000"/>
                </a:solidFill>
              </a:rPr>
              <a:t>uniform, logical view of information storage</a:t>
            </a:r>
            <a:r>
              <a:rPr lang="en-US" dirty="0"/>
              <a:t>.</a:t>
            </a:r>
          </a:p>
          <a:p>
            <a:pPr lvl="1" algn="just">
              <a:lnSpc>
                <a:spcPct val="90000"/>
              </a:lnSpc>
            </a:pPr>
            <a:r>
              <a:rPr lang="en-US" altLang="en-US" dirty="0"/>
              <a:t>Abstracts physical properties to logical storage unit  - </a:t>
            </a:r>
            <a:r>
              <a:rPr lang="en-US" altLang="en-US" b="1" dirty="0">
                <a:solidFill>
                  <a:srgbClr val="FF0000"/>
                </a:solidFill>
              </a:rPr>
              <a:t>file</a:t>
            </a:r>
          </a:p>
          <a:p>
            <a:pPr lvl="1" algn="just">
              <a:lnSpc>
                <a:spcPct val="90000"/>
              </a:lnSpc>
            </a:pPr>
            <a:r>
              <a:rPr lang="en-US" altLang="en-US" dirty="0"/>
              <a:t>Each medium is controlled by device (i.e., disk drive, tape drive)</a:t>
            </a:r>
          </a:p>
          <a:p>
            <a:pPr lvl="2" algn="just">
              <a:lnSpc>
                <a:spcPct val="90000"/>
              </a:lnSpc>
            </a:pPr>
            <a:r>
              <a:rPr lang="en-US" altLang="en-US" dirty="0"/>
              <a:t>Varying properties include access speed, capacity, data-transfer rate, access method (sequential or random).</a:t>
            </a:r>
          </a:p>
          <a:p>
            <a:pPr>
              <a:lnSpc>
                <a:spcPct val="90000"/>
              </a:lnSpc>
            </a:pPr>
            <a:r>
              <a:rPr lang="en-US" altLang="en-US" dirty="0"/>
              <a:t>File-System management</a:t>
            </a:r>
          </a:p>
          <a:p>
            <a:pPr lvl="1" algn="just">
              <a:lnSpc>
                <a:spcPct val="90000"/>
              </a:lnSpc>
            </a:pPr>
            <a:r>
              <a:rPr lang="en-US" altLang="en-US" dirty="0"/>
              <a:t>Files usually organized into </a:t>
            </a:r>
            <a:r>
              <a:rPr lang="en-US" altLang="en-US" dirty="0">
                <a:solidFill>
                  <a:srgbClr val="FF0000"/>
                </a:solidFill>
              </a:rPr>
              <a:t>directories</a:t>
            </a:r>
          </a:p>
          <a:p>
            <a:pPr lvl="1" algn="just">
              <a:lnSpc>
                <a:spcPct val="90000"/>
              </a:lnSpc>
            </a:pPr>
            <a:r>
              <a:rPr lang="en-US" altLang="en-US" dirty="0"/>
              <a:t>Access control on most systems to determine who can access what</a:t>
            </a:r>
          </a:p>
          <a:p>
            <a:endParaRPr lang="en-IN" dirty="0"/>
          </a:p>
        </p:txBody>
      </p:sp>
      <p:sp>
        <p:nvSpPr>
          <p:cNvPr id="7" name="TextBox 6">
            <a:extLst>
              <a:ext uri="{FF2B5EF4-FFF2-40B4-BE49-F238E27FC236}">
                <a16:creationId xmlns:a16="http://schemas.microsoft.com/office/drawing/2014/main" id="{97DC256E-54AA-43DD-A48C-A0AD223ABA1D}"/>
              </a:ext>
            </a:extLst>
          </p:cNvPr>
          <p:cNvSpPr txBox="1"/>
          <p:nvPr/>
        </p:nvSpPr>
        <p:spPr>
          <a:xfrm>
            <a:off x="6031526" y="858127"/>
            <a:ext cx="5610663" cy="5521512"/>
          </a:xfrm>
          <a:prstGeom prst="rect">
            <a:avLst/>
          </a:prstGeom>
          <a:noFill/>
        </p:spPr>
        <p:txBody>
          <a:bodyPr wrap="square">
            <a:spAutoFit/>
          </a:bodyPr>
          <a:lstStyle/>
          <a:p>
            <a:pPr lvl="1" algn="just">
              <a:lnSpc>
                <a:spcPct val="90000"/>
              </a:lnSpc>
            </a:pPr>
            <a:r>
              <a:rPr lang="en-US" sz="2800" b="1" dirty="0"/>
              <a:t>The operating system is responsible for the following activities in connection with file management.</a:t>
            </a:r>
          </a:p>
          <a:p>
            <a:pPr marL="914400" lvl="1" indent="-457200" algn="just">
              <a:lnSpc>
                <a:spcPct val="90000"/>
              </a:lnSpc>
              <a:buFont typeface="+mj-lt"/>
              <a:buAutoNum type="arabicPeriod"/>
            </a:pPr>
            <a:r>
              <a:rPr lang="en-US" sz="2800" dirty="0"/>
              <a:t>Creating and deleting files </a:t>
            </a:r>
          </a:p>
          <a:p>
            <a:pPr marL="914400" lvl="1" indent="-457200" algn="just">
              <a:lnSpc>
                <a:spcPct val="90000"/>
              </a:lnSpc>
              <a:buFont typeface="+mj-lt"/>
              <a:buAutoNum type="arabicPeriod"/>
            </a:pPr>
            <a:r>
              <a:rPr lang="en-US" sz="2800" dirty="0"/>
              <a:t>Creating and deleting directories to organize files  </a:t>
            </a:r>
          </a:p>
          <a:p>
            <a:pPr marL="914400" lvl="1" indent="-457200" algn="just">
              <a:lnSpc>
                <a:spcPct val="90000"/>
              </a:lnSpc>
              <a:buFont typeface="+mj-lt"/>
              <a:buAutoNum type="arabicPeriod"/>
            </a:pPr>
            <a:r>
              <a:rPr lang="en-US" sz="2800" dirty="0"/>
              <a:t>Supporting primitives for manipulating files and directories </a:t>
            </a:r>
          </a:p>
          <a:p>
            <a:pPr marL="914400" lvl="1" indent="-457200" algn="just">
              <a:lnSpc>
                <a:spcPct val="90000"/>
              </a:lnSpc>
              <a:buFont typeface="+mj-lt"/>
              <a:buAutoNum type="arabicPeriod"/>
            </a:pPr>
            <a:r>
              <a:rPr lang="en-US" sz="2800" dirty="0"/>
              <a:t>Mapping files onto secondary storage</a:t>
            </a:r>
          </a:p>
          <a:p>
            <a:pPr marL="914400" lvl="1" indent="-457200" algn="just">
              <a:lnSpc>
                <a:spcPct val="90000"/>
              </a:lnSpc>
              <a:buFont typeface="+mj-lt"/>
              <a:buAutoNum type="arabicPeriod"/>
            </a:pPr>
            <a:r>
              <a:rPr lang="en-US" sz="2800" dirty="0"/>
              <a:t>Backing up files on stable (nonvolatile) storage media</a:t>
            </a:r>
          </a:p>
        </p:txBody>
      </p:sp>
      <p:sp>
        <p:nvSpPr>
          <p:cNvPr id="4" name="Footer Placeholder 3">
            <a:extLst>
              <a:ext uri="{FF2B5EF4-FFF2-40B4-BE49-F238E27FC236}">
                <a16:creationId xmlns:a16="http://schemas.microsoft.com/office/drawing/2014/main" id="{5B2B6D98-AA9E-4D61-9114-F75B65C8353F}"/>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927407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B7E9-6FC0-4D48-97C7-0367A5AF56A7}"/>
              </a:ext>
            </a:extLst>
          </p:cNvPr>
          <p:cNvSpPr>
            <a:spLocks noGrp="1"/>
          </p:cNvSpPr>
          <p:nvPr>
            <p:ph type="title"/>
          </p:nvPr>
        </p:nvSpPr>
        <p:spPr>
          <a:xfrm>
            <a:off x="838200" y="0"/>
            <a:ext cx="10515600" cy="858129"/>
          </a:xfrm>
        </p:spPr>
        <p:txBody>
          <a:bodyPr/>
          <a:lstStyle/>
          <a:p>
            <a:pPr algn="ctr"/>
            <a:r>
              <a:rPr lang="en-IN" dirty="0"/>
              <a:t>Mass-storage Management</a:t>
            </a:r>
          </a:p>
        </p:txBody>
      </p:sp>
      <p:sp>
        <p:nvSpPr>
          <p:cNvPr id="3" name="Content Placeholder 2">
            <a:extLst>
              <a:ext uri="{FF2B5EF4-FFF2-40B4-BE49-F238E27FC236}">
                <a16:creationId xmlns:a16="http://schemas.microsoft.com/office/drawing/2014/main" id="{C93CCACC-55FA-4C0D-BA59-0AC1072CEDD5}"/>
              </a:ext>
            </a:extLst>
          </p:cNvPr>
          <p:cNvSpPr>
            <a:spLocks noGrp="1"/>
          </p:cNvSpPr>
          <p:nvPr>
            <p:ph idx="1"/>
          </p:nvPr>
        </p:nvSpPr>
        <p:spPr>
          <a:xfrm>
            <a:off x="549811" y="858127"/>
            <a:ext cx="5345724" cy="5894364"/>
          </a:xfrm>
        </p:spPr>
        <p:txBody>
          <a:bodyPr>
            <a:normAutofit fontScale="92500"/>
          </a:bodyPr>
          <a:lstStyle/>
          <a:p>
            <a:pPr algn="just"/>
            <a:r>
              <a:rPr lang="en-US" altLang="en-US" sz="2800" dirty="0"/>
              <a:t>Usually disks used to store data that does not fit in main memory or data that must be kept for a “</a:t>
            </a:r>
            <a:r>
              <a:rPr lang="en-US" altLang="en-US" sz="2800" b="1" dirty="0"/>
              <a:t>long” period of time.</a:t>
            </a:r>
          </a:p>
          <a:p>
            <a:pPr algn="just"/>
            <a:r>
              <a:rPr lang="en-US" altLang="en-US" sz="2800" b="1" dirty="0"/>
              <a:t>Proper management </a:t>
            </a:r>
            <a:r>
              <a:rPr lang="en-US" altLang="en-US" sz="2800" dirty="0"/>
              <a:t>is of central importance</a:t>
            </a:r>
          </a:p>
          <a:p>
            <a:pPr algn="just"/>
            <a:r>
              <a:rPr lang="en-US" altLang="en-US" sz="2800" dirty="0"/>
              <a:t>Entire speed of computer operation hinges on disk subsystem and its algorithms</a:t>
            </a:r>
          </a:p>
          <a:p>
            <a:pPr algn="just"/>
            <a:r>
              <a:rPr lang="en-US" dirty="0"/>
              <a:t>The operating system is responsible for the following activities in connection with disk management: </a:t>
            </a:r>
          </a:p>
          <a:p>
            <a:pPr marL="971550" lvl="1" indent="-514350" algn="just">
              <a:buFont typeface="+mj-lt"/>
              <a:buAutoNum type="arabicPeriod"/>
            </a:pPr>
            <a:r>
              <a:rPr lang="en-US" b="1" dirty="0"/>
              <a:t>Storage allocation </a:t>
            </a:r>
          </a:p>
          <a:p>
            <a:pPr marL="971550" lvl="1" indent="-514350" algn="just">
              <a:buFont typeface="+mj-lt"/>
              <a:buAutoNum type="arabicPeriod"/>
            </a:pPr>
            <a:r>
              <a:rPr lang="en-US" b="1" dirty="0"/>
              <a:t>Free-space management </a:t>
            </a:r>
          </a:p>
          <a:p>
            <a:pPr marL="971550" lvl="1" indent="-514350" algn="just">
              <a:buFont typeface="+mj-lt"/>
              <a:buAutoNum type="arabicPeriod"/>
            </a:pPr>
            <a:r>
              <a:rPr lang="en-US" b="1" dirty="0"/>
              <a:t>Disk scheduling</a:t>
            </a:r>
            <a:endParaRPr lang="en-IN" b="1" dirty="0"/>
          </a:p>
        </p:txBody>
      </p:sp>
      <p:sp>
        <p:nvSpPr>
          <p:cNvPr id="7" name="TextBox 6">
            <a:extLst>
              <a:ext uri="{FF2B5EF4-FFF2-40B4-BE49-F238E27FC236}">
                <a16:creationId xmlns:a16="http://schemas.microsoft.com/office/drawing/2014/main" id="{97DC256E-54AA-43DD-A48C-A0AD223ABA1D}"/>
              </a:ext>
            </a:extLst>
          </p:cNvPr>
          <p:cNvSpPr txBox="1"/>
          <p:nvPr/>
        </p:nvSpPr>
        <p:spPr>
          <a:xfrm>
            <a:off x="6031526" y="858127"/>
            <a:ext cx="5610663" cy="3496342"/>
          </a:xfrm>
          <a:prstGeom prst="rect">
            <a:avLst/>
          </a:prstGeom>
          <a:noFill/>
        </p:spPr>
        <p:txBody>
          <a:bodyPr wrap="square">
            <a:spAutoFit/>
          </a:bodyPr>
          <a:lstStyle/>
          <a:p>
            <a:r>
              <a:rPr lang="en-US" altLang="en-US" sz="2800" dirty="0"/>
              <a:t>Some storage need not be fast</a:t>
            </a:r>
          </a:p>
          <a:p>
            <a:pPr marL="800100" lvl="1" indent="-342900" algn="just">
              <a:buFont typeface="+mj-lt"/>
              <a:buAutoNum type="arabicPeriod"/>
            </a:pPr>
            <a:r>
              <a:rPr lang="en-US" altLang="en-US" sz="2800" dirty="0"/>
              <a:t>Tertiary storage includes optical storage, magnetic tape</a:t>
            </a:r>
          </a:p>
          <a:p>
            <a:pPr marL="800100" lvl="1" indent="-342900" algn="just">
              <a:buFont typeface="+mj-lt"/>
              <a:buAutoNum type="arabicPeriod"/>
            </a:pPr>
            <a:r>
              <a:rPr lang="en-US" altLang="en-US" sz="2800" dirty="0"/>
              <a:t>Still must be managed</a:t>
            </a:r>
          </a:p>
          <a:p>
            <a:pPr marL="800100" lvl="1" indent="-342900" algn="just">
              <a:buFont typeface="+mj-lt"/>
              <a:buAutoNum type="arabicPeriod"/>
            </a:pPr>
            <a:r>
              <a:rPr lang="en-US" altLang="en-US" sz="2800" dirty="0"/>
              <a:t>Varies between WORM (write-once, read-many-times) and RW (read-write)</a:t>
            </a:r>
          </a:p>
          <a:p>
            <a:pPr lvl="1" algn="just">
              <a:lnSpc>
                <a:spcPct val="90000"/>
              </a:lnSpc>
            </a:pPr>
            <a:endParaRPr lang="en-US" sz="2800" dirty="0"/>
          </a:p>
        </p:txBody>
      </p:sp>
      <p:sp>
        <p:nvSpPr>
          <p:cNvPr id="4" name="Footer Placeholder 3">
            <a:extLst>
              <a:ext uri="{FF2B5EF4-FFF2-40B4-BE49-F238E27FC236}">
                <a16:creationId xmlns:a16="http://schemas.microsoft.com/office/drawing/2014/main" id="{809B9F23-30DB-4BD8-9950-D6806CFD6F9E}"/>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37087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B7E9-6FC0-4D48-97C7-0367A5AF56A7}"/>
              </a:ext>
            </a:extLst>
          </p:cNvPr>
          <p:cNvSpPr>
            <a:spLocks noGrp="1"/>
          </p:cNvSpPr>
          <p:nvPr>
            <p:ph type="title"/>
          </p:nvPr>
        </p:nvSpPr>
        <p:spPr>
          <a:xfrm>
            <a:off x="838200" y="0"/>
            <a:ext cx="10515600" cy="858129"/>
          </a:xfrm>
        </p:spPr>
        <p:txBody>
          <a:bodyPr/>
          <a:lstStyle/>
          <a:p>
            <a:pPr algn="ctr"/>
            <a:r>
              <a:rPr lang="en-IN" dirty="0"/>
              <a:t>Caching</a:t>
            </a:r>
          </a:p>
        </p:txBody>
      </p:sp>
      <p:sp>
        <p:nvSpPr>
          <p:cNvPr id="3" name="Content Placeholder 2">
            <a:extLst>
              <a:ext uri="{FF2B5EF4-FFF2-40B4-BE49-F238E27FC236}">
                <a16:creationId xmlns:a16="http://schemas.microsoft.com/office/drawing/2014/main" id="{C93CCACC-55FA-4C0D-BA59-0AC1072CEDD5}"/>
              </a:ext>
            </a:extLst>
          </p:cNvPr>
          <p:cNvSpPr>
            <a:spLocks noGrp="1"/>
          </p:cNvSpPr>
          <p:nvPr>
            <p:ph idx="1"/>
          </p:nvPr>
        </p:nvSpPr>
        <p:spPr>
          <a:xfrm>
            <a:off x="549811" y="858127"/>
            <a:ext cx="5345724" cy="5894364"/>
          </a:xfrm>
        </p:spPr>
        <p:txBody>
          <a:bodyPr>
            <a:normAutofit lnSpcReduction="10000"/>
          </a:bodyPr>
          <a:lstStyle/>
          <a:p>
            <a:pPr algn="just"/>
            <a:r>
              <a:rPr lang="en-US" dirty="0"/>
              <a:t>Caching is an important principle of computer systems. </a:t>
            </a:r>
            <a:r>
              <a:rPr lang="en-US" b="1" dirty="0">
                <a:solidFill>
                  <a:srgbClr val="FF0000"/>
                </a:solidFill>
              </a:rPr>
              <a:t>Information is normally kept in some storage system </a:t>
            </a:r>
            <a:r>
              <a:rPr lang="en-US" dirty="0"/>
              <a:t>(such as main memory). As it is used, </a:t>
            </a:r>
            <a:r>
              <a:rPr lang="en-US" dirty="0">
                <a:solidFill>
                  <a:srgbClr val="FF0000"/>
                </a:solidFill>
              </a:rPr>
              <a:t>it is copied into a faster storage system-the cache-on a temporary basis</a:t>
            </a:r>
            <a:r>
              <a:rPr lang="en-US" dirty="0"/>
              <a:t>.</a:t>
            </a:r>
          </a:p>
          <a:p>
            <a:pPr algn="just"/>
            <a:r>
              <a:rPr lang="en-US" dirty="0"/>
              <a:t>Because caches have limited size, cache management is an important design problem. </a:t>
            </a:r>
            <a:r>
              <a:rPr lang="en-US" dirty="0">
                <a:solidFill>
                  <a:srgbClr val="FF0000"/>
                </a:solidFill>
              </a:rPr>
              <a:t>Careful selection of the cache size and of a replacement policy can result in greatly increased performance</a:t>
            </a:r>
            <a:endParaRPr lang="en-IN" b="1" dirty="0">
              <a:solidFill>
                <a:srgbClr val="FF0000"/>
              </a:solidFill>
            </a:endParaRPr>
          </a:p>
        </p:txBody>
      </p:sp>
      <p:pic>
        <p:nvPicPr>
          <p:cNvPr id="5" name="Picture 4">
            <a:extLst>
              <a:ext uri="{FF2B5EF4-FFF2-40B4-BE49-F238E27FC236}">
                <a16:creationId xmlns:a16="http://schemas.microsoft.com/office/drawing/2014/main" id="{DC78C79F-87FA-4656-AE04-CD125E669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796" y="675249"/>
            <a:ext cx="5232393" cy="5894363"/>
          </a:xfrm>
          <a:prstGeom prst="rect">
            <a:avLst/>
          </a:prstGeom>
        </p:spPr>
      </p:pic>
      <p:sp>
        <p:nvSpPr>
          <p:cNvPr id="4" name="Footer Placeholder 3">
            <a:extLst>
              <a:ext uri="{FF2B5EF4-FFF2-40B4-BE49-F238E27FC236}">
                <a16:creationId xmlns:a16="http://schemas.microsoft.com/office/drawing/2014/main" id="{BB1190A9-96DF-4984-B049-82431183222D}"/>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859559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D9E5-7000-463E-8478-5F295F006E6B}"/>
              </a:ext>
            </a:extLst>
          </p:cNvPr>
          <p:cNvSpPr>
            <a:spLocks noGrp="1"/>
          </p:cNvSpPr>
          <p:nvPr>
            <p:ph type="title"/>
          </p:nvPr>
        </p:nvSpPr>
        <p:spPr>
          <a:xfrm>
            <a:off x="838200" y="1"/>
            <a:ext cx="10515600" cy="844062"/>
          </a:xfrm>
        </p:spPr>
        <p:txBody>
          <a:bodyPr/>
          <a:lstStyle/>
          <a:p>
            <a:pPr algn="ctr"/>
            <a:r>
              <a:rPr lang="en-IN" dirty="0"/>
              <a:t>I/O Systems</a:t>
            </a:r>
          </a:p>
        </p:txBody>
      </p:sp>
      <p:sp>
        <p:nvSpPr>
          <p:cNvPr id="3" name="Content Placeholder 2">
            <a:extLst>
              <a:ext uri="{FF2B5EF4-FFF2-40B4-BE49-F238E27FC236}">
                <a16:creationId xmlns:a16="http://schemas.microsoft.com/office/drawing/2014/main" id="{115C88DF-3C50-4E71-B50D-CBBAFB6404DE}"/>
              </a:ext>
            </a:extLst>
          </p:cNvPr>
          <p:cNvSpPr>
            <a:spLocks noGrp="1"/>
          </p:cNvSpPr>
          <p:nvPr>
            <p:ph idx="1"/>
          </p:nvPr>
        </p:nvSpPr>
        <p:spPr>
          <a:xfrm>
            <a:off x="655320" y="1139484"/>
            <a:ext cx="10515600" cy="5219112"/>
          </a:xfrm>
        </p:spPr>
        <p:txBody>
          <a:bodyPr/>
          <a:lstStyle/>
          <a:p>
            <a:pPr algn="just"/>
            <a:r>
              <a:rPr lang="en-US" dirty="0"/>
              <a:t>One of the purposes of an operating system is to </a:t>
            </a:r>
            <a:r>
              <a:rPr lang="en-US" dirty="0">
                <a:solidFill>
                  <a:srgbClr val="FF0000"/>
                </a:solidFill>
              </a:rPr>
              <a:t>hide the peculiarities of specific hardware devices from the user</a:t>
            </a:r>
            <a:r>
              <a:rPr lang="en-US" dirty="0"/>
              <a:t>. For example, in UNIX, the peculiarities of I/O devices are hidden from the bulk of the operating system itself by the I/O subsystem.</a:t>
            </a:r>
          </a:p>
          <a:p>
            <a:pPr lvl="1" algn="just"/>
            <a:r>
              <a:rPr lang="en-US" dirty="0"/>
              <a:t>A memory-management component that includes buffering, caching, and spooling </a:t>
            </a:r>
          </a:p>
          <a:p>
            <a:pPr lvl="1" algn="just"/>
            <a:r>
              <a:rPr lang="en-US" dirty="0"/>
              <a:t> A general device-driver interface </a:t>
            </a:r>
          </a:p>
          <a:p>
            <a:pPr lvl="1" algn="just"/>
            <a:r>
              <a:rPr lang="en-US" dirty="0"/>
              <a:t> Drivers for specific hardware devices</a:t>
            </a:r>
          </a:p>
          <a:p>
            <a:pPr algn="just"/>
            <a:r>
              <a:rPr lang="en-US" dirty="0"/>
              <a:t>Only the device driver knows the peculiarities of the specific device to which it is assigned.</a:t>
            </a:r>
            <a:endParaRPr lang="en-IN" dirty="0"/>
          </a:p>
        </p:txBody>
      </p:sp>
      <p:sp>
        <p:nvSpPr>
          <p:cNvPr id="4" name="Footer Placeholder 3">
            <a:extLst>
              <a:ext uri="{FF2B5EF4-FFF2-40B4-BE49-F238E27FC236}">
                <a16:creationId xmlns:a16="http://schemas.microsoft.com/office/drawing/2014/main" id="{B42D54E8-FBBB-4C1A-B938-0D9569F4B44E}"/>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093388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5DB4-DF21-4E42-8205-2D2952A8CC7E}"/>
              </a:ext>
            </a:extLst>
          </p:cNvPr>
          <p:cNvSpPr>
            <a:spLocks noGrp="1"/>
          </p:cNvSpPr>
          <p:nvPr>
            <p:ph type="title"/>
          </p:nvPr>
        </p:nvSpPr>
        <p:spPr>
          <a:xfrm>
            <a:off x="838200" y="132077"/>
            <a:ext cx="10515600" cy="740118"/>
          </a:xfrm>
        </p:spPr>
        <p:txBody>
          <a:bodyPr/>
          <a:lstStyle/>
          <a:p>
            <a:pPr algn="ctr"/>
            <a:r>
              <a:rPr lang="en-IN" dirty="0"/>
              <a:t>Protection and Security</a:t>
            </a:r>
          </a:p>
        </p:txBody>
      </p:sp>
      <p:sp>
        <p:nvSpPr>
          <p:cNvPr id="3" name="Content Placeholder 2">
            <a:extLst>
              <a:ext uri="{FF2B5EF4-FFF2-40B4-BE49-F238E27FC236}">
                <a16:creationId xmlns:a16="http://schemas.microsoft.com/office/drawing/2014/main" id="{6F021D5F-BD79-439B-9FF5-35403E2F2B9B}"/>
              </a:ext>
            </a:extLst>
          </p:cNvPr>
          <p:cNvSpPr>
            <a:spLocks noGrp="1"/>
          </p:cNvSpPr>
          <p:nvPr>
            <p:ph idx="1"/>
          </p:nvPr>
        </p:nvSpPr>
        <p:spPr>
          <a:xfrm>
            <a:off x="838201" y="872194"/>
            <a:ext cx="5661074" cy="5985805"/>
          </a:xfrm>
        </p:spPr>
        <p:txBody>
          <a:bodyPr>
            <a:normAutofit fontScale="92500" lnSpcReduction="10000"/>
          </a:bodyPr>
          <a:lstStyle/>
          <a:p>
            <a:pPr algn="just"/>
            <a:r>
              <a:rPr lang="en-US" dirty="0"/>
              <a:t>If a computer system has </a:t>
            </a:r>
            <a:r>
              <a:rPr lang="en-US" dirty="0">
                <a:solidFill>
                  <a:srgbClr val="FF0000"/>
                </a:solidFill>
              </a:rPr>
              <a:t>multiple users and allows the concurrent execution of multiple processes</a:t>
            </a:r>
            <a:r>
              <a:rPr lang="en-US" dirty="0"/>
              <a:t>, then access to data must be regulated.</a:t>
            </a:r>
          </a:p>
          <a:p>
            <a:pPr algn="just"/>
            <a:r>
              <a:rPr lang="en-US" dirty="0"/>
              <a:t>For that purpose, mechanisms ensure that files, memory segments, CPU, and other resources can be operated on by only those </a:t>
            </a:r>
            <a:r>
              <a:rPr lang="en-US" dirty="0">
                <a:solidFill>
                  <a:srgbClr val="FF0000"/>
                </a:solidFill>
              </a:rPr>
              <a:t>processes that have gained proper authorization from the operating system.</a:t>
            </a:r>
          </a:p>
          <a:p>
            <a:pPr algn="just"/>
            <a:r>
              <a:rPr lang="en-US" dirty="0"/>
              <a:t>Protection, then, is any </a:t>
            </a:r>
            <a:r>
              <a:rPr lang="en-US" b="1" dirty="0"/>
              <a:t>mechanism for controlling the access of processes or users to the resources defined by a computer system. </a:t>
            </a:r>
            <a:r>
              <a:rPr lang="en-US" dirty="0"/>
              <a:t>This mechanism must provide means for specification of the controls to be imposed and means for enforcement.</a:t>
            </a:r>
            <a:endParaRPr lang="en-IN" dirty="0">
              <a:solidFill>
                <a:srgbClr val="FF0000"/>
              </a:solidFill>
            </a:endParaRPr>
          </a:p>
        </p:txBody>
      </p:sp>
      <p:sp>
        <p:nvSpPr>
          <p:cNvPr id="5" name="TextBox 4">
            <a:extLst>
              <a:ext uri="{FF2B5EF4-FFF2-40B4-BE49-F238E27FC236}">
                <a16:creationId xmlns:a16="http://schemas.microsoft.com/office/drawing/2014/main" id="{F3B7D06A-8D30-4327-AE8E-20081BC45F0D}"/>
              </a:ext>
            </a:extLst>
          </p:cNvPr>
          <p:cNvSpPr txBox="1"/>
          <p:nvPr/>
        </p:nvSpPr>
        <p:spPr>
          <a:xfrm>
            <a:off x="6499275" y="872193"/>
            <a:ext cx="5345722" cy="5755422"/>
          </a:xfrm>
          <a:prstGeom prst="rect">
            <a:avLst/>
          </a:prstGeom>
          <a:noFill/>
        </p:spPr>
        <p:txBody>
          <a:bodyPr wrap="square">
            <a:spAutoFit/>
          </a:bodyPr>
          <a:lstStyle/>
          <a:p>
            <a:pPr algn="just"/>
            <a:r>
              <a:rPr lang="en-US" sz="2400" dirty="0"/>
              <a:t>A system can have adequate protection but still be prone to </a:t>
            </a:r>
            <a:r>
              <a:rPr lang="en-US" sz="2400" dirty="0">
                <a:solidFill>
                  <a:srgbClr val="FF0000"/>
                </a:solidFill>
              </a:rPr>
              <a:t>failure and allow inappropriate access.</a:t>
            </a:r>
            <a:r>
              <a:rPr lang="en-US" sz="2400" dirty="0"/>
              <a:t> Consider a user whose authentication information (her means of identifying herself to the system) is stolen. Her data could be copied or deleted, even though file and memory protection are working</a:t>
            </a:r>
            <a:r>
              <a:rPr lang="en-US" sz="2000" dirty="0"/>
              <a:t>.</a:t>
            </a:r>
          </a:p>
          <a:p>
            <a:pPr algn="just"/>
            <a:r>
              <a:rPr lang="en-US" sz="2200" dirty="0"/>
              <a:t>It is the job of </a:t>
            </a:r>
            <a:r>
              <a:rPr lang="en-US" sz="2200" dirty="0">
                <a:solidFill>
                  <a:srgbClr val="FF0000"/>
                </a:solidFill>
              </a:rPr>
              <a:t>security to defend a system from external and internal attacks</a:t>
            </a:r>
            <a:r>
              <a:rPr lang="en-US" sz="2200" dirty="0"/>
              <a:t>. Such attacks spread across a huge range and include viruses and worms, denial-of service attacks (which use all of a system's resources and so keep legitimate users out of the system), identity theft, and theft of service (unauthorized use of a system).</a:t>
            </a:r>
            <a:endParaRPr lang="en-IN" sz="2200" dirty="0"/>
          </a:p>
        </p:txBody>
      </p:sp>
      <p:sp>
        <p:nvSpPr>
          <p:cNvPr id="4" name="Footer Placeholder 3">
            <a:extLst>
              <a:ext uri="{FF2B5EF4-FFF2-40B4-BE49-F238E27FC236}">
                <a16:creationId xmlns:a16="http://schemas.microsoft.com/office/drawing/2014/main" id="{EE98DF1A-0699-4D0F-B317-B4BED1A67FA5}"/>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4272726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E35B-CAE1-4F25-BAD4-17E2E6B5E94B}"/>
              </a:ext>
            </a:extLst>
          </p:cNvPr>
          <p:cNvSpPr>
            <a:spLocks noGrp="1"/>
          </p:cNvSpPr>
          <p:nvPr>
            <p:ph type="title"/>
          </p:nvPr>
        </p:nvSpPr>
        <p:spPr>
          <a:xfrm>
            <a:off x="838200" y="168812"/>
            <a:ext cx="10515600" cy="802493"/>
          </a:xfrm>
        </p:spPr>
        <p:txBody>
          <a:bodyPr/>
          <a:lstStyle/>
          <a:p>
            <a:pPr algn="ctr"/>
            <a:r>
              <a:rPr lang="en-IN" dirty="0"/>
              <a:t>Distributed Systems</a:t>
            </a:r>
          </a:p>
        </p:txBody>
      </p:sp>
      <p:sp>
        <p:nvSpPr>
          <p:cNvPr id="3" name="Content Placeholder 2">
            <a:extLst>
              <a:ext uri="{FF2B5EF4-FFF2-40B4-BE49-F238E27FC236}">
                <a16:creationId xmlns:a16="http://schemas.microsoft.com/office/drawing/2014/main" id="{AFE03E0F-CF3F-412D-9BB3-6E44854335ED}"/>
              </a:ext>
            </a:extLst>
          </p:cNvPr>
          <p:cNvSpPr>
            <a:spLocks noGrp="1"/>
          </p:cNvSpPr>
          <p:nvPr>
            <p:ph idx="1"/>
          </p:nvPr>
        </p:nvSpPr>
        <p:spPr>
          <a:xfrm>
            <a:off x="838200" y="1167618"/>
            <a:ext cx="10515600" cy="5430130"/>
          </a:xfrm>
        </p:spPr>
        <p:txBody>
          <a:bodyPr>
            <a:normAutofit lnSpcReduction="10000"/>
          </a:bodyPr>
          <a:lstStyle/>
          <a:p>
            <a:pPr algn="just"/>
            <a:r>
              <a:rPr lang="en-US" dirty="0"/>
              <a:t>A distributed system is a </a:t>
            </a:r>
            <a:r>
              <a:rPr lang="en-US" b="1" dirty="0">
                <a:solidFill>
                  <a:srgbClr val="FF0000"/>
                </a:solidFill>
              </a:rPr>
              <a:t>collection of physically separate, possibly heterogeneous computer systems that are networked to provide the users with access to the various resources that the system maintains</a:t>
            </a:r>
            <a:r>
              <a:rPr lang="en-US" dirty="0"/>
              <a:t>.</a:t>
            </a:r>
          </a:p>
          <a:p>
            <a:pPr algn="just"/>
            <a:r>
              <a:rPr lang="en-US" dirty="0"/>
              <a:t>A network, in the simplest terms, is a communication path between two or more systems.</a:t>
            </a:r>
            <a:r>
              <a:rPr lang="en-IN" altLang="en-US" dirty="0"/>
              <a:t> They are characterized based on the </a:t>
            </a:r>
            <a:r>
              <a:rPr lang="en-IN" altLang="en-US" b="1" dirty="0"/>
              <a:t>distances between their nodes.</a:t>
            </a:r>
          </a:p>
          <a:p>
            <a:pPr algn="just"/>
            <a:r>
              <a:rPr lang="en-IN" altLang="en-US" b="1" dirty="0"/>
              <a:t>LAN </a:t>
            </a:r>
            <a:r>
              <a:rPr lang="en-IN" altLang="en-US" dirty="0"/>
              <a:t>(Connects computers within  a room, a floor or a building), </a:t>
            </a:r>
            <a:r>
              <a:rPr lang="en-IN" altLang="en-US" b="1" dirty="0"/>
              <a:t>WAN </a:t>
            </a:r>
            <a:r>
              <a:rPr lang="en-IN" altLang="en-US" dirty="0"/>
              <a:t>(links buildings, cities or countries) &amp;</a:t>
            </a:r>
            <a:r>
              <a:rPr lang="en-IN" altLang="en-US" b="1" dirty="0"/>
              <a:t> MAN </a:t>
            </a:r>
            <a:r>
              <a:rPr lang="en-IN" altLang="en-US" dirty="0"/>
              <a:t>(link buildings within a city)</a:t>
            </a:r>
          </a:p>
          <a:p>
            <a:pPr algn="just"/>
            <a:r>
              <a:rPr lang="en-IN" altLang="en-US" dirty="0"/>
              <a:t>Some operating systems have taken the concept of network and distributed systems  further than the notion of providing network connectivity (</a:t>
            </a:r>
            <a:r>
              <a:rPr lang="en-IN" altLang="en-US" b="1" dirty="0"/>
              <a:t>network operating systems</a:t>
            </a:r>
            <a:r>
              <a:rPr lang="en-IN" altLang="en-US" dirty="0"/>
              <a:t>)</a:t>
            </a:r>
          </a:p>
          <a:p>
            <a:pPr algn="just"/>
            <a:endParaRPr lang="en-US" b="1" dirty="0"/>
          </a:p>
          <a:p>
            <a:pPr algn="just"/>
            <a:endParaRPr lang="en-IN" dirty="0"/>
          </a:p>
        </p:txBody>
      </p:sp>
      <p:sp>
        <p:nvSpPr>
          <p:cNvPr id="4" name="Footer Placeholder 3">
            <a:extLst>
              <a:ext uri="{FF2B5EF4-FFF2-40B4-BE49-F238E27FC236}">
                <a16:creationId xmlns:a16="http://schemas.microsoft.com/office/drawing/2014/main" id="{AF133B7D-D4AD-474C-843E-DDFB4C6253E9}"/>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88713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E5DE6BF-C5B5-4431-82D7-412BBDB1E484}"/>
              </a:ext>
            </a:extLst>
          </p:cNvPr>
          <p:cNvSpPr>
            <a:spLocks noGrp="1" noChangeArrowheads="1"/>
          </p:cNvSpPr>
          <p:nvPr>
            <p:ph type="title"/>
          </p:nvPr>
        </p:nvSpPr>
        <p:spPr>
          <a:xfrm>
            <a:off x="838200" y="308854"/>
            <a:ext cx="10515600" cy="1325563"/>
          </a:xfrm>
        </p:spPr>
        <p:txBody>
          <a:bodyPr/>
          <a:lstStyle/>
          <a:p>
            <a:pPr algn="ctr"/>
            <a:r>
              <a:rPr lang="en-US" altLang="en-US" dirty="0"/>
              <a:t>Syllabus</a:t>
            </a:r>
            <a:endParaRPr lang="en-IN" altLang="en-US" dirty="0"/>
          </a:p>
        </p:txBody>
      </p:sp>
      <p:pic>
        <p:nvPicPr>
          <p:cNvPr id="6147" name="Content Placeholder 4">
            <a:extLst>
              <a:ext uri="{FF2B5EF4-FFF2-40B4-BE49-F238E27FC236}">
                <a16:creationId xmlns:a16="http://schemas.microsoft.com/office/drawing/2014/main" id="{B629BA42-EB5F-4D8A-831F-BA11A6B6FA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35250" y="1428750"/>
            <a:ext cx="6203950" cy="5064125"/>
          </a:xfrm>
        </p:spPr>
      </p:pic>
      <p:sp>
        <p:nvSpPr>
          <p:cNvPr id="2" name="Footer Placeholder 1">
            <a:extLst>
              <a:ext uri="{FF2B5EF4-FFF2-40B4-BE49-F238E27FC236}">
                <a16:creationId xmlns:a16="http://schemas.microsoft.com/office/drawing/2014/main" id="{C0DEFE46-44A0-4D96-A995-3FBC644D3262}"/>
              </a:ext>
            </a:extLst>
          </p:cNvPr>
          <p:cNvSpPr>
            <a:spLocks noGrp="1"/>
          </p:cNvSpPr>
          <p:nvPr>
            <p:ph type="ftr" sz="quarter" idx="11"/>
          </p:nvPr>
        </p:nvSpPr>
        <p:spPr/>
        <p:txBody>
          <a:bodyPr/>
          <a:lstStyle/>
          <a:p>
            <a:r>
              <a:rPr lang="en-IN"/>
              <a:t>Dept of CSE ,SCEM, G B Janardhana Swamy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1F94-4022-4C98-9A40-3B58E5F7B63B}"/>
              </a:ext>
            </a:extLst>
          </p:cNvPr>
          <p:cNvSpPr>
            <a:spLocks noGrp="1"/>
          </p:cNvSpPr>
          <p:nvPr>
            <p:ph type="title"/>
          </p:nvPr>
        </p:nvSpPr>
        <p:spPr>
          <a:xfrm>
            <a:off x="838200" y="300892"/>
            <a:ext cx="10515600" cy="760290"/>
          </a:xfrm>
        </p:spPr>
        <p:txBody>
          <a:bodyPr/>
          <a:lstStyle/>
          <a:p>
            <a:pPr algn="ctr"/>
            <a:r>
              <a:rPr lang="en-IN" dirty="0"/>
              <a:t>Special-Purpose Systems</a:t>
            </a:r>
          </a:p>
        </p:txBody>
      </p:sp>
      <p:sp>
        <p:nvSpPr>
          <p:cNvPr id="3" name="Content Placeholder 2">
            <a:extLst>
              <a:ext uri="{FF2B5EF4-FFF2-40B4-BE49-F238E27FC236}">
                <a16:creationId xmlns:a16="http://schemas.microsoft.com/office/drawing/2014/main" id="{003088B8-E270-45CD-BD3C-0C83CD6603B4}"/>
              </a:ext>
            </a:extLst>
          </p:cNvPr>
          <p:cNvSpPr>
            <a:spLocks noGrp="1"/>
          </p:cNvSpPr>
          <p:nvPr>
            <p:ph idx="1"/>
          </p:nvPr>
        </p:nvSpPr>
        <p:spPr>
          <a:xfrm>
            <a:off x="838200" y="1061182"/>
            <a:ext cx="10515600" cy="5115781"/>
          </a:xfrm>
        </p:spPr>
        <p:txBody>
          <a:bodyPr>
            <a:normAutofit fontScale="92500" lnSpcReduction="20000"/>
          </a:bodyPr>
          <a:lstStyle/>
          <a:p>
            <a:pPr algn="just"/>
            <a:r>
              <a:rPr lang="en-US" dirty="0"/>
              <a:t>There are, however, different classes of computer systems whose functions are more limited and whose objective is to deal with limited computation domains.</a:t>
            </a:r>
          </a:p>
          <a:p>
            <a:pPr algn="just"/>
            <a:r>
              <a:rPr lang="en-IN" altLang="en-US" dirty="0">
                <a:solidFill>
                  <a:srgbClr val="FF0000"/>
                </a:solidFill>
              </a:rPr>
              <a:t>Real – Time Embedded Systems </a:t>
            </a:r>
            <a:r>
              <a:rPr lang="en-IN" altLang="en-US" dirty="0"/>
              <a:t>(Embedded Systems are the most prevalent form of computers in existence. These devices are found everywhere, from car engines to and manufacturing robots to DVDs and microwave ovens)</a:t>
            </a:r>
          </a:p>
          <a:p>
            <a:endParaRPr lang="en-IN" altLang="en-US" dirty="0"/>
          </a:p>
          <a:p>
            <a:pPr algn="just"/>
            <a:r>
              <a:rPr lang="en-IN" altLang="en-US" dirty="0">
                <a:solidFill>
                  <a:srgbClr val="FF0000"/>
                </a:solidFill>
              </a:rPr>
              <a:t>Multimedia systems</a:t>
            </a:r>
            <a:r>
              <a:rPr lang="en-IN" altLang="en-US" dirty="0"/>
              <a:t> (Most OS are designed to handle conventional data such as text files, programs, word-processing documents and spreadsheets. However a recent trend in technology is the incorporation of multimedia data (audio, video files and conventional files)</a:t>
            </a:r>
          </a:p>
          <a:p>
            <a:pPr algn="just"/>
            <a:endParaRPr lang="en-IN" altLang="en-US" dirty="0"/>
          </a:p>
          <a:p>
            <a:pPr algn="just"/>
            <a:r>
              <a:rPr lang="en-IN" altLang="en-US" dirty="0">
                <a:solidFill>
                  <a:srgbClr val="FF0000"/>
                </a:solidFill>
              </a:rPr>
              <a:t>Handheld Systems </a:t>
            </a:r>
            <a:r>
              <a:rPr lang="en-IN" altLang="en-US" dirty="0"/>
              <a:t>(Include personal digital assistants(PDA), such as palm and pocket –Pcs and cellular telephones).</a:t>
            </a:r>
          </a:p>
          <a:p>
            <a:pPr algn="just"/>
            <a:endParaRPr lang="en-IN" dirty="0"/>
          </a:p>
        </p:txBody>
      </p:sp>
      <p:sp>
        <p:nvSpPr>
          <p:cNvPr id="4" name="Footer Placeholder 3">
            <a:extLst>
              <a:ext uri="{FF2B5EF4-FFF2-40B4-BE49-F238E27FC236}">
                <a16:creationId xmlns:a16="http://schemas.microsoft.com/office/drawing/2014/main" id="{819161C1-5FB8-4380-B0C5-7B7CBDE33E64}"/>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471756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0813-754E-4D9B-A213-AF54E73B749B}"/>
              </a:ext>
            </a:extLst>
          </p:cNvPr>
          <p:cNvSpPr>
            <a:spLocks noGrp="1"/>
          </p:cNvSpPr>
          <p:nvPr>
            <p:ph type="title"/>
          </p:nvPr>
        </p:nvSpPr>
        <p:spPr>
          <a:xfrm>
            <a:off x="838200" y="252902"/>
            <a:ext cx="10515600" cy="647749"/>
          </a:xfrm>
        </p:spPr>
        <p:txBody>
          <a:bodyPr>
            <a:normAutofit fontScale="90000"/>
          </a:bodyPr>
          <a:lstStyle/>
          <a:p>
            <a:pPr algn="ctr"/>
            <a:r>
              <a:rPr lang="en-IN" dirty="0"/>
              <a:t>Computing Environments</a:t>
            </a:r>
          </a:p>
        </p:txBody>
      </p:sp>
      <p:sp>
        <p:nvSpPr>
          <p:cNvPr id="3" name="Content Placeholder 2">
            <a:extLst>
              <a:ext uri="{FF2B5EF4-FFF2-40B4-BE49-F238E27FC236}">
                <a16:creationId xmlns:a16="http://schemas.microsoft.com/office/drawing/2014/main" id="{DA8197F4-6A35-4065-BC15-982D084DFA80}"/>
              </a:ext>
            </a:extLst>
          </p:cNvPr>
          <p:cNvSpPr>
            <a:spLocks noGrp="1"/>
          </p:cNvSpPr>
          <p:nvPr>
            <p:ph idx="1"/>
          </p:nvPr>
        </p:nvSpPr>
        <p:spPr>
          <a:xfrm>
            <a:off x="261425" y="1195754"/>
            <a:ext cx="4971757" cy="5297121"/>
          </a:xfrm>
        </p:spPr>
        <p:txBody>
          <a:bodyPr>
            <a:normAutofit/>
          </a:bodyPr>
          <a:lstStyle/>
          <a:p>
            <a:r>
              <a:rPr lang="en-US" altLang="en-US" dirty="0"/>
              <a:t>Traditional computer</a:t>
            </a:r>
          </a:p>
          <a:p>
            <a:pPr lvl="1"/>
            <a:r>
              <a:rPr lang="en-US" altLang="en-US" dirty="0"/>
              <a:t>Blurring over time</a:t>
            </a:r>
          </a:p>
          <a:p>
            <a:pPr lvl="1"/>
            <a:r>
              <a:rPr lang="en-US" altLang="en-US" dirty="0"/>
              <a:t>Office environment</a:t>
            </a:r>
          </a:p>
          <a:p>
            <a:pPr lvl="2"/>
            <a:r>
              <a:rPr lang="en-US" altLang="en-US" sz="2200" dirty="0"/>
              <a:t>PCs connected to a network, terminals attached to mainframe or minicomputers providing batch and timesharing</a:t>
            </a:r>
          </a:p>
          <a:p>
            <a:pPr lvl="2"/>
            <a:r>
              <a:rPr lang="en-US" altLang="en-US" sz="2200" dirty="0"/>
              <a:t>Now portals allowing networked and remote systems access to same resources</a:t>
            </a:r>
          </a:p>
          <a:p>
            <a:pPr lvl="1"/>
            <a:r>
              <a:rPr lang="en-US" altLang="en-US" dirty="0"/>
              <a:t>Home networks</a:t>
            </a:r>
          </a:p>
          <a:p>
            <a:pPr lvl="2"/>
            <a:r>
              <a:rPr lang="en-US" altLang="en-US" sz="2200" dirty="0"/>
              <a:t>Used to be single system, then modems</a:t>
            </a:r>
          </a:p>
          <a:p>
            <a:pPr lvl="2"/>
            <a:r>
              <a:rPr lang="en-US" altLang="en-US" sz="2200" dirty="0"/>
              <a:t>Now firewalled, networked</a:t>
            </a:r>
          </a:p>
          <a:p>
            <a:endParaRPr lang="en-IN" dirty="0"/>
          </a:p>
        </p:txBody>
      </p:sp>
      <p:sp>
        <p:nvSpPr>
          <p:cNvPr id="4" name="Rectangle 4">
            <a:extLst>
              <a:ext uri="{FF2B5EF4-FFF2-40B4-BE49-F238E27FC236}">
                <a16:creationId xmlns:a16="http://schemas.microsoft.com/office/drawing/2014/main" id="{A36FC95C-2326-4503-8A56-8BCAA1C62FA3}"/>
              </a:ext>
            </a:extLst>
          </p:cNvPr>
          <p:cNvSpPr>
            <a:spLocks noChangeArrowheads="1"/>
          </p:cNvSpPr>
          <p:nvPr/>
        </p:nvSpPr>
        <p:spPr bwMode="auto">
          <a:xfrm>
            <a:off x="5047395" y="1327540"/>
            <a:ext cx="6727263" cy="449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nSpc>
                <a:spcPct val="90000"/>
              </a:lnSpc>
              <a:buFont typeface="Arial" panose="020B0604020202020204" pitchFamily="34" charset="0"/>
              <a:buChar char="•"/>
            </a:pPr>
            <a:r>
              <a:rPr lang="en-US" altLang="en-US" sz="2400" dirty="0"/>
              <a:t>Client-Server Computing</a:t>
            </a:r>
          </a:p>
          <a:p>
            <a:pPr marL="457200" lvl="1" indent="0">
              <a:lnSpc>
                <a:spcPct val="90000"/>
              </a:lnSpc>
              <a:buNone/>
            </a:pPr>
            <a:r>
              <a:rPr lang="en-US" altLang="en-US" sz="1700" dirty="0"/>
              <a:t>Many systems now </a:t>
            </a:r>
            <a:r>
              <a:rPr lang="en-US" altLang="en-US" sz="1700" b="1" dirty="0"/>
              <a:t>servers</a:t>
            </a:r>
            <a:r>
              <a:rPr lang="en-US" altLang="en-US" sz="1700" dirty="0"/>
              <a:t>, responding to requests generated by </a:t>
            </a:r>
            <a:r>
              <a:rPr lang="en-US" altLang="en-US" sz="1700" b="1" dirty="0"/>
              <a:t>clients</a:t>
            </a:r>
          </a:p>
          <a:p>
            <a:pPr lvl="2">
              <a:lnSpc>
                <a:spcPct val="90000"/>
              </a:lnSpc>
            </a:pPr>
            <a:r>
              <a:rPr lang="en-US" altLang="en-US" sz="1700" b="1" dirty="0"/>
              <a:t>Compute-server</a:t>
            </a:r>
            <a:r>
              <a:rPr lang="en-US" altLang="en-US" sz="1700" dirty="0"/>
              <a:t> provides an interface to client to request services (i.e. database)</a:t>
            </a:r>
          </a:p>
          <a:p>
            <a:pPr lvl="2">
              <a:lnSpc>
                <a:spcPct val="90000"/>
              </a:lnSpc>
            </a:pPr>
            <a:r>
              <a:rPr lang="en-US" altLang="en-US" sz="1700" b="1" dirty="0"/>
              <a:t>File-server</a:t>
            </a:r>
            <a:r>
              <a:rPr lang="en-US" altLang="en-US" sz="1700" dirty="0"/>
              <a:t> provides interface for clients to store and retrieve files</a:t>
            </a:r>
          </a:p>
        </p:txBody>
      </p:sp>
      <p:pic>
        <p:nvPicPr>
          <p:cNvPr id="5" name="Picture 3">
            <a:extLst>
              <a:ext uri="{FF2B5EF4-FFF2-40B4-BE49-F238E27FC236}">
                <a16:creationId xmlns:a16="http://schemas.microsoft.com/office/drawing/2014/main" id="{6BF23C94-0453-4F34-A069-04503F2B1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1" t="30930" r="586" b="30669"/>
          <a:stretch>
            <a:fillRect/>
          </a:stretch>
        </p:blipFill>
        <p:spPr bwMode="auto">
          <a:xfrm>
            <a:off x="5689698" y="4080289"/>
            <a:ext cx="6240877" cy="1876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E222A168-08BA-42B9-98A1-03D22D4BAD33}"/>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604442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EF71-52D5-43B8-BB88-FE2DEF35C9A1}"/>
              </a:ext>
            </a:extLst>
          </p:cNvPr>
          <p:cNvSpPr>
            <a:spLocks noGrp="1"/>
          </p:cNvSpPr>
          <p:nvPr>
            <p:ph type="title"/>
          </p:nvPr>
        </p:nvSpPr>
        <p:spPr>
          <a:xfrm>
            <a:off x="765176" y="119062"/>
            <a:ext cx="10515600" cy="549275"/>
          </a:xfrm>
        </p:spPr>
        <p:txBody>
          <a:bodyPr>
            <a:normAutofit fontScale="90000"/>
          </a:bodyPr>
          <a:lstStyle/>
          <a:p>
            <a:pPr algn="ctr"/>
            <a:r>
              <a:rPr lang="en-IN" dirty="0"/>
              <a:t>Computing Environments</a:t>
            </a:r>
          </a:p>
        </p:txBody>
      </p:sp>
      <p:sp>
        <p:nvSpPr>
          <p:cNvPr id="3" name="Text Placeholder 2">
            <a:extLst>
              <a:ext uri="{FF2B5EF4-FFF2-40B4-BE49-F238E27FC236}">
                <a16:creationId xmlns:a16="http://schemas.microsoft.com/office/drawing/2014/main" id="{0097381C-CA72-4006-9C47-B990FF44C944}"/>
              </a:ext>
            </a:extLst>
          </p:cNvPr>
          <p:cNvSpPr>
            <a:spLocks noGrp="1"/>
          </p:cNvSpPr>
          <p:nvPr>
            <p:ph type="body" idx="1"/>
          </p:nvPr>
        </p:nvSpPr>
        <p:spPr>
          <a:xfrm>
            <a:off x="790578" y="505071"/>
            <a:ext cx="5157787" cy="823912"/>
          </a:xfrm>
        </p:spPr>
        <p:txBody>
          <a:bodyPr/>
          <a:lstStyle/>
          <a:p>
            <a:r>
              <a:rPr lang="en-IN" dirty="0">
                <a:solidFill>
                  <a:srgbClr val="FF0000"/>
                </a:solidFill>
              </a:rPr>
              <a:t>Peer-to-Peer Computing</a:t>
            </a:r>
          </a:p>
        </p:txBody>
      </p:sp>
      <p:sp>
        <p:nvSpPr>
          <p:cNvPr id="4" name="Content Placeholder 3">
            <a:extLst>
              <a:ext uri="{FF2B5EF4-FFF2-40B4-BE49-F238E27FC236}">
                <a16:creationId xmlns:a16="http://schemas.microsoft.com/office/drawing/2014/main" id="{4BD84C4E-C103-44BC-9D37-0F9E22325F18}"/>
              </a:ext>
            </a:extLst>
          </p:cNvPr>
          <p:cNvSpPr>
            <a:spLocks noGrp="1"/>
          </p:cNvSpPr>
          <p:nvPr>
            <p:ph sz="half" idx="2"/>
          </p:nvPr>
        </p:nvSpPr>
        <p:spPr>
          <a:xfrm>
            <a:off x="765174" y="1492249"/>
            <a:ext cx="5157787" cy="5119566"/>
          </a:xfrm>
        </p:spPr>
        <p:txBody>
          <a:bodyPr>
            <a:normAutofit lnSpcReduction="10000"/>
          </a:bodyPr>
          <a:lstStyle/>
          <a:p>
            <a:r>
              <a:rPr lang="en-US" altLang="en-US" dirty="0"/>
              <a:t>Another model of distributed system</a:t>
            </a:r>
          </a:p>
          <a:p>
            <a:r>
              <a:rPr lang="en-US" altLang="en-US" dirty="0"/>
              <a:t>P2P does not distinguish clients and servers</a:t>
            </a:r>
          </a:p>
          <a:p>
            <a:pPr lvl="1"/>
            <a:r>
              <a:rPr lang="en-US" altLang="en-US" dirty="0"/>
              <a:t>Instead all nodes are considered peers</a:t>
            </a:r>
          </a:p>
          <a:p>
            <a:pPr lvl="1"/>
            <a:r>
              <a:rPr lang="en-US" altLang="en-US" dirty="0"/>
              <a:t>May each act as client, server or both</a:t>
            </a:r>
          </a:p>
          <a:p>
            <a:pPr lvl="1"/>
            <a:r>
              <a:rPr lang="en-US" altLang="en-US" dirty="0"/>
              <a:t>Node must join P2P network</a:t>
            </a:r>
          </a:p>
          <a:p>
            <a:pPr lvl="2"/>
            <a:r>
              <a:rPr lang="en-US" altLang="en-US" sz="2400" dirty="0"/>
              <a:t>Registers its service with central lookup service on network, or</a:t>
            </a:r>
          </a:p>
          <a:p>
            <a:pPr lvl="2"/>
            <a:r>
              <a:rPr lang="en-US" altLang="en-US" sz="2400" dirty="0"/>
              <a:t>Broadcast request for service and respond to requests for service via </a:t>
            </a:r>
            <a:r>
              <a:rPr lang="en-US" altLang="en-US" sz="2400" i="1" dirty="0"/>
              <a:t>discovery protocol</a:t>
            </a:r>
          </a:p>
          <a:p>
            <a:pPr marL="0" indent="0">
              <a:buNone/>
            </a:pPr>
            <a:endParaRPr lang="en-IN" dirty="0"/>
          </a:p>
        </p:txBody>
      </p:sp>
      <p:sp>
        <p:nvSpPr>
          <p:cNvPr id="5" name="Text Placeholder 4">
            <a:extLst>
              <a:ext uri="{FF2B5EF4-FFF2-40B4-BE49-F238E27FC236}">
                <a16:creationId xmlns:a16="http://schemas.microsoft.com/office/drawing/2014/main" id="{ACEDA466-A419-4D75-A3BE-54190CC1F48C}"/>
              </a:ext>
            </a:extLst>
          </p:cNvPr>
          <p:cNvSpPr>
            <a:spLocks noGrp="1"/>
          </p:cNvSpPr>
          <p:nvPr>
            <p:ph type="body" sz="quarter" idx="3"/>
          </p:nvPr>
        </p:nvSpPr>
        <p:spPr>
          <a:xfrm>
            <a:off x="6243636" y="505755"/>
            <a:ext cx="5183188" cy="823911"/>
          </a:xfrm>
        </p:spPr>
        <p:txBody>
          <a:bodyPr/>
          <a:lstStyle/>
          <a:p>
            <a:r>
              <a:rPr lang="en-IN" dirty="0">
                <a:solidFill>
                  <a:srgbClr val="FF0000"/>
                </a:solidFill>
              </a:rPr>
              <a:t>Web-Based Computing</a:t>
            </a:r>
          </a:p>
        </p:txBody>
      </p:sp>
      <p:sp>
        <p:nvSpPr>
          <p:cNvPr id="6" name="Content Placeholder 5">
            <a:extLst>
              <a:ext uri="{FF2B5EF4-FFF2-40B4-BE49-F238E27FC236}">
                <a16:creationId xmlns:a16="http://schemas.microsoft.com/office/drawing/2014/main" id="{E3BB871A-131D-4520-823A-BC8972AE9AE7}"/>
              </a:ext>
            </a:extLst>
          </p:cNvPr>
          <p:cNvSpPr>
            <a:spLocks noGrp="1"/>
          </p:cNvSpPr>
          <p:nvPr>
            <p:ph sz="quarter" idx="4"/>
          </p:nvPr>
        </p:nvSpPr>
        <p:spPr>
          <a:xfrm>
            <a:off x="6097588" y="1532844"/>
            <a:ext cx="5183188" cy="4819401"/>
          </a:xfrm>
        </p:spPr>
        <p:txBody>
          <a:bodyPr>
            <a:normAutofit lnSpcReduction="10000"/>
          </a:bodyPr>
          <a:lstStyle/>
          <a:p>
            <a:r>
              <a:rPr lang="en-US" altLang="en-US" dirty="0"/>
              <a:t>Web has become ubiquitous</a:t>
            </a:r>
          </a:p>
          <a:p>
            <a:r>
              <a:rPr lang="en-US" altLang="en-US" dirty="0"/>
              <a:t>PCs most prevalent devices</a:t>
            </a:r>
          </a:p>
          <a:p>
            <a:r>
              <a:rPr lang="en-US" altLang="en-US" dirty="0"/>
              <a:t>More devices becoming networked to allow web access</a:t>
            </a:r>
          </a:p>
          <a:p>
            <a:r>
              <a:rPr lang="en-US" altLang="en-US" dirty="0"/>
              <a:t>New category of devices to manage web traffic among similar servers: </a:t>
            </a:r>
            <a:r>
              <a:rPr lang="en-US" altLang="en-US" b="1" dirty="0"/>
              <a:t>load balancers</a:t>
            </a:r>
          </a:p>
          <a:p>
            <a:r>
              <a:rPr lang="en-US" altLang="en-US" dirty="0"/>
              <a:t>Use of operating systems like Windows 95, client-side, have evolved into Linux and Windows XP, which can be clients and servers</a:t>
            </a:r>
          </a:p>
          <a:p>
            <a:pPr marL="0" indent="0">
              <a:buNone/>
            </a:pPr>
            <a:endParaRPr lang="en-IN" dirty="0"/>
          </a:p>
        </p:txBody>
      </p:sp>
      <p:sp>
        <p:nvSpPr>
          <p:cNvPr id="7" name="Footer Placeholder 6">
            <a:extLst>
              <a:ext uri="{FF2B5EF4-FFF2-40B4-BE49-F238E27FC236}">
                <a16:creationId xmlns:a16="http://schemas.microsoft.com/office/drawing/2014/main" id="{CE46DEE2-3904-42FA-8515-E7D2A875C81A}"/>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147986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7068-82A5-4E8C-AB2D-E3546DCF8305}"/>
              </a:ext>
            </a:extLst>
          </p:cNvPr>
          <p:cNvSpPr>
            <a:spLocks noGrp="1"/>
          </p:cNvSpPr>
          <p:nvPr>
            <p:ph type="title"/>
          </p:nvPr>
        </p:nvSpPr>
        <p:spPr/>
        <p:txBody>
          <a:bodyPr>
            <a:normAutofit/>
          </a:bodyPr>
          <a:lstStyle/>
          <a:p>
            <a:pPr algn="ctr"/>
            <a:r>
              <a:rPr lang="en-IN" sz="4800" b="1" dirty="0"/>
              <a:t>Chapter2</a:t>
            </a:r>
          </a:p>
        </p:txBody>
      </p:sp>
      <p:sp>
        <p:nvSpPr>
          <p:cNvPr id="3" name="Content Placeholder 2">
            <a:extLst>
              <a:ext uri="{FF2B5EF4-FFF2-40B4-BE49-F238E27FC236}">
                <a16:creationId xmlns:a16="http://schemas.microsoft.com/office/drawing/2014/main" id="{40AD29D4-4D3C-4E0F-B079-77415EEF7B0C}"/>
              </a:ext>
            </a:extLst>
          </p:cNvPr>
          <p:cNvSpPr>
            <a:spLocks noGrp="1"/>
          </p:cNvSpPr>
          <p:nvPr>
            <p:ph idx="1"/>
          </p:nvPr>
        </p:nvSpPr>
        <p:spPr/>
        <p:txBody>
          <a:bodyPr>
            <a:normAutofit/>
          </a:bodyPr>
          <a:lstStyle/>
          <a:p>
            <a:pPr marL="0" indent="0" algn="ctr">
              <a:buNone/>
            </a:pPr>
            <a:endParaRPr lang="en-IN" sz="5400" dirty="0"/>
          </a:p>
          <a:p>
            <a:pPr marL="0" indent="0" algn="ctr">
              <a:buNone/>
            </a:pPr>
            <a:r>
              <a:rPr lang="en-IN" sz="5400" dirty="0"/>
              <a:t>Operating System Structures</a:t>
            </a:r>
          </a:p>
        </p:txBody>
      </p:sp>
      <p:sp>
        <p:nvSpPr>
          <p:cNvPr id="4" name="Footer Placeholder 3">
            <a:extLst>
              <a:ext uri="{FF2B5EF4-FFF2-40B4-BE49-F238E27FC236}">
                <a16:creationId xmlns:a16="http://schemas.microsoft.com/office/drawing/2014/main" id="{9FED9F0D-43D5-44A6-9DAD-78E6090E3222}"/>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01250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D90E-919A-4D58-AD8A-021F91AE9797}"/>
              </a:ext>
            </a:extLst>
          </p:cNvPr>
          <p:cNvSpPr>
            <a:spLocks noGrp="1"/>
          </p:cNvSpPr>
          <p:nvPr>
            <p:ph type="title"/>
          </p:nvPr>
        </p:nvSpPr>
        <p:spPr/>
        <p:txBody>
          <a:bodyPr/>
          <a:lstStyle/>
          <a:p>
            <a:pPr algn="ctr"/>
            <a:r>
              <a:rPr lang="en-IN" dirty="0"/>
              <a:t>Chapter 2 -Overview</a:t>
            </a:r>
          </a:p>
        </p:txBody>
      </p:sp>
      <p:sp>
        <p:nvSpPr>
          <p:cNvPr id="3" name="Content Placeholder 2">
            <a:extLst>
              <a:ext uri="{FF2B5EF4-FFF2-40B4-BE49-F238E27FC236}">
                <a16:creationId xmlns:a16="http://schemas.microsoft.com/office/drawing/2014/main" id="{1ACD17B1-F64C-44E8-BCFB-4356E9AD637C}"/>
              </a:ext>
            </a:extLst>
          </p:cNvPr>
          <p:cNvSpPr>
            <a:spLocks noGrp="1"/>
          </p:cNvSpPr>
          <p:nvPr>
            <p:ph idx="1"/>
          </p:nvPr>
        </p:nvSpPr>
        <p:spPr/>
        <p:txBody>
          <a:bodyPr/>
          <a:lstStyle/>
          <a:p>
            <a:r>
              <a:rPr lang="en-IN" b="1" dirty="0"/>
              <a:t>User - Operating System interface </a:t>
            </a:r>
          </a:p>
          <a:p>
            <a:r>
              <a:rPr lang="en-IN" b="1" dirty="0"/>
              <a:t>System calls; Types of system calls</a:t>
            </a:r>
          </a:p>
          <a:p>
            <a:r>
              <a:rPr lang="en-IN" b="1" dirty="0"/>
              <a:t>System programs</a:t>
            </a:r>
          </a:p>
          <a:p>
            <a:r>
              <a:rPr lang="en-IN" b="1" dirty="0"/>
              <a:t>Operating system design and implementation</a:t>
            </a:r>
          </a:p>
          <a:p>
            <a:r>
              <a:rPr lang="en-IN" b="1" dirty="0"/>
              <a:t>Operating System structure</a:t>
            </a:r>
          </a:p>
          <a:p>
            <a:r>
              <a:rPr lang="en-IN" b="1" dirty="0"/>
              <a:t>Virtual machines</a:t>
            </a:r>
          </a:p>
          <a:p>
            <a:r>
              <a:rPr lang="en-IN" b="1" dirty="0"/>
              <a:t>Operating System generation</a:t>
            </a:r>
          </a:p>
          <a:p>
            <a:r>
              <a:rPr lang="en-IN" b="1" dirty="0"/>
              <a:t>System boot</a:t>
            </a:r>
            <a:r>
              <a:rPr lang="en-IN" dirty="0"/>
              <a:t>. </a:t>
            </a:r>
          </a:p>
        </p:txBody>
      </p:sp>
      <p:sp>
        <p:nvSpPr>
          <p:cNvPr id="4" name="Footer Placeholder 3">
            <a:extLst>
              <a:ext uri="{FF2B5EF4-FFF2-40B4-BE49-F238E27FC236}">
                <a16:creationId xmlns:a16="http://schemas.microsoft.com/office/drawing/2014/main" id="{5A39B128-E7FD-4961-ABAB-6167BD3E1988}"/>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618472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5458-7684-4914-AB4D-7B3C9CD6EBDE}"/>
              </a:ext>
            </a:extLst>
          </p:cNvPr>
          <p:cNvSpPr>
            <a:spLocks noGrp="1"/>
          </p:cNvSpPr>
          <p:nvPr>
            <p:ph type="title"/>
          </p:nvPr>
        </p:nvSpPr>
        <p:spPr>
          <a:xfrm>
            <a:off x="838200" y="140042"/>
            <a:ext cx="10515600" cy="802493"/>
          </a:xfrm>
        </p:spPr>
        <p:txBody>
          <a:bodyPr/>
          <a:lstStyle/>
          <a:p>
            <a:pPr algn="ctr"/>
            <a:r>
              <a:rPr lang="en-IN" dirty="0"/>
              <a:t>Operating-System Services</a:t>
            </a:r>
          </a:p>
        </p:txBody>
      </p:sp>
      <p:sp>
        <p:nvSpPr>
          <p:cNvPr id="3" name="Content Placeholder 2">
            <a:extLst>
              <a:ext uri="{FF2B5EF4-FFF2-40B4-BE49-F238E27FC236}">
                <a16:creationId xmlns:a16="http://schemas.microsoft.com/office/drawing/2014/main" id="{F0ECB20D-0F31-4EF8-989A-D4B47F6AC27D}"/>
              </a:ext>
            </a:extLst>
          </p:cNvPr>
          <p:cNvSpPr>
            <a:spLocks noGrp="1"/>
          </p:cNvSpPr>
          <p:nvPr>
            <p:ph idx="1"/>
          </p:nvPr>
        </p:nvSpPr>
        <p:spPr>
          <a:xfrm>
            <a:off x="739726" y="942534"/>
            <a:ext cx="6195646" cy="5915466"/>
          </a:xfrm>
        </p:spPr>
        <p:txBody>
          <a:bodyPr>
            <a:normAutofit fontScale="77500" lnSpcReduction="20000"/>
          </a:bodyPr>
          <a:lstStyle/>
          <a:p>
            <a:pPr algn="just"/>
            <a:r>
              <a:rPr lang="en-US" dirty="0"/>
              <a:t>An operating system provides an environment for the execution of programs. It provides certain services to programs and to the users of those programs.</a:t>
            </a:r>
          </a:p>
          <a:p>
            <a:pPr algn="just"/>
            <a:r>
              <a:rPr lang="en-US" b="1" dirty="0"/>
              <a:t>One set of operating-system services provides functions that are helpful to </a:t>
            </a:r>
            <a:r>
              <a:rPr lang="en-US" b="1" dirty="0">
                <a:solidFill>
                  <a:srgbClr val="FF0000"/>
                </a:solidFill>
              </a:rPr>
              <a:t>the user</a:t>
            </a:r>
            <a:r>
              <a:rPr lang="en-US" b="1" dirty="0"/>
              <a:t>.</a:t>
            </a:r>
          </a:p>
          <a:p>
            <a:pPr marL="914400" lvl="1" indent="-457200" algn="just">
              <a:buFont typeface="+mj-lt"/>
              <a:buAutoNum type="arabicPeriod"/>
            </a:pPr>
            <a:r>
              <a:rPr lang="en-US" altLang="en-US" sz="2800" b="1" dirty="0">
                <a:solidFill>
                  <a:srgbClr val="FF0000"/>
                </a:solidFill>
              </a:rPr>
              <a:t>User interface </a:t>
            </a:r>
            <a:r>
              <a:rPr lang="en-US" altLang="en-US" sz="2800" dirty="0"/>
              <a:t>- Almost all operating systems have a user interface (UI)</a:t>
            </a:r>
          </a:p>
          <a:p>
            <a:pPr marL="914400" lvl="2" indent="0" algn="just">
              <a:buNone/>
            </a:pPr>
            <a:r>
              <a:rPr lang="en-US" altLang="en-US" sz="2800" dirty="0"/>
              <a:t>Varies between Command-Line (CLI), Graphics User Interface (GUI), Batch</a:t>
            </a:r>
          </a:p>
          <a:p>
            <a:pPr marL="914400" lvl="1" indent="-457200" algn="just">
              <a:buFont typeface="+mj-lt"/>
              <a:buAutoNum type="arabicPeriod"/>
            </a:pPr>
            <a:r>
              <a:rPr lang="en-US" altLang="en-US" sz="2800" b="1" dirty="0">
                <a:solidFill>
                  <a:srgbClr val="FF0000"/>
                </a:solidFill>
              </a:rPr>
              <a:t>Program execution </a:t>
            </a:r>
            <a:r>
              <a:rPr lang="en-US" altLang="en-US" sz="2800" dirty="0"/>
              <a:t>- The system must be able to load a program into memory and to run that program, end execution, either normally or abnormally (indicating error)</a:t>
            </a:r>
          </a:p>
          <a:p>
            <a:pPr marL="914400" lvl="1" indent="-457200" algn="just">
              <a:buFont typeface="+mj-lt"/>
              <a:buAutoNum type="arabicPeriod"/>
            </a:pPr>
            <a:r>
              <a:rPr lang="en-US" altLang="en-US" sz="2800" b="1" dirty="0">
                <a:solidFill>
                  <a:srgbClr val="FF0000"/>
                </a:solidFill>
              </a:rPr>
              <a:t>I/O operations </a:t>
            </a:r>
            <a:r>
              <a:rPr lang="en-US" altLang="en-US" sz="2800" dirty="0"/>
              <a:t>-  A running program may require I/O, which may involve a file or an I/O device. </a:t>
            </a:r>
          </a:p>
          <a:p>
            <a:pPr marL="914400" lvl="1" indent="-457200" algn="just">
              <a:buFont typeface="+mj-lt"/>
              <a:buAutoNum type="arabicPeriod"/>
            </a:pPr>
            <a:r>
              <a:rPr lang="en-US" altLang="en-US" sz="2800" b="1" dirty="0">
                <a:solidFill>
                  <a:srgbClr val="FF0000"/>
                </a:solidFill>
              </a:rPr>
              <a:t>File-system manipulation </a:t>
            </a:r>
            <a:r>
              <a:rPr lang="en-US" altLang="en-US" sz="2800" dirty="0"/>
              <a:t>-  The file system is of particular interest. Obviously, programs need to read and write files and directories, create and delete them, search them, list file Information, permission management.</a:t>
            </a:r>
          </a:p>
          <a:p>
            <a:pPr algn="just"/>
            <a:endParaRPr lang="en-IN" sz="2400" dirty="0"/>
          </a:p>
        </p:txBody>
      </p:sp>
      <p:sp>
        <p:nvSpPr>
          <p:cNvPr id="5" name="TextBox 4">
            <a:extLst>
              <a:ext uri="{FF2B5EF4-FFF2-40B4-BE49-F238E27FC236}">
                <a16:creationId xmlns:a16="http://schemas.microsoft.com/office/drawing/2014/main" id="{6C9F9E6A-8466-4A13-816A-B4FEF7F37187}"/>
              </a:ext>
            </a:extLst>
          </p:cNvPr>
          <p:cNvSpPr txBox="1"/>
          <p:nvPr/>
        </p:nvSpPr>
        <p:spPr>
          <a:xfrm>
            <a:off x="7146387" y="2039813"/>
            <a:ext cx="4534486" cy="4493538"/>
          </a:xfrm>
          <a:prstGeom prst="rect">
            <a:avLst/>
          </a:prstGeom>
          <a:noFill/>
        </p:spPr>
        <p:txBody>
          <a:bodyPr wrap="square">
            <a:spAutoFit/>
          </a:bodyPr>
          <a:lstStyle/>
          <a:p>
            <a:pPr lvl="1"/>
            <a:r>
              <a:rPr lang="en-US" altLang="en-US" sz="2200" b="1" dirty="0">
                <a:solidFill>
                  <a:srgbClr val="FF0000"/>
                </a:solidFill>
              </a:rPr>
              <a:t>5.   Communications </a:t>
            </a:r>
            <a:r>
              <a:rPr lang="en-US" altLang="en-US" sz="2200" dirty="0"/>
              <a:t>– Processes may exchange information, on the same computer or between computers over a network. Communications may be via shared memory or through message passing (packets moved by the OS)</a:t>
            </a:r>
          </a:p>
          <a:p>
            <a:pPr lvl="1"/>
            <a:r>
              <a:rPr lang="en-US" altLang="en-US" sz="2200" b="1" dirty="0">
                <a:solidFill>
                  <a:srgbClr val="FF0000"/>
                </a:solidFill>
              </a:rPr>
              <a:t>6.  Error detection </a:t>
            </a:r>
            <a:r>
              <a:rPr lang="en-US" altLang="en-US" sz="2200" dirty="0"/>
              <a:t>– OS needs to be constantly aware of possible errors ,May occur in the CPU and memory hardware, in I/O devices, in user program</a:t>
            </a:r>
          </a:p>
        </p:txBody>
      </p:sp>
      <p:sp>
        <p:nvSpPr>
          <p:cNvPr id="4" name="Footer Placeholder 3">
            <a:extLst>
              <a:ext uri="{FF2B5EF4-FFF2-40B4-BE49-F238E27FC236}">
                <a16:creationId xmlns:a16="http://schemas.microsoft.com/office/drawing/2014/main" id="{8DFC9236-3FBF-4A01-9982-E4DE46FC3330}"/>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40098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5458-7684-4914-AB4D-7B3C9CD6EBDE}"/>
              </a:ext>
            </a:extLst>
          </p:cNvPr>
          <p:cNvSpPr>
            <a:spLocks noGrp="1"/>
          </p:cNvSpPr>
          <p:nvPr>
            <p:ph type="title"/>
          </p:nvPr>
        </p:nvSpPr>
        <p:spPr>
          <a:xfrm>
            <a:off x="838200" y="140042"/>
            <a:ext cx="10515600" cy="802493"/>
          </a:xfrm>
        </p:spPr>
        <p:txBody>
          <a:bodyPr/>
          <a:lstStyle/>
          <a:p>
            <a:pPr algn="ctr"/>
            <a:r>
              <a:rPr lang="en-IN" dirty="0"/>
              <a:t>Operating-System Services</a:t>
            </a:r>
          </a:p>
        </p:txBody>
      </p:sp>
      <p:sp>
        <p:nvSpPr>
          <p:cNvPr id="3" name="Content Placeholder 2">
            <a:extLst>
              <a:ext uri="{FF2B5EF4-FFF2-40B4-BE49-F238E27FC236}">
                <a16:creationId xmlns:a16="http://schemas.microsoft.com/office/drawing/2014/main" id="{F0ECB20D-0F31-4EF8-989A-D4B47F6AC27D}"/>
              </a:ext>
            </a:extLst>
          </p:cNvPr>
          <p:cNvSpPr>
            <a:spLocks noGrp="1"/>
          </p:cNvSpPr>
          <p:nvPr>
            <p:ph idx="1"/>
          </p:nvPr>
        </p:nvSpPr>
        <p:spPr>
          <a:xfrm>
            <a:off x="739725" y="942534"/>
            <a:ext cx="11105271" cy="5915466"/>
          </a:xfrm>
        </p:spPr>
        <p:txBody>
          <a:bodyPr>
            <a:normAutofit lnSpcReduction="10000"/>
          </a:bodyPr>
          <a:lstStyle/>
          <a:p>
            <a:pPr algn="just"/>
            <a:r>
              <a:rPr lang="en-US" b="1" dirty="0"/>
              <a:t>Another set of operating-system functions exists not for helping the user but rather for ensuring the efficient operation of the </a:t>
            </a:r>
            <a:r>
              <a:rPr lang="en-US" b="1" dirty="0">
                <a:solidFill>
                  <a:srgbClr val="FF0000"/>
                </a:solidFill>
              </a:rPr>
              <a:t>system </a:t>
            </a:r>
            <a:r>
              <a:rPr lang="en-US" b="1" dirty="0"/>
              <a:t>itself</a:t>
            </a:r>
          </a:p>
          <a:p>
            <a:pPr marL="800100" lvl="1" indent="-342900" algn="just">
              <a:lnSpc>
                <a:spcPct val="90000"/>
              </a:lnSpc>
              <a:buFont typeface="+mj-lt"/>
              <a:buAutoNum type="arabicPeriod"/>
            </a:pPr>
            <a:r>
              <a:rPr lang="en-US" altLang="en-US" b="1" dirty="0">
                <a:solidFill>
                  <a:srgbClr val="FF0000"/>
                </a:solidFill>
              </a:rPr>
              <a:t>Resource allocation </a:t>
            </a:r>
            <a:r>
              <a:rPr lang="en-US" altLang="en-US" b="1" dirty="0"/>
              <a:t>- </a:t>
            </a:r>
            <a:r>
              <a:rPr lang="en-US" altLang="en-US" dirty="0"/>
              <a:t>When  multiple users or multiple jobs running concurrently, resources must be allocated to each of them</a:t>
            </a:r>
          </a:p>
          <a:p>
            <a:pPr marL="1257300" lvl="2" indent="-342900" algn="just">
              <a:lnSpc>
                <a:spcPct val="90000"/>
              </a:lnSpc>
              <a:buFont typeface="+mj-lt"/>
              <a:buAutoNum type="arabicPeriod"/>
            </a:pPr>
            <a:r>
              <a:rPr lang="en-US" altLang="en-US" sz="2400" dirty="0"/>
              <a:t>Many types of resources -  Some (such as CPU cycles, main memory, and file storage) may have special allocation code, others (such as I/O devices) may have general request and release code. </a:t>
            </a:r>
          </a:p>
          <a:p>
            <a:pPr marL="800100" lvl="1" indent="-342900" algn="just">
              <a:lnSpc>
                <a:spcPct val="90000"/>
              </a:lnSpc>
              <a:buFont typeface="+mj-lt"/>
              <a:buAutoNum type="arabicPeriod"/>
            </a:pPr>
            <a:r>
              <a:rPr lang="en-US" altLang="en-US" b="1" dirty="0">
                <a:solidFill>
                  <a:srgbClr val="FF0000"/>
                </a:solidFill>
              </a:rPr>
              <a:t>Accounting</a:t>
            </a:r>
            <a:r>
              <a:rPr lang="en-US" altLang="en-US" b="1" dirty="0"/>
              <a:t> -</a:t>
            </a:r>
            <a:r>
              <a:rPr lang="en-US" altLang="en-US" dirty="0"/>
              <a:t> To keep track of which users use how much and what kinds of computer resources</a:t>
            </a:r>
          </a:p>
          <a:p>
            <a:pPr marL="800100" lvl="1" indent="-342900" algn="just">
              <a:lnSpc>
                <a:spcPct val="90000"/>
              </a:lnSpc>
              <a:buFont typeface="+mj-lt"/>
              <a:buAutoNum type="arabicPeriod"/>
            </a:pPr>
            <a:r>
              <a:rPr lang="en-US" altLang="en-US" b="1" dirty="0">
                <a:solidFill>
                  <a:srgbClr val="FF0000"/>
                </a:solidFill>
              </a:rPr>
              <a:t>Protection and security</a:t>
            </a:r>
            <a:r>
              <a:rPr lang="en-US" altLang="en-US" b="1" dirty="0"/>
              <a:t> - </a:t>
            </a:r>
            <a:r>
              <a:rPr lang="en-US" altLang="en-US" dirty="0"/>
              <a:t>The owners of information stored in a multiuser or networked computer system may want to control use of that information, concurrent processes should not interfere with each other</a:t>
            </a:r>
          </a:p>
          <a:p>
            <a:pPr lvl="2" algn="just">
              <a:lnSpc>
                <a:spcPct val="90000"/>
              </a:lnSpc>
            </a:pPr>
            <a:r>
              <a:rPr lang="en-US" altLang="en-US" sz="2400" b="1" dirty="0"/>
              <a:t>Protection</a:t>
            </a:r>
            <a:r>
              <a:rPr lang="en-US" altLang="en-US" sz="2400" dirty="0"/>
              <a:t> involves ensuring that all access to system resources is controlled</a:t>
            </a:r>
          </a:p>
          <a:p>
            <a:pPr lvl="2" algn="just">
              <a:lnSpc>
                <a:spcPct val="90000"/>
              </a:lnSpc>
            </a:pPr>
            <a:r>
              <a:rPr lang="en-US" altLang="en-US" sz="2400" b="1" dirty="0"/>
              <a:t>Security</a:t>
            </a:r>
            <a:r>
              <a:rPr lang="en-US" altLang="en-US" sz="2400" dirty="0"/>
              <a:t> of the system from outsiders requires user authentication, extends to defending external I/O devices from invalid access attempts</a:t>
            </a:r>
          </a:p>
          <a:p>
            <a:pPr lvl="2" algn="just">
              <a:lnSpc>
                <a:spcPct val="90000"/>
              </a:lnSpc>
            </a:pPr>
            <a:r>
              <a:rPr lang="en-US" altLang="en-US" sz="2400" dirty="0"/>
              <a:t>If a system is to be protected and secure, precautions must be instituted throughout it. A chain is only as strong as its weakest link.</a:t>
            </a:r>
          </a:p>
          <a:p>
            <a:pPr algn="just"/>
            <a:endParaRPr lang="en-IN" sz="2400" dirty="0"/>
          </a:p>
        </p:txBody>
      </p:sp>
      <p:sp>
        <p:nvSpPr>
          <p:cNvPr id="4" name="Footer Placeholder 3">
            <a:extLst>
              <a:ext uri="{FF2B5EF4-FFF2-40B4-BE49-F238E27FC236}">
                <a16:creationId xmlns:a16="http://schemas.microsoft.com/office/drawing/2014/main" id="{7EDBDDF1-6CAD-4B3D-8F08-36C2DF20EB05}"/>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52498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3E72-0A7C-4BB5-93DB-42DA3C4E5078}"/>
              </a:ext>
            </a:extLst>
          </p:cNvPr>
          <p:cNvSpPr>
            <a:spLocks noGrp="1"/>
          </p:cNvSpPr>
          <p:nvPr>
            <p:ph type="title"/>
          </p:nvPr>
        </p:nvSpPr>
        <p:spPr>
          <a:xfrm>
            <a:off x="838200" y="258688"/>
            <a:ext cx="10515600" cy="844697"/>
          </a:xfrm>
        </p:spPr>
        <p:txBody>
          <a:bodyPr/>
          <a:lstStyle/>
          <a:p>
            <a:pPr algn="ctr"/>
            <a:r>
              <a:rPr lang="en-IN" dirty="0"/>
              <a:t>User Operating-System Interlace</a:t>
            </a:r>
          </a:p>
        </p:txBody>
      </p:sp>
      <p:sp>
        <p:nvSpPr>
          <p:cNvPr id="3" name="Content Placeholder 2">
            <a:extLst>
              <a:ext uri="{FF2B5EF4-FFF2-40B4-BE49-F238E27FC236}">
                <a16:creationId xmlns:a16="http://schemas.microsoft.com/office/drawing/2014/main" id="{C2B0D50D-10A7-49D3-8489-2595836BBBE9}"/>
              </a:ext>
            </a:extLst>
          </p:cNvPr>
          <p:cNvSpPr>
            <a:spLocks noGrp="1"/>
          </p:cNvSpPr>
          <p:nvPr>
            <p:ph idx="1"/>
          </p:nvPr>
        </p:nvSpPr>
        <p:spPr>
          <a:xfrm>
            <a:off x="838200" y="1209822"/>
            <a:ext cx="10515600" cy="4967141"/>
          </a:xfrm>
        </p:spPr>
        <p:txBody>
          <a:bodyPr>
            <a:normAutofit/>
          </a:bodyPr>
          <a:lstStyle/>
          <a:p>
            <a:r>
              <a:rPr lang="en-IN" b="1" dirty="0"/>
              <a:t>Command Interpreter:</a:t>
            </a:r>
            <a:r>
              <a:rPr lang="en-US" altLang="en-US" sz="2400" b="1" dirty="0"/>
              <a:t>CLI allows direct command entry</a:t>
            </a:r>
            <a:endParaRPr lang="en-US" altLang="en-US" sz="2000" b="1" dirty="0"/>
          </a:p>
          <a:p>
            <a:pPr lvl="1"/>
            <a:r>
              <a:rPr lang="en-US" altLang="en-US" dirty="0"/>
              <a:t>Sometimes implemented in kernel, sometimes by systems program</a:t>
            </a:r>
          </a:p>
          <a:p>
            <a:pPr lvl="1"/>
            <a:r>
              <a:rPr lang="en-US" altLang="en-US" dirty="0"/>
              <a:t>Sometimes multiple flavors implemented – </a:t>
            </a:r>
            <a:r>
              <a:rPr lang="en-US" altLang="en-US" b="1" dirty="0"/>
              <a:t>shells</a:t>
            </a:r>
            <a:endParaRPr lang="en-US" altLang="en-US" dirty="0"/>
          </a:p>
          <a:p>
            <a:pPr lvl="1"/>
            <a:r>
              <a:rPr lang="en-US" altLang="en-US" dirty="0"/>
              <a:t>Primarily fetches a command from user and executes it</a:t>
            </a:r>
          </a:p>
          <a:p>
            <a:pPr lvl="2"/>
            <a:r>
              <a:rPr lang="en-US" altLang="en-US" sz="2200" dirty="0"/>
              <a:t>Sometimes commands built-in, sometimes just names of programs</a:t>
            </a:r>
          </a:p>
          <a:p>
            <a:r>
              <a:rPr lang="en-IN" b="1" dirty="0"/>
              <a:t>Graphical User Interfaces:</a:t>
            </a:r>
            <a:r>
              <a:rPr lang="en-US" altLang="en-US" b="1" dirty="0"/>
              <a:t>User-friendly desktop metaphor interface</a:t>
            </a:r>
          </a:p>
          <a:p>
            <a:pPr lvl="1"/>
            <a:r>
              <a:rPr lang="en-US" altLang="en-US" sz="2200" dirty="0"/>
              <a:t>Usually mouse, keyboard, and monitor</a:t>
            </a:r>
          </a:p>
          <a:p>
            <a:pPr lvl="1"/>
            <a:r>
              <a:rPr lang="en-US" altLang="en-US" sz="2200" b="1" dirty="0"/>
              <a:t>Icons</a:t>
            </a:r>
            <a:r>
              <a:rPr lang="en-US" altLang="en-US" sz="2200" dirty="0"/>
              <a:t> represent files, programs, actions, </a:t>
            </a:r>
            <a:r>
              <a:rPr lang="en-US" altLang="en-US" sz="2200" dirty="0" err="1"/>
              <a:t>etc</a:t>
            </a:r>
            <a:endParaRPr lang="en-US" altLang="en-US" sz="2200" dirty="0"/>
          </a:p>
          <a:p>
            <a:pPr lvl="1"/>
            <a:r>
              <a:rPr lang="en-US" altLang="en-US" sz="2200" dirty="0"/>
              <a:t>Various mouse buttons over objects in the interface cause various actions (provide information, options, execute function, open directory (known as a </a:t>
            </a:r>
            <a:r>
              <a:rPr lang="en-US" altLang="en-US" sz="2200" b="1" dirty="0"/>
              <a:t>folder</a:t>
            </a:r>
            <a:r>
              <a:rPr lang="en-US" altLang="en-US" sz="2200" dirty="0"/>
              <a:t>).</a:t>
            </a:r>
          </a:p>
          <a:p>
            <a:pPr lvl="1"/>
            <a:r>
              <a:rPr lang="en-US" sz="2200" dirty="0"/>
              <a:t>The first GUI appeared on the Xerox Alto computer in 1973.</a:t>
            </a:r>
            <a:endParaRPr lang="en-US" altLang="en-US" sz="2200" dirty="0"/>
          </a:p>
          <a:p>
            <a:endParaRPr lang="en-IN" dirty="0"/>
          </a:p>
        </p:txBody>
      </p:sp>
      <p:sp>
        <p:nvSpPr>
          <p:cNvPr id="4" name="Footer Placeholder 3">
            <a:extLst>
              <a:ext uri="{FF2B5EF4-FFF2-40B4-BE49-F238E27FC236}">
                <a16:creationId xmlns:a16="http://schemas.microsoft.com/office/drawing/2014/main" id="{E51304FB-953E-4510-BC6A-29DCC02CA453}"/>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485920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B9F3-8E2A-4CE9-96B7-EC09D405C438}"/>
              </a:ext>
            </a:extLst>
          </p:cNvPr>
          <p:cNvSpPr>
            <a:spLocks noGrp="1"/>
          </p:cNvSpPr>
          <p:nvPr>
            <p:ph type="title"/>
          </p:nvPr>
        </p:nvSpPr>
        <p:spPr>
          <a:xfrm>
            <a:off x="838200" y="117694"/>
            <a:ext cx="10515600" cy="563343"/>
          </a:xfrm>
        </p:spPr>
        <p:txBody>
          <a:bodyPr>
            <a:normAutofit fontScale="90000"/>
          </a:bodyPr>
          <a:lstStyle/>
          <a:p>
            <a:pPr algn="ctr"/>
            <a:r>
              <a:rPr lang="en-IN" dirty="0"/>
              <a:t>System Calls</a:t>
            </a:r>
          </a:p>
        </p:txBody>
      </p:sp>
      <p:sp>
        <p:nvSpPr>
          <p:cNvPr id="3" name="Content Placeholder 2">
            <a:extLst>
              <a:ext uri="{FF2B5EF4-FFF2-40B4-BE49-F238E27FC236}">
                <a16:creationId xmlns:a16="http://schemas.microsoft.com/office/drawing/2014/main" id="{4A446CE2-30D3-45D1-950A-5FBFF95E2337}"/>
              </a:ext>
            </a:extLst>
          </p:cNvPr>
          <p:cNvSpPr>
            <a:spLocks noGrp="1"/>
          </p:cNvSpPr>
          <p:nvPr>
            <p:ph idx="1"/>
          </p:nvPr>
        </p:nvSpPr>
        <p:spPr>
          <a:xfrm>
            <a:off x="838200" y="829994"/>
            <a:ext cx="5257800" cy="5910312"/>
          </a:xfrm>
        </p:spPr>
        <p:txBody>
          <a:bodyPr>
            <a:normAutofit fontScale="92500" lnSpcReduction="20000"/>
          </a:bodyPr>
          <a:lstStyle/>
          <a:p>
            <a:pPr algn="just"/>
            <a:r>
              <a:rPr lang="en-US" altLang="en-US" dirty="0">
                <a:solidFill>
                  <a:srgbClr val="FF0000"/>
                </a:solidFill>
              </a:rPr>
              <a:t>Programming interface </a:t>
            </a:r>
            <a:r>
              <a:rPr lang="en-US" altLang="en-US" dirty="0"/>
              <a:t>to the services provided by the OS</a:t>
            </a:r>
          </a:p>
          <a:p>
            <a:pPr algn="just"/>
            <a:r>
              <a:rPr lang="en-US" altLang="en-US" dirty="0"/>
              <a:t>Typically written in a </a:t>
            </a:r>
            <a:r>
              <a:rPr lang="en-US" altLang="en-US" dirty="0">
                <a:solidFill>
                  <a:srgbClr val="FF0000"/>
                </a:solidFill>
              </a:rPr>
              <a:t>high-level language </a:t>
            </a:r>
            <a:r>
              <a:rPr lang="en-US" altLang="en-US" dirty="0"/>
              <a:t>(C or C++)</a:t>
            </a:r>
          </a:p>
          <a:p>
            <a:pPr algn="just"/>
            <a:r>
              <a:rPr lang="en-US" altLang="en-US" dirty="0"/>
              <a:t>Mostly accessed by programs via a high-level </a:t>
            </a:r>
            <a:r>
              <a:rPr lang="en-US" altLang="en-US" b="1" dirty="0"/>
              <a:t>Application Program </a:t>
            </a:r>
            <a:r>
              <a:rPr lang="en-US" altLang="en-US" b="1" dirty="0">
                <a:solidFill>
                  <a:srgbClr val="FF0000"/>
                </a:solidFill>
              </a:rPr>
              <a:t>Interface (API)</a:t>
            </a:r>
            <a:r>
              <a:rPr lang="en-US" altLang="en-US" dirty="0">
                <a:solidFill>
                  <a:srgbClr val="FF0000"/>
                </a:solidFill>
              </a:rPr>
              <a:t> </a:t>
            </a:r>
            <a:r>
              <a:rPr lang="en-US" altLang="en-US" dirty="0"/>
              <a:t>rather than direct system call use</a:t>
            </a:r>
          </a:p>
          <a:p>
            <a:pPr algn="just"/>
            <a:r>
              <a:rPr lang="en-US" altLang="en-US" dirty="0"/>
              <a:t>Three most common APIs are </a:t>
            </a:r>
            <a:r>
              <a:rPr lang="en-US" altLang="en-US" dirty="0">
                <a:solidFill>
                  <a:srgbClr val="FF0000"/>
                </a:solidFill>
              </a:rPr>
              <a:t>Win32 API</a:t>
            </a:r>
            <a:r>
              <a:rPr lang="en-US" altLang="en-US" dirty="0"/>
              <a:t> for Windows, </a:t>
            </a:r>
            <a:r>
              <a:rPr lang="en-US" altLang="en-US" dirty="0">
                <a:solidFill>
                  <a:srgbClr val="FF0000"/>
                </a:solidFill>
              </a:rPr>
              <a:t>POSIX API </a:t>
            </a:r>
            <a:r>
              <a:rPr lang="en-US" altLang="en-US" dirty="0"/>
              <a:t>for POSIX-based systems (including virtually all versions of UNIX, Linux, and Mac OS X), and </a:t>
            </a:r>
            <a:r>
              <a:rPr lang="en-US" altLang="en-US" dirty="0">
                <a:solidFill>
                  <a:srgbClr val="FF0000"/>
                </a:solidFill>
              </a:rPr>
              <a:t>Java API </a:t>
            </a:r>
            <a:r>
              <a:rPr lang="en-US" altLang="en-US" dirty="0"/>
              <a:t>for the Java virtual machine (JVM)</a:t>
            </a:r>
          </a:p>
          <a:p>
            <a:pPr algn="just"/>
            <a:r>
              <a:rPr lang="en-US" dirty="0"/>
              <a:t>let's first use an example to illustrate how system calls are used: writing a simple program to read data from one file and copy them to another file.</a:t>
            </a:r>
            <a:endParaRPr lang="en-IN" dirty="0"/>
          </a:p>
        </p:txBody>
      </p:sp>
      <p:pic>
        <p:nvPicPr>
          <p:cNvPr id="5" name="Picture 4">
            <a:extLst>
              <a:ext uri="{FF2B5EF4-FFF2-40B4-BE49-F238E27FC236}">
                <a16:creationId xmlns:a16="http://schemas.microsoft.com/office/drawing/2014/main" id="{D37BCBB6-23AA-4F70-ACD9-CF10142B1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29993"/>
            <a:ext cx="5763065" cy="5542671"/>
          </a:xfrm>
          <a:prstGeom prst="rect">
            <a:avLst/>
          </a:prstGeom>
        </p:spPr>
      </p:pic>
      <p:sp>
        <p:nvSpPr>
          <p:cNvPr id="4" name="Footer Placeholder 3">
            <a:extLst>
              <a:ext uri="{FF2B5EF4-FFF2-40B4-BE49-F238E27FC236}">
                <a16:creationId xmlns:a16="http://schemas.microsoft.com/office/drawing/2014/main" id="{6888B616-CE14-4F1A-86B1-1CD6D0DAAD8D}"/>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124402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AC52-1ECA-48D9-B279-FF07BC24638A}"/>
              </a:ext>
            </a:extLst>
          </p:cNvPr>
          <p:cNvSpPr>
            <a:spLocks noGrp="1"/>
          </p:cNvSpPr>
          <p:nvPr>
            <p:ph type="title"/>
          </p:nvPr>
        </p:nvSpPr>
        <p:spPr/>
        <p:txBody>
          <a:bodyPr/>
          <a:lstStyle/>
          <a:p>
            <a:pPr algn="ctr"/>
            <a:r>
              <a:rPr lang="en-IN" dirty="0"/>
              <a:t>Handling of user application invoking the open() system call</a:t>
            </a:r>
          </a:p>
        </p:txBody>
      </p:sp>
      <p:pic>
        <p:nvPicPr>
          <p:cNvPr id="5" name="Content Placeholder 4">
            <a:extLst>
              <a:ext uri="{FF2B5EF4-FFF2-40B4-BE49-F238E27FC236}">
                <a16:creationId xmlns:a16="http://schemas.microsoft.com/office/drawing/2014/main" id="{022235A0-867C-4F58-8AB8-DD1DD7C17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503" y="2161053"/>
            <a:ext cx="5187771" cy="4331821"/>
          </a:xfrm>
        </p:spPr>
      </p:pic>
      <p:sp>
        <p:nvSpPr>
          <p:cNvPr id="7" name="TextBox 6">
            <a:extLst>
              <a:ext uri="{FF2B5EF4-FFF2-40B4-BE49-F238E27FC236}">
                <a16:creationId xmlns:a16="http://schemas.microsoft.com/office/drawing/2014/main" id="{B1960794-0CD7-42E7-85CB-193AE8ADFF4B}"/>
              </a:ext>
            </a:extLst>
          </p:cNvPr>
          <p:cNvSpPr txBox="1"/>
          <p:nvPr/>
        </p:nvSpPr>
        <p:spPr>
          <a:xfrm>
            <a:off x="6341012" y="2543966"/>
            <a:ext cx="5292970" cy="2677656"/>
          </a:xfrm>
          <a:prstGeom prst="rect">
            <a:avLst/>
          </a:prstGeom>
          <a:noFill/>
        </p:spPr>
        <p:txBody>
          <a:bodyPr wrap="square">
            <a:spAutoFit/>
          </a:bodyPr>
          <a:lstStyle/>
          <a:p>
            <a:pPr algn="just"/>
            <a:r>
              <a:rPr lang="en-US" sz="2400" dirty="0"/>
              <a:t>The run-time support system (a set of functions built into libraries included with a compiler) for most programming languages provides a system-call interface that serves as the link to system calls made available by the operating system.</a:t>
            </a:r>
            <a:endParaRPr lang="en-IN" sz="2400" dirty="0"/>
          </a:p>
        </p:txBody>
      </p:sp>
      <p:sp>
        <p:nvSpPr>
          <p:cNvPr id="3" name="Footer Placeholder 2">
            <a:extLst>
              <a:ext uri="{FF2B5EF4-FFF2-40B4-BE49-F238E27FC236}">
                <a16:creationId xmlns:a16="http://schemas.microsoft.com/office/drawing/2014/main" id="{64E5913E-CA60-40BA-9AC6-1DF556DDFA7A}"/>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2918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C665782-12B0-4D67-9FA4-039BDF782088}"/>
              </a:ext>
            </a:extLst>
          </p:cNvPr>
          <p:cNvSpPr>
            <a:spLocks noGrp="1" noChangeArrowheads="1"/>
          </p:cNvSpPr>
          <p:nvPr>
            <p:ph type="title"/>
          </p:nvPr>
        </p:nvSpPr>
        <p:spPr/>
        <p:txBody>
          <a:bodyPr/>
          <a:lstStyle/>
          <a:p>
            <a:pPr algn="ctr"/>
            <a:r>
              <a:rPr lang="en-US" altLang="en-US" dirty="0"/>
              <a:t>Book</a:t>
            </a:r>
            <a:endParaRPr lang="en-IN" altLang="en-US" dirty="0"/>
          </a:p>
        </p:txBody>
      </p:sp>
      <p:pic>
        <p:nvPicPr>
          <p:cNvPr id="7171" name="Content Placeholder 4">
            <a:extLst>
              <a:ext uri="{FF2B5EF4-FFF2-40B4-BE49-F238E27FC236}">
                <a16:creationId xmlns:a16="http://schemas.microsoft.com/office/drawing/2014/main" id="{C4D0C24A-DF37-4355-89C6-10DAFDEE82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4264" y="1574801"/>
            <a:ext cx="7553325" cy="3700463"/>
          </a:xfrm>
        </p:spPr>
      </p:pic>
      <p:sp>
        <p:nvSpPr>
          <p:cNvPr id="2" name="Footer Placeholder 1">
            <a:extLst>
              <a:ext uri="{FF2B5EF4-FFF2-40B4-BE49-F238E27FC236}">
                <a16:creationId xmlns:a16="http://schemas.microsoft.com/office/drawing/2014/main" id="{746EBAB3-2583-4E42-87D4-4DE36059FB0A}"/>
              </a:ext>
            </a:extLst>
          </p:cNvPr>
          <p:cNvSpPr>
            <a:spLocks noGrp="1"/>
          </p:cNvSpPr>
          <p:nvPr>
            <p:ph type="ftr" sz="quarter" idx="11"/>
          </p:nvPr>
        </p:nvSpPr>
        <p:spPr/>
        <p:txBody>
          <a:bodyPr/>
          <a:lstStyle/>
          <a:p>
            <a:r>
              <a:rPr lang="en-IN"/>
              <a:t>Dept of CSE ,SCEM, G B Janardhana Swamy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B6EF-582E-4EB7-8169-C57B3215690D}"/>
              </a:ext>
            </a:extLst>
          </p:cNvPr>
          <p:cNvSpPr>
            <a:spLocks noGrp="1"/>
          </p:cNvSpPr>
          <p:nvPr>
            <p:ph type="title"/>
          </p:nvPr>
        </p:nvSpPr>
        <p:spPr>
          <a:xfrm>
            <a:off x="838200" y="365125"/>
            <a:ext cx="10515600" cy="507072"/>
          </a:xfrm>
        </p:spPr>
        <p:txBody>
          <a:bodyPr>
            <a:normAutofit fontScale="90000"/>
          </a:bodyPr>
          <a:lstStyle/>
          <a:p>
            <a:pPr algn="ctr"/>
            <a:r>
              <a:rPr lang="en-IN" dirty="0"/>
              <a:t>Types of System Calls</a:t>
            </a:r>
          </a:p>
        </p:txBody>
      </p:sp>
      <p:sp>
        <p:nvSpPr>
          <p:cNvPr id="3" name="Content Placeholder 2">
            <a:extLst>
              <a:ext uri="{FF2B5EF4-FFF2-40B4-BE49-F238E27FC236}">
                <a16:creationId xmlns:a16="http://schemas.microsoft.com/office/drawing/2014/main" id="{C5F5D553-0DF7-41E5-A517-86A3F8503CCD}"/>
              </a:ext>
            </a:extLst>
          </p:cNvPr>
          <p:cNvSpPr>
            <a:spLocks noGrp="1"/>
          </p:cNvSpPr>
          <p:nvPr>
            <p:ph idx="1"/>
          </p:nvPr>
        </p:nvSpPr>
        <p:spPr>
          <a:xfrm>
            <a:off x="838200" y="1026942"/>
            <a:ext cx="10515600" cy="5627076"/>
          </a:xfrm>
        </p:spPr>
        <p:txBody>
          <a:bodyPr/>
          <a:lstStyle/>
          <a:p>
            <a:pPr algn="just"/>
            <a:r>
              <a:rPr lang="en-US" dirty="0"/>
              <a:t>System calls can be grouped roughly into five major categories: </a:t>
            </a:r>
            <a:r>
              <a:rPr lang="en-US" b="1" dirty="0"/>
              <a:t>process control, file manipulation, device manipulation, information maintenance, and communications</a:t>
            </a:r>
            <a:r>
              <a:rPr lang="en-US" dirty="0"/>
              <a:t>.</a:t>
            </a:r>
            <a:endParaRPr lang="en-IN" dirty="0"/>
          </a:p>
        </p:txBody>
      </p:sp>
      <p:pic>
        <p:nvPicPr>
          <p:cNvPr id="5" name="Picture 4">
            <a:extLst>
              <a:ext uri="{FF2B5EF4-FFF2-40B4-BE49-F238E27FC236}">
                <a16:creationId xmlns:a16="http://schemas.microsoft.com/office/drawing/2014/main" id="{4F8D1766-2FAA-46A8-921A-80A942A90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041" y="2501236"/>
            <a:ext cx="5754130" cy="4152781"/>
          </a:xfrm>
          <a:prstGeom prst="rect">
            <a:avLst/>
          </a:prstGeom>
        </p:spPr>
      </p:pic>
      <p:pic>
        <p:nvPicPr>
          <p:cNvPr id="7" name="Picture 6">
            <a:extLst>
              <a:ext uri="{FF2B5EF4-FFF2-40B4-BE49-F238E27FC236}">
                <a16:creationId xmlns:a16="http://schemas.microsoft.com/office/drawing/2014/main" id="{77D2D82B-D614-4D11-9EA2-87522F3AF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273" y="2197558"/>
            <a:ext cx="4038368" cy="3633500"/>
          </a:xfrm>
          <a:prstGeom prst="rect">
            <a:avLst/>
          </a:prstGeom>
        </p:spPr>
      </p:pic>
      <p:sp>
        <p:nvSpPr>
          <p:cNvPr id="4" name="Footer Placeholder 3">
            <a:extLst>
              <a:ext uri="{FF2B5EF4-FFF2-40B4-BE49-F238E27FC236}">
                <a16:creationId xmlns:a16="http://schemas.microsoft.com/office/drawing/2014/main" id="{67B21DB5-18BC-44A3-9C20-F731607253D5}"/>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827032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09DF-968E-412D-A10E-08652E6CBB62}"/>
              </a:ext>
            </a:extLst>
          </p:cNvPr>
          <p:cNvSpPr>
            <a:spLocks noGrp="1"/>
          </p:cNvSpPr>
          <p:nvPr>
            <p:ph type="title"/>
          </p:nvPr>
        </p:nvSpPr>
        <p:spPr>
          <a:xfrm>
            <a:off x="562927" y="392625"/>
            <a:ext cx="10515600" cy="1325563"/>
          </a:xfrm>
        </p:spPr>
        <p:txBody>
          <a:bodyPr/>
          <a:lstStyle/>
          <a:p>
            <a:pPr algn="ctr"/>
            <a:r>
              <a:rPr lang="en-IN" dirty="0"/>
              <a:t>MS-DOS Execution and FreeBSD allowing multiple task</a:t>
            </a:r>
          </a:p>
        </p:txBody>
      </p:sp>
      <p:pic>
        <p:nvPicPr>
          <p:cNvPr id="5" name="Content Placeholder 4">
            <a:extLst>
              <a:ext uri="{FF2B5EF4-FFF2-40B4-BE49-F238E27FC236}">
                <a16:creationId xmlns:a16="http://schemas.microsoft.com/office/drawing/2014/main" id="{5B66636A-526B-468C-A036-7449DCBD4B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927" y="1842869"/>
            <a:ext cx="5204827" cy="4706278"/>
          </a:xfrm>
        </p:spPr>
      </p:pic>
      <p:pic>
        <p:nvPicPr>
          <p:cNvPr id="7" name="Picture 6">
            <a:extLst>
              <a:ext uri="{FF2B5EF4-FFF2-40B4-BE49-F238E27FC236}">
                <a16:creationId xmlns:a16="http://schemas.microsoft.com/office/drawing/2014/main" id="{713478AC-8CDF-4A18-B3B0-35800E9F0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288" y="1842869"/>
            <a:ext cx="3124636" cy="4431321"/>
          </a:xfrm>
          <a:prstGeom prst="rect">
            <a:avLst/>
          </a:prstGeom>
        </p:spPr>
      </p:pic>
      <p:sp>
        <p:nvSpPr>
          <p:cNvPr id="3" name="Footer Placeholder 2">
            <a:extLst>
              <a:ext uri="{FF2B5EF4-FFF2-40B4-BE49-F238E27FC236}">
                <a16:creationId xmlns:a16="http://schemas.microsoft.com/office/drawing/2014/main" id="{D5D15736-E151-42A2-BFFB-5E06F992BCE2}"/>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717647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ECC2-AA03-4237-BBC7-94EE3F205839}"/>
              </a:ext>
            </a:extLst>
          </p:cNvPr>
          <p:cNvSpPr>
            <a:spLocks noGrp="1"/>
          </p:cNvSpPr>
          <p:nvPr>
            <p:ph type="title"/>
          </p:nvPr>
        </p:nvSpPr>
        <p:spPr>
          <a:xfrm>
            <a:off x="838200" y="0"/>
            <a:ext cx="10515600" cy="661817"/>
          </a:xfrm>
        </p:spPr>
        <p:txBody>
          <a:bodyPr>
            <a:normAutofit fontScale="90000"/>
          </a:bodyPr>
          <a:lstStyle/>
          <a:p>
            <a:pPr algn="ctr"/>
            <a:r>
              <a:rPr lang="en-IN" dirty="0"/>
              <a:t>System Programs</a:t>
            </a:r>
          </a:p>
        </p:txBody>
      </p:sp>
      <p:sp>
        <p:nvSpPr>
          <p:cNvPr id="3" name="Content Placeholder 2">
            <a:extLst>
              <a:ext uri="{FF2B5EF4-FFF2-40B4-BE49-F238E27FC236}">
                <a16:creationId xmlns:a16="http://schemas.microsoft.com/office/drawing/2014/main" id="{065CB180-3414-465F-83C7-305E95065630}"/>
              </a:ext>
            </a:extLst>
          </p:cNvPr>
          <p:cNvSpPr>
            <a:spLocks noGrp="1"/>
          </p:cNvSpPr>
          <p:nvPr>
            <p:ph idx="1"/>
          </p:nvPr>
        </p:nvSpPr>
        <p:spPr>
          <a:xfrm>
            <a:off x="838200" y="1153551"/>
            <a:ext cx="5257800" cy="5786199"/>
          </a:xfrm>
        </p:spPr>
        <p:txBody>
          <a:bodyPr>
            <a:normAutofit fontScale="92500" lnSpcReduction="10000"/>
          </a:bodyPr>
          <a:lstStyle/>
          <a:p>
            <a:pPr algn="just"/>
            <a:r>
              <a:rPr lang="en-US" b="1" dirty="0"/>
              <a:t>Another aspect of a modern system is the collection of system programs.</a:t>
            </a:r>
          </a:p>
          <a:p>
            <a:pPr marL="514350" indent="-514350" algn="just">
              <a:buFont typeface="+mj-lt"/>
              <a:buAutoNum type="arabicPeriod"/>
            </a:pPr>
            <a:r>
              <a:rPr lang="en-US" sz="2400" b="1" dirty="0"/>
              <a:t>File management</a:t>
            </a:r>
            <a:r>
              <a:rPr lang="en-US" sz="2400" dirty="0"/>
              <a:t>. These programs create, delete, copy, rename, print, dump, list, and generally manipulate files and directories. </a:t>
            </a:r>
          </a:p>
          <a:p>
            <a:pPr marL="514350" indent="-514350" algn="just">
              <a:buFont typeface="+mj-lt"/>
              <a:buAutoNum type="arabicPeriod"/>
            </a:pPr>
            <a:r>
              <a:rPr lang="en-US" sz="2400" b="1" dirty="0"/>
              <a:t>Status information. </a:t>
            </a:r>
            <a:r>
              <a:rPr lang="en-US" sz="2400" dirty="0"/>
              <a:t>Some programs simply ask the system for the date, time, amount of available memory or disk space, number of users, or similar status information. Others are more complex, providing detailed performance, logging, and debugging information.</a:t>
            </a:r>
          </a:p>
          <a:p>
            <a:pPr marL="514350" indent="-514350" algn="just">
              <a:buFont typeface="+mj-lt"/>
              <a:buAutoNum type="arabicPeriod"/>
            </a:pPr>
            <a:r>
              <a:rPr lang="en-US" sz="2400" b="1" dirty="0"/>
              <a:t>File modification. </a:t>
            </a:r>
            <a:r>
              <a:rPr lang="en-US" sz="2400" dirty="0"/>
              <a:t>Several text editors may be available to create and modify the content of files stored on disk or other storage devices</a:t>
            </a:r>
          </a:p>
        </p:txBody>
      </p:sp>
      <p:sp>
        <p:nvSpPr>
          <p:cNvPr id="5" name="TextBox 4">
            <a:extLst>
              <a:ext uri="{FF2B5EF4-FFF2-40B4-BE49-F238E27FC236}">
                <a16:creationId xmlns:a16="http://schemas.microsoft.com/office/drawing/2014/main" id="{34A05791-9755-4926-B230-AEDBD50B5E8C}"/>
              </a:ext>
            </a:extLst>
          </p:cNvPr>
          <p:cNvSpPr txBox="1"/>
          <p:nvPr/>
        </p:nvSpPr>
        <p:spPr>
          <a:xfrm>
            <a:off x="6096000" y="1291941"/>
            <a:ext cx="5819335" cy="5786199"/>
          </a:xfrm>
          <a:prstGeom prst="rect">
            <a:avLst/>
          </a:prstGeom>
          <a:noFill/>
        </p:spPr>
        <p:txBody>
          <a:bodyPr wrap="square">
            <a:spAutoFit/>
          </a:bodyPr>
          <a:lstStyle/>
          <a:p>
            <a:pPr marL="342900" indent="-342900" algn="just">
              <a:buAutoNum type="arabicPeriod" startAt="4"/>
            </a:pPr>
            <a:r>
              <a:rPr lang="en-US" sz="2200" b="1" dirty="0"/>
              <a:t>Programming-language support. </a:t>
            </a:r>
            <a:r>
              <a:rPr lang="en-US" sz="2200" dirty="0"/>
              <a:t>Compilers, assemblers, debuggers and interpreters for common programming languages (such as C, C++, Java, Visual Basic, and PERL) are often provided to the user with the operating system.</a:t>
            </a:r>
          </a:p>
          <a:p>
            <a:pPr marL="342900" indent="-342900" algn="just">
              <a:buAutoNum type="arabicPeriod" startAt="4"/>
            </a:pPr>
            <a:r>
              <a:rPr lang="en-US" sz="2200" b="1" dirty="0"/>
              <a:t>Program loading and execution</a:t>
            </a:r>
            <a:r>
              <a:rPr lang="en-US" sz="2200" dirty="0"/>
              <a:t>. Once a program is assembled or com~ piled, it must be loaded into memory to be executed. The system may provide absolute loaders, relocatable loaders, linkage editors, and overlay loaders</a:t>
            </a:r>
          </a:p>
          <a:p>
            <a:pPr marL="342900" indent="-342900" algn="just">
              <a:buAutoNum type="arabicPeriod" startAt="4"/>
            </a:pPr>
            <a:r>
              <a:rPr lang="en-US" sz="2200" b="1" dirty="0"/>
              <a:t>Communications.</a:t>
            </a:r>
            <a:r>
              <a:rPr lang="en-US" sz="2200" dirty="0"/>
              <a:t> These programs provide the mechanism for creating virtual connections among processes, users, and computer systems</a:t>
            </a:r>
          </a:p>
          <a:p>
            <a:pPr marL="342900" indent="-342900" algn="just">
              <a:buAutoNum type="arabicPeriod" startAt="4"/>
            </a:pPr>
            <a:endParaRPr lang="en-IN" dirty="0"/>
          </a:p>
        </p:txBody>
      </p:sp>
      <p:sp>
        <p:nvSpPr>
          <p:cNvPr id="4" name="Footer Placeholder 3">
            <a:extLst>
              <a:ext uri="{FF2B5EF4-FFF2-40B4-BE49-F238E27FC236}">
                <a16:creationId xmlns:a16="http://schemas.microsoft.com/office/drawing/2014/main" id="{8AE7D039-D48C-4517-898A-5B6616A0CDEC}"/>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995146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D601-C185-47EE-B522-947A7D5F8C6B}"/>
              </a:ext>
            </a:extLst>
          </p:cNvPr>
          <p:cNvSpPr>
            <a:spLocks noGrp="1"/>
          </p:cNvSpPr>
          <p:nvPr>
            <p:ph type="title"/>
          </p:nvPr>
        </p:nvSpPr>
        <p:spPr>
          <a:xfrm>
            <a:off x="838200" y="210380"/>
            <a:ext cx="10515600" cy="647749"/>
          </a:xfrm>
        </p:spPr>
        <p:txBody>
          <a:bodyPr>
            <a:normAutofit fontScale="90000"/>
          </a:bodyPr>
          <a:lstStyle/>
          <a:p>
            <a:pPr algn="ctr"/>
            <a:r>
              <a:rPr lang="en-IN" dirty="0"/>
              <a:t>Operating-System Design and Implementation</a:t>
            </a:r>
          </a:p>
        </p:txBody>
      </p:sp>
      <p:sp>
        <p:nvSpPr>
          <p:cNvPr id="3" name="Content Placeholder 2">
            <a:extLst>
              <a:ext uri="{FF2B5EF4-FFF2-40B4-BE49-F238E27FC236}">
                <a16:creationId xmlns:a16="http://schemas.microsoft.com/office/drawing/2014/main" id="{BC2E046A-4F00-481A-969B-CCD485FB56DB}"/>
              </a:ext>
            </a:extLst>
          </p:cNvPr>
          <p:cNvSpPr>
            <a:spLocks noGrp="1"/>
          </p:cNvSpPr>
          <p:nvPr>
            <p:ph idx="1"/>
          </p:nvPr>
        </p:nvSpPr>
        <p:spPr>
          <a:xfrm>
            <a:off x="838200" y="998806"/>
            <a:ext cx="10515600" cy="5234427"/>
          </a:xfrm>
        </p:spPr>
        <p:txBody>
          <a:bodyPr>
            <a:normAutofit lnSpcReduction="10000"/>
          </a:bodyPr>
          <a:lstStyle/>
          <a:p>
            <a:pPr algn="just"/>
            <a:r>
              <a:rPr lang="en-US" b="1" dirty="0"/>
              <a:t>We discuss problems we face in designing and implementing an operating system. </a:t>
            </a:r>
          </a:p>
          <a:p>
            <a:pPr algn="just"/>
            <a:r>
              <a:rPr lang="en-IN" b="1" dirty="0"/>
              <a:t>Design Goals: </a:t>
            </a:r>
            <a:r>
              <a:rPr lang="en-US" dirty="0"/>
              <a:t>The first problem in designing a system is to </a:t>
            </a:r>
            <a:r>
              <a:rPr lang="en-US" b="1" dirty="0">
                <a:solidFill>
                  <a:srgbClr val="FF0000"/>
                </a:solidFill>
              </a:rPr>
              <a:t>define goals and specifications</a:t>
            </a:r>
            <a:r>
              <a:rPr lang="en-US" dirty="0"/>
              <a:t>. At the highest level, the design of the system will be affected by the </a:t>
            </a:r>
            <a:r>
              <a:rPr lang="en-US" dirty="0">
                <a:solidFill>
                  <a:srgbClr val="FF0000"/>
                </a:solidFill>
              </a:rPr>
              <a:t>choice of hardware </a:t>
            </a:r>
            <a:r>
              <a:rPr lang="en-US" dirty="0"/>
              <a:t>and the </a:t>
            </a:r>
            <a:r>
              <a:rPr lang="en-US" dirty="0">
                <a:solidFill>
                  <a:srgbClr val="FF0000"/>
                </a:solidFill>
              </a:rPr>
              <a:t>type of system</a:t>
            </a:r>
            <a:r>
              <a:rPr lang="en-US" dirty="0"/>
              <a:t>: batch, time shared, single user, multiuser, distributed, real time, or general purpose.</a:t>
            </a:r>
          </a:p>
          <a:p>
            <a:pPr algn="just"/>
            <a:r>
              <a:rPr lang="en-US" b="1" dirty="0"/>
              <a:t>Another problem will be in specifying requirements,</a:t>
            </a:r>
            <a:r>
              <a:rPr lang="en-US" dirty="0"/>
              <a:t> The requirements can, however, be divided into two basic groups: </a:t>
            </a:r>
            <a:r>
              <a:rPr lang="en-US" dirty="0">
                <a:solidFill>
                  <a:srgbClr val="FF0000"/>
                </a:solidFill>
              </a:rPr>
              <a:t>user goals and system goals.</a:t>
            </a:r>
          </a:p>
          <a:p>
            <a:pPr lvl="1"/>
            <a:r>
              <a:rPr lang="en-US" altLang="en-US" b="1" dirty="0"/>
              <a:t>User goals </a:t>
            </a:r>
            <a:r>
              <a:rPr lang="en-US" altLang="en-US" dirty="0"/>
              <a:t>– operating system should be convenient to use, easy to learn, reliable, safe, and fast</a:t>
            </a:r>
          </a:p>
          <a:p>
            <a:pPr lvl="1"/>
            <a:r>
              <a:rPr lang="en-US" altLang="en-US" b="1" dirty="0"/>
              <a:t>System goals </a:t>
            </a:r>
            <a:r>
              <a:rPr lang="en-US" altLang="en-US" dirty="0"/>
              <a:t>– operating system should be easy to design, implement, and maintain, as well as flexible, reliable, error-free, and efficient</a:t>
            </a:r>
          </a:p>
          <a:p>
            <a:pPr lvl="1" algn="just"/>
            <a:endParaRPr lang="en-IN" b="1" dirty="0">
              <a:solidFill>
                <a:srgbClr val="FF0000"/>
              </a:solidFill>
            </a:endParaRPr>
          </a:p>
        </p:txBody>
      </p:sp>
      <p:sp>
        <p:nvSpPr>
          <p:cNvPr id="4" name="Footer Placeholder 3">
            <a:extLst>
              <a:ext uri="{FF2B5EF4-FFF2-40B4-BE49-F238E27FC236}">
                <a16:creationId xmlns:a16="http://schemas.microsoft.com/office/drawing/2014/main" id="{DF8382F0-5409-46C1-959E-51B1D5471A29}"/>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310605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35BC-5109-4E19-B85B-A8B5A848BA8D}"/>
              </a:ext>
            </a:extLst>
          </p:cNvPr>
          <p:cNvSpPr>
            <a:spLocks noGrp="1"/>
          </p:cNvSpPr>
          <p:nvPr>
            <p:ph type="title"/>
          </p:nvPr>
        </p:nvSpPr>
        <p:spPr>
          <a:xfrm>
            <a:off x="739726" y="182245"/>
            <a:ext cx="10515600" cy="633681"/>
          </a:xfrm>
        </p:spPr>
        <p:txBody>
          <a:bodyPr>
            <a:normAutofit fontScale="90000"/>
          </a:bodyPr>
          <a:lstStyle/>
          <a:p>
            <a:pPr algn="ctr"/>
            <a:r>
              <a:rPr lang="en-IN" dirty="0"/>
              <a:t>Operating-System Design and Implementation</a:t>
            </a:r>
          </a:p>
        </p:txBody>
      </p:sp>
      <p:sp>
        <p:nvSpPr>
          <p:cNvPr id="3" name="Content Placeholder 2">
            <a:extLst>
              <a:ext uri="{FF2B5EF4-FFF2-40B4-BE49-F238E27FC236}">
                <a16:creationId xmlns:a16="http://schemas.microsoft.com/office/drawing/2014/main" id="{91A68A2C-DF2F-426A-8FB1-9F86E24EF07E}"/>
              </a:ext>
            </a:extLst>
          </p:cNvPr>
          <p:cNvSpPr>
            <a:spLocks noGrp="1"/>
          </p:cNvSpPr>
          <p:nvPr>
            <p:ph idx="1"/>
          </p:nvPr>
        </p:nvSpPr>
        <p:spPr>
          <a:xfrm>
            <a:off x="838200" y="1026942"/>
            <a:ext cx="10515600" cy="5206292"/>
          </a:xfrm>
        </p:spPr>
        <p:txBody>
          <a:bodyPr/>
          <a:lstStyle/>
          <a:p>
            <a:r>
              <a:rPr lang="en-IN" b="1" dirty="0"/>
              <a:t>Mechanisms and Policies:</a:t>
            </a:r>
            <a:r>
              <a:rPr lang="en-US" dirty="0"/>
              <a:t>One important principle is the separation of policy from mechanism.</a:t>
            </a:r>
          </a:p>
          <a:p>
            <a:pPr lvl="1" algn="just"/>
            <a:r>
              <a:rPr lang="en-US" dirty="0"/>
              <a:t>Mechanisms determine </a:t>
            </a:r>
            <a:r>
              <a:rPr lang="en-US" dirty="0">
                <a:solidFill>
                  <a:srgbClr val="FF0000"/>
                </a:solidFill>
              </a:rPr>
              <a:t>how to do something</a:t>
            </a:r>
            <a:r>
              <a:rPr lang="en-US" dirty="0"/>
              <a:t>; policies determine </a:t>
            </a:r>
            <a:r>
              <a:rPr lang="en-US" dirty="0">
                <a:solidFill>
                  <a:srgbClr val="FF0000"/>
                </a:solidFill>
              </a:rPr>
              <a:t>what will be done</a:t>
            </a:r>
            <a:r>
              <a:rPr lang="en-US" dirty="0"/>
              <a:t>. For example, the timer construct (see Section 1.5.2) is a mechanism for ensuring CPU protection, but deciding how long the timer is to be set for a particular user is a policy decision.</a:t>
            </a:r>
          </a:p>
          <a:p>
            <a:pPr lvl="1" algn="just"/>
            <a:r>
              <a:rPr lang="en-US" altLang="en-US" dirty="0"/>
              <a:t>The separation of policy from mechanism is a very important principle, it allows maximum flexibility if policy decisions are to be changed later</a:t>
            </a:r>
          </a:p>
          <a:p>
            <a:pPr algn="just"/>
            <a:r>
              <a:rPr lang="en-IN" b="1" dirty="0"/>
              <a:t>Implementation:</a:t>
            </a:r>
            <a:r>
              <a:rPr lang="en-US" dirty="0"/>
              <a:t>Once an operating system is designed, it must be implemented. Traditionally, operating systems have been written in assembly language. </a:t>
            </a:r>
            <a:r>
              <a:rPr lang="en-US" dirty="0">
                <a:solidFill>
                  <a:srgbClr val="FF0000"/>
                </a:solidFill>
              </a:rPr>
              <a:t>Now, however, they are most commonly written in higher-level languages such as C or C++.</a:t>
            </a:r>
          </a:p>
          <a:p>
            <a:pPr lvl="1" algn="just"/>
            <a:r>
              <a:rPr lang="en-US" dirty="0"/>
              <a:t>The Linux and Windows XP operating systems are written mostly in C</a:t>
            </a:r>
            <a:endParaRPr lang="en-IN" b="1" dirty="0">
              <a:solidFill>
                <a:srgbClr val="FF0000"/>
              </a:solidFill>
            </a:endParaRPr>
          </a:p>
        </p:txBody>
      </p:sp>
      <p:sp>
        <p:nvSpPr>
          <p:cNvPr id="4" name="Footer Placeholder 3">
            <a:extLst>
              <a:ext uri="{FF2B5EF4-FFF2-40B4-BE49-F238E27FC236}">
                <a16:creationId xmlns:a16="http://schemas.microsoft.com/office/drawing/2014/main" id="{B45DFC48-6599-426A-A035-339AFC74C5FE}"/>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358769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78D5-6E86-494A-A158-29138B9A5905}"/>
              </a:ext>
            </a:extLst>
          </p:cNvPr>
          <p:cNvSpPr>
            <a:spLocks noGrp="1"/>
          </p:cNvSpPr>
          <p:nvPr>
            <p:ph type="title"/>
          </p:nvPr>
        </p:nvSpPr>
        <p:spPr>
          <a:xfrm>
            <a:off x="838200" y="365125"/>
            <a:ext cx="10515600" cy="802493"/>
          </a:xfrm>
        </p:spPr>
        <p:txBody>
          <a:bodyPr/>
          <a:lstStyle/>
          <a:p>
            <a:pPr algn="ctr"/>
            <a:r>
              <a:rPr lang="en-IN" dirty="0"/>
              <a:t>Operating-System Structure</a:t>
            </a:r>
          </a:p>
        </p:txBody>
      </p:sp>
      <p:sp>
        <p:nvSpPr>
          <p:cNvPr id="3" name="Content Placeholder 2">
            <a:extLst>
              <a:ext uri="{FF2B5EF4-FFF2-40B4-BE49-F238E27FC236}">
                <a16:creationId xmlns:a16="http://schemas.microsoft.com/office/drawing/2014/main" id="{BC3840BB-D602-428B-983B-8E70EFEBFE78}"/>
              </a:ext>
            </a:extLst>
          </p:cNvPr>
          <p:cNvSpPr>
            <a:spLocks noGrp="1"/>
          </p:cNvSpPr>
          <p:nvPr>
            <p:ph idx="1"/>
          </p:nvPr>
        </p:nvSpPr>
        <p:spPr>
          <a:xfrm>
            <a:off x="838200" y="1167618"/>
            <a:ext cx="10515600" cy="5009345"/>
          </a:xfrm>
        </p:spPr>
        <p:txBody>
          <a:bodyPr/>
          <a:lstStyle/>
          <a:p>
            <a:r>
              <a:rPr lang="en-IN" dirty="0"/>
              <a:t>Simple Structure:</a:t>
            </a:r>
            <a:r>
              <a:rPr lang="en-US" altLang="en-US" dirty="0"/>
              <a:t>MS-DOS – written to provide the most functionality in the least space</a:t>
            </a:r>
          </a:p>
          <a:p>
            <a:pPr lvl="1"/>
            <a:r>
              <a:rPr lang="en-US" altLang="en-US" dirty="0"/>
              <a:t>Not divided into modules</a:t>
            </a:r>
          </a:p>
          <a:p>
            <a:pPr lvl="1"/>
            <a:r>
              <a:rPr lang="en-US" altLang="en-US" dirty="0"/>
              <a:t>Although MS-DOS has some structure, its interfaces and levels of functionality are not well separated.</a:t>
            </a:r>
          </a:p>
          <a:p>
            <a:endParaRPr lang="en-IN" dirty="0"/>
          </a:p>
        </p:txBody>
      </p:sp>
      <p:pic>
        <p:nvPicPr>
          <p:cNvPr id="5" name="Picture 4">
            <a:extLst>
              <a:ext uri="{FF2B5EF4-FFF2-40B4-BE49-F238E27FC236}">
                <a16:creationId xmlns:a16="http://schemas.microsoft.com/office/drawing/2014/main" id="{366D877B-2D6D-462E-AA39-3A1AC26FF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787" y="3085610"/>
            <a:ext cx="3937392" cy="3407265"/>
          </a:xfrm>
          <a:prstGeom prst="rect">
            <a:avLst/>
          </a:prstGeom>
        </p:spPr>
      </p:pic>
      <p:sp>
        <p:nvSpPr>
          <p:cNvPr id="4" name="Footer Placeholder 3">
            <a:extLst>
              <a:ext uri="{FF2B5EF4-FFF2-40B4-BE49-F238E27FC236}">
                <a16:creationId xmlns:a16="http://schemas.microsoft.com/office/drawing/2014/main" id="{9A91BB89-F11E-4DA5-AB65-88DB95557B1F}"/>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292946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C02C-D83C-491F-9796-1BCB56C1B9B2}"/>
              </a:ext>
            </a:extLst>
          </p:cNvPr>
          <p:cNvSpPr>
            <a:spLocks noGrp="1"/>
          </p:cNvSpPr>
          <p:nvPr>
            <p:ph type="title"/>
          </p:nvPr>
        </p:nvSpPr>
        <p:spPr>
          <a:xfrm>
            <a:off x="838200" y="224449"/>
            <a:ext cx="10515600" cy="636292"/>
          </a:xfrm>
        </p:spPr>
        <p:txBody>
          <a:bodyPr>
            <a:normAutofit fontScale="90000"/>
          </a:bodyPr>
          <a:lstStyle/>
          <a:p>
            <a:pPr algn="ctr"/>
            <a:r>
              <a:rPr lang="en-IN" dirty="0"/>
              <a:t>UNIX OS structure</a:t>
            </a:r>
          </a:p>
        </p:txBody>
      </p:sp>
      <p:sp>
        <p:nvSpPr>
          <p:cNvPr id="3" name="Content Placeholder 2">
            <a:extLst>
              <a:ext uri="{FF2B5EF4-FFF2-40B4-BE49-F238E27FC236}">
                <a16:creationId xmlns:a16="http://schemas.microsoft.com/office/drawing/2014/main" id="{D4ECAEB1-0D60-4C65-BAF5-0846DCA01D08}"/>
              </a:ext>
            </a:extLst>
          </p:cNvPr>
          <p:cNvSpPr>
            <a:spLocks noGrp="1"/>
          </p:cNvSpPr>
          <p:nvPr>
            <p:ph idx="1"/>
          </p:nvPr>
        </p:nvSpPr>
        <p:spPr>
          <a:xfrm>
            <a:off x="345831" y="1097280"/>
            <a:ext cx="4549726" cy="5275385"/>
          </a:xfrm>
        </p:spPr>
        <p:txBody>
          <a:bodyPr>
            <a:noAutofit/>
          </a:bodyPr>
          <a:lstStyle/>
          <a:p>
            <a:pPr algn="just"/>
            <a:r>
              <a:rPr lang="en-US" sz="2400" dirty="0"/>
              <a:t>Everything below the system call interface and above the physical hardware is the kernel. The kernel provides the file system, CPU scheduling, memory management, and other operating-system functions through system calls. Taken in sum, that is an enormous amount of functionality to be combined into one level. This monolithic structure was difficult to implement and maintain</a:t>
            </a:r>
            <a:endParaRPr lang="en-IN" sz="2400" dirty="0"/>
          </a:p>
        </p:txBody>
      </p:sp>
      <p:pic>
        <p:nvPicPr>
          <p:cNvPr id="5" name="Picture 4">
            <a:extLst>
              <a:ext uri="{FF2B5EF4-FFF2-40B4-BE49-F238E27FC236}">
                <a16:creationId xmlns:a16="http://schemas.microsoft.com/office/drawing/2014/main" id="{882A8E66-FDB1-4B7B-B1F2-A41D27626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235" y="1044199"/>
            <a:ext cx="6570784" cy="5328466"/>
          </a:xfrm>
          <a:prstGeom prst="rect">
            <a:avLst/>
          </a:prstGeom>
        </p:spPr>
      </p:pic>
      <p:sp>
        <p:nvSpPr>
          <p:cNvPr id="4" name="Footer Placeholder 3">
            <a:extLst>
              <a:ext uri="{FF2B5EF4-FFF2-40B4-BE49-F238E27FC236}">
                <a16:creationId xmlns:a16="http://schemas.microsoft.com/office/drawing/2014/main" id="{1D0308D7-B7B0-480D-B5C7-136A072376DF}"/>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4124259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8318-54DC-4507-9453-0BFA77072D3E}"/>
              </a:ext>
            </a:extLst>
          </p:cNvPr>
          <p:cNvSpPr>
            <a:spLocks noGrp="1"/>
          </p:cNvSpPr>
          <p:nvPr>
            <p:ph type="title"/>
          </p:nvPr>
        </p:nvSpPr>
        <p:spPr>
          <a:xfrm>
            <a:off x="739726" y="111907"/>
            <a:ext cx="10515600" cy="675884"/>
          </a:xfrm>
        </p:spPr>
        <p:txBody>
          <a:bodyPr>
            <a:normAutofit fontScale="90000"/>
          </a:bodyPr>
          <a:lstStyle/>
          <a:p>
            <a:pPr algn="ctr"/>
            <a:r>
              <a:rPr lang="en-IN" dirty="0"/>
              <a:t>Layered Approach</a:t>
            </a:r>
          </a:p>
        </p:txBody>
      </p:sp>
      <p:sp>
        <p:nvSpPr>
          <p:cNvPr id="3" name="Content Placeholder 2">
            <a:extLst>
              <a:ext uri="{FF2B5EF4-FFF2-40B4-BE49-F238E27FC236}">
                <a16:creationId xmlns:a16="http://schemas.microsoft.com/office/drawing/2014/main" id="{2C5EB28A-D6C1-4633-B470-3D47863658F9}"/>
              </a:ext>
            </a:extLst>
          </p:cNvPr>
          <p:cNvSpPr>
            <a:spLocks noGrp="1"/>
          </p:cNvSpPr>
          <p:nvPr>
            <p:ph idx="1"/>
          </p:nvPr>
        </p:nvSpPr>
        <p:spPr>
          <a:xfrm>
            <a:off x="838200" y="1012873"/>
            <a:ext cx="5098366" cy="4473527"/>
          </a:xfrm>
        </p:spPr>
        <p:txBody>
          <a:bodyPr>
            <a:noAutofit/>
          </a:bodyPr>
          <a:lstStyle/>
          <a:p>
            <a:pPr algn="just"/>
            <a:r>
              <a:rPr lang="en-US" altLang="en-US" sz="2200" dirty="0"/>
              <a:t>The operating system is divided into a number of layers (levels), each built on top of lower layers.  The bottom layer (layer 0), is the hardware; the highest (layer N) is the user interface.</a:t>
            </a:r>
          </a:p>
          <a:p>
            <a:pPr algn="just"/>
            <a:r>
              <a:rPr lang="en-US" altLang="en-US" sz="2200" dirty="0"/>
              <a:t>With modularity, layers are selected such that each uses functions (operations) and services of only lower-level layers.</a:t>
            </a:r>
          </a:p>
          <a:p>
            <a:pPr algn="just"/>
            <a:r>
              <a:rPr lang="en-US" sz="2200" dirty="0"/>
              <a:t>An operating-system layer is an implementation of an abstract object made up of data and the operations that can manipulate those data. </a:t>
            </a:r>
          </a:p>
          <a:p>
            <a:pPr algn="just"/>
            <a:r>
              <a:rPr lang="en-US" sz="2200" dirty="0"/>
              <a:t>A typical operating-system layer-say, layer M-consists of data structures and a set of routines that can be invoked by higher-level layers. Layer M, in turn, can invoke operations on lower-level layers.</a:t>
            </a:r>
            <a:endParaRPr lang="en-US" altLang="en-US" sz="2200" dirty="0"/>
          </a:p>
          <a:p>
            <a:endParaRPr lang="en-IN" sz="2200" dirty="0"/>
          </a:p>
        </p:txBody>
      </p:sp>
      <p:pic>
        <p:nvPicPr>
          <p:cNvPr id="7" name="Picture 6">
            <a:extLst>
              <a:ext uri="{FF2B5EF4-FFF2-40B4-BE49-F238E27FC236}">
                <a16:creationId xmlns:a16="http://schemas.microsoft.com/office/drawing/2014/main" id="{473E0BD8-1096-4F38-84C6-34BE2BBDD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436" y="1012874"/>
            <a:ext cx="5420749" cy="5401994"/>
          </a:xfrm>
          <a:prstGeom prst="rect">
            <a:avLst/>
          </a:prstGeom>
        </p:spPr>
      </p:pic>
      <p:sp>
        <p:nvSpPr>
          <p:cNvPr id="4" name="Footer Placeholder 3">
            <a:extLst>
              <a:ext uri="{FF2B5EF4-FFF2-40B4-BE49-F238E27FC236}">
                <a16:creationId xmlns:a16="http://schemas.microsoft.com/office/drawing/2014/main" id="{153ECB15-89CB-499C-9BB8-F4F27D8EB492}"/>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35742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51CA-FAC7-4994-8756-01EE588DF1DC}"/>
              </a:ext>
            </a:extLst>
          </p:cNvPr>
          <p:cNvSpPr>
            <a:spLocks noGrp="1"/>
          </p:cNvSpPr>
          <p:nvPr>
            <p:ph type="title"/>
          </p:nvPr>
        </p:nvSpPr>
        <p:spPr>
          <a:xfrm>
            <a:off x="838200" y="136525"/>
            <a:ext cx="10515600" cy="577410"/>
          </a:xfrm>
        </p:spPr>
        <p:txBody>
          <a:bodyPr>
            <a:normAutofit fontScale="90000"/>
          </a:bodyPr>
          <a:lstStyle/>
          <a:p>
            <a:pPr algn="ctr"/>
            <a:r>
              <a:rPr lang="en-IN" dirty="0"/>
              <a:t>Virtual Machines</a:t>
            </a:r>
          </a:p>
        </p:txBody>
      </p:sp>
      <p:sp>
        <p:nvSpPr>
          <p:cNvPr id="3" name="Content Placeholder 2">
            <a:extLst>
              <a:ext uri="{FF2B5EF4-FFF2-40B4-BE49-F238E27FC236}">
                <a16:creationId xmlns:a16="http://schemas.microsoft.com/office/drawing/2014/main" id="{3C6D9F57-2BB9-4202-B09B-CCF60D3EEB94}"/>
              </a:ext>
            </a:extLst>
          </p:cNvPr>
          <p:cNvSpPr>
            <a:spLocks noGrp="1"/>
          </p:cNvSpPr>
          <p:nvPr>
            <p:ph idx="1"/>
          </p:nvPr>
        </p:nvSpPr>
        <p:spPr>
          <a:xfrm>
            <a:off x="303628" y="816243"/>
            <a:ext cx="5257800" cy="5905232"/>
          </a:xfrm>
        </p:spPr>
        <p:txBody>
          <a:bodyPr>
            <a:normAutofit fontScale="85000" lnSpcReduction="20000"/>
          </a:bodyPr>
          <a:lstStyle/>
          <a:p>
            <a:pPr algn="just"/>
            <a:r>
              <a:rPr lang="en-US" dirty="0"/>
              <a:t>The fundamental idea behind a virtual machine is </a:t>
            </a:r>
            <a:r>
              <a:rPr lang="en-US" dirty="0">
                <a:solidFill>
                  <a:srgbClr val="FF0000"/>
                </a:solidFill>
              </a:rPr>
              <a:t>to abstract the hardware of a single computer </a:t>
            </a:r>
            <a:r>
              <a:rPr lang="en-US" dirty="0"/>
              <a:t>(the CPU, memory, disk drives, network interface cards, and so forth) </a:t>
            </a:r>
            <a:r>
              <a:rPr lang="en-US" dirty="0">
                <a:solidFill>
                  <a:srgbClr val="FF0000"/>
                </a:solidFill>
              </a:rPr>
              <a:t>into several different execution environments</a:t>
            </a:r>
            <a:r>
              <a:rPr lang="en-US" dirty="0"/>
              <a:t>, thereby creating the illusion that each separate execution environment is running its own private computer.</a:t>
            </a:r>
          </a:p>
          <a:p>
            <a:pPr algn="just"/>
            <a:r>
              <a:rPr lang="en-US" dirty="0"/>
              <a:t>By using CPU scheduling and virtual-memory techniques an operating system can create the </a:t>
            </a:r>
            <a:r>
              <a:rPr lang="en-US" dirty="0">
                <a:solidFill>
                  <a:srgbClr val="FF0000"/>
                </a:solidFill>
              </a:rPr>
              <a:t>illusion that a process has its own processor with its own (virtual) memory.</a:t>
            </a:r>
          </a:p>
          <a:p>
            <a:pPr algn="just"/>
            <a:r>
              <a:rPr lang="en-US" dirty="0"/>
              <a:t>There are several reasons for creating a virtual machine, all of which are fundamentally related to being able to </a:t>
            </a:r>
            <a:r>
              <a:rPr lang="en-US" dirty="0">
                <a:solidFill>
                  <a:srgbClr val="FF0000"/>
                </a:solidFill>
              </a:rPr>
              <a:t>share the same hardware yet run several different execution environments</a:t>
            </a:r>
            <a:r>
              <a:rPr lang="en-US" dirty="0"/>
              <a:t> (that is, different operating systems) </a:t>
            </a:r>
            <a:r>
              <a:rPr lang="en-US" dirty="0">
                <a:solidFill>
                  <a:srgbClr val="FF0000"/>
                </a:solidFill>
              </a:rPr>
              <a:t>concurrently</a:t>
            </a:r>
            <a:r>
              <a:rPr lang="en-US" dirty="0"/>
              <a:t>.</a:t>
            </a:r>
            <a:endParaRPr lang="en-IN" dirty="0"/>
          </a:p>
        </p:txBody>
      </p:sp>
      <p:pic>
        <p:nvPicPr>
          <p:cNvPr id="6" name="Picture 5">
            <a:extLst>
              <a:ext uri="{FF2B5EF4-FFF2-40B4-BE49-F238E27FC236}">
                <a16:creationId xmlns:a16="http://schemas.microsoft.com/office/drawing/2014/main" id="{91B7C661-4263-4D01-A3EF-3BE6C4822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428" y="713935"/>
            <a:ext cx="6326944" cy="5391443"/>
          </a:xfrm>
          <a:prstGeom prst="rect">
            <a:avLst/>
          </a:prstGeom>
        </p:spPr>
      </p:pic>
      <p:sp>
        <p:nvSpPr>
          <p:cNvPr id="4" name="Footer Placeholder 3">
            <a:extLst>
              <a:ext uri="{FF2B5EF4-FFF2-40B4-BE49-F238E27FC236}">
                <a16:creationId xmlns:a16="http://schemas.microsoft.com/office/drawing/2014/main" id="{A8DAB0FD-94A5-4F96-BFA5-A00B58EBF0B0}"/>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599953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F21F-0B21-4176-9F5D-0714FCE529F9}"/>
              </a:ext>
            </a:extLst>
          </p:cNvPr>
          <p:cNvSpPr>
            <a:spLocks noGrp="1"/>
          </p:cNvSpPr>
          <p:nvPr>
            <p:ph type="title"/>
          </p:nvPr>
        </p:nvSpPr>
        <p:spPr>
          <a:xfrm>
            <a:off x="838200" y="365126"/>
            <a:ext cx="10515600" cy="971306"/>
          </a:xfrm>
        </p:spPr>
        <p:txBody>
          <a:bodyPr/>
          <a:lstStyle/>
          <a:p>
            <a:pPr algn="ctr"/>
            <a:r>
              <a:rPr lang="en-IN" dirty="0"/>
              <a:t>Examples</a:t>
            </a:r>
          </a:p>
        </p:txBody>
      </p:sp>
      <p:sp>
        <p:nvSpPr>
          <p:cNvPr id="3" name="Content Placeholder 2">
            <a:extLst>
              <a:ext uri="{FF2B5EF4-FFF2-40B4-BE49-F238E27FC236}">
                <a16:creationId xmlns:a16="http://schemas.microsoft.com/office/drawing/2014/main" id="{A9C239D8-8E94-4FAD-90C8-CC3E6768D613}"/>
              </a:ext>
            </a:extLst>
          </p:cNvPr>
          <p:cNvSpPr>
            <a:spLocks noGrp="1"/>
          </p:cNvSpPr>
          <p:nvPr>
            <p:ph idx="1"/>
          </p:nvPr>
        </p:nvSpPr>
        <p:spPr/>
        <p:txBody>
          <a:bodyPr/>
          <a:lstStyle/>
          <a:p>
            <a:r>
              <a:rPr lang="en-IN" dirty="0"/>
              <a:t>Home work for students: case study on 1. </a:t>
            </a:r>
            <a:r>
              <a:rPr lang="en-IN" dirty="0" err="1"/>
              <a:t>Vmware</a:t>
            </a:r>
            <a:r>
              <a:rPr lang="en-IN" dirty="0"/>
              <a:t> 2. The Java Virtual Machine</a:t>
            </a:r>
          </a:p>
        </p:txBody>
      </p:sp>
      <p:sp>
        <p:nvSpPr>
          <p:cNvPr id="4" name="Footer Placeholder 3">
            <a:extLst>
              <a:ext uri="{FF2B5EF4-FFF2-40B4-BE49-F238E27FC236}">
                <a16:creationId xmlns:a16="http://schemas.microsoft.com/office/drawing/2014/main" id="{80AF15CE-2E04-4182-B879-D1D9F3A65E3F}"/>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90686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E006E2C-B4D9-46A3-8B7C-5E91EC779245}"/>
              </a:ext>
            </a:extLst>
          </p:cNvPr>
          <p:cNvSpPr>
            <a:spLocks noGrp="1" noChangeArrowheads="1"/>
          </p:cNvSpPr>
          <p:nvPr>
            <p:ph type="title"/>
          </p:nvPr>
        </p:nvSpPr>
        <p:spPr/>
        <p:txBody>
          <a:bodyPr/>
          <a:lstStyle/>
          <a:p>
            <a:pPr algn="ctr"/>
            <a:r>
              <a:rPr lang="en-US" altLang="en-US" dirty="0"/>
              <a:t>Course Outcome</a:t>
            </a:r>
            <a:endParaRPr lang="en-IN" altLang="en-US" dirty="0"/>
          </a:p>
        </p:txBody>
      </p:sp>
      <p:pic>
        <p:nvPicPr>
          <p:cNvPr id="8195" name="Content Placeholder 4">
            <a:extLst>
              <a:ext uri="{FF2B5EF4-FFF2-40B4-BE49-F238E27FC236}">
                <a16:creationId xmlns:a16="http://schemas.microsoft.com/office/drawing/2014/main" id="{8342F126-5C17-49FD-ACC8-55CD105986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1" y="1505585"/>
            <a:ext cx="7472363" cy="4711700"/>
          </a:xfrm>
        </p:spPr>
      </p:pic>
      <p:sp>
        <p:nvSpPr>
          <p:cNvPr id="2" name="Footer Placeholder 1">
            <a:extLst>
              <a:ext uri="{FF2B5EF4-FFF2-40B4-BE49-F238E27FC236}">
                <a16:creationId xmlns:a16="http://schemas.microsoft.com/office/drawing/2014/main" id="{C5651990-D8D9-45CD-B422-5AEC13779B65}"/>
              </a:ext>
            </a:extLst>
          </p:cNvPr>
          <p:cNvSpPr>
            <a:spLocks noGrp="1"/>
          </p:cNvSpPr>
          <p:nvPr>
            <p:ph type="ftr" sz="quarter" idx="11"/>
          </p:nvPr>
        </p:nvSpPr>
        <p:spPr/>
        <p:txBody>
          <a:bodyPr/>
          <a:lstStyle/>
          <a:p>
            <a:r>
              <a:rPr lang="en-IN"/>
              <a:t>Dept of CSE ,SCEM, G B Janardhana Swamy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EA3E-3E4A-4CE4-812D-BFB2994FFB79}"/>
              </a:ext>
            </a:extLst>
          </p:cNvPr>
          <p:cNvSpPr>
            <a:spLocks noGrp="1"/>
          </p:cNvSpPr>
          <p:nvPr>
            <p:ph type="title"/>
          </p:nvPr>
        </p:nvSpPr>
        <p:spPr>
          <a:xfrm>
            <a:off x="838200" y="103627"/>
            <a:ext cx="10515600" cy="501284"/>
          </a:xfrm>
        </p:spPr>
        <p:txBody>
          <a:bodyPr>
            <a:normAutofit fontScale="90000"/>
          </a:bodyPr>
          <a:lstStyle/>
          <a:p>
            <a:pPr algn="ctr"/>
            <a:r>
              <a:rPr lang="en-IN" dirty="0"/>
              <a:t>Operating-System Generation</a:t>
            </a:r>
          </a:p>
        </p:txBody>
      </p:sp>
      <p:sp>
        <p:nvSpPr>
          <p:cNvPr id="3" name="Content Placeholder 2">
            <a:extLst>
              <a:ext uri="{FF2B5EF4-FFF2-40B4-BE49-F238E27FC236}">
                <a16:creationId xmlns:a16="http://schemas.microsoft.com/office/drawing/2014/main" id="{DED1E5FB-3603-4647-855D-53F5F1AF95E0}"/>
              </a:ext>
            </a:extLst>
          </p:cNvPr>
          <p:cNvSpPr>
            <a:spLocks noGrp="1"/>
          </p:cNvSpPr>
          <p:nvPr>
            <p:ph idx="1"/>
          </p:nvPr>
        </p:nvSpPr>
        <p:spPr>
          <a:xfrm>
            <a:off x="838200" y="759655"/>
            <a:ext cx="10515600" cy="5417308"/>
          </a:xfrm>
        </p:spPr>
        <p:txBody>
          <a:bodyPr>
            <a:normAutofit/>
          </a:bodyPr>
          <a:lstStyle/>
          <a:p>
            <a:pPr algn="just"/>
            <a:r>
              <a:rPr lang="en-US" altLang="en-US" dirty="0"/>
              <a:t>Operating systems are designed to run on any of a class of machines; the system must be configured for each specific computer site</a:t>
            </a:r>
          </a:p>
          <a:p>
            <a:pPr algn="just"/>
            <a:r>
              <a:rPr lang="en-US" altLang="en-US" b="1" dirty="0"/>
              <a:t>SYSGEN</a:t>
            </a:r>
            <a:r>
              <a:rPr lang="en-US" altLang="en-US" dirty="0"/>
              <a:t> program obtains information concerning the specific configuration of the hardware system</a:t>
            </a:r>
          </a:p>
          <a:p>
            <a:pPr algn="just"/>
            <a:r>
              <a:rPr lang="en-US" altLang="en-US" b="1" i="1" dirty="0"/>
              <a:t>Booting</a:t>
            </a:r>
            <a:r>
              <a:rPr lang="en-US" altLang="en-US" dirty="0"/>
              <a:t> – starting a computer by loading the kernel</a:t>
            </a:r>
          </a:p>
          <a:p>
            <a:pPr algn="just"/>
            <a:r>
              <a:rPr lang="en-US" altLang="en-US" b="1" i="1" dirty="0"/>
              <a:t>Bootstrap program</a:t>
            </a:r>
            <a:r>
              <a:rPr lang="en-US" altLang="en-US" b="1" dirty="0"/>
              <a:t> </a:t>
            </a:r>
            <a:r>
              <a:rPr lang="en-US" altLang="en-US" dirty="0"/>
              <a:t>– code stored in ROM that is able to locate the kernel, load it into memory, and start its execution.</a:t>
            </a:r>
          </a:p>
          <a:p>
            <a:pPr algn="just"/>
            <a:r>
              <a:rPr lang="en-IN" dirty="0">
                <a:solidFill>
                  <a:srgbClr val="FF0000"/>
                </a:solidFill>
              </a:rPr>
              <a:t>The SYSGEN determines-</a:t>
            </a:r>
            <a:r>
              <a:rPr lang="en-US" dirty="0"/>
              <a:t>What CPU is to be used? • How much memory is available? • What devices are available?. • What operating-system options are desired, or what parameter values are to be used? </a:t>
            </a:r>
            <a:endParaRPr lang="en-IN" dirty="0"/>
          </a:p>
        </p:txBody>
      </p:sp>
      <p:sp>
        <p:nvSpPr>
          <p:cNvPr id="4" name="Footer Placeholder 3">
            <a:extLst>
              <a:ext uri="{FF2B5EF4-FFF2-40B4-BE49-F238E27FC236}">
                <a16:creationId xmlns:a16="http://schemas.microsoft.com/office/drawing/2014/main" id="{2B33F734-59C9-4B46-8093-C228EE7F5185}"/>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641150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8593-96C0-4A81-BD06-3ADA541D1BDA}"/>
              </a:ext>
            </a:extLst>
          </p:cNvPr>
          <p:cNvSpPr>
            <a:spLocks noGrp="1"/>
          </p:cNvSpPr>
          <p:nvPr>
            <p:ph type="title"/>
          </p:nvPr>
        </p:nvSpPr>
        <p:spPr>
          <a:xfrm>
            <a:off x="683455" y="136525"/>
            <a:ext cx="10515600" cy="619613"/>
          </a:xfrm>
        </p:spPr>
        <p:txBody>
          <a:bodyPr>
            <a:normAutofit fontScale="90000"/>
          </a:bodyPr>
          <a:lstStyle/>
          <a:p>
            <a:pPr algn="ctr"/>
            <a:r>
              <a:rPr lang="en-IN" dirty="0"/>
              <a:t>System Boot</a:t>
            </a:r>
          </a:p>
        </p:txBody>
      </p:sp>
      <p:sp>
        <p:nvSpPr>
          <p:cNvPr id="3" name="Content Placeholder 2">
            <a:extLst>
              <a:ext uri="{FF2B5EF4-FFF2-40B4-BE49-F238E27FC236}">
                <a16:creationId xmlns:a16="http://schemas.microsoft.com/office/drawing/2014/main" id="{2D8CA363-7297-4056-8FBA-72D50C976DBD}"/>
              </a:ext>
            </a:extLst>
          </p:cNvPr>
          <p:cNvSpPr>
            <a:spLocks noGrp="1"/>
          </p:cNvSpPr>
          <p:nvPr>
            <p:ph idx="1"/>
          </p:nvPr>
        </p:nvSpPr>
        <p:spPr>
          <a:xfrm>
            <a:off x="838200" y="886265"/>
            <a:ext cx="10515600" cy="5346969"/>
          </a:xfrm>
        </p:spPr>
        <p:txBody>
          <a:bodyPr/>
          <a:lstStyle/>
          <a:p>
            <a:r>
              <a:rPr lang="en-US" altLang="en-US" dirty="0"/>
              <a:t>Operating system must be made available to hardware so hardware can start it</a:t>
            </a:r>
          </a:p>
          <a:p>
            <a:pPr lvl="1"/>
            <a:r>
              <a:rPr lang="en-US" altLang="en-US" sz="2800" dirty="0"/>
              <a:t>Small piece of code – </a:t>
            </a:r>
            <a:r>
              <a:rPr lang="en-US" altLang="en-US" sz="2800" b="1" dirty="0"/>
              <a:t>bootstrap loader</a:t>
            </a:r>
            <a:r>
              <a:rPr lang="en-US" altLang="en-US" sz="2800" dirty="0"/>
              <a:t>, locates the kernel, loads it into memory, and starts it</a:t>
            </a:r>
          </a:p>
          <a:p>
            <a:pPr lvl="1"/>
            <a:r>
              <a:rPr lang="en-US" altLang="en-US" sz="2800" dirty="0"/>
              <a:t>Sometimes two-step process where </a:t>
            </a:r>
            <a:r>
              <a:rPr lang="en-US" altLang="en-US" sz="2800" b="1" dirty="0"/>
              <a:t>boot block</a:t>
            </a:r>
            <a:r>
              <a:rPr lang="en-US" altLang="en-US" sz="2800" dirty="0"/>
              <a:t> at fixed location loads bootstrap loader</a:t>
            </a:r>
          </a:p>
          <a:p>
            <a:pPr lvl="1"/>
            <a:r>
              <a:rPr lang="en-US" altLang="en-US" sz="2800" dirty="0"/>
              <a:t>When power initialized on system, execution starts at a fixed memory location</a:t>
            </a:r>
          </a:p>
          <a:p>
            <a:pPr lvl="2"/>
            <a:r>
              <a:rPr lang="en-US" altLang="en-US" sz="2800" dirty="0"/>
              <a:t>Firmware used to hold initial boot code</a:t>
            </a:r>
          </a:p>
          <a:p>
            <a:pPr marL="0" indent="0">
              <a:buNone/>
            </a:pPr>
            <a:endParaRPr lang="en-IN" dirty="0"/>
          </a:p>
        </p:txBody>
      </p:sp>
      <p:sp>
        <p:nvSpPr>
          <p:cNvPr id="4" name="Footer Placeholder 3">
            <a:extLst>
              <a:ext uri="{FF2B5EF4-FFF2-40B4-BE49-F238E27FC236}">
                <a16:creationId xmlns:a16="http://schemas.microsoft.com/office/drawing/2014/main" id="{F03A8E1F-5A25-40F3-A3D5-CFC8AE034978}"/>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801859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DBE06-0931-4179-BA3D-529EDCBF8A89}"/>
              </a:ext>
            </a:extLst>
          </p:cNvPr>
          <p:cNvSpPr>
            <a:spLocks noGrp="1"/>
          </p:cNvSpPr>
          <p:nvPr>
            <p:ph idx="1"/>
          </p:nvPr>
        </p:nvSpPr>
        <p:spPr>
          <a:xfrm>
            <a:off x="838200" y="914400"/>
            <a:ext cx="10515600" cy="5262563"/>
          </a:xfrm>
        </p:spPr>
        <p:txBody>
          <a:bodyPr>
            <a:normAutofit/>
          </a:bodyPr>
          <a:lstStyle/>
          <a:p>
            <a:pPr marL="0" indent="0" algn="ctr">
              <a:buNone/>
            </a:pPr>
            <a:endParaRPr lang="en-IN" sz="8000" dirty="0"/>
          </a:p>
          <a:p>
            <a:pPr marL="0" indent="0" algn="ctr">
              <a:buNone/>
            </a:pPr>
            <a:r>
              <a:rPr lang="en-IN" sz="8000" dirty="0"/>
              <a:t>Chapter 3</a:t>
            </a:r>
          </a:p>
          <a:p>
            <a:pPr marL="0" indent="0" algn="ctr">
              <a:buNone/>
            </a:pPr>
            <a:r>
              <a:rPr lang="en-IN" sz="8000" dirty="0"/>
              <a:t>Process Management</a:t>
            </a:r>
          </a:p>
        </p:txBody>
      </p:sp>
      <p:sp>
        <p:nvSpPr>
          <p:cNvPr id="2" name="Footer Placeholder 1">
            <a:extLst>
              <a:ext uri="{FF2B5EF4-FFF2-40B4-BE49-F238E27FC236}">
                <a16:creationId xmlns:a16="http://schemas.microsoft.com/office/drawing/2014/main" id="{CC96DAC7-99B9-4BBB-88FA-99F68903277D}"/>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549413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D6B0-711B-4E5A-AA2B-3E0E977D73D1}"/>
              </a:ext>
            </a:extLst>
          </p:cNvPr>
          <p:cNvSpPr>
            <a:spLocks noGrp="1"/>
          </p:cNvSpPr>
          <p:nvPr>
            <p:ph type="title"/>
          </p:nvPr>
        </p:nvSpPr>
        <p:spPr/>
        <p:txBody>
          <a:bodyPr/>
          <a:lstStyle/>
          <a:p>
            <a:pPr algn="ctr"/>
            <a:r>
              <a:rPr lang="en-IN" dirty="0"/>
              <a:t>Chapter 3-Overview</a:t>
            </a:r>
          </a:p>
        </p:txBody>
      </p:sp>
      <p:sp>
        <p:nvSpPr>
          <p:cNvPr id="3" name="Content Placeholder 2">
            <a:extLst>
              <a:ext uri="{FF2B5EF4-FFF2-40B4-BE49-F238E27FC236}">
                <a16:creationId xmlns:a16="http://schemas.microsoft.com/office/drawing/2014/main" id="{9235C450-0930-4342-ABBE-5287327EF33B}"/>
              </a:ext>
            </a:extLst>
          </p:cNvPr>
          <p:cNvSpPr>
            <a:spLocks noGrp="1"/>
          </p:cNvSpPr>
          <p:nvPr>
            <p:ph idx="1"/>
          </p:nvPr>
        </p:nvSpPr>
        <p:spPr/>
        <p:txBody>
          <a:bodyPr/>
          <a:lstStyle/>
          <a:p>
            <a:r>
              <a:rPr lang="en-US" b="1" dirty="0"/>
              <a:t>Process concept</a:t>
            </a:r>
          </a:p>
          <a:p>
            <a:r>
              <a:rPr lang="en-US" b="1" dirty="0"/>
              <a:t>Process scheduling</a:t>
            </a:r>
          </a:p>
          <a:p>
            <a:r>
              <a:rPr lang="en-US" b="1" dirty="0"/>
              <a:t>Operations on processes</a:t>
            </a:r>
          </a:p>
          <a:p>
            <a:r>
              <a:rPr lang="en-US" b="1" dirty="0"/>
              <a:t>Inter process communication</a:t>
            </a:r>
            <a:endParaRPr lang="en-IN" b="1" dirty="0"/>
          </a:p>
        </p:txBody>
      </p:sp>
      <p:sp>
        <p:nvSpPr>
          <p:cNvPr id="4" name="Footer Placeholder 3">
            <a:extLst>
              <a:ext uri="{FF2B5EF4-FFF2-40B4-BE49-F238E27FC236}">
                <a16:creationId xmlns:a16="http://schemas.microsoft.com/office/drawing/2014/main" id="{B590BB25-08D5-4205-ACFD-ACC125B929D4}"/>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496419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E8DD-9DB2-42E2-83E8-D596D2251CFA}"/>
              </a:ext>
            </a:extLst>
          </p:cNvPr>
          <p:cNvSpPr>
            <a:spLocks noGrp="1"/>
          </p:cNvSpPr>
          <p:nvPr>
            <p:ph type="title"/>
          </p:nvPr>
        </p:nvSpPr>
        <p:spPr>
          <a:xfrm>
            <a:off x="838200" y="0"/>
            <a:ext cx="10515600" cy="718087"/>
          </a:xfrm>
        </p:spPr>
        <p:txBody>
          <a:bodyPr/>
          <a:lstStyle/>
          <a:p>
            <a:pPr algn="ctr"/>
            <a:r>
              <a:rPr lang="en-IN" dirty="0"/>
              <a:t>Process Concept</a:t>
            </a:r>
          </a:p>
        </p:txBody>
      </p:sp>
      <p:sp>
        <p:nvSpPr>
          <p:cNvPr id="3" name="Content Placeholder 2">
            <a:extLst>
              <a:ext uri="{FF2B5EF4-FFF2-40B4-BE49-F238E27FC236}">
                <a16:creationId xmlns:a16="http://schemas.microsoft.com/office/drawing/2014/main" id="{35FD4383-A90A-4B39-8AB7-E8C595ADAD5C}"/>
              </a:ext>
            </a:extLst>
          </p:cNvPr>
          <p:cNvSpPr>
            <a:spLocks noGrp="1"/>
          </p:cNvSpPr>
          <p:nvPr>
            <p:ph idx="1"/>
          </p:nvPr>
        </p:nvSpPr>
        <p:spPr>
          <a:xfrm>
            <a:off x="289560" y="900332"/>
            <a:ext cx="7700889" cy="5957668"/>
          </a:xfrm>
        </p:spPr>
        <p:txBody>
          <a:bodyPr>
            <a:normAutofit fontScale="85000" lnSpcReduction="20000"/>
          </a:bodyPr>
          <a:lstStyle/>
          <a:p>
            <a:pPr algn="just"/>
            <a:r>
              <a:rPr lang="en-US" dirty="0"/>
              <a:t>A process can be thought of as a </a:t>
            </a:r>
            <a:r>
              <a:rPr lang="en-US" dirty="0">
                <a:solidFill>
                  <a:srgbClr val="FF0000"/>
                </a:solidFill>
              </a:rPr>
              <a:t>program in execution</a:t>
            </a:r>
            <a:r>
              <a:rPr lang="en-US" dirty="0"/>
              <a:t>. A process will need certain resources-such as </a:t>
            </a:r>
            <a:r>
              <a:rPr lang="en-US" dirty="0">
                <a:solidFill>
                  <a:srgbClr val="FF0000"/>
                </a:solidFill>
              </a:rPr>
              <a:t>CPU time, memory, files, and I/O devices</a:t>
            </a:r>
            <a:r>
              <a:rPr lang="en-US" dirty="0"/>
              <a:t> -to accomplish its task. These resources are allocated to the process either when it is created or while it is executing.</a:t>
            </a:r>
          </a:p>
          <a:p>
            <a:pPr algn="just"/>
            <a:r>
              <a:rPr lang="en-US" dirty="0"/>
              <a:t>A process is the </a:t>
            </a:r>
            <a:r>
              <a:rPr lang="en-US" dirty="0">
                <a:solidFill>
                  <a:srgbClr val="FF0000"/>
                </a:solidFill>
              </a:rPr>
              <a:t>unit of work in most systems</a:t>
            </a:r>
            <a:r>
              <a:rPr lang="en-US" dirty="0"/>
              <a:t>. Systems consist of a collection of processes: </a:t>
            </a:r>
            <a:r>
              <a:rPr lang="en-US" dirty="0">
                <a:solidFill>
                  <a:srgbClr val="FF0000"/>
                </a:solidFill>
              </a:rPr>
              <a:t>Operating system processes </a:t>
            </a:r>
            <a:r>
              <a:rPr lang="en-US" dirty="0"/>
              <a:t>execute system code, and </a:t>
            </a:r>
            <a:r>
              <a:rPr lang="en-US" dirty="0">
                <a:solidFill>
                  <a:srgbClr val="FF0000"/>
                </a:solidFill>
              </a:rPr>
              <a:t>user processes</a:t>
            </a:r>
            <a:r>
              <a:rPr lang="en-US" dirty="0"/>
              <a:t> execute user code.</a:t>
            </a:r>
          </a:p>
          <a:p>
            <a:pPr algn="just"/>
            <a:r>
              <a:rPr lang="en-IN" b="1" dirty="0"/>
              <a:t>Text Section</a:t>
            </a:r>
            <a:r>
              <a:rPr lang="en-IN" dirty="0"/>
              <a:t>:</a:t>
            </a:r>
            <a:r>
              <a:rPr lang="en-US" dirty="0"/>
              <a:t>A process is more than the program code</a:t>
            </a:r>
          </a:p>
          <a:p>
            <a:pPr algn="just"/>
            <a:r>
              <a:rPr lang="en-US" b="1" dirty="0"/>
              <a:t>Program Counter(PC):</a:t>
            </a:r>
            <a:r>
              <a:rPr lang="en-IN" dirty="0"/>
              <a:t>current activity, Represented by value of PC</a:t>
            </a:r>
          </a:p>
          <a:p>
            <a:pPr algn="just"/>
            <a:r>
              <a:rPr lang="en-IN" b="1" dirty="0"/>
              <a:t>Process Stack</a:t>
            </a:r>
            <a:r>
              <a:rPr lang="en-IN" dirty="0"/>
              <a:t>: </a:t>
            </a:r>
            <a:r>
              <a:rPr lang="en-US" dirty="0"/>
              <a:t>which contains temporary data (such as function parameters, return addresses, and local variables).</a:t>
            </a:r>
          </a:p>
          <a:p>
            <a:pPr algn="just"/>
            <a:r>
              <a:rPr lang="en-IN" b="1" dirty="0"/>
              <a:t>Data Section</a:t>
            </a:r>
            <a:r>
              <a:rPr lang="en-IN" dirty="0"/>
              <a:t>: which contains global variables</a:t>
            </a:r>
          </a:p>
          <a:p>
            <a:pPr algn="just"/>
            <a:r>
              <a:rPr lang="en-IN" b="1" dirty="0"/>
              <a:t>Heap</a:t>
            </a:r>
            <a:r>
              <a:rPr lang="en-IN" dirty="0"/>
              <a:t>: </a:t>
            </a:r>
            <a:r>
              <a:rPr lang="en-US" dirty="0"/>
              <a:t>which is memory that is dynamically allocated during process run time</a:t>
            </a:r>
            <a:endParaRPr lang="en-IN" dirty="0"/>
          </a:p>
          <a:p>
            <a:pPr algn="just"/>
            <a:endParaRPr lang="en-US" dirty="0"/>
          </a:p>
          <a:p>
            <a:pPr algn="just"/>
            <a:endParaRPr lang="en-IN" dirty="0"/>
          </a:p>
        </p:txBody>
      </p:sp>
      <p:pic>
        <p:nvPicPr>
          <p:cNvPr id="8" name="Picture 7">
            <a:extLst>
              <a:ext uri="{FF2B5EF4-FFF2-40B4-BE49-F238E27FC236}">
                <a16:creationId xmlns:a16="http://schemas.microsoft.com/office/drawing/2014/main" id="{9CD17AFD-8AF0-48E8-B237-BF7143FC4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991" y="900332"/>
            <a:ext cx="3587261" cy="5064369"/>
          </a:xfrm>
          <a:prstGeom prst="rect">
            <a:avLst/>
          </a:prstGeom>
        </p:spPr>
      </p:pic>
      <p:sp>
        <p:nvSpPr>
          <p:cNvPr id="4" name="Footer Placeholder 3">
            <a:extLst>
              <a:ext uri="{FF2B5EF4-FFF2-40B4-BE49-F238E27FC236}">
                <a16:creationId xmlns:a16="http://schemas.microsoft.com/office/drawing/2014/main" id="{D754FDEA-32E2-486C-923D-D6A7160C6159}"/>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5356481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AF01-AE81-4CEF-AC94-20AAFAC1081A}"/>
              </a:ext>
            </a:extLst>
          </p:cNvPr>
          <p:cNvSpPr>
            <a:spLocks noGrp="1"/>
          </p:cNvSpPr>
          <p:nvPr>
            <p:ph type="title"/>
          </p:nvPr>
        </p:nvSpPr>
        <p:spPr>
          <a:xfrm>
            <a:off x="838200" y="131762"/>
            <a:ext cx="10515600" cy="549275"/>
          </a:xfrm>
        </p:spPr>
        <p:txBody>
          <a:bodyPr>
            <a:normAutofit fontScale="90000"/>
          </a:bodyPr>
          <a:lstStyle/>
          <a:p>
            <a:pPr algn="ctr"/>
            <a:r>
              <a:rPr lang="en-IN" dirty="0"/>
              <a:t>Process State</a:t>
            </a:r>
          </a:p>
        </p:txBody>
      </p:sp>
      <p:sp>
        <p:nvSpPr>
          <p:cNvPr id="3" name="Content Placeholder 2">
            <a:extLst>
              <a:ext uri="{FF2B5EF4-FFF2-40B4-BE49-F238E27FC236}">
                <a16:creationId xmlns:a16="http://schemas.microsoft.com/office/drawing/2014/main" id="{7669CFF9-0FEE-4D3F-8F56-212BB1916573}"/>
              </a:ext>
            </a:extLst>
          </p:cNvPr>
          <p:cNvSpPr>
            <a:spLocks noGrp="1"/>
          </p:cNvSpPr>
          <p:nvPr>
            <p:ph idx="1"/>
          </p:nvPr>
        </p:nvSpPr>
        <p:spPr>
          <a:xfrm>
            <a:off x="275493" y="872197"/>
            <a:ext cx="6688016" cy="5854041"/>
          </a:xfrm>
        </p:spPr>
        <p:txBody>
          <a:bodyPr>
            <a:normAutofit/>
          </a:bodyPr>
          <a:lstStyle/>
          <a:p>
            <a:pPr marL="0" indent="0" algn="just">
              <a:buNone/>
            </a:pPr>
            <a:r>
              <a:rPr lang="en-US" dirty="0"/>
              <a:t>As a process executes, it changes state. The state of a process is defined in part by the current activity of that process. Each process may be in one of the following states: </a:t>
            </a:r>
          </a:p>
          <a:p>
            <a:pPr marL="0" indent="0" algn="just">
              <a:buNone/>
            </a:pPr>
            <a:r>
              <a:rPr lang="en-US" dirty="0"/>
              <a:t>• </a:t>
            </a:r>
            <a:r>
              <a:rPr lang="en-US" b="1" dirty="0"/>
              <a:t>New.</a:t>
            </a:r>
            <a:r>
              <a:rPr lang="en-US" dirty="0"/>
              <a:t> The process is being created.</a:t>
            </a:r>
          </a:p>
          <a:p>
            <a:pPr marL="0" indent="0" algn="just">
              <a:buNone/>
            </a:pPr>
            <a:r>
              <a:rPr lang="en-US" dirty="0"/>
              <a:t>• </a:t>
            </a:r>
            <a:r>
              <a:rPr lang="en-US" b="1" dirty="0"/>
              <a:t>Running</a:t>
            </a:r>
            <a:r>
              <a:rPr lang="en-US" dirty="0"/>
              <a:t>. Instructions are being executed. </a:t>
            </a:r>
          </a:p>
          <a:p>
            <a:pPr marL="0" indent="0" algn="just">
              <a:buNone/>
            </a:pPr>
            <a:r>
              <a:rPr lang="en-US" dirty="0"/>
              <a:t>• </a:t>
            </a:r>
            <a:r>
              <a:rPr lang="en-US" b="1" dirty="0"/>
              <a:t>Waiting</a:t>
            </a:r>
            <a:r>
              <a:rPr lang="en-US" dirty="0"/>
              <a:t>. The process is waiting for some event to occur (such as an I/O completion or reception of a signal). </a:t>
            </a:r>
          </a:p>
          <a:p>
            <a:pPr marL="0" indent="0" algn="just">
              <a:buNone/>
            </a:pPr>
            <a:r>
              <a:rPr lang="en-US" dirty="0"/>
              <a:t>• </a:t>
            </a:r>
            <a:r>
              <a:rPr lang="en-US" b="1" dirty="0"/>
              <a:t>Ready</a:t>
            </a:r>
            <a:r>
              <a:rPr lang="en-US" dirty="0"/>
              <a:t>. The process is waiting to be assigned to a processor. </a:t>
            </a:r>
          </a:p>
          <a:p>
            <a:pPr marL="0" indent="0" algn="just">
              <a:buNone/>
            </a:pPr>
            <a:r>
              <a:rPr lang="en-US" dirty="0"/>
              <a:t>• </a:t>
            </a:r>
            <a:r>
              <a:rPr lang="en-US" b="1" dirty="0"/>
              <a:t>Terminated</a:t>
            </a:r>
            <a:r>
              <a:rPr lang="en-US" dirty="0"/>
              <a:t>. The process has finished execution.</a:t>
            </a:r>
            <a:endParaRPr lang="en-IN" dirty="0"/>
          </a:p>
        </p:txBody>
      </p:sp>
      <p:pic>
        <p:nvPicPr>
          <p:cNvPr id="7" name="Picture 6">
            <a:extLst>
              <a:ext uri="{FF2B5EF4-FFF2-40B4-BE49-F238E27FC236}">
                <a16:creationId xmlns:a16="http://schemas.microsoft.com/office/drawing/2014/main" id="{9738FEB0-1B03-4E4C-8E78-85777081B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456" y="1167618"/>
            <a:ext cx="5031544" cy="4895557"/>
          </a:xfrm>
          <a:prstGeom prst="rect">
            <a:avLst/>
          </a:prstGeom>
        </p:spPr>
      </p:pic>
      <p:sp>
        <p:nvSpPr>
          <p:cNvPr id="4" name="Footer Placeholder 3">
            <a:extLst>
              <a:ext uri="{FF2B5EF4-FFF2-40B4-BE49-F238E27FC236}">
                <a16:creationId xmlns:a16="http://schemas.microsoft.com/office/drawing/2014/main" id="{2404DA96-0AE7-4F85-A51E-4E6A47602ED7}"/>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4252920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961C-C64F-4A6A-B8D1-F31564624EA8}"/>
              </a:ext>
            </a:extLst>
          </p:cNvPr>
          <p:cNvSpPr>
            <a:spLocks noGrp="1"/>
          </p:cNvSpPr>
          <p:nvPr>
            <p:ph type="title"/>
          </p:nvPr>
        </p:nvSpPr>
        <p:spPr>
          <a:xfrm>
            <a:off x="739726" y="140043"/>
            <a:ext cx="10515600" cy="675884"/>
          </a:xfrm>
        </p:spPr>
        <p:txBody>
          <a:bodyPr>
            <a:normAutofit fontScale="90000"/>
          </a:bodyPr>
          <a:lstStyle/>
          <a:p>
            <a:pPr algn="ctr"/>
            <a:r>
              <a:rPr lang="en-IN" dirty="0"/>
              <a:t>Process Control Block-</a:t>
            </a:r>
            <a:r>
              <a:rPr lang="en-US" b="1" dirty="0"/>
              <a:t>Each process is represented in the operating system</a:t>
            </a:r>
            <a:endParaRPr lang="en-IN" b="1" dirty="0"/>
          </a:p>
        </p:txBody>
      </p:sp>
      <p:sp>
        <p:nvSpPr>
          <p:cNvPr id="3" name="Content Placeholder 2">
            <a:extLst>
              <a:ext uri="{FF2B5EF4-FFF2-40B4-BE49-F238E27FC236}">
                <a16:creationId xmlns:a16="http://schemas.microsoft.com/office/drawing/2014/main" id="{46E8F355-D712-4361-81A9-334C417EDBFB}"/>
              </a:ext>
            </a:extLst>
          </p:cNvPr>
          <p:cNvSpPr>
            <a:spLocks noGrp="1"/>
          </p:cNvSpPr>
          <p:nvPr>
            <p:ph idx="1"/>
          </p:nvPr>
        </p:nvSpPr>
        <p:spPr>
          <a:xfrm>
            <a:off x="237977" y="1097280"/>
            <a:ext cx="7668065" cy="5760719"/>
          </a:xfrm>
        </p:spPr>
        <p:txBody>
          <a:bodyPr>
            <a:normAutofit fontScale="77500" lnSpcReduction="20000"/>
          </a:bodyPr>
          <a:lstStyle/>
          <a:p>
            <a:pPr algn="just"/>
            <a:r>
              <a:rPr lang="en-US" b="1" dirty="0"/>
              <a:t>Process state</a:t>
            </a:r>
            <a:r>
              <a:rPr lang="en-US" dirty="0"/>
              <a:t>. The state may be new, ready, running, waiting, halted, and so on. </a:t>
            </a:r>
          </a:p>
          <a:p>
            <a:pPr algn="just"/>
            <a:r>
              <a:rPr lang="en-US" b="1" dirty="0"/>
              <a:t>Program counter</a:t>
            </a:r>
            <a:r>
              <a:rPr lang="en-US" dirty="0"/>
              <a:t>. The counter indicates the address of the next instruction to be executed for this process. </a:t>
            </a:r>
          </a:p>
          <a:p>
            <a:pPr marL="0" indent="0" algn="just">
              <a:buNone/>
            </a:pPr>
            <a:r>
              <a:rPr lang="en-US" dirty="0"/>
              <a:t>• </a:t>
            </a:r>
            <a:r>
              <a:rPr lang="en-US" b="1" dirty="0"/>
              <a:t>CPU registers</a:t>
            </a:r>
            <a:r>
              <a:rPr lang="en-US" dirty="0"/>
              <a:t>. The registers vary in number and type, depending on the computer architecture. They include accumulators, index registers, stack pointers, and general-purpose registers</a:t>
            </a:r>
          </a:p>
          <a:p>
            <a:pPr marL="0" indent="0" algn="just">
              <a:buNone/>
            </a:pPr>
            <a:r>
              <a:rPr lang="en-US" dirty="0"/>
              <a:t>• </a:t>
            </a:r>
            <a:r>
              <a:rPr lang="en-US" b="1" dirty="0"/>
              <a:t>CPU-scheduling information</a:t>
            </a:r>
            <a:r>
              <a:rPr lang="en-US" dirty="0"/>
              <a:t>. This information includes a process priority, pointers to scheduling queues, and any other scheduling parameters. </a:t>
            </a:r>
          </a:p>
          <a:p>
            <a:pPr marL="0" indent="0" algn="just">
              <a:buNone/>
            </a:pPr>
            <a:r>
              <a:rPr lang="en-US" b="1" dirty="0"/>
              <a:t>•Memory-management information</a:t>
            </a:r>
            <a:r>
              <a:rPr lang="en-US" dirty="0"/>
              <a:t>. This information may include such information as the value of the base and limit registers, the page tables, or the segment tables, depending on the memory system used by the operating system </a:t>
            </a:r>
          </a:p>
          <a:p>
            <a:pPr marL="0" indent="0" algn="just">
              <a:buNone/>
            </a:pPr>
            <a:r>
              <a:rPr lang="en-US" dirty="0"/>
              <a:t>• </a:t>
            </a:r>
            <a:r>
              <a:rPr lang="en-US" b="1" dirty="0"/>
              <a:t>Accounting information</a:t>
            </a:r>
            <a:r>
              <a:rPr lang="en-US" dirty="0"/>
              <a:t>. This information includes the amount of CPU and real time used, time limits, account numbers, job or process numbers, and so on.</a:t>
            </a:r>
          </a:p>
          <a:p>
            <a:pPr marL="0" indent="0" algn="just">
              <a:buNone/>
            </a:pPr>
            <a:r>
              <a:rPr lang="en-US" dirty="0"/>
              <a:t>• </a:t>
            </a:r>
            <a:r>
              <a:rPr lang="en-US" b="1" dirty="0"/>
              <a:t>I/O status information</a:t>
            </a:r>
            <a:r>
              <a:rPr lang="en-US" dirty="0"/>
              <a:t>. This information includes the list of I/O devices allocated to the process, a list of open files, and so on.</a:t>
            </a:r>
            <a:endParaRPr lang="en-IN" dirty="0"/>
          </a:p>
        </p:txBody>
      </p:sp>
      <p:pic>
        <p:nvPicPr>
          <p:cNvPr id="6" name="Picture 9">
            <a:extLst>
              <a:ext uri="{FF2B5EF4-FFF2-40B4-BE49-F238E27FC236}">
                <a16:creationId xmlns:a16="http://schemas.microsoft.com/office/drawing/2014/main" id="{CDDE953D-5E98-4927-8560-065541182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5637" y="929591"/>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7B21D0D-C58C-45AA-8F49-3C50F73BBD04}"/>
              </a:ext>
            </a:extLst>
          </p:cNvPr>
          <p:cNvSpPr txBox="1"/>
          <p:nvPr/>
        </p:nvSpPr>
        <p:spPr>
          <a:xfrm>
            <a:off x="8075637" y="5743743"/>
            <a:ext cx="3049172" cy="646331"/>
          </a:xfrm>
          <a:prstGeom prst="rect">
            <a:avLst/>
          </a:prstGeom>
          <a:noFill/>
        </p:spPr>
        <p:txBody>
          <a:bodyPr wrap="square">
            <a:spAutoFit/>
          </a:bodyPr>
          <a:lstStyle/>
          <a:p>
            <a:r>
              <a:rPr lang="en-US" b="1" dirty="0"/>
              <a:t>Figure 3.3 </a:t>
            </a:r>
            <a:r>
              <a:rPr lang="en-US" dirty="0"/>
              <a:t>Process control block (PCB)</a:t>
            </a:r>
            <a:endParaRPr lang="en-IN" dirty="0"/>
          </a:p>
        </p:txBody>
      </p:sp>
      <p:sp>
        <p:nvSpPr>
          <p:cNvPr id="4" name="Footer Placeholder 3">
            <a:extLst>
              <a:ext uri="{FF2B5EF4-FFF2-40B4-BE49-F238E27FC236}">
                <a16:creationId xmlns:a16="http://schemas.microsoft.com/office/drawing/2014/main" id="{DC07A87F-A61B-4086-B039-3D11327AE6B3}"/>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156439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8EA4-655E-4300-B8C7-77A167D29C5A}"/>
              </a:ext>
            </a:extLst>
          </p:cNvPr>
          <p:cNvSpPr>
            <a:spLocks noGrp="1"/>
          </p:cNvSpPr>
          <p:nvPr>
            <p:ph type="title"/>
          </p:nvPr>
        </p:nvSpPr>
        <p:spPr>
          <a:xfrm>
            <a:off x="838200" y="308854"/>
            <a:ext cx="10515600" cy="549275"/>
          </a:xfrm>
        </p:spPr>
        <p:txBody>
          <a:bodyPr>
            <a:normAutofit fontScale="90000"/>
          </a:bodyPr>
          <a:lstStyle/>
          <a:p>
            <a:pPr algn="ctr"/>
            <a:r>
              <a:rPr lang="en-IN" dirty="0"/>
              <a:t>Threads</a:t>
            </a:r>
          </a:p>
        </p:txBody>
      </p:sp>
      <p:sp>
        <p:nvSpPr>
          <p:cNvPr id="3" name="Content Placeholder 2">
            <a:extLst>
              <a:ext uri="{FF2B5EF4-FFF2-40B4-BE49-F238E27FC236}">
                <a16:creationId xmlns:a16="http://schemas.microsoft.com/office/drawing/2014/main" id="{DD184F6E-0460-4E42-9DFE-3C56CDD38D9E}"/>
              </a:ext>
            </a:extLst>
          </p:cNvPr>
          <p:cNvSpPr>
            <a:spLocks noGrp="1"/>
          </p:cNvSpPr>
          <p:nvPr>
            <p:ph idx="1"/>
          </p:nvPr>
        </p:nvSpPr>
        <p:spPr>
          <a:xfrm>
            <a:off x="838201" y="858128"/>
            <a:ext cx="10345614" cy="5528603"/>
          </a:xfrm>
        </p:spPr>
        <p:txBody>
          <a:bodyPr>
            <a:normAutofit/>
          </a:bodyPr>
          <a:lstStyle/>
          <a:p>
            <a:pPr algn="just"/>
            <a:r>
              <a:rPr lang="en-US" b="0" i="0" dirty="0">
                <a:solidFill>
                  <a:srgbClr val="333333"/>
                </a:solidFill>
                <a:effectLst/>
                <a:latin typeface="inter-regular"/>
              </a:rPr>
              <a:t>A thread is a </a:t>
            </a:r>
            <a:r>
              <a:rPr lang="en-US" b="1" i="0" dirty="0">
                <a:solidFill>
                  <a:srgbClr val="333333"/>
                </a:solidFill>
                <a:effectLst/>
                <a:latin typeface="inter-regular"/>
              </a:rPr>
              <a:t>single sequential flow of execution of tasks of a process </a:t>
            </a:r>
            <a:r>
              <a:rPr lang="en-US" b="0" i="0" dirty="0">
                <a:solidFill>
                  <a:srgbClr val="333333"/>
                </a:solidFill>
                <a:effectLst/>
                <a:latin typeface="inter-regular"/>
              </a:rPr>
              <a:t>so it is also known as thread of execution or thread of control. </a:t>
            </a:r>
          </a:p>
          <a:p>
            <a:pPr algn="just"/>
            <a:r>
              <a:rPr lang="en-US" b="0" i="0" dirty="0">
                <a:solidFill>
                  <a:srgbClr val="333333"/>
                </a:solidFill>
                <a:effectLst/>
                <a:latin typeface="inter-regular"/>
              </a:rPr>
              <a:t>There is a way of thread execution inside the process of any operating system. Apart from this, there can be more than one thread inside a process. </a:t>
            </a:r>
            <a:endParaRPr lang="en-US" altLang="en-US" dirty="0"/>
          </a:p>
          <a:p>
            <a:r>
              <a:rPr lang="en-US" altLang="en-US" sz="2400" dirty="0"/>
              <a:t>So far, process has a single thread of execution</a:t>
            </a:r>
          </a:p>
          <a:p>
            <a:r>
              <a:rPr lang="en-US" altLang="en-US" sz="2400" dirty="0"/>
              <a:t>Consider having multiple program counters per process</a:t>
            </a:r>
          </a:p>
          <a:p>
            <a:pPr lvl="1"/>
            <a:r>
              <a:rPr lang="en-US" altLang="en-US" dirty="0"/>
              <a:t>Multiple locations can execute at once</a:t>
            </a:r>
          </a:p>
          <a:p>
            <a:pPr lvl="2"/>
            <a:r>
              <a:rPr lang="en-US" altLang="en-US" sz="2400" dirty="0"/>
              <a:t>Multiple threads of control -&gt; </a:t>
            </a:r>
            <a:r>
              <a:rPr lang="en-US" altLang="en-US" sz="2400" b="1" dirty="0">
                <a:solidFill>
                  <a:srgbClr val="3366FF"/>
                </a:solidFill>
              </a:rPr>
              <a:t>threads</a:t>
            </a:r>
          </a:p>
          <a:p>
            <a:r>
              <a:rPr lang="en-US" altLang="en-US" sz="2400" dirty="0"/>
              <a:t>Must then have storage for thread details, multiple program counters in PCB.</a:t>
            </a:r>
          </a:p>
          <a:p>
            <a:endParaRPr lang="en-US" altLang="en-US" sz="2400" dirty="0"/>
          </a:p>
          <a:p>
            <a:pPr marL="0" indent="0">
              <a:buNone/>
            </a:pPr>
            <a:endParaRPr lang="en-IN" dirty="0"/>
          </a:p>
        </p:txBody>
      </p:sp>
      <p:sp>
        <p:nvSpPr>
          <p:cNvPr id="4" name="Footer Placeholder 3">
            <a:extLst>
              <a:ext uri="{FF2B5EF4-FFF2-40B4-BE49-F238E27FC236}">
                <a16:creationId xmlns:a16="http://schemas.microsoft.com/office/drawing/2014/main" id="{A2297D95-AB01-4719-A64B-3138DE5F06E1}"/>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879330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3F7-3AFA-4132-8BB1-C4AF32F7AF0F}"/>
              </a:ext>
            </a:extLst>
          </p:cNvPr>
          <p:cNvSpPr>
            <a:spLocks noGrp="1"/>
          </p:cNvSpPr>
          <p:nvPr>
            <p:ph type="title"/>
          </p:nvPr>
        </p:nvSpPr>
        <p:spPr>
          <a:xfrm>
            <a:off x="838200" y="365125"/>
            <a:ext cx="10515600" cy="563343"/>
          </a:xfrm>
        </p:spPr>
        <p:txBody>
          <a:bodyPr>
            <a:normAutofit fontScale="90000"/>
          </a:bodyPr>
          <a:lstStyle/>
          <a:p>
            <a:pPr algn="ctr"/>
            <a:r>
              <a:rPr lang="en-IN" dirty="0"/>
              <a:t>Process Scheduling</a:t>
            </a:r>
          </a:p>
        </p:txBody>
      </p:sp>
      <p:sp>
        <p:nvSpPr>
          <p:cNvPr id="3" name="Content Placeholder 2">
            <a:extLst>
              <a:ext uri="{FF2B5EF4-FFF2-40B4-BE49-F238E27FC236}">
                <a16:creationId xmlns:a16="http://schemas.microsoft.com/office/drawing/2014/main" id="{3808D0FB-BCFF-4207-AA73-F9361A433AAA}"/>
              </a:ext>
            </a:extLst>
          </p:cNvPr>
          <p:cNvSpPr>
            <a:spLocks noGrp="1"/>
          </p:cNvSpPr>
          <p:nvPr>
            <p:ph idx="1"/>
          </p:nvPr>
        </p:nvSpPr>
        <p:spPr>
          <a:xfrm>
            <a:off x="838200" y="1125415"/>
            <a:ext cx="10515600" cy="5107818"/>
          </a:xfrm>
        </p:spPr>
        <p:txBody>
          <a:bodyPr>
            <a:normAutofit lnSpcReduction="10000"/>
          </a:bodyPr>
          <a:lstStyle/>
          <a:p>
            <a:r>
              <a:rPr lang="en-US" dirty="0"/>
              <a:t>The objective of multiprogramming is to have some process running at all times, </a:t>
            </a:r>
            <a:r>
              <a:rPr lang="en-US" altLang="en-US" dirty="0"/>
              <a:t>Maximize CPU use, quickly switch processes onto CPU for time sharing</a:t>
            </a:r>
          </a:p>
          <a:p>
            <a:r>
              <a:rPr lang="en-US" altLang="en-US" b="1" dirty="0">
                <a:solidFill>
                  <a:srgbClr val="3366FF"/>
                </a:solidFill>
              </a:rPr>
              <a:t>Process scheduler </a:t>
            </a:r>
            <a:r>
              <a:rPr lang="en-US" altLang="en-US" dirty="0"/>
              <a:t>selects among available processes for next execution on CPU.</a:t>
            </a:r>
          </a:p>
          <a:p>
            <a:pPr marL="0" indent="0">
              <a:buNone/>
            </a:pPr>
            <a:r>
              <a:rPr lang="en-US" altLang="en-US" dirty="0">
                <a:solidFill>
                  <a:srgbClr val="FF0000"/>
                </a:solidFill>
              </a:rPr>
              <a:t>Maintains </a:t>
            </a:r>
            <a:r>
              <a:rPr lang="en-US" altLang="en-US" b="1" dirty="0">
                <a:solidFill>
                  <a:srgbClr val="FF0000"/>
                </a:solidFill>
              </a:rPr>
              <a:t>scheduling queues </a:t>
            </a:r>
            <a:r>
              <a:rPr lang="en-US" altLang="en-US" dirty="0">
                <a:solidFill>
                  <a:srgbClr val="FF0000"/>
                </a:solidFill>
              </a:rPr>
              <a:t>of processes</a:t>
            </a:r>
          </a:p>
          <a:p>
            <a:r>
              <a:rPr lang="en-US" dirty="0"/>
              <a:t>As processes enter the system, they are put into a </a:t>
            </a:r>
            <a:r>
              <a:rPr lang="en-US" b="1" dirty="0"/>
              <a:t>job queue</a:t>
            </a:r>
            <a:r>
              <a:rPr lang="en-US" dirty="0"/>
              <a:t>, which consists of all processes in the system. </a:t>
            </a:r>
          </a:p>
          <a:p>
            <a:r>
              <a:rPr lang="en-US" dirty="0"/>
              <a:t>The processes that are residing in main memory and are ready and waiting to execute are kept on a list called the </a:t>
            </a:r>
            <a:r>
              <a:rPr lang="en-US" b="1" dirty="0"/>
              <a:t>ready queue.</a:t>
            </a:r>
          </a:p>
          <a:p>
            <a:r>
              <a:rPr lang="en-US" altLang="en-US" b="1" dirty="0">
                <a:solidFill>
                  <a:srgbClr val="3366FF"/>
                </a:solidFill>
              </a:rPr>
              <a:t>Device queues </a:t>
            </a:r>
            <a:r>
              <a:rPr lang="en-US" altLang="en-US" dirty="0"/>
              <a:t>– set of processes waiting for an I/O device</a:t>
            </a:r>
          </a:p>
          <a:p>
            <a:r>
              <a:rPr lang="en-US" altLang="en-US" dirty="0"/>
              <a:t>Processes migrate among the various queues</a:t>
            </a:r>
          </a:p>
          <a:p>
            <a:pPr marL="0" indent="0">
              <a:buNone/>
            </a:pPr>
            <a:endParaRPr lang="en-IN" dirty="0"/>
          </a:p>
        </p:txBody>
      </p:sp>
      <p:sp>
        <p:nvSpPr>
          <p:cNvPr id="4" name="Footer Placeholder 3">
            <a:extLst>
              <a:ext uri="{FF2B5EF4-FFF2-40B4-BE49-F238E27FC236}">
                <a16:creationId xmlns:a16="http://schemas.microsoft.com/office/drawing/2014/main" id="{3CB0F6B9-09B0-4823-9D2C-2A143D171FDD}"/>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107917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6B9B-3401-4B10-845A-768B19C4FA3E}"/>
              </a:ext>
            </a:extLst>
          </p:cNvPr>
          <p:cNvSpPr>
            <a:spLocks noGrp="1"/>
          </p:cNvSpPr>
          <p:nvPr>
            <p:ph type="title"/>
          </p:nvPr>
        </p:nvSpPr>
        <p:spPr>
          <a:xfrm>
            <a:off x="838200" y="182245"/>
            <a:ext cx="10515600" cy="563343"/>
          </a:xfrm>
        </p:spPr>
        <p:txBody>
          <a:bodyPr>
            <a:normAutofit fontScale="90000"/>
          </a:bodyPr>
          <a:lstStyle/>
          <a:p>
            <a:pPr algn="ctr"/>
            <a:r>
              <a:rPr lang="en-IN" dirty="0"/>
              <a:t>Process Scheduling</a:t>
            </a:r>
          </a:p>
        </p:txBody>
      </p:sp>
      <p:pic>
        <p:nvPicPr>
          <p:cNvPr id="5" name="Content Placeholder 4">
            <a:extLst>
              <a:ext uri="{FF2B5EF4-FFF2-40B4-BE49-F238E27FC236}">
                <a16:creationId xmlns:a16="http://schemas.microsoft.com/office/drawing/2014/main" id="{599C3FD6-0A86-42F5-8648-B9F9B72D4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536" y="745588"/>
            <a:ext cx="10030264" cy="4670474"/>
          </a:xfrm>
        </p:spPr>
      </p:pic>
      <p:pic>
        <p:nvPicPr>
          <p:cNvPr id="6" name="Picture 3" descr="C:\Users\as668\Desktop\in-3_1.jpg">
            <a:extLst>
              <a:ext uri="{FF2B5EF4-FFF2-40B4-BE49-F238E27FC236}">
                <a16:creationId xmlns:a16="http://schemas.microsoft.com/office/drawing/2014/main" id="{A1FC3616-6AF3-49CB-8069-3645337F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762" y="5258118"/>
            <a:ext cx="5865812" cy="144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9BB9285B-6B17-4B8B-97E8-C13026530676}"/>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42859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E77C07C-2C87-4D4D-BCB5-3D3650EF6352}"/>
              </a:ext>
            </a:extLst>
          </p:cNvPr>
          <p:cNvSpPr>
            <a:spLocks noGrp="1" noChangeArrowheads="1"/>
          </p:cNvSpPr>
          <p:nvPr>
            <p:ph type="title"/>
          </p:nvPr>
        </p:nvSpPr>
        <p:spPr/>
        <p:txBody>
          <a:bodyPr/>
          <a:lstStyle/>
          <a:p>
            <a:pPr algn="ctr"/>
            <a:r>
              <a:rPr lang="en-US" altLang="en-US" dirty="0"/>
              <a:t>The textbook</a:t>
            </a:r>
            <a:endParaRPr lang="cs-CZ" altLang="en-US" dirty="0"/>
          </a:p>
        </p:txBody>
      </p:sp>
      <p:sp>
        <p:nvSpPr>
          <p:cNvPr id="9219" name="Rectangle 3">
            <a:extLst>
              <a:ext uri="{FF2B5EF4-FFF2-40B4-BE49-F238E27FC236}">
                <a16:creationId xmlns:a16="http://schemas.microsoft.com/office/drawing/2014/main" id="{00112DA4-7A9E-4195-B374-69E7B695FC4C}"/>
              </a:ext>
            </a:extLst>
          </p:cNvPr>
          <p:cNvSpPr>
            <a:spLocks noGrp="1" noChangeArrowheads="1"/>
          </p:cNvSpPr>
          <p:nvPr>
            <p:ph type="body" idx="1"/>
          </p:nvPr>
        </p:nvSpPr>
        <p:spPr>
          <a:xfrm>
            <a:off x="2351087" y="3144838"/>
            <a:ext cx="8677983" cy="2620962"/>
          </a:xfrm>
        </p:spPr>
        <p:txBody>
          <a:bodyPr>
            <a:normAutofit/>
          </a:bodyPr>
          <a:lstStyle/>
          <a:p>
            <a:r>
              <a:rPr lang="en-US" altLang="en-US" b="1" dirty="0">
                <a:solidFill>
                  <a:srgbClr val="FF3300"/>
                </a:solidFill>
              </a:rPr>
              <a:t>Operating System Concepts</a:t>
            </a:r>
            <a:r>
              <a:rPr lang="en-US" altLang="en-US" b="1" dirty="0"/>
              <a:t>, </a:t>
            </a:r>
            <a:r>
              <a:rPr lang="en-US" altLang="en-US" dirty="0"/>
              <a:t>7th Edition  Abraham </a:t>
            </a:r>
            <a:r>
              <a:rPr lang="en-US" altLang="en-US" dirty="0" err="1"/>
              <a:t>Silberschatz</a:t>
            </a:r>
            <a:r>
              <a:rPr lang="en-US" altLang="en-US" dirty="0"/>
              <a:t>, Yale University Peter Baer Galvin, Corporate Technologies Greg Gagne, Westminster College</a:t>
            </a:r>
            <a:br>
              <a:rPr lang="en-US" altLang="en-US" dirty="0"/>
            </a:br>
            <a:r>
              <a:rPr lang="en-US" altLang="en-US" dirty="0"/>
              <a:t>ISBN: 0-471-69466-5</a:t>
            </a:r>
            <a:endParaRPr lang="en-US" altLang="en-US" u="sng" dirty="0"/>
          </a:p>
          <a:p>
            <a:pPr>
              <a:buFont typeface="Monotype Sorts" pitchFamily="2" charset="2"/>
              <a:buNone/>
            </a:pPr>
            <a:r>
              <a:rPr lang="en-US" altLang="en-US" dirty="0">
                <a:latin typeface="Arial Narrow" panose="020B0606020202030204" pitchFamily="34" charset="0"/>
              </a:rPr>
              <a:t>	</a:t>
            </a:r>
            <a:r>
              <a:rPr lang="en-US" altLang="en-US" u="sng" dirty="0">
                <a:latin typeface="Arial Narrow" panose="020B0606020202030204" pitchFamily="34" charset="0"/>
              </a:rPr>
              <a:t>http://he-cda.wiley.com/WileyCDA/HigherEdTitle/productCd-0471694665.html</a:t>
            </a:r>
            <a:endParaRPr lang="cs-CZ" altLang="en-US" u="sng" dirty="0">
              <a:latin typeface="Arial Narrow" panose="020B0606020202030204" pitchFamily="34" charset="0"/>
            </a:endParaRPr>
          </a:p>
        </p:txBody>
      </p:sp>
      <p:sp>
        <p:nvSpPr>
          <p:cNvPr id="2" name="Footer Placeholder 1">
            <a:extLst>
              <a:ext uri="{FF2B5EF4-FFF2-40B4-BE49-F238E27FC236}">
                <a16:creationId xmlns:a16="http://schemas.microsoft.com/office/drawing/2014/main" id="{467906B1-0353-4E09-8A7B-5D4C55BFECA7}"/>
              </a:ext>
            </a:extLst>
          </p:cNvPr>
          <p:cNvSpPr>
            <a:spLocks noGrp="1"/>
          </p:cNvSpPr>
          <p:nvPr>
            <p:ph type="ftr" sz="quarter" idx="11"/>
          </p:nvPr>
        </p:nvSpPr>
        <p:spPr/>
        <p:txBody>
          <a:bodyPr/>
          <a:lstStyle/>
          <a:p>
            <a:r>
              <a:rPr lang="en-IN"/>
              <a:t>Dept of CSE ,SCEM, G B Janardhana Swamy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CAB5-A0F2-429B-8187-DBEFF76AECDE}"/>
              </a:ext>
            </a:extLst>
          </p:cNvPr>
          <p:cNvSpPr>
            <a:spLocks noGrp="1"/>
          </p:cNvSpPr>
          <p:nvPr>
            <p:ph type="title"/>
          </p:nvPr>
        </p:nvSpPr>
        <p:spPr>
          <a:xfrm>
            <a:off x="838200" y="41961"/>
            <a:ext cx="10515600" cy="478937"/>
          </a:xfrm>
        </p:spPr>
        <p:txBody>
          <a:bodyPr>
            <a:normAutofit fontScale="90000"/>
          </a:bodyPr>
          <a:lstStyle/>
          <a:p>
            <a:pPr algn="ctr"/>
            <a:r>
              <a:rPr lang="en-IN" dirty="0"/>
              <a:t>Process Scheduling</a:t>
            </a:r>
          </a:p>
        </p:txBody>
      </p:sp>
      <p:sp>
        <p:nvSpPr>
          <p:cNvPr id="3" name="Content Placeholder 2">
            <a:extLst>
              <a:ext uri="{FF2B5EF4-FFF2-40B4-BE49-F238E27FC236}">
                <a16:creationId xmlns:a16="http://schemas.microsoft.com/office/drawing/2014/main" id="{F4554A74-510C-4710-9073-55F564A1B1BD}"/>
              </a:ext>
            </a:extLst>
          </p:cNvPr>
          <p:cNvSpPr>
            <a:spLocks noGrp="1"/>
          </p:cNvSpPr>
          <p:nvPr>
            <p:ph idx="1"/>
          </p:nvPr>
        </p:nvSpPr>
        <p:spPr>
          <a:xfrm>
            <a:off x="704557" y="605691"/>
            <a:ext cx="4577862" cy="5746895"/>
          </a:xfrm>
        </p:spPr>
        <p:txBody>
          <a:bodyPr>
            <a:normAutofit fontScale="85000" lnSpcReduction="20000"/>
          </a:bodyPr>
          <a:lstStyle/>
          <a:p>
            <a:r>
              <a:rPr lang="en-US" dirty="0"/>
              <a:t>A common representation for a discussion of process scheduling is a queueing diagram  shown in Fig 3.7.</a:t>
            </a:r>
          </a:p>
          <a:p>
            <a:pPr algn="just"/>
            <a:r>
              <a:rPr lang="en-US" b="1" dirty="0"/>
              <a:t>Each rectangular box</a:t>
            </a:r>
            <a:r>
              <a:rPr lang="en-US" dirty="0"/>
              <a:t> represents a queue. Two types of queues are present: the ready queue and a set of device queues.</a:t>
            </a:r>
          </a:p>
          <a:p>
            <a:pPr algn="just"/>
            <a:r>
              <a:rPr lang="en-US" b="1" dirty="0"/>
              <a:t>The circles represent the resources </a:t>
            </a:r>
            <a:r>
              <a:rPr lang="en-US" dirty="0"/>
              <a:t>that serve the queues, and the arrows indicate the flow of processes in the system.</a:t>
            </a:r>
          </a:p>
          <a:p>
            <a:pPr algn="just"/>
            <a:r>
              <a:rPr lang="en-US" dirty="0"/>
              <a:t>A new process is initially put in the </a:t>
            </a:r>
            <a:r>
              <a:rPr lang="en-US" b="1" dirty="0"/>
              <a:t>ready queue</a:t>
            </a:r>
            <a:r>
              <a:rPr lang="en-US" dirty="0"/>
              <a:t>. It waits there until it is selected for execution, or is dispatched. Once the process is allocated the CPU and is executing, one of several events could occur:</a:t>
            </a:r>
            <a:endParaRPr lang="en-IN" dirty="0"/>
          </a:p>
        </p:txBody>
      </p:sp>
      <p:sp>
        <p:nvSpPr>
          <p:cNvPr id="5" name="TextBox 4">
            <a:extLst>
              <a:ext uri="{FF2B5EF4-FFF2-40B4-BE49-F238E27FC236}">
                <a16:creationId xmlns:a16="http://schemas.microsoft.com/office/drawing/2014/main" id="{1A3776D0-8ADD-4CCB-916D-179BF5C5960F}"/>
              </a:ext>
            </a:extLst>
          </p:cNvPr>
          <p:cNvSpPr txBox="1"/>
          <p:nvPr/>
        </p:nvSpPr>
        <p:spPr>
          <a:xfrm>
            <a:off x="5335174" y="669764"/>
            <a:ext cx="6098344" cy="2677656"/>
          </a:xfrm>
          <a:prstGeom prst="rect">
            <a:avLst/>
          </a:prstGeom>
          <a:noFill/>
        </p:spPr>
        <p:txBody>
          <a:bodyPr wrap="square">
            <a:spAutoFit/>
          </a:bodyPr>
          <a:lstStyle/>
          <a:p>
            <a:pPr marL="342900" indent="-342900" algn="just">
              <a:buFont typeface="+mj-lt"/>
              <a:buAutoNum type="arabicPeriod"/>
            </a:pPr>
            <a:r>
              <a:rPr lang="en-US" sz="2400" dirty="0"/>
              <a:t>The process could issue an I/O request and then be placed in an I/O queue. </a:t>
            </a:r>
          </a:p>
          <a:p>
            <a:pPr marL="342900" indent="-342900">
              <a:buFont typeface="+mj-lt"/>
              <a:buAutoNum type="arabicPeriod"/>
            </a:pPr>
            <a:r>
              <a:rPr lang="en-US" sz="2400" dirty="0"/>
              <a:t>The process could create a new subprocess and wait for the subprocess's termination. </a:t>
            </a:r>
          </a:p>
          <a:p>
            <a:pPr marL="342900" indent="-342900">
              <a:buFont typeface="+mj-lt"/>
              <a:buAutoNum type="arabicPeriod"/>
            </a:pPr>
            <a:r>
              <a:rPr lang="en-US" sz="2400" dirty="0"/>
              <a:t>The process could be removed forcibly from the CPU, as a result of an interrupt, and be put back in the ready queue.</a:t>
            </a:r>
            <a:endParaRPr lang="en-IN" sz="2400" dirty="0"/>
          </a:p>
        </p:txBody>
      </p:sp>
      <p:pic>
        <p:nvPicPr>
          <p:cNvPr id="7" name="Picture 6">
            <a:extLst>
              <a:ext uri="{FF2B5EF4-FFF2-40B4-BE49-F238E27FC236}">
                <a16:creationId xmlns:a16="http://schemas.microsoft.com/office/drawing/2014/main" id="{AEDF5580-E325-4614-AFFE-9E0387DDE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348" y="3337290"/>
            <a:ext cx="5670452" cy="2850946"/>
          </a:xfrm>
          <a:prstGeom prst="rect">
            <a:avLst/>
          </a:prstGeom>
        </p:spPr>
      </p:pic>
      <p:sp>
        <p:nvSpPr>
          <p:cNvPr id="9" name="TextBox 8">
            <a:extLst>
              <a:ext uri="{FF2B5EF4-FFF2-40B4-BE49-F238E27FC236}">
                <a16:creationId xmlns:a16="http://schemas.microsoft.com/office/drawing/2014/main" id="{DFDF40F6-568B-4B91-B4B1-84EFABC81B4C}"/>
              </a:ext>
            </a:extLst>
          </p:cNvPr>
          <p:cNvSpPr txBox="1"/>
          <p:nvPr/>
        </p:nvSpPr>
        <p:spPr>
          <a:xfrm>
            <a:off x="5683348" y="6188236"/>
            <a:ext cx="6098344" cy="646331"/>
          </a:xfrm>
          <a:prstGeom prst="rect">
            <a:avLst/>
          </a:prstGeom>
          <a:noFill/>
        </p:spPr>
        <p:txBody>
          <a:bodyPr wrap="square">
            <a:spAutoFit/>
          </a:bodyPr>
          <a:lstStyle/>
          <a:p>
            <a:r>
              <a:rPr lang="en-US" b="1" dirty="0"/>
              <a:t>Figure 3.7 </a:t>
            </a:r>
            <a:r>
              <a:rPr lang="en-US" dirty="0"/>
              <a:t>Queueing-diagram representation of process scheduling.</a:t>
            </a:r>
            <a:endParaRPr lang="en-IN" dirty="0"/>
          </a:p>
        </p:txBody>
      </p:sp>
      <p:sp>
        <p:nvSpPr>
          <p:cNvPr id="4" name="Footer Placeholder 3">
            <a:extLst>
              <a:ext uri="{FF2B5EF4-FFF2-40B4-BE49-F238E27FC236}">
                <a16:creationId xmlns:a16="http://schemas.microsoft.com/office/drawing/2014/main" id="{F411DC2C-567D-4B7A-9EEF-64EF1B4A074D}"/>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986892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6B82-7ACF-464D-AEE6-3DFE1153A4C2}"/>
              </a:ext>
            </a:extLst>
          </p:cNvPr>
          <p:cNvSpPr>
            <a:spLocks noGrp="1"/>
          </p:cNvSpPr>
          <p:nvPr>
            <p:ph type="title"/>
          </p:nvPr>
        </p:nvSpPr>
        <p:spPr>
          <a:xfrm>
            <a:off x="-1187547" y="292297"/>
            <a:ext cx="10515600" cy="662746"/>
          </a:xfrm>
        </p:spPr>
        <p:txBody>
          <a:bodyPr>
            <a:normAutofit fontScale="90000"/>
          </a:bodyPr>
          <a:lstStyle/>
          <a:p>
            <a:pPr algn="ctr"/>
            <a:r>
              <a:rPr lang="en-US" altLang="en-US" dirty="0"/>
              <a:t>Schedulers</a:t>
            </a:r>
            <a:endParaRPr lang="en-IN" dirty="0"/>
          </a:p>
        </p:txBody>
      </p:sp>
      <p:sp>
        <p:nvSpPr>
          <p:cNvPr id="3" name="Content Placeholder 2">
            <a:extLst>
              <a:ext uri="{FF2B5EF4-FFF2-40B4-BE49-F238E27FC236}">
                <a16:creationId xmlns:a16="http://schemas.microsoft.com/office/drawing/2014/main" id="{2D6D6ADB-0345-4A75-B476-C5BD910456D5}"/>
              </a:ext>
            </a:extLst>
          </p:cNvPr>
          <p:cNvSpPr>
            <a:spLocks noGrp="1"/>
          </p:cNvSpPr>
          <p:nvPr>
            <p:ph idx="1"/>
          </p:nvPr>
        </p:nvSpPr>
        <p:spPr>
          <a:xfrm>
            <a:off x="838199" y="1125414"/>
            <a:ext cx="8489853" cy="5424659"/>
          </a:xfrm>
        </p:spPr>
        <p:txBody>
          <a:bodyPr>
            <a:normAutofit fontScale="92500" lnSpcReduction="20000"/>
          </a:bodyPr>
          <a:lstStyle/>
          <a:p>
            <a:pPr algn="just"/>
            <a:r>
              <a:rPr lang="en-US" altLang="en-US" sz="2400" b="1" dirty="0">
                <a:solidFill>
                  <a:srgbClr val="3366FF"/>
                </a:solidFill>
              </a:rPr>
              <a:t>Short-term scheduler  </a:t>
            </a:r>
            <a:r>
              <a:rPr lang="en-US" altLang="en-US" sz="2400" dirty="0"/>
              <a:t>(or </a:t>
            </a:r>
            <a:r>
              <a:rPr lang="en-US" altLang="en-US" sz="2400" b="1" dirty="0">
                <a:solidFill>
                  <a:srgbClr val="3366FF"/>
                </a:solidFill>
              </a:rPr>
              <a:t>CPU scheduler</a:t>
            </a:r>
            <a:r>
              <a:rPr lang="en-US" altLang="en-US" sz="2400" dirty="0"/>
              <a:t>) – selects which process should be executed next and allocates CPU</a:t>
            </a:r>
          </a:p>
          <a:p>
            <a:pPr lvl="1" algn="just"/>
            <a:r>
              <a:rPr lang="en-US" altLang="en-US" dirty="0"/>
              <a:t>Sometimes the only scheduler in a system</a:t>
            </a:r>
          </a:p>
          <a:p>
            <a:pPr lvl="1" algn="just"/>
            <a:r>
              <a:rPr lang="en-US" altLang="en-US" dirty="0"/>
              <a:t>Short-term scheduler is invoked frequently (milliseconds) </a:t>
            </a:r>
            <a:r>
              <a:rPr lang="en-US" altLang="en-US" dirty="0">
                <a:sym typeface="Symbol" panose="05050102010706020507" pitchFamily="18" charset="2"/>
              </a:rPr>
              <a:t> (must be fast)</a:t>
            </a:r>
          </a:p>
          <a:p>
            <a:pPr algn="just"/>
            <a:r>
              <a:rPr lang="en-US" altLang="en-US" sz="2400" b="1" dirty="0">
                <a:solidFill>
                  <a:srgbClr val="3366FF"/>
                </a:solidFill>
              </a:rPr>
              <a:t>Long-term scheduler  </a:t>
            </a:r>
            <a:r>
              <a:rPr lang="en-US" altLang="en-US" sz="2400" dirty="0"/>
              <a:t>(or </a:t>
            </a:r>
            <a:r>
              <a:rPr lang="en-US" altLang="en-US" sz="2400" b="1" dirty="0">
                <a:solidFill>
                  <a:srgbClr val="3366FF"/>
                </a:solidFill>
              </a:rPr>
              <a:t>job scheduler</a:t>
            </a:r>
            <a:r>
              <a:rPr lang="en-US" altLang="en-US" sz="2400" dirty="0"/>
              <a:t>) – selects which processes should be brought into the ready queue</a:t>
            </a:r>
          </a:p>
          <a:p>
            <a:pPr lvl="1" algn="just"/>
            <a:r>
              <a:rPr lang="en-US" altLang="en-US" dirty="0">
                <a:sym typeface="Symbol" panose="05050102010706020507" pitchFamily="18" charset="2"/>
              </a:rPr>
              <a:t>Long-term scheduler is invoked  infrequently (seconds, minutes)  (may be slow)</a:t>
            </a:r>
          </a:p>
          <a:p>
            <a:pPr lvl="1" algn="just"/>
            <a:r>
              <a:rPr lang="en-US" altLang="en-US" dirty="0">
                <a:sym typeface="Symbol" panose="05050102010706020507" pitchFamily="18" charset="2"/>
              </a:rPr>
              <a:t>The long-term scheduler controls the </a:t>
            </a:r>
            <a:r>
              <a:rPr lang="en-US" altLang="en-US" b="1" dirty="0">
                <a:solidFill>
                  <a:srgbClr val="3366FF"/>
                </a:solidFill>
                <a:sym typeface="Symbol" panose="05050102010706020507" pitchFamily="18" charset="2"/>
              </a:rPr>
              <a:t>degree of multiprogramming</a:t>
            </a:r>
            <a:endParaRPr lang="en-US" altLang="en-US" i="1" dirty="0">
              <a:sym typeface="Symbol" panose="05050102010706020507" pitchFamily="18" charset="2"/>
            </a:endParaRPr>
          </a:p>
          <a:p>
            <a:pPr algn="just"/>
            <a:r>
              <a:rPr lang="en-US" altLang="en-US" sz="2400" b="1" dirty="0">
                <a:solidFill>
                  <a:srgbClr val="3366FF"/>
                </a:solidFill>
              </a:rPr>
              <a:t>Medium-term scheduler  </a:t>
            </a:r>
            <a:r>
              <a:rPr lang="en-US" altLang="en-US" sz="2400" dirty="0"/>
              <a:t>can be added if degree of multiple programming needs to decrease</a:t>
            </a:r>
          </a:p>
          <a:p>
            <a:pPr lvl="1" algn="just"/>
            <a:r>
              <a:rPr lang="en-US" altLang="en-US" dirty="0"/>
              <a:t>Remove process from memory, store on disk, bring back in from disk to continue execution: </a:t>
            </a:r>
            <a:r>
              <a:rPr lang="en-US" altLang="en-US" b="1" dirty="0">
                <a:solidFill>
                  <a:srgbClr val="3366FF"/>
                </a:solidFill>
              </a:rPr>
              <a:t>swapping.</a:t>
            </a:r>
          </a:p>
          <a:p>
            <a:pPr algn="just"/>
            <a:r>
              <a:rPr lang="en-US" dirty="0"/>
              <a:t>most processes can be described as either </a:t>
            </a:r>
            <a:r>
              <a:rPr lang="en-US" b="1" dirty="0"/>
              <a:t>I/O bound or CPU bound</a:t>
            </a:r>
            <a:r>
              <a:rPr lang="en-US" dirty="0"/>
              <a:t>. An I/O-bound process is one that spends more of its time doing I/O than it spends doing computations. A CPU bound process</a:t>
            </a:r>
            <a:endParaRPr lang="en-US" altLang="en-US" b="1" dirty="0">
              <a:solidFill>
                <a:srgbClr val="3366FF"/>
              </a:solidFill>
            </a:endParaRPr>
          </a:p>
          <a:p>
            <a:endParaRPr lang="en-IN" dirty="0"/>
          </a:p>
        </p:txBody>
      </p:sp>
      <p:sp>
        <p:nvSpPr>
          <p:cNvPr id="4" name="TextBox 3">
            <a:extLst>
              <a:ext uri="{FF2B5EF4-FFF2-40B4-BE49-F238E27FC236}">
                <a16:creationId xmlns:a16="http://schemas.microsoft.com/office/drawing/2014/main" id="{BE21DA11-2E93-46A0-A0FA-7A4E9E96C223}"/>
              </a:ext>
            </a:extLst>
          </p:cNvPr>
          <p:cNvSpPr txBox="1"/>
          <p:nvPr/>
        </p:nvSpPr>
        <p:spPr>
          <a:xfrm>
            <a:off x="9623474" y="1125414"/>
            <a:ext cx="2418470" cy="1077218"/>
          </a:xfrm>
          <a:prstGeom prst="rect">
            <a:avLst/>
          </a:prstGeom>
          <a:noFill/>
        </p:spPr>
        <p:txBody>
          <a:bodyPr wrap="square" rtlCol="0">
            <a:spAutoFit/>
          </a:bodyPr>
          <a:lstStyle/>
          <a:p>
            <a:r>
              <a:rPr lang="en-US" sz="3200" b="1" dirty="0"/>
              <a:t>Context Switching?</a:t>
            </a:r>
            <a:endParaRPr lang="en-IN" sz="3200" b="1" dirty="0"/>
          </a:p>
        </p:txBody>
      </p:sp>
      <p:sp>
        <p:nvSpPr>
          <p:cNvPr id="5" name="Footer Placeholder 4">
            <a:extLst>
              <a:ext uri="{FF2B5EF4-FFF2-40B4-BE49-F238E27FC236}">
                <a16:creationId xmlns:a16="http://schemas.microsoft.com/office/drawing/2014/main" id="{32F02B34-2987-493B-992B-4B6DDF8F0881}"/>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889008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DDC2-6556-431B-B92A-9DF775F356EA}"/>
              </a:ext>
            </a:extLst>
          </p:cNvPr>
          <p:cNvSpPr>
            <a:spLocks noGrp="1"/>
          </p:cNvSpPr>
          <p:nvPr>
            <p:ph type="title"/>
          </p:nvPr>
        </p:nvSpPr>
        <p:spPr>
          <a:xfrm>
            <a:off x="838200" y="243799"/>
            <a:ext cx="10515600" cy="661817"/>
          </a:xfrm>
        </p:spPr>
        <p:txBody>
          <a:bodyPr>
            <a:normAutofit fontScale="90000"/>
          </a:bodyPr>
          <a:lstStyle/>
          <a:p>
            <a:pPr algn="ctr"/>
            <a:r>
              <a:rPr lang="en-IN" dirty="0"/>
              <a:t>Operations on Processes</a:t>
            </a:r>
          </a:p>
        </p:txBody>
      </p:sp>
      <p:sp>
        <p:nvSpPr>
          <p:cNvPr id="3" name="Content Placeholder 2">
            <a:extLst>
              <a:ext uri="{FF2B5EF4-FFF2-40B4-BE49-F238E27FC236}">
                <a16:creationId xmlns:a16="http://schemas.microsoft.com/office/drawing/2014/main" id="{32CE0609-B3F4-4F6E-9505-B69AA3CB3F31}"/>
              </a:ext>
            </a:extLst>
          </p:cNvPr>
          <p:cNvSpPr>
            <a:spLocks noGrp="1"/>
          </p:cNvSpPr>
          <p:nvPr>
            <p:ph idx="1"/>
          </p:nvPr>
        </p:nvSpPr>
        <p:spPr>
          <a:xfrm>
            <a:off x="838200" y="1181685"/>
            <a:ext cx="4676335" cy="5311190"/>
          </a:xfrm>
        </p:spPr>
        <p:txBody>
          <a:bodyPr>
            <a:normAutofit fontScale="92500" lnSpcReduction="20000"/>
          </a:bodyPr>
          <a:lstStyle/>
          <a:p>
            <a:r>
              <a:rPr lang="en-US" altLang="en-US" b="1" dirty="0">
                <a:solidFill>
                  <a:srgbClr val="3366FF"/>
                </a:solidFill>
              </a:rPr>
              <a:t>Parent</a:t>
            </a:r>
            <a:r>
              <a:rPr lang="en-US" altLang="en-US" b="1" dirty="0"/>
              <a:t> </a:t>
            </a:r>
            <a:r>
              <a:rPr lang="en-US" altLang="en-US" dirty="0"/>
              <a:t>process create </a:t>
            </a:r>
            <a:r>
              <a:rPr lang="en-US" altLang="en-US" b="1" dirty="0">
                <a:solidFill>
                  <a:srgbClr val="3366FF"/>
                </a:solidFill>
              </a:rPr>
              <a:t>children</a:t>
            </a:r>
            <a:r>
              <a:rPr lang="en-US" altLang="en-US" b="1" dirty="0"/>
              <a:t> </a:t>
            </a:r>
            <a:r>
              <a:rPr lang="en-US" altLang="en-US" dirty="0"/>
              <a:t>processes, which, in turn create other processes, forming a </a:t>
            </a:r>
            <a:r>
              <a:rPr lang="en-US" altLang="en-US" b="1" dirty="0">
                <a:solidFill>
                  <a:srgbClr val="3366FF"/>
                </a:solidFill>
              </a:rPr>
              <a:t>tree</a:t>
            </a:r>
            <a:r>
              <a:rPr lang="en-US" altLang="en-US" dirty="0"/>
              <a:t> of processes</a:t>
            </a:r>
            <a:endParaRPr lang="en-US" altLang="en-US" sz="800" dirty="0"/>
          </a:p>
          <a:p>
            <a:r>
              <a:rPr lang="en-US" altLang="en-US" dirty="0"/>
              <a:t>Generally, process identified and managed via a</a:t>
            </a:r>
            <a:r>
              <a:rPr lang="en-US" altLang="en-US" b="1" dirty="0"/>
              <a:t> </a:t>
            </a:r>
            <a:r>
              <a:rPr lang="en-US" altLang="en-US" b="1" dirty="0">
                <a:solidFill>
                  <a:srgbClr val="3366FF"/>
                </a:solidFill>
              </a:rPr>
              <a:t>process identifier </a:t>
            </a:r>
            <a:r>
              <a:rPr lang="en-US" altLang="en-US" dirty="0"/>
              <a:t>(</a:t>
            </a:r>
            <a:r>
              <a:rPr lang="en-US" altLang="en-US" b="1" dirty="0" err="1">
                <a:solidFill>
                  <a:srgbClr val="3366FF"/>
                </a:solidFill>
              </a:rPr>
              <a:t>pid</a:t>
            </a:r>
            <a:r>
              <a:rPr lang="en-US" altLang="en-US" dirty="0"/>
              <a:t>)</a:t>
            </a:r>
            <a:endParaRPr lang="en-US" altLang="en-US" sz="800" dirty="0"/>
          </a:p>
          <a:p>
            <a:r>
              <a:rPr lang="en-US" altLang="en-US" dirty="0"/>
              <a:t>Resource sharing options</a:t>
            </a:r>
          </a:p>
          <a:p>
            <a:pPr lvl="1"/>
            <a:r>
              <a:rPr lang="en-US" altLang="en-US" dirty="0"/>
              <a:t>Parent and children share all resources</a:t>
            </a:r>
          </a:p>
          <a:p>
            <a:pPr lvl="1"/>
            <a:r>
              <a:rPr lang="en-US" altLang="en-US" dirty="0"/>
              <a:t>Children share subset of parent</a:t>
            </a:r>
            <a:r>
              <a:rPr lang="ja-JP" altLang="en-US" dirty="0"/>
              <a:t>’</a:t>
            </a:r>
            <a:r>
              <a:rPr lang="en-US" altLang="ja-JP" dirty="0"/>
              <a:t>s resources</a:t>
            </a:r>
          </a:p>
          <a:p>
            <a:r>
              <a:rPr lang="en-US" altLang="en-US" dirty="0"/>
              <a:t>Execution options</a:t>
            </a:r>
          </a:p>
          <a:p>
            <a:pPr lvl="1"/>
            <a:r>
              <a:rPr lang="en-US" altLang="en-US" dirty="0"/>
              <a:t>Parent and children execute concurrently</a:t>
            </a:r>
          </a:p>
          <a:p>
            <a:pPr lvl="1"/>
            <a:r>
              <a:rPr lang="en-US" altLang="en-US" dirty="0"/>
              <a:t>Parent waits until children terminate</a:t>
            </a:r>
          </a:p>
          <a:p>
            <a:endParaRPr lang="en-IN" dirty="0"/>
          </a:p>
        </p:txBody>
      </p:sp>
      <p:pic>
        <p:nvPicPr>
          <p:cNvPr id="4" name="Picture 1" descr="3_08.pdf">
            <a:extLst>
              <a:ext uri="{FF2B5EF4-FFF2-40B4-BE49-F238E27FC236}">
                <a16:creationId xmlns:a16="http://schemas.microsoft.com/office/drawing/2014/main" id="{B467220F-F599-4102-AE38-8A85485B81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0965" y="1389319"/>
            <a:ext cx="7061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AE97C12-F36B-433D-97AA-77DB39234B1C}"/>
              </a:ext>
            </a:extLst>
          </p:cNvPr>
          <p:cNvSpPr txBox="1"/>
          <p:nvPr/>
        </p:nvSpPr>
        <p:spPr>
          <a:xfrm>
            <a:off x="6182972" y="5941813"/>
            <a:ext cx="6182750" cy="369332"/>
          </a:xfrm>
          <a:prstGeom prst="rect">
            <a:avLst/>
          </a:prstGeom>
          <a:noFill/>
        </p:spPr>
        <p:txBody>
          <a:bodyPr wrap="square">
            <a:spAutoFit/>
          </a:bodyPr>
          <a:lstStyle/>
          <a:p>
            <a:r>
              <a:rPr lang="en-US" altLang="en-US" b="1" dirty="0"/>
              <a:t>Figure 3.8 :A Tree of Processes in Linux</a:t>
            </a:r>
            <a:endParaRPr lang="en-IN" b="1" dirty="0"/>
          </a:p>
        </p:txBody>
      </p:sp>
      <p:sp>
        <p:nvSpPr>
          <p:cNvPr id="7" name="Footer Placeholder 6">
            <a:extLst>
              <a:ext uri="{FF2B5EF4-FFF2-40B4-BE49-F238E27FC236}">
                <a16:creationId xmlns:a16="http://schemas.microsoft.com/office/drawing/2014/main" id="{8F1324BA-79F1-4E38-8A7D-52124195C92B}"/>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092709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3AB9161-5B4D-49D7-8094-82993C47629C}"/>
              </a:ext>
            </a:extLst>
          </p:cNvPr>
          <p:cNvSpPr>
            <a:spLocks noGrp="1" noChangeArrowheads="1"/>
          </p:cNvSpPr>
          <p:nvPr>
            <p:ph type="title"/>
          </p:nvPr>
        </p:nvSpPr>
        <p:spPr>
          <a:xfrm>
            <a:off x="2520950" y="161926"/>
            <a:ext cx="8229600" cy="576263"/>
          </a:xfrm>
        </p:spPr>
        <p:txBody>
          <a:bodyPr>
            <a:normAutofit fontScale="90000"/>
          </a:bodyPr>
          <a:lstStyle/>
          <a:p>
            <a:pPr eaLnBrk="1" hangingPunct="1"/>
            <a:r>
              <a:rPr lang="en-US" altLang="en-US"/>
              <a:t>C Program Forking Separate Process</a:t>
            </a:r>
          </a:p>
        </p:txBody>
      </p:sp>
      <p:pic>
        <p:nvPicPr>
          <p:cNvPr id="51203" name="Picture 5" descr="Screen Shot 2012-12-04 at 11.21.10 AM.png">
            <a:extLst>
              <a:ext uri="{FF2B5EF4-FFF2-40B4-BE49-F238E27FC236}">
                <a16:creationId xmlns:a16="http://schemas.microsoft.com/office/drawing/2014/main" id="{796233BC-4541-4F0F-9CAB-07F9172833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813" y="969964"/>
            <a:ext cx="7033846"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8174A062-38C9-46B8-A476-61AE571E6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086" y="1083212"/>
            <a:ext cx="5355101" cy="4951828"/>
          </a:xfrm>
          <a:prstGeom prst="rect">
            <a:avLst/>
          </a:prstGeom>
        </p:spPr>
      </p:pic>
      <p:sp>
        <p:nvSpPr>
          <p:cNvPr id="4" name="Footer Placeholder 3">
            <a:extLst>
              <a:ext uri="{FF2B5EF4-FFF2-40B4-BE49-F238E27FC236}">
                <a16:creationId xmlns:a16="http://schemas.microsoft.com/office/drawing/2014/main" id="{43BD8530-638A-4062-8EB5-02D2512F28A3}"/>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9723296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9F1-902D-48B7-8CE0-02FF66859401}"/>
              </a:ext>
            </a:extLst>
          </p:cNvPr>
          <p:cNvSpPr>
            <a:spLocks noGrp="1"/>
          </p:cNvSpPr>
          <p:nvPr>
            <p:ph type="title"/>
          </p:nvPr>
        </p:nvSpPr>
        <p:spPr>
          <a:xfrm>
            <a:off x="838200" y="365125"/>
            <a:ext cx="10515600" cy="563343"/>
          </a:xfrm>
        </p:spPr>
        <p:txBody>
          <a:bodyPr>
            <a:normAutofit fontScale="90000"/>
          </a:bodyPr>
          <a:lstStyle/>
          <a:p>
            <a:pPr algn="ctr"/>
            <a:r>
              <a:rPr lang="en-IN" dirty="0"/>
              <a:t>Process Termination</a:t>
            </a:r>
          </a:p>
        </p:txBody>
      </p:sp>
      <p:sp>
        <p:nvSpPr>
          <p:cNvPr id="3" name="Content Placeholder 2">
            <a:extLst>
              <a:ext uri="{FF2B5EF4-FFF2-40B4-BE49-F238E27FC236}">
                <a16:creationId xmlns:a16="http://schemas.microsoft.com/office/drawing/2014/main" id="{1DE5AA31-097F-44B2-9CDA-1A4F8E6FFBDF}"/>
              </a:ext>
            </a:extLst>
          </p:cNvPr>
          <p:cNvSpPr>
            <a:spLocks noGrp="1"/>
          </p:cNvSpPr>
          <p:nvPr>
            <p:ph idx="1"/>
          </p:nvPr>
        </p:nvSpPr>
        <p:spPr>
          <a:xfrm>
            <a:off x="838200" y="928468"/>
            <a:ext cx="10515600" cy="5304766"/>
          </a:xfrm>
        </p:spPr>
        <p:txBody>
          <a:bodyPr/>
          <a:lstStyle/>
          <a:p>
            <a:pPr algn="just"/>
            <a:r>
              <a:rPr lang="en-US" dirty="0"/>
              <a:t>A process terminates when it finishes executing its final statement and asks the operating system to delete it by using the </a:t>
            </a:r>
            <a:r>
              <a:rPr lang="en-US" b="1" dirty="0"/>
              <a:t>exit () </a:t>
            </a:r>
            <a:r>
              <a:rPr lang="en-US" dirty="0"/>
              <a:t>system call.</a:t>
            </a:r>
          </a:p>
          <a:p>
            <a:pPr algn="just"/>
            <a:r>
              <a:rPr lang="en-US" dirty="0"/>
              <a:t>A parent may </a:t>
            </a:r>
            <a:r>
              <a:rPr lang="en-US" b="1" dirty="0"/>
              <a:t>terminate the execution of one of its children </a:t>
            </a:r>
            <a:r>
              <a:rPr lang="en-US" dirty="0"/>
              <a:t>for a variety of reasons, such as these:</a:t>
            </a:r>
          </a:p>
          <a:p>
            <a:pPr lvl="1" algn="just"/>
            <a:r>
              <a:rPr lang="en-US" dirty="0"/>
              <a:t>The child has exceeded its usage of some of the resources that it has been allocated. </a:t>
            </a:r>
          </a:p>
          <a:p>
            <a:pPr lvl="1" algn="just"/>
            <a:r>
              <a:rPr lang="en-US" dirty="0"/>
              <a:t>The task assigned to the child is no longer required. </a:t>
            </a:r>
          </a:p>
          <a:p>
            <a:pPr lvl="1" algn="just"/>
            <a:r>
              <a:rPr lang="en-US" dirty="0"/>
              <a:t>The parent is exiting, and the operating system does not allow a child to continue if its parent terminates.</a:t>
            </a:r>
            <a:endParaRPr lang="en-IN" dirty="0"/>
          </a:p>
        </p:txBody>
      </p:sp>
      <p:sp>
        <p:nvSpPr>
          <p:cNvPr id="4" name="Footer Placeholder 3">
            <a:extLst>
              <a:ext uri="{FF2B5EF4-FFF2-40B4-BE49-F238E27FC236}">
                <a16:creationId xmlns:a16="http://schemas.microsoft.com/office/drawing/2014/main" id="{CAF5573C-CADC-4BDF-98EF-DBC60C06271B}"/>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02610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D8E6-9C6A-4E19-A2F8-617E2A881971}"/>
              </a:ext>
            </a:extLst>
          </p:cNvPr>
          <p:cNvSpPr>
            <a:spLocks noGrp="1"/>
          </p:cNvSpPr>
          <p:nvPr>
            <p:ph type="title"/>
          </p:nvPr>
        </p:nvSpPr>
        <p:spPr>
          <a:xfrm>
            <a:off x="838200" y="365125"/>
            <a:ext cx="10515600" cy="718087"/>
          </a:xfrm>
        </p:spPr>
        <p:txBody>
          <a:bodyPr/>
          <a:lstStyle/>
          <a:p>
            <a:pPr algn="ctr"/>
            <a:r>
              <a:rPr lang="en-IN" dirty="0" err="1"/>
              <a:t>Interprocess</a:t>
            </a:r>
            <a:r>
              <a:rPr lang="en-IN" dirty="0"/>
              <a:t> Communication</a:t>
            </a:r>
          </a:p>
        </p:txBody>
      </p:sp>
      <p:sp>
        <p:nvSpPr>
          <p:cNvPr id="3" name="Content Placeholder 2">
            <a:extLst>
              <a:ext uri="{FF2B5EF4-FFF2-40B4-BE49-F238E27FC236}">
                <a16:creationId xmlns:a16="http://schemas.microsoft.com/office/drawing/2014/main" id="{2BD1603C-FF21-402D-A874-AFDE6096E39C}"/>
              </a:ext>
            </a:extLst>
          </p:cNvPr>
          <p:cNvSpPr>
            <a:spLocks noGrp="1"/>
          </p:cNvSpPr>
          <p:nvPr>
            <p:ph idx="1"/>
          </p:nvPr>
        </p:nvSpPr>
        <p:spPr>
          <a:xfrm>
            <a:off x="655320" y="1253331"/>
            <a:ext cx="10515600" cy="5239544"/>
          </a:xfrm>
        </p:spPr>
        <p:txBody>
          <a:bodyPr>
            <a:normAutofit lnSpcReduction="10000"/>
          </a:bodyPr>
          <a:lstStyle/>
          <a:p>
            <a:r>
              <a:rPr lang="en-US" altLang="en-US" dirty="0"/>
              <a:t>Processes within a system may be </a:t>
            </a:r>
            <a:r>
              <a:rPr lang="en-US" altLang="en-US" b="1" i="1" dirty="0"/>
              <a:t>independent</a:t>
            </a:r>
            <a:r>
              <a:rPr lang="en-US" altLang="en-US" b="1" dirty="0"/>
              <a:t> </a:t>
            </a:r>
            <a:r>
              <a:rPr lang="en-US" altLang="en-US" dirty="0"/>
              <a:t>or </a:t>
            </a:r>
            <a:r>
              <a:rPr lang="en-US" altLang="en-US" b="1" i="1" dirty="0"/>
              <a:t>cooperating</a:t>
            </a:r>
          </a:p>
          <a:p>
            <a:r>
              <a:rPr lang="en-US" altLang="en-US" b="1" dirty="0"/>
              <a:t>Cooperating process </a:t>
            </a:r>
            <a:r>
              <a:rPr lang="en-US" altLang="en-US" dirty="0"/>
              <a:t>can affect or be affected by other processes, including sharing data</a:t>
            </a:r>
          </a:p>
          <a:p>
            <a:r>
              <a:rPr lang="en-US" altLang="en-US" dirty="0"/>
              <a:t>Reasons for cooperating processes:</a:t>
            </a:r>
          </a:p>
          <a:p>
            <a:pPr lvl="1"/>
            <a:r>
              <a:rPr lang="en-US" altLang="en-US" dirty="0"/>
              <a:t>Information sharing</a:t>
            </a:r>
          </a:p>
          <a:p>
            <a:pPr lvl="1"/>
            <a:r>
              <a:rPr lang="en-US" altLang="en-US" dirty="0"/>
              <a:t>Computation speedup</a:t>
            </a:r>
          </a:p>
          <a:p>
            <a:pPr lvl="1"/>
            <a:r>
              <a:rPr lang="en-US" altLang="en-US" dirty="0"/>
              <a:t>Modularity</a:t>
            </a:r>
          </a:p>
          <a:p>
            <a:pPr lvl="1"/>
            <a:r>
              <a:rPr lang="en-US" altLang="en-US" dirty="0"/>
              <a:t>Convenience	</a:t>
            </a:r>
          </a:p>
          <a:p>
            <a:r>
              <a:rPr lang="en-US" altLang="en-US" dirty="0"/>
              <a:t>Cooperating processes need </a:t>
            </a:r>
            <a:r>
              <a:rPr lang="en-US" altLang="en-US" b="1" dirty="0" err="1">
                <a:solidFill>
                  <a:srgbClr val="3366FF"/>
                </a:solidFill>
              </a:rPr>
              <a:t>interprocess</a:t>
            </a:r>
            <a:r>
              <a:rPr lang="en-US" altLang="en-US" b="1" dirty="0">
                <a:solidFill>
                  <a:srgbClr val="3366FF"/>
                </a:solidFill>
              </a:rPr>
              <a:t> communication </a:t>
            </a:r>
            <a:r>
              <a:rPr lang="en-US" altLang="en-US" dirty="0"/>
              <a:t>(</a:t>
            </a:r>
            <a:r>
              <a:rPr lang="en-US" altLang="en-US" b="1" dirty="0">
                <a:solidFill>
                  <a:srgbClr val="3366FF"/>
                </a:solidFill>
              </a:rPr>
              <a:t>IPC</a:t>
            </a:r>
            <a:r>
              <a:rPr lang="en-US" altLang="en-US" dirty="0"/>
              <a:t>)</a:t>
            </a:r>
          </a:p>
          <a:p>
            <a:r>
              <a:rPr lang="en-US" altLang="en-US" dirty="0"/>
              <a:t>Two models of IPC</a:t>
            </a:r>
          </a:p>
          <a:p>
            <a:pPr lvl="1"/>
            <a:r>
              <a:rPr lang="en-US" altLang="en-US" b="1" dirty="0">
                <a:solidFill>
                  <a:srgbClr val="3366FF"/>
                </a:solidFill>
              </a:rPr>
              <a:t>Shared memory</a:t>
            </a:r>
          </a:p>
          <a:p>
            <a:pPr lvl="1"/>
            <a:r>
              <a:rPr lang="en-US" altLang="en-US" b="1" dirty="0">
                <a:solidFill>
                  <a:srgbClr val="3366FF"/>
                </a:solidFill>
              </a:rPr>
              <a:t>Message passing</a:t>
            </a:r>
          </a:p>
          <a:p>
            <a:pPr marL="457200" lvl="1" indent="0">
              <a:buNone/>
            </a:pPr>
            <a:endParaRPr lang="en-US" altLang="en-US" dirty="0"/>
          </a:p>
          <a:p>
            <a:pPr marL="0" indent="0">
              <a:buNone/>
            </a:pPr>
            <a:endParaRPr lang="en-IN" dirty="0"/>
          </a:p>
        </p:txBody>
      </p:sp>
      <p:sp>
        <p:nvSpPr>
          <p:cNvPr id="4" name="Footer Placeholder 3">
            <a:extLst>
              <a:ext uri="{FF2B5EF4-FFF2-40B4-BE49-F238E27FC236}">
                <a16:creationId xmlns:a16="http://schemas.microsoft.com/office/drawing/2014/main" id="{404F2170-F963-420A-98B3-D0F8AA6403A0}"/>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2500788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8C98-0CB8-4F17-A1D4-4E13862E2D74}"/>
              </a:ext>
            </a:extLst>
          </p:cNvPr>
          <p:cNvSpPr>
            <a:spLocks noGrp="1"/>
          </p:cNvSpPr>
          <p:nvPr>
            <p:ph type="title"/>
          </p:nvPr>
        </p:nvSpPr>
        <p:spPr>
          <a:xfrm>
            <a:off x="388034" y="0"/>
            <a:ext cx="10515600" cy="802493"/>
          </a:xfrm>
        </p:spPr>
        <p:txBody>
          <a:bodyPr/>
          <a:lstStyle/>
          <a:p>
            <a:pPr algn="ctr"/>
            <a:r>
              <a:rPr lang="en-IN" dirty="0"/>
              <a:t>IPC Mechanism</a:t>
            </a:r>
          </a:p>
        </p:txBody>
      </p:sp>
      <p:sp>
        <p:nvSpPr>
          <p:cNvPr id="3" name="Content Placeholder 2">
            <a:extLst>
              <a:ext uri="{FF2B5EF4-FFF2-40B4-BE49-F238E27FC236}">
                <a16:creationId xmlns:a16="http://schemas.microsoft.com/office/drawing/2014/main" id="{66B64119-C04B-45D2-ADD5-138820640909}"/>
              </a:ext>
            </a:extLst>
          </p:cNvPr>
          <p:cNvSpPr>
            <a:spLocks noGrp="1"/>
          </p:cNvSpPr>
          <p:nvPr>
            <p:ph idx="1"/>
          </p:nvPr>
        </p:nvSpPr>
        <p:spPr>
          <a:xfrm>
            <a:off x="111369" y="1167618"/>
            <a:ext cx="5984631" cy="5065616"/>
          </a:xfrm>
        </p:spPr>
        <p:txBody>
          <a:bodyPr>
            <a:normAutofit fontScale="92500"/>
          </a:bodyPr>
          <a:lstStyle/>
          <a:p>
            <a:pPr marL="0" indent="0">
              <a:buNone/>
            </a:pPr>
            <a:r>
              <a:rPr lang="en-US" dirty="0"/>
              <a:t>(1) shared memory and (2) message passing. </a:t>
            </a:r>
          </a:p>
          <a:p>
            <a:pPr algn="just"/>
            <a:r>
              <a:rPr lang="en-US" b="1" dirty="0"/>
              <a:t>In the shared-memory model</a:t>
            </a:r>
            <a:r>
              <a:rPr lang="en-US" dirty="0"/>
              <a:t>, a region of memory that is shared by cooperating processes is established. Processes can then exchange information by reading and writing data to the shared region.</a:t>
            </a:r>
          </a:p>
          <a:p>
            <a:pPr algn="just"/>
            <a:r>
              <a:rPr lang="en-US" b="1" dirty="0"/>
              <a:t>In the message passing model</a:t>
            </a:r>
            <a:r>
              <a:rPr lang="en-US" dirty="0"/>
              <a:t>, communication takes place by means of messages exchanged between the cooperating processes. The two communications models are contrasted in Figure 3.13.</a:t>
            </a:r>
            <a:endParaRPr lang="en-IN" dirty="0"/>
          </a:p>
        </p:txBody>
      </p:sp>
      <p:pic>
        <p:nvPicPr>
          <p:cNvPr id="5" name="Picture 4">
            <a:extLst>
              <a:ext uri="{FF2B5EF4-FFF2-40B4-BE49-F238E27FC236}">
                <a16:creationId xmlns:a16="http://schemas.microsoft.com/office/drawing/2014/main" id="{807F650C-BC17-4F9E-9415-4B7CC323C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802493"/>
            <a:ext cx="5458265" cy="5837458"/>
          </a:xfrm>
          <a:prstGeom prst="rect">
            <a:avLst/>
          </a:prstGeom>
        </p:spPr>
      </p:pic>
      <p:sp>
        <p:nvSpPr>
          <p:cNvPr id="6" name="Footer Placeholder 5">
            <a:extLst>
              <a:ext uri="{FF2B5EF4-FFF2-40B4-BE49-F238E27FC236}">
                <a16:creationId xmlns:a16="http://schemas.microsoft.com/office/drawing/2014/main" id="{BAC66EB8-AD37-4F43-8458-7ADCA3AE34F9}"/>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2139587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5E98-54DE-4812-99E6-F531D2C4C10B}"/>
              </a:ext>
            </a:extLst>
          </p:cNvPr>
          <p:cNvSpPr>
            <a:spLocks noGrp="1"/>
          </p:cNvSpPr>
          <p:nvPr>
            <p:ph type="title"/>
          </p:nvPr>
        </p:nvSpPr>
        <p:spPr>
          <a:xfrm>
            <a:off x="838200" y="195384"/>
            <a:ext cx="10515600" cy="789354"/>
          </a:xfrm>
        </p:spPr>
        <p:txBody>
          <a:bodyPr/>
          <a:lstStyle/>
          <a:p>
            <a:pPr algn="ctr"/>
            <a:r>
              <a:rPr lang="en-IN" dirty="0"/>
              <a:t>Shared-Memory Systems</a:t>
            </a:r>
          </a:p>
        </p:txBody>
      </p:sp>
      <p:sp>
        <p:nvSpPr>
          <p:cNvPr id="3" name="Content Placeholder 2">
            <a:extLst>
              <a:ext uri="{FF2B5EF4-FFF2-40B4-BE49-F238E27FC236}">
                <a16:creationId xmlns:a16="http://schemas.microsoft.com/office/drawing/2014/main" id="{2F1CF526-F1E7-482C-B121-84FEA7F8DBC0}"/>
              </a:ext>
            </a:extLst>
          </p:cNvPr>
          <p:cNvSpPr>
            <a:spLocks noGrp="1"/>
          </p:cNvSpPr>
          <p:nvPr>
            <p:ph idx="1"/>
          </p:nvPr>
        </p:nvSpPr>
        <p:spPr>
          <a:xfrm>
            <a:off x="838200" y="1223890"/>
            <a:ext cx="9937652" cy="5438726"/>
          </a:xfrm>
        </p:spPr>
        <p:txBody>
          <a:bodyPr>
            <a:normAutofit fontScale="92500" lnSpcReduction="10000"/>
          </a:bodyPr>
          <a:lstStyle/>
          <a:p>
            <a:pPr algn="just"/>
            <a:r>
              <a:rPr lang="en-US" dirty="0" err="1"/>
              <a:t>Interprocess</a:t>
            </a:r>
            <a:r>
              <a:rPr lang="en-US" dirty="0"/>
              <a:t> communication using shared memory requires communicating processes to establish a region of shared memory.</a:t>
            </a:r>
          </a:p>
          <a:p>
            <a:pPr algn="just"/>
            <a:r>
              <a:rPr lang="en-US" dirty="0"/>
              <a:t>Other processes that wish to communicate using this shared-memory segment must attach it to their address space.</a:t>
            </a:r>
          </a:p>
          <a:p>
            <a:pPr algn="just"/>
            <a:r>
              <a:rPr lang="en-US" dirty="0"/>
              <a:t>To illustrate the concept of cooperating processes, let's consider the </a:t>
            </a:r>
            <a:r>
              <a:rPr lang="en-US" b="1" dirty="0"/>
              <a:t>producer-consumer problem</a:t>
            </a:r>
            <a:r>
              <a:rPr lang="en-US" dirty="0"/>
              <a:t>, which is a common paradigm for cooperating processes.</a:t>
            </a:r>
          </a:p>
          <a:p>
            <a:pPr algn="just"/>
            <a:r>
              <a:rPr lang="en-US" dirty="0"/>
              <a:t>A </a:t>
            </a:r>
            <a:r>
              <a:rPr lang="en-US" b="1" dirty="0"/>
              <a:t>producer process </a:t>
            </a:r>
            <a:r>
              <a:rPr lang="en-US" dirty="0"/>
              <a:t>produces information that is consumed by a </a:t>
            </a:r>
            <a:r>
              <a:rPr lang="en-US" b="1" dirty="0"/>
              <a:t>consumer process</a:t>
            </a:r>
            <a:r>
              <a:rPr lang="en-US" dirty="0"/>
              <a:t>. For example, a </a:t>
            </a:r>
            <a:r>
              <a:rPr lang="en-US" b="1" dirty="0"/>
              <a:t>compiler may produce assembly code</a:t>
            </a:r>
            <a:r>
              <a:rPr lang="en-US" dirty="0"/>
              <a:t>, which is </a:t>
            </a:r>
            <a:r>
              <a:rPr lang="en-US" b="1" dirty="0">
                <a:solidFill>
                  <a:srgbClr val="FF0000"/>
                </a:solidFill>
              </a:rPr>
              <a:t>consumed by an assembler</a:t>
            </a:r>
            <a:r>
              <a:rPr lang="en-US" dirty="0"/>
              <a:t>. </a:t>
            </a:r>
            <a:r>
              <a:rPr lang="en-US" b="1" dirty="0"/>
              <a:t>The assembler, in turn, may produce object modules</a:t>
            </a:r>
            <a:r>
              <a:rPr lang="en-US" dirty="0"/>
              <a:t>, which are </a:t>
            </a:r>
            <a:r>
              <a:rPr lang="en-US" dirty="0">
                <a:solidFill>
                  <a:srgbClr val="FF0000"/>
                </a:solidFill>
              </a:rPr>
              <a:t>consumed by the loader.</a:t>
            </a:r>
          </a:p>
          <a:p>
            <a:pPr algn="just"/>
            <a:r>
              <a:rPr lang="en-US" dirty="0"/>
              <a:t>One solution to the producer-consumer problem uses </a:t>
            </a:r>
            <a:r>
              <a:rPr lang="en-US" b="1" dirty="0"/>
              <a:t>shared memory</a:t>
            </a:r>
            <a:r>
              <a:rPr lang="en-US" dirty="0"/>
              <a:t>. To allow producer and consumer processes to run concurrently, we must have available a buffer of items that can be filled by the producer and emptied by the consumer. </a:t>
            </a:r>
            <a:endParaRPr lang="en-IN" dirty="0">
              <a:solidFill>
                <a:srgbClr val="FF0000"/>
              </a:solidFill>
            </a:endParaRPr>
          </a:p>
        </p:txBody>
      </p:sp>
      <p:sp>
        <p:nvSpPr>
          <p:cNvPr id="4" name="Footer Placeholder 3">
            <a:extLst>
              <a:ext uri="{FF2B5EF4-FFF2-40B4-BE49-F238E27FC236}">
                <a16:creationId xmlns:a16="http://schemas.microsoft.com/office/drawing/2014/main" id="{3F352897-FCAF-46FB-83F1-E22F6F3A8793}"/>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256445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EFC7-6D0C-4DB2-B0C0-7BF595F467F3}"/>
              </a:ext>
            </a:extLst>
          </p:cNvPr>
          <p:cNvSpPr>
            <a:spLocks noGrp="1"/>
          </p:cNvSpPr>
          <p:nvPr>
            <p:ph type="title"/>
          </p:nvPr>
        </p:nvSpPr>
        <p:spPr>
          <a:xfrm>
            <a:off x="838200" y="140042"/>
            <a:ext cx="10515600" cy="816561"/>
          </a:xfrm>
        </p:spPr>
        <p:txBody>
          <a:bodyPr/>
          <a:lstStyle/>
          <a:p>
            <a:r>
              <a:rPr lang="en-IN" dirty="0"/>
              <a:t>Producer-Consumer Problem-Shared Memory</a:t>
            </a:r>
          </a:p>
        </p:txBody>
      </p:sp>
      <p:sp>
        <p:nvSpPr>
          <p:cNvPr id="3" name="Content Placeholder 2">
            <a:extLst>
              <a:ext uri="{FF2B5EF4-FFF2-40B4-BE49-F238E27FC236}">
                <a16:creationId xmlns:a16="http://schemas.microsoft.com/office/drawing/2014/main" id="{27533572-B17C-4108-8F1F-4E283C1C21C4}"/>
              </a:ext>
            </a:extLst>
          </p:cNvPr>
          <p:cNvSpPr>
            <a:spLocks noGrp="1"/>
          </p:cNvSpPr>
          <p:nvPr>
            <p:ph idx="1"/>
          </p:nvPr>
        </p:nvSpPr>
        <p:spPr>
          <a:xfrm>
            <a:off x="838200" y="956603"/>
            <a:ext cx="3353972" cy="816561"/>
          </a:xfrm>
        </p:spPr>
        <p:txBody>
          <a:bodyPr>
            <a:normAutofit fontScale="85000" lnSpcReduction="10000"/>
          </a:bodyPr>
          <a:lstStyle/>
          <a:p>
            <a:pPr marL="0" indent="0" algn="just">
              <a:buNone/>
            </a:pPr>
            <a:r>
              <a:rPr lang="en-US" sz="2000" b="1" dirty="0"/>
              <a:t>The following variables reside in a region of memory shared by the producer and consumer processes</a:t>
            </a:r>
            <a:endParaRPr lang="en-IN" sz="2000" b="1" dirty="0"/>
          </a:p>
        </p:txBody>
      </p:sp>
      <p:pic>
        <p:nvPicPr>
          <p:cNvPr id="5" name="Picture 4">
            <a:extLst>
              <a:ext uri="{FF2B5EF4-FFF2-40B4-BE49-F238E27FC236}">
                <a16:creationId xmlns:a16="http://schemas.microsoft.com/office/drawing/2014/main" id="{B83101F6-A773-413F-90F3-7B048400B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41" y="2085787"/>
            <a:ext cx="3052689" cy="2331467"/>
          </a:xfrm>
          <a:prstGeom prst="rect">
            <a:avLst/>
          </a:prstGeom>
        </p:spPr>
      </p:pic>
      <p:sp>
        <p:nvSpPr>
          <p:cNvPr id="6" name="Rectangle 3">
            <a:extLst>
              <a:ext uri="{FF2B5EF4-FFF2-40B4-BE49-F238E27FC236}">
                <a16:creationId xmlns:a16="http://schemas.microsoft.com/office/drawing/2014/main" id="{5231621A-1B8C-4551-9600-7F251DAA96F0}"/>
              </a:ext>
            </a:extLst>
          </p:cNvPr>
          <p:cNvSpPr txBox="1">
            <a:spLocks noChangeArrowheads="1"/>
          </p:cNvSpPr>
          <p:nvPr/>
        </p:nvSpPr>
        <p:spPr>
          <a:xfrm>
            <a:off x="5819166" y="956603"/>
            <a:ext cx="4895899" cy="33465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charset="0"/>
              <a:buNone/>
              <a:defRPr/>
            </a:pPr>
            <a:endParaRPr lang="en-US" sz="1600" dirty="0">
              <a:latin typeface="Monaco" charset="0"/>
              <a:ea typeface="ＭＳ Ｐゴシック" charset="0"/>
              <a:cs typeface="ＭＳ Ｐゴシック" charset="0"/>
            </a:endParaRPr>
          </a:p>
          <a:p>
            <a:pPr marL="0" indent="0">
              <a:buFont typeface="Monotype Sorts" pitchFamily="-84" charset="2"/>
              <a:buNone/>
              <a:defRPr/>
            </a:pPr>
            <a:r>
              <a:rPr lang="en-US" sz="1600" dirty="0"/>
              <a:t>item </a:t>
            </a:r>
            <a:r>
              <a:rPr lang="en-US" sz="1600" dirty="0" err="1"/>
              <a:t>next_produced</a:t>
            </a:r>
            <a:r>
              <a:rPr lang="en-US" sz="1600" dirty="0"/>
              <a:t>; </a:t>
            </a:r>
          </a:p>
          <a:p>
            <a:pPr marL="0" indent="0">
              <a:buFont typeface="Monotype Sorts" pitchFamily="-84" charset="2"/>
              <a:buNone/>
              <a:defRPr/>
            </a:pPr>
            <a:r>
              <a:rPr lang="en-US" sz="1600" dirty="0"/>
              <a:t>while (true) { </a:t>
            </a:r>
          </a:p>
          <a:p>
            <a:pPr marL="0" indent="0">
              <a:buFont typeface="Monotype Sorts" pitchFamily="-84" charset="2"/>
              <a:buNone/>
              <a:defRPr/>
            </a:pPr>
            <a:r>
              <a:rPr lang="en-US" sz="1600" dirty="0"/>
              <a:t>	/* produce an item in next produced */ </a:t>
            </a:r>
          </a:p>
          <a:p>
            <a:pPr marL="0" indent="0">
              <a:buFont typeface="Monotype Sorts" pitchFamily="-84" charset="2"/>
              <a:buNone/>
              <a:defRPr/>
            </a:pPr>
            <a:r>
              <a:rPr lang="en-US" sz="1600" dirty="0"/>
              <a:t>	while (((in + 1) % BUFFER_SIZE) == out) </a:t>
            </a:r>
          </a:p>
          <a:p>
            <a:pPr marL="0" indent="0">
              <a:buFont typeface="Monotype Sorts" pitchFamily="-84" charset="2"/>
              <a:buNone/>
              <a:defRPr/>
            </a:pPr>
            <a:r>
              <a:rPr lang="en-US" sz="1600" dirty="0"/>
              <a:t>		; /* do nothing */ </a:t>
            </a:r>
          </a:p>
          <a:p>
            <a:pPr marL="0" indent="0">
              <a:buFont typeface="Monotype Sorts" pitchFamily="-84" charset="2"/>
              <a:buNone/>
              <a:defRPr/>
            </a:pPr>
            <a:r>
              <a:rPr lang="en-US" sz="1600" dirty="0"/>
              <a:t>	buffer[in] = </a:t>
            </a:r>
            <a:r>
              <a:rPr lang="en-US" sz="1600" dirty="0" err="1"/>
              <a:t>next_produced</a:t>
            </a:r>
            <a:r>
              <a:rPr lang="en-US" sz="1600" dirty="0"/>
              <a:t>; </a:t>
            </a:r>
          </a:p>
          <a:p>
            <a:pPr marL="0" indent="0">
              <a:buFont typeface="Monotype Sorts" pitchFamily="-84" charset="2"/>
              <a:buNone/>
              <a:defRPr/>
            </a:pPr>
            <a:r>
              <a:rPr lang="en-US" sz="1600" dirty="0"/>
              <a:t>	in = (in + 1) % BUFFER_SIZE; </a:t>
            </a:r>
          </a:p>
          <a:p>
            <a:pPr marL="0" indent="0">
              <a:buFont typeface="Monotype Sorts" pitchFamily="-84" charset="2"/>
              <a:buNone/>
              <a:defRPr/>
            </a:pPr>
            <a:r>
              <a:rPr lang="en-US" sz="1600" dirty="0"/>
              <a:t>} </a:t>
            </a:r>
          </a:p>
          <a:p>
            <a:pPr>
              <a:buFont typeface="Monotype Sorts" charset="0"/>
              <a:buNone/>
              <a:defRPr/>
            </a:pPr>
            <a:endParaRPr lang="en-US" sz="2000" dirty="0">
              <a:latin typeface="Monaco" charset="0"/>
              <a:ea typeface="ＭＳ Ｐゴシック" charset="0"/>
              <a:cs typeface="ＭＳ Ｐゴシック" charset="0"/>
            </a:endParaRPr>
          </a:p>
          <a:p>
            <a:pPr>
              <a:buFont typeface="Monotype Sorts" charset="0"/>
              <a:buNone/>
              <a:defRPr/>
            </a:pPr>
            <a:endParaRPr lang="en-US" sz="2000" dirty="0">
              <a:ea typeface="ＭＳ Ｐゴシック" charset="0"/>
              <a:cs typeface="ＭＳ Ｐゴシック" charset="0"/>
            </a:endParaRPr>
          </a:p>
          <a:p>
            <a:pPr>
              <a:buFont typeface="Monotype Sorts" charset="0"/>
              <a:buNone/>
              <a:defRPr/>
            </a:pPr>
            <a:r>
              <a:rPr lang="en-US" sz="1400" dirty="0">
                <a:ea typeface="ＭＳ Ｐゴシック" charset="0"/>
                <a:cs typeface="ＭＳ Ｐゴシック" charset="0"/>
              </a:rPr>
              <a:t>	</a:t>
            </a:r>
          </a:p>
          <a:p>
            <a:pPr marL="7168674" lvl="4">
              <a:buFontTx/>
              <a:buNone/>
              <a:defRPr/>
            </a:pPr>
            <a:endParaRPr lang="en-US" sz="1100" dirty="0">
              <a:ea typeface="ＭＳ Ｐゴシック" charset="0"/>
            </a:endParaRPr>
          </a:p>
        </p:txBody>
      </p:sp>
      <p:sp>
        <p:nvSpPr>
          <p:cNvPr id="8" name="TextBox 7">
            <a:extLst>
              <a:ext uri="{FF2B5EF4-FFF2-40B4-BE49-F238E27FC236}">
                <a16:creationId xmlns:a16="http://schemas.microsoft.com/office/drawing/2014/main" id="{C74630C6-AC31-4B9D-938C-55F9E45A0C41}"/>
              </a:ext>
            </a:extLst>
          </p:cNvPr>
          <p:cNvSpPr txBox="1"/>
          <p:nvPr/>
        </p:nvSpPr>
        <p:spPr>
          <a:xfrm>
            <a:off x="5933049" y="3459018"/>
            <a:ext cx="4895899" cy="400110"/>
          </a:xfrm>
          <a:prstGeom prst="rect">
            <a:avLst/>
          </a:prstGeom>
          <a:noFill/>
        </p:spPr>
        <p:txBody>
          <a:bodyPr wrap="square">
            <a:spAutoFit/>
          </a:bodyPr>
          <a:lstStyle/>
          <a:p>
            <a:r>
              <a:rPr lang="en-US" sz="2000" b="1" dirty="0"/>
              <a:t>Figure 3.14 The producer process</a:t>
            </a:r>
            <a:r>
              <a:rPr lang="en-US" b="1" dirty="0"/>
              <a:t>. </a:t>
            </a:r>
            <a:endParaRPr lang="en-IN" b="1" dirty="0"/>
          </a:p>
        </p:txBody>
      </p:sp>
      <p:sp>
        <p:nvSpPr>
          <p:cNvPr id="9" name="Rectangle 3">
            <a:extLst>
              <a:ext uri="{FF2B5EF4-FFF2-40B4-BE49-F238E27FC236}">
                <a16:creationId xmlns:a16="http://schemas.microsoft.com/office/drawing/2014/main" id="{344F7DF2-A4A8-4BC6-8AB1-766C4275F43D}"/>
              </a:ext>
            </a:extLst>
          </p:cNvPr>
          <p:cNvSpPr txBox="1">
            <a:spLocks noChangeArrowheads="1"/>
          </p:cNvSpPr>
          <p:nvPr/>
        </p:nvSpPr>
        <p:spPr>
          <a:xfrm>
            <a:off x="5644637" y="4043633"/>
            <a:ext cx="6228495" cy="2761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84" charset="2"/>
              <a:buNone/>
            </a:pPr>
            <a:r>
              <a:rPr lang="en-US" altLang="en-US" sz="1600" dirty="0">
                <a:latin typeface="Courier New" panose="02070309020205020404" pitchFamily="49" charset="0"/>
                <a:cs typeface="Courier New" panose="02070309020205020404" pitchFamily="49" charset="0"/>
              </a:rPr>
              <a:t>item </a:t>
            </a:r>
            <a:r>
              <a:rPr lang="en-US" altLang="en-US" sz="1600" dirty="0" err="1">
                <a:latin typeface="Courier New" panose="02070309020205020404" pitchFamily="49" charset="0"/>
                <a:cs typeface="Courier New" panose="02070309020205020404" pitchFamily="49" charset="0"/>
              </a:rPr>
              <a:t>next_consumed</a:t>
            </a:r>
            <a:r>
              <a:rPr lang="en-US" altLang="en-US" sz="1600"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1600" dirty="0">
                <a:latin typeface="Courier New" panose="02070309020205020404" pitchFamily="49" charset="0"/>
                <a:cs typeface="Courier New" panose="02070309020205020404" pitchFamily="49" charset="0"/>
              </a:rPr>
              <a:t>while (true)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while (in == out) </a:t>
            </a:r>
          </a:p>
          <a:p>
            <a:pPr marL="0" indent="0">
              <a:buFont typeface="Monotype Sorts" pitchFamily="-84" charset="2"/>
              <a:buNone/>
            </a:pPr>
            <a:r>
              <a:rPr lang="en-US" altLang="en-US" sz="1600" dirty="0">
                <a:latin typeface="Courier New" panose="02070309020205020404" pitchFamily="49" charset="0"/>
                <a:cs typeface="Courier New" panose="02070309020205020404" pitchFamily="49" charset="0"/>
              </a:rPr>
              <a:t>		; /* do nothing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next_consumed</a:t>
            </a:r>
            <a:r>
              <a:rPr lang="en-US" altLang="en-US" sz="1600" dirty="0">
                <a:latin typeface="Courier New" panose="02070309020205020404" pitchFamily="49" charset="0"/>
                <a:cs typeface="Courier New" panose="02070309020205020404" pitchFamily="49" charset="0"/>
              </a:rPr>
              <a:t> = buffer[out]; </a:t>
            </a:r>
          </a:p>
          <a:p>
            <a:pPr marL="0" indent="0">
              <a:buFont typeface="Monotype Sorts" pitchFamily="-84" charset="2"/>
              <a:buNone/>
            </a:pPr>
            <a:r>
              <a:rPr lang="en-US" altLang="en-US" sz="1600" dirty="0">
                <a:latin typeface="Courier New" panose="02070309020205020404" pitchFamily="49" charset="0"/>
                <a:cs typeface="Courier New" panose="02070309020205020404" pitchFamily="49" charset="0"/>
              </a:rPr>
              <a:t>	out = (out + 1) % BUFFER_SIZE;</a:t>
            </a:r>
            <a:br>
              <a:rPr lang="en-US" altLang="en-US" sz="1600" dirty="0">
                <a:latin typeface="Courier New" panose="02070309020205020404" pitchFamily="49" charset="0"/>
                <a:cs typeface="Courier New" panose="02070309020205020404" pitchFamily="49" charset="0"/>
              </a:rPr>
            </a:br>
            <a:endParaRPr lang="en-US" altLang="en-US" sz="1600" dirty="0">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sz="1600" dirty="0">
                <a:latin typeface="Courier New" panose="02070309020205020404" pitchFamily="49" charset="0"/>
                <a:cs typeface="Courier New" panose="02070309020205020404" pitchFamily="49" charset="0"/>
              </a:rPr>
              <a:t>	/* consume the item in next consumed */ </a:t>
            </a:r>
          </a:p>
          <a:p>
            <a:pPr marL="0" indent="0">
              <a:buFont typeface="Monotype Sorts" pitchFamily="-84" charset="2"/>
              <a:buNone/>
            </a:pPr>
            <a:r>
              <a:rPr lang="en-US" altLang="en-US" sz="1600" dirty="0">
                <a:latin typeface="Courier New" panose="02070309020205020404" pitchFamily="49" charset="0"/>
                <a:cs typeface="Courier New" panose="02070309020205020404" pitchFamily="49" charset="0"/>
              </a:rPr>
              <a:t>} </a:t>
            </a:r>
          </a:p>
        </p:txBody>
      </p:sp>
      <p:sp>
        <p:nvSpPr>
          <p:cNvPr id="11" name="TextBox 10">
            <a:extLst>
              <a:ext uri="{FF2B5EF4-FFF2-40B4-BE49-F238E27FC236}">
                <a16:creationId xmlns:a16="http://schemas.microsoft.com/office/drawing/2014/main" id="{DCE3DF82-C5F6-4256-8D06-9F184000E14C}"/>
              </a:ext>
            </a:extLst>
          </p:cNvPr>
          <p:cNvSpPr txBox="1"/>
          <p:nvPr/>
        </p:nvSpPr>
        <p:spPr>
          <a:xfrm>
            <a:off x="1684605" y="6097704"/>
            <a:ext cx="3773659" cy="400110"/>
          </a:xfrm>
          <a:prstGeom prst="rect">
            <a:avLst/>
          </a:prstGeom>
          <a:noFill/>
        </p:spPr>
        <p:txBody>
          <a:bodyPr wrap="square">
            <a:spAutoFit/>
          </a:bodyPr>
          <a:lstStyle/>
          <a:p>
            <a:r>
              <a:rPr lang="en-US" sz="2000" b="1" dirty="0"/>
              <a:t>Figure 3.15 The consumer process</a:t>
            </a:r>
            <a:endParaRPr lang="en-IN" sz="2000" b="1" dirty="0"/>
          </a:p>
        </p:txBody>
      </p:sp>
      <p:sp>
        <p:nvSpPr>
          <p:cNvPr id="12" name="Footer Placeholder 11">
            <a:extLst>
              <a:ext uri="{FF2B5EF4-FFF2-40B4-BE49-F238E27FC236}">
                <a16:creationId xmlns:a16="http://schemas.microsoft.com/office/drawing/2014/main" id="{03867916-253D-4019-B7E3-FBF51A94EB81}"/>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5820874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8C83-9B32-4668-BBF4-E847C35E9467}"/>
              </a:ext>
            </a:extLst>
          </p:cNvPr>
          <p:cNvSpPr>
            <a:spLocks noGrp="1"/>
          </p:cNvSpPr>
          <p:nvPr>
            <p:ph type="title"/>
          </p:nvPr>
        </p:nvSpPr>
        <p:spPr>
          <a:xfrm>
            <a:off x="838200" y="210381"/>
            <a:ext cx="10515600" cy="633681"/>
          </a:xfrm>
        </p:spPr>
        <p:txBody>
          <a:bodyPr>
            <a:normAutofit fontScale="90000"/>
          </a:bodyPr>
          <a:lstStyle/>
          <a:p>
            <a:pPr algn="ctr"/>
            <a:r>
              <a:rPr lang="en-IN" dirty="0"/>
              <a:t>Message-Passing Systems</a:t>
            </a:r>
          </a:p>
        </p:txBody>
      </p:sp>
      <p:sp>
        <p:nvSpPr>
          <p:cNvPr id="3" name="Content Placeholder 2">
            <a:extLst>
              <a:ext uri="{FF2B5EF4-FFF2-40B4-BE49-F238E27FC236}">
                <a16:creationId xmlns:a16="http://schemas.microsoft.com/office/drawing/2014/main" id="{81D14E2E-B585-4D64-A414-FE4C9B76D048}"/>
              </a:ext>
            </a:extLst>
          </p:cNvPr>
          <p:cNvSpPr>
            <a:spLocks noGrp="1"/>
          </p:cNvSpPr>
          <p:nvPr>
            <p:ph idx="1"/>
          </p:nvPr>
        </p:nvSpPr>
        <p:spPr>
          <a:xfrm>
            <a:off x="838200" y="844062"/>
            <a:ext cx="10515600" cy="5803557"/>
          </a:xfrm>
        </p:spPr>
        <p:txBody>
          <a:bodyPr>
            <a:normAutofit fontScale="92500" lnSpcReduction="10000"/>
          </a:bodyPr>
          <a:lstStyle/>
          <a:p>
            <a:pPr algn="just"/>
            <a:r>
              <a:rPr lang="en-US" dirty="0"/>
              <a:t>Message passing provides a mechanism to allow processes to communicate and to synchronize their actions without sharing the </a:t>
            </a:r>
            <a:r>
              <a:rPr lang="en-US" b="1" dirty="0">
                <a:solidFill>
                  <a:srgbClr val="FF0000"/>
                </a:solidFill>
              </a:rPr>
              <a:t>same address space </a:t>
            </a:r>
            <a:r>
              <a:rPr lang="en-US" dirty="0"/>
              <a:t>and is particularly useful in a </a:t>
            </a:r>
            <a:r>
              <a:rPr lang="en-US" dirty="0">
                <a:solidFill>
                  <a:srgbClr val="FF0000"/>
                </a:solidFill>
              </a:rPr>
              <a:t>distributed environment</a:t>
            </a:r>
            <a:r>
              <a:rPr lang="en-US" dirty="0"/>
              <a:t>, where the communicating processes may reside on different computers connected by a network.</a:t>
            </a:r>
          </a:p>
          <a:p>
            <a:pPr algn="just"/>
            <a:r>
              <a:rPr lang="en-US" dirty="0"/>
              <a:t>A message-passing facility provides at least two operations: </a:t>
            </a:r>
            <a:r>
              <a:rPr lang="en-US" b="1" dirty="0"/>
              <a:t>send(message) </a:t>
            </a:r>
            <a:r>
              <a:rPr lang="en-US" dirty="0"/>
              <a:t>and </a:t>
            </a:r>
            <a:r>
              <a:rPr lang="en-US" b="1" dirty="0"/>
              <a:t>receive(message). </a:t>
            </a:r>
            <a:r>
              <a:rPr lang="en-US" dirty="0"/>
              <a:t>Messages sent by a process can be of either fixed or variable size.</a:t>
            </a:r>
          </a:p>
          <a:p>
            <a:pPr algn="just"/>
            <a:r>
              <a:rPr lang="en-US" dirty="0"/>
              <a:t>If processes P and Q want to communicate, they must send messages to and receive messages from each other; a communication link must exist between them.</a:t>
            </a:r>
          </a:p>
          <a:p>
            <a:pPr algn="just"/>
            <a:r>
              <a:rPr lang="en-US" dirty="0"/>
              <a:t>Here are several methods for logically implementing a link and the send/receive  operations:</a:t>
            </a:r>
          </a:p>
          <a:p>
            <a:pPr lvl="1" algn="just"/>
            <a:r>
              <a:rPr lang="en-IN" dirty="0"/>
              <a:t>Direct or indirect communication </a:t>
            </a:r>
          </a:p>
          <a:p>
            <a:pPr lvl="1" algn="just"/>
            <a:r>
              <a:rPr lang="en-IN" dirty="0"/>
              <a:t> Synchronous or asynchronous communication  </a:t>
            </a:r>
          </a:p>
          <a:p>
            <a:pPr lvl="1" algn="just"/>
            <a:r>
              <a:rPr lang="en-IN" dirty="0"/>
              <a:t>Automatic or explicit buffering</a:t>
            </a:r>
          </a:p>
        </p:txBody>
      </p:sp>
      <p:sp>
        <p:nvSpPr>
          <p:cNvPr id="4" name="Footer Placeholder 3">
            <a:extLst>
              <a:ext uri="{FF2B5EF4-FFF2-40B4-BE49-F238E27FC236}">
                <a16:creationId xmlns:a16="http://schemas.microsoft.com/office/drawing/2014/main" id="{D72F0529-E4DF-4F6C-8E4A-AF2CD620B151}"/>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24255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2B8D-A438-445D-A882-687A8F9D0E42}"/>
              </a:ext>
            </a:extLst>
          </p:cNvPr>
          <p:cNvSpPr>
            <a:spLocks noGrp="1"/>
          </p:cNvSpPr>
          <p:nvPr>
            <p:ph type="title"/>
          </p:nvPr>
        </p:nvSpPr>
        <p:spPr>
          <a:xfrm>
            <a:off x="838200" y="0"/>
            <a:ext cx="10515600" cy="1083212"/>
          </a:xfrm>
        </p:spPr>
        <p:txBody>
          <a:bodyPr/>
          <a:lstStyle/>
          <a:p>
            <a:pPr algn="ctr"/>
            <a:r>
              <a:rPr lang="en-IN" dirty="0">
                <a:solidFill>
                  <a:srgbClr val="FF0000"/>
                </a:solidFill>
              </a:rPr>
              <a:t>Chapter 1-Overview </a:t>
            </a:r>
          </a:p>
        </p:txBody>
      </p:sp>
      <p:sp>
        <p:nvSpPr>
          <p:cNvPr id="3" name="Content Placeholder 2">
            <a:extLst>
              <a:ext uri="{FF2B5EF4-FFF2-40B4-BE49-F238E27FC236}">
                <a16:creationId xmlns:a16="http://schemas.microsoft.com/office/drawing/2014/main" id="{89EA0E11-4408-4BA8-A14F-F68ED8E77E40}"/>
              </a:ext>
            </a:extLst>
          </p:cNvPr>
          <p:cNvSpPr>
            <a:spLocks noGrp="1"/>
          </p:cNvSpPr>
          <p:nvPr>
            <p:ph idx="1"/>
          </p:nvPr>
        </p:nvSpPr>
        <p:spPr>
          <a:xfrm>
            <a:off x="838200" y="1308296"/>
            <a:ext cx="10515600" cy="5367458"/>
          </a:xfrm>
        </p:spPr>
        <p:txBody>
          <a:bodyPr>
            <a:normAutofit fontScale="92500" lnSpcReduction="10000"/>
          </a:bodyPr>
          <a:lstStyle/>
          <a:p>
            <a:pPr>
              <a:buFont typeface="Wingdings" panose="05000000000000000000" pitchFamily="2" charset="2"/>
              <a:buChar char="q"/>
            </a:pPr>
            <a:r>
              <a:rPr lang="en-US" altLang="en-US" dirty="0"/>
              <a:t>What Operating Systems Do</a:t>
            </a:r>
          </a:p>
          <a:p>
            <a:pPr>
              <a:buFont typeface="Wingdings" panose="05000000000000000000" pitchFamily="2" charset="2"/>
              <a:buChar char="q"/>
            </a:pPr>
            <a:r>
              <a:rPr lang="en-US" altLang="en-US" dirty="0"/>
              <a:t>Computer-System Organization</a:t>
            </a:r>
          </a:p>
          <a:p>
            <a:pPr>
              <a:buFont typeface="Wingdings" panose="05000000000000000000" pitchFamily="2" charset="2"/>
              <a:buChar char="q"/>
            </a:pPr>
            <a:r>
              <a:rPr lang="en-US" altLang="en-US" dirty="0"/>
              <a:t>Computer-System Architecture</a:t>
            </a:r>
          </a:p>
          <a:p>
            <a:pPr>
              <a:buFont typeface="Wingdings" panose="05000000000000000000" pitchFamily="2" charset="2"/>
              <a:buChar char="q"/>
            </a:pPr>
            <a:r>
              <a:rPr lang="en-US" altLang="en-US" dirty="0"/>
              <a:t>Operating-System Structure</a:t>
            </a:r>
          </a:p>
          <a:p>
            <a:pPr>
              <a:buFont typeface="Wingdings" panose="05000000000000000000" pitchFamily="2" charset="2"/>
              <a:buChar char="q"/>
            </a:pPr>
            <a:r>
              <a:rPr lang="en-US" altLang="en-US" dirty="0"/>
              <a:t>Operating-System Operations</a:t>
            </a:r>
          </a:p>
          <a:p>
            <a:pPr>
              <a:buFont typeface="Wingdings" panose="05000000000000000000" pitchFamily="2" charset="2"/>
              <a:buChar char="q"/>
            </a:pPr>
            <a:r>
              <a:rPr lang="en-US" altLang="en-US" dirty="0"/>
              <a:t>Process Management</a:t>
            </a:r>
          </a:p>
          <a:p>
            <a:pPr>
              <a:buFont typeface="Wingdings" panose="05000000000000000000" pitchFamily="2" charset="2"/>
              <a:buChar char="q"/>
            </a:pPr>
            <a:r>
              <a:rPr lang="en-US" altLang="en-US" dirty="0"/>
              <a:t>Memory Management</a:t>
            </a:r>
          </a:p>
          <a:p>
            <a:pPr>
              <a:buFont typeface="Wingdings" panose="05000000000000000000" pitchFamily="2" charset="2"/>
              <a:buChar char="q"/>
            </a:pPr>
            <a:r>
              <a:rPr lang="en-US" altLang="en-US" dirty="0"/>
              <a:t>Storage Management</a:t>
            </a:r>
          </a:p>
          <a:p>
            <a:pPr>
              <a:buFont typeface="Wingdings" panose="05000000000000000000" pitchFamily="2" charset="2"/>
              <a:buChar char="q"/>
            </a:pPr>
            <a:r>
              <a:rPr lang="en-US" altLang="en-US" dirty="0"/>
              <a:t>Protection and Security</a:t>
            </a:r>
          </a:p>
          <a:p>
            <a:pPr>
              <a:buFont typeface="Wingdings" panose="05000000000000000000" pitchFamily="2" charset="2"/>
              <a:buChar char="q"/>
            </a:pPr>
            <a:r>
              <a:rPr lang="en-US" altLang="en-US" dirty="0"/>
              <a:t>Distributed Systems</a:t>
            </a:r>
          </a:p>
          <a:p>
            <a:pPr>
              <a:buFont typeface="Wingdings" panose="05000000000000000000" pitchFamily="2" charset="2"/>
              <a:buChar char="q"/>
            </a:pPr>
            <a:r>
              <a:rPr lang="en-US" altLang="en-US" dirty="0"/>
              <a:t>Special-Purpose Systems</a:t>
            </a:r>
          </a:p>
          <a:p>
            <a:pPr>
              <a:buFont typeface="Wingdings" panose="05000000000000000000" pitchFamily="2" charset="2"/>
              <a:buChar char="q"/>
            </a:pPr>
            <a:r>
              <a:rPr lang="en-US" altLang="en-US" dirty="0"/>
              <a:t>Computing Environments</a:t>
            </a:r>
          </a:p>
          <a:p>
            <a:pPr marL="0" indent="0">
              <a:buNone/>
            </a:pPr>
            <a:endParaRPr lang="en-IN" dirty="0"/>
          </a:p>
        </p:txBody>
      </p:sp>
      <p:sp>
        <p:nvSpPr>
          <p:cNvPr id="4" name="Footer Placeholder 3">
            <a:extLst>
              <a:ext uri="{FF2B5EF4-FFF2-40B4-BE49-F238E27FC236}">
                <a16:creationId xmlns:a16="http://schemas.microsoft.com/office/drawing/2014/main" id="{2CE42976-756C-4D14-B015-E19D1895E11C}"/>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38515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8C83-9B32-4668-BBF4-E847C35E9467}"/>
              </a:ext>
            </a:extLst>
          </p:cNvPr>
          <p:cNvSpPr>
            <a:spLocks noGrp="1"/>
          </p:cNvSpPr>
          <p:nvPr>
            <p:ph type="title"/>
          </p:nvPr>
        </p:nvSpPr>
        <p:spPr>
          <a:xfrm>
            <a:off x="838200" y="210381"/>
            <a:ext cx="10515600" cy="633681"/>
          </a:xfrm>
        </p:spPr>
        <p:txBody>
          <a:bodyPr>
            <a:normAutofit fontScale="90000"/>
          </a:bodyPr>
          <a:lstStyle/>
          <a:p>
            <a:pPr algn="ctr"/>
            <a:r>
              <a:rPr lang="en-IN" dirty="0"/>
              <a:t>Message-Passing Systems Continued</a:t>
            </a:r>
          </a:p>
        </p:txBody>
      </p:sp>
      <p:sp>
        <p:nvSpPr>
          <p:cNvPr id="3" name="Content Placeholder 2">
            <a:extLst>
              <a:ext uri="{FF2B5EF4-FFF2-40B4-BE49-F238E27FC236}">
                <a16:creationId xmlns:a16="http://schemas.microsoft.com/office/drawing/2014/main" id="{81D14E2E-B585-4D64-A414-FE4C9B76D048}"/>
              </a:ext>
            </a:extLst>
          </p:cNvPr>
          <p:cNvSpPr>
            <a:spLocks noGrp="1"/>
          </p:cNvSpPr>
          <p:nvPr>
            <p:ph idx="1"/>
          </p:nvPr>
        </p:nvSpPr>
        <p:spPr>
          <a:xfrm>
            <a:off x="838200" y="844062"/>
            <a:ext cx="10515600" cy="5803557"/>
          </a:xfrm>
        </p:spPr>
        <p:txBody>
          <a:bodyPr>
            <a:normAutofit lnSpcReduction="10000"/>
          </a:bodyPr>
          <a:lstStyle/>
          <a:p>
            <a:pPr algn="just"/>
            <a:r>
              <a:rPr lang="en-US" b="1" dirty="0"/>
              <a:t>Naming: </a:t>
            </a:r>
            <a:r>
              <a:rPr lang="en-US" dirty="0"/>
              <a:t>Processes that want to communicate must have a way to refer to each other. They can use either </a:t>
            </a:r>
            <a:r>
              <a:rPr lang="en-US" b="1" dirty="0"/>
              <a:t>direct or indirect communication</a:t>
            </a:r>
            <a:r>
              <a:rPr lang="en-US" dirty="0"/>
              <a:t>. </a:t>
            </a:r>
          </a:p>
          <a:p>
            <a:pPr algn="just"/>
            <a:r>
              <a:rPr lang="en-US" b="1" dirty="0"/>
              <a:t>Under direct communication</a:t>
            </a:r>
            <a:r>
              <a:rPr lang="en-US" dirty="0"/>
              <a:t>, each process that wants to communicate must explicitly name the recipient or sender of the communication. In this scheme, the send () and receive () primitives are defined as: </a:t>
            </a:r>
            <a:r>
              <a:rPr lang="en-US" dirty="0">
                <a:solidFill>
                  <a:srgbClr val="FF0000"/>
                </a:solidFill>
              </a:rPr>
              <a:t>• send(P, message) -Send a message to process P. • receive (Q, message) -Receive a message from process Q.</a:t>
            </a:r>
          </a:p>
          <a:p>
            <a:pPr algn="just"/>
            <a:r>
              <a:rPr lang="en-US" dirty="0"/>
              <a:t>A variant of this scheme employs asymmetry in addressing. Here, only the sender names the recipient; the recipient is not required to name the sender. In this scheme, the send () and receive () primitives are defined as follows: </a:t>
            </a:r>
            <a:r>
              <a:rPr lang="en-US" dirty="0">
                <a:solidFill>
                  <a:srgbClr val="FF0000"/>
                </a:solidFill>
              </a:rPr>
              <a:t>• send(P, message) -Send a message to process P. • receive (id, message) -Receive a message from any process</a:t>
            </a:r>
            <a:r>
              <a:rPr lang="en-US" dirty="0"/>
              <a:t>; the variable id is set to the name of the process with which communication has taken place</a:t>
            </a:r>
            <a:endParaRPr lang="en-IN" dirty="0">
              <a:solidFill>
                <a:srgbClr val="FF0000"/>
              </a:solidFill>
            </a:endParaRPr>
          </a:p>
        </p:txBody>
      </p:sp>
      <p:sp>
        <p:nvSpPr>
          <p:cNvPr id="4" name="Footer Placeholder 3">
            <a:extLst>
              <a:ext uri="{FF2B5EF4-FFF2-40B4-BE49-F238E27FC236}">
                <a16:creationId xmlns:a16="http://schemas.microsoft.com/office/drawing/2014/main" id="{1383D669-4281-4320-ABD0-DE3B2709B179}"/>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7933568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8C83-9B32-4668-BBF4-E847C35E9467}"/>
              </a:ext>
            </a:extLst>
          </p:cNvPr>
          <p:cNvSpPr>
            <a:spLocks noGrp="1"/>
          </p:cNvSpPr>
          <p:nvPr>
            <p:ph type="title"/>
          </p:nvPr>
        </p:nvSpPr>
        <p:spPr>
          <a:xfrm>
            <a:off x="838200" y="210381"/>
            <a:ext cx="10515600" cy="633681"/>
          </a:xfrm>
        </p:spPr>
        <p:txBody>
          <a:bodyPr>
            <a:normAutofit fontScale="90000"/>
          </a:bodyPr>
          <a:lstStyle/>
          <a:p>
            <a:pPr algn="ctr"/>
            <a:r>
              <a:rPr lang="en-IN" dirty="0"/>
              <a:t>Message-Passing Systems Continued</a:t>
            </a:r>
          </a:p>
        </p:txBody>
      </p:sp>
      <p:sp>
        <p:nvSpPr>
          <p:cNvPr id="3" name="Content Placeholder 2">
            <a:extLst>
              <a:ext uri="{FF2B5EF4-FFF2-40B4-BE49-F238E27FC236}">
                <a16:creationId xmlns:a16="http://schemas.microsoft.com/office/drawing/2014/main" id="{81D14E2E-B585-4D64-A414-FE4C9B76D048}"/>
              </a:ext>
            </a:extLst>
          </p:cNvPr>
          <p:cNvSpPr>
            <a:spLocks noGrp="1"/>
          </p:cNvSpPr>
          <p:nvPr>
            <p:ph idx="1"/>
          </p:nvPr>
        </p:nvSpPr>
        <p:spPr>
          <a:xfrm>
            <a:off x="838200" y="844062"/>
            <a:ext cx="10515600" cy="5803557"/>
          </a:xfrm>
        </p:spPr>
        <p:txBody>
          <a:bodyPr>
            <a:normAutofit/>
          </a:bodyPr>
          <a:lstStyle/>
          <a:p>
            <a:pPr algn="just"/>
            <a:r>
              <a:rPr lang="en-US" b="1" dirty="0"/>
              <a:t>With indirect communication, the messages are sent to and received from mailboxes, or ports.</a:t>
            </a:r>
            <a:r>
              <a:rPr lang="en-US" dirty="0"/>
              <a:t> A mailbox can be viewed abstractly as an object into which messages can be placed by processes and from which messages can be removed.</a:t>
            </a:r>
          </a:p>
          <a:p>
            <a:pPr algn="just"/>
            <a:r>
              <a:rPr lang="en-US" dirty="0"/>
              <a:t>In this scheme, a process can communicate with some other process via a </a:t>
            </a:r>
            <a:r>
              <a:rPr lang="en-US" b="1" dirty="0"/>
              <a:t>number of different mailboxes</a:t>
            </a:r>
            <a:r>
              <a:rPr lang="en-US" dirty="0"/>
              <a:t>. Two processes can communicate only if the processes have a </a:t>
            </a:r>
            <a:r>
              <a:rPr lang="en-US" b="1" dirty="0"/>
              <a:t>shared mailbox, </a:t>
            </a:r>
            <a:r>
              <a:rPr lang="en-US" dirty="0"/>
              <a:t>however. The send() and receive () primitives are defined as follows: </a:t>
            </a:r>
            <a:r>
              <a:rPr lang="en-US" b="1" dirty="0">
                <a:solidFill>
                  <a:srgbClr val="FF0000"/>
                </a:solidFill>
              </a:rPr>
              <a:t>send (A, message) -Send a message to mailbox A. • receive (A, message) -Receive a message from mailbox A.</a:t>
            </a:r>
          </a:p>
          <a:p>
            <a:pPr algn="just"/>
            <a:r>
              <a:rPr lang="en-US" dirty="0"/>
              <a:t>The operating system then must provide a mechanism that allows a process to do the following: </a:t>
            </a:r>
            <a:r>
              <a:rPr lang="en-US" dirty="0">
                <a:solidFill>
                  <a:srgbClr val="FF0000"/>
                </a:solidFill>
              </a:rPr>
              <a:t>• Create a new mailbox. • Send and receive messages through the mailbox. • Delete a mailbox</a:t>
            </a:r>
            <a:r>
              <a:rPr lang="en-US" dirty="0"/>
              <a:t>.</a:t>
            </a:r>
            <a:endParaRPr lang="en-IN" dirty="0"/>
          </a:p>
          <a:p>
            <a:pPr algn="just"/>
            <a:endParaRPr lang="en-IN" dirty="0">
              <a:solidFill>
                <a:srgbClr val="FF0000"/>
              </a:solidFill>
            </a:endParaRPr>
          </a:p>
        </p:txBody>
      </p:sp>
      <p:sp>
        <p:nvSpPr>
          <p:cNvPr id="4" name="Footer Placeholder 3">
            <a:extLst>
              <a:ext uri="{FF2B5EF4-FFF2-40B4-BE49-F238E27FC236}">
                <a16:creationId xmlns:a16="http://schemas.microsoft.com/office/drawing/2014/main" id="{B552E6C9-4FE1-4FDF-828E-95A9FB13C124}"/>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5055075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8C83-9B32-4668-BBF4-E847C35E9467}"/>
              </a:ext>
            </a:extLst>
          </p:cNvPr>
          <p:cNvSpPr>
            <a:spLocks noGrp="1"/>
          </p:cNvSpPr>
          <p:nvPr>
            <p:ph type="title"/>
          </p:nvPr>
        </p:nvSpPr>
        <p:spPr>
          <a:xfrm>
            <a:off x="838200" y="210381"/>
            <a:ext cx="10515600" cy="633681"/>
          </a:xfrm>
        </p:spPr>
        <p:txBody>
          <a:bodyPr>
            <a:normAutofit fontScale="90000"/>
          </a:bodyPr>
          <a:lstStyle/>
          <a:p>
            <a:pPr algn="ctr"/>
            <a:r>
              <a:rPr lang="en-IN" dirty="0"/>
              <a:t>Message-Passing Systems Continued</a:t>
            </a:r>
          </a:p>
        </p:txBody>
      </p:sp>
      <p:sp>
        <p:nvSpPr>
          <p:cNvPr id="3" name="Content Placeholder 2">
            <a:extLst>
              <a:ext uri="{FF2B5EF4-FFF2-40B4-BE49-F238E27FC236}">
                <a16:creationId xmlns:a16="http://schemas.microsoft.com/office/drawing/2014/main" id="{81D14E2E-B585-4D64-A414-FE4C9B76D048}"/>
              </a:ext>
            </a:extLst>
          </p:cNvPr>
          <p:cNvSpPr>
            <a:spLocks noGrp="1"/>
          </p:cNvSpPr>
          <p:nvPr>
            <p:ph idx="1"/>
          </p:nvPr>
        </p:nvSpPr>
        <p:spPr>
          <a:xfrm>
            <a:off x="134816" y="829995"/>
            <a:ext cx="6589542" cy="6013938"/>
          </a:xfrm>
        </p:spPr>
        <p:txBody>
          <a:bodyPr>
            <a:normAutofit fontScale="92500" lnSpcReduction="10000"/>
          </a:bodyPr>
          <a:lstStyle/>
          <a:p>
            <a:pPr marL="0" indent="0" algn="just">
              <a:buNone/>
            </a:pPr>
            <a:r>
              <a:rPr lang="en-IN" b="1" dirty="0"/>
              <a:t>Synchronization</a:t>
            </a:r>
            <a:r>
              <a:rPr lang="en-IN" dirty="0"/>
              <a:t>:</a:t>
            </a:r>
            <a:r>
              <a:rPr lang="en-US" dirty="0"/>
              <a:t>Communication between processes takes place through calls to send () and receive () primitives. There are different design options for implementing each primitive. :</a:t>
            </a:r>
            <a:r>
              <a:rPr lang="en-US" b="1" dirty="0"/>
              <a:t>Message passing may be either blocking or nonblocking also known as synchronous and asynchronous.</a:t>
            </a:r>
          </a:p>
          <a:p>
            <a:pPr marL="514350" indent="-514350" algn="just">
              <a:buFont typeface="+mj-lt"/>
              <a:buAutoNum type="arabicPeriod"/>
            </a:pPr>
            <a:r>
              <a:rPr lang="en-US" dirty="0"/>
              <a:t>Blocking send. The sending process is blocked until the message is received by the receiving process or by the mailbox. </a:t>
            </a:r>
          </a:p>
          <a:p>
            <a:pPr marL="514350" indent="-514350" algn="just">
              <a:buFont typeface="+mj-lt"/>
              <a:buAutoNum type="arabicPeriod"/>
            </a:pPr>
            <a:r>
              <a:rPr lang="en-US" dirty="0"/>
              <a:t>Nonblocking send. The sending process sends the message and resumes operation. </a:t>
            </a:r>
          </a:p>
          <a:p>
            <a:pPr marL="514350" indent="-514350" algn="just">
              <a:buFont typeface="+mj-lt"/>
              <a:buAutoNum type="arabicPeriod"/>
            </a:pPr>
            <a:r>
              <a:rPr lang="en-US" dirty="0"/>
              <a:t>Blocking receive. The receiver blocks until a message is available. </a:t>
            </a:r>
          </a:p>
          <a:p>
            <a:pPr marL="514350" indent="-514350" algn="just">
              <a:buFont typeface="+mj-lt"/>
              <a:buAutoNum type="arabicPeriod"/>
            </a:pPr>
            <a:r>
              <a:rPr lang="en-US" dirty="0"/>
              <a:t>Nonblocking receive. The receiver retrieves either a valid message or a null.</a:t>
            </a:r>
            <a:endParaRPr lang="en-IN" b="1" dirty="0">
              <a:solidFill>
                <a:srgbClr val="FF0000"/>
              </a:solidFill>
            </a:endParaRPr>
          </a:p>
        </p:txBody>
      </p:sp>
      <p:sp>
        <p:nvSpPr>
          <p:cNvPr id="5" name="TextBox 4">
            <a:extLst>
              <a:ext uri="{FF2B5EF4-FFF2-40B4-BE49-F238E27FC236}">
                <a16:creationId xmlns:a16="http://schemas.microsoft.com/office/drawing/2014/main" id="{C4717ED5-68DF-44E9-AD67-DB19E895A428}"/>
              </a:ext>
            </a:extLst>
          </p:cNvPr>
          <p:cNvSpPr txBox="1"/>
          <p:nvPr/>
        </p:nvSpPr>
        <p:spPr>
          <a:xfrm>
            <a:off x="6903720" y="844062"/>
            <a:ext cx="4969412" cy="5447645"/>
          </a:xfrm>
          <a:prstGeom prst="rect">
            <a:avLst/>
          </a:prstGeom>
          <a:noFill/>
        </p:spPr>
        <p:txBody>
          <a:bodyPr wrap="square">
            <a:spAutoFit/>
          </a:bodyPr>
          <a:lstStyle/>
          <a:p>
            <a:pPr algn="just"/>
            <a:r>
              <a:rPr lang="en-IN" sz="2800" b="1" dirty="0"/>
              <a:t>Buffering</a:t>
            </a:r>
            <a:endParaRPr lang="en-US" sz="2800" b="1" dirty="0"/>
          </a:p>
          <a:p>
            <a:pPr algn="just"/>
            <a:r>
              <a:rPr lang="en-US" sz="2000" dirty="0"/>
              <a:t>Whether communication is direct or indirect, messages exchanged by communicating processes reside in a temporary queue. Basically, such queues can be implemented in three ways: </a:t>
            </a:r>
          </a:p>
          <a:p>
            <a:pPr marL="285750" indent="-285750" algn="just">
              <a:buFont typeface="Arial" panose="020B0604020202020204" pitchFamily="34" charset="0"/>
              <a:buChar char="•"/>
            </a:pPr>
            <a:r>
              <a:rPr lang="en-US" sz="2000" b="1" dirty="0"/>
              <a:t>Zero capacity</a:t>
            </a:r>
            <a:r>
              <a:rPr lang="en-US" sz="2000" dirty="0"/>
              <a:t>. The queue has a maximum length of zero; thus, the link cannot have any messages waiting in it. In this case, the sender must block until the recipient receives the message.</a:t>
            </a:r>
          </a:p>
          <a:p>
            <a:pPr marL="285750" indent="-285750" algn="just">
              <a:buFont typeface="Arial" panose="020B0604020202020204" pitchFamily="34" charset="0"/>
              <a:buChar char="•"/>
            </a:pPr>
            <a:r>
              <a:rPr lang="en-US" sz="2000" b="1" dirty="0"/>
              <a:t>Bounded capacity</a:t>
            </a:r>
            <a:r>
              <a:rPr lang="en-US" sz="2000" dirty="0"/>
              <a:t>. The queue has finite length n</a:t>
            </a:r>
          </a:p>
          <a:p>
            <a:pPr marL="285750" indent="-285750" algn="just">
              <a:buFont typeface="Arial" panose="020B0604020202020204" pitchFamily="34" charset="0"/>
              <a:buChar char="•"/>
            </a:pPr>
            <a:r>
              <a:rPr lang="en-US" sz="2000" b="1" dirty="0"/>
              <a:t>Unbounded capacity</a:t>
            </a:r>
            <a:r>
              <a:rPr lang="en-US" sz="2000" dirty="0"/>
              <a:t>. The queues length is potentially infinite; thus, any number of messages can wait in it. The sender never blocks</a:t>
            </a:r>
            <a:endParaRPr lang="en-IN" sz="2000" dirty="0"/>
          </a:p>
        </p:txBody>
      </p:sp>
      <p:sp>
        <p:nvSpPr>
          <p:cNvPr id="6" name="Footer Placeholder 5">
            <a:extLst>
              <a:ext uri="{FF2B5EF4-FFF2-40B4-BE49-F238E27FC236}">
                <a16:creationId xmlns:a16="http://schemas.microsoft.com/office/drawing/2014/main" id="{81C36B6F-2129-41A1-9A30-108808C84E8F}"/>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3643532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1BFF-3371-4C9C-9EAB-B7FE08240783}"/>
              </a:ext>
            </a:extLst>
          </p:cNvPr>
          <p:cNvSpPr>
            <a:spLocks noGrp="1"/>
          </p:cNvSpPr>
          <p:nvPr>
            <p:ph type="title"/>
          </p:nvPr>
        </p:nvSpPr>
        <p:spPr>
          <a:xfrm>
            <a:off x="838200" y="251655"/>
            <a:ext cx="10515600" cy="858764"/>
          </a:xfrm>
        </p:spPr>
        <p:txBody>
          <a:bodyPr/>
          <a:lstStyle/>
          <a:p>
            <a:pPr algn="ctr"/>
            <a:r>
              <a:rPr lang="en-IN" dirty="0"/>
              <a:t>References</a:t>
            </a:r>
          </a:p>
        </p:txBody>
      </p:sp>
      <p:sp>
        <p:nvSpPr>
          <p:cNvPr id="3" name="Content Placeholder 2">
            <a:extLst>
              <a:ext uri="{FF2B5EF4-FFF2-40B4-BE49-F238E27FC236}">
                <a16:creationId xmlns:a16="http://schemas.microsoft.com/office/drawing/2014/main" id="{6C93D2F7-B658-4463-A7D0-2B90161DE66A}"/>
              </a:ext>
            </a:extLst>
          </p:cNvPr>
          <p:cNvSpPr>
            <a:spLocks noGrp="1"/>
          </p:cNvSpPr>
          <p:nvPr>
            <p:ph idx="1"/>
          </p:nvPr>
        </p:nvSpPr>
        <p:spPr>
          <a:xfrm>
            <a:off x="838200" y="1237957"/>
            <a:ext cx="10515600" cy="4939006"/>
          </a:xfrm>
        </p:spPr>
        <p:txBody>
          <a:bodyPr/>
          <a:lstStyle/>
          <a:p>
            <a:r>
              <a:rPr lang="en-IN" dirty="0"/>
              <a:t>Abraham </a:t>
            </a:r>
            <a:r>
              <a:rPr lang="en-IN" dirty="0" err="1"/>
              <a:t>Silberschatz</a:t>
            </a:r>
            <a:r>
              <a:rPr lang="en-IN" dirty="0"/>
              <a:t>, Peter Baer Galvin, Greg Gagne, Operating System Principles 7th edition, Wiley-India, 2006 </a:t>
            </a:r>
          </a:p>
          <a:p>
            <a:r>
              <a:rPr lang="en-US" dirty="0"/>
              <a:t>Ann </a:t>
            </a:r>
            <a:r>
              <a:rPr lang="en-US" dirty="0" err="1"/>
              <a:t>McHoes</a:t>
            </a:r>
            <a:r>
              <a:rPr lang="en-US" dirty="0"/>
              <a:t> Ida M </a:t>
            </a:r>
            <a:r>
              <a:rPr lang="en-US" dirty="0" err="1"/>
              <a:t>Fylnn</a:t>
            </a:r>
            <a:r>
              <a:rPr lang="en-US" dirty="0"/>
              <a:t>, Understanding Operating System, Cengage Learning, 6th Edition</a:t>
            </a:r>
            <a:endParaRPr lang="en-IN" dirty="0"/>
          </a:p>
        </p:txBody>
      </p:sp>
      <p:sp>
        <p:nvSpPr>
          <p:cNvPr id="5" name="Footer Placeholder 4">
            <a:extLst>
              <a:ext uri="{FF2B5EF4-FFF2-40B4-BE49-F238E27FC236}">
                <a16:creationId xmlns:a16="http://schemas.microsoft.com/office/drawing/2014/main" id="{A9487705-7373-4CA8-AEED-2EBBD801EE3D}"/>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71619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2C9C-ACED-4822-9DE1-350A66128A4B}"/>
              </a:ext>
            </a:extLst>
          </p:cNvPr>
          <p:cNvSpPr>
            <a:spLocks noGrp="1"/>
          </p:cNvSpPr>
          <p:nvPr>
            <p:ph type="title"/>
          </p:nvPr>
        </p:nvSpPr>
        <p:spPr>
          <a:xfrm>
            <a:off x="711590" y="-56907"/>
            <a:ext cx="10515600" cy="1027577"/>
          </a:xfrm>
        </p:spPr>
        <p:txBody>
          <a:bodyPr/>
          <a:lstStyle/>
          <a:p>
            <a:pPr algn="ctr"/>
            <a:r>
              <a:rPr lang="en-IN" dirty="0">
                <a:solidFill>
                  <a:srgbClr val="FF0000"/>
                </a:solidFill>
              </a:rPr>
              <a:t>What Operating System Do</a:t>
            </a:r>
          </a:p>
        </p:txBody>
      </p:sp>
      <p:sp>
        <p:nvSpPr>
          <p:cNvPr id="3" name="Content Placeholder 2">
            <a:extLst>
              <a:ext uri="{FF2B5EF4-FFF2-40B4-BE49-F238E27FC236}">
                <a16:creationId xmlns:a16="http://schemas.microsoft.com/office/drawing/2014/main" id="{CE951019-6233-46D9-B88A-500A1785DCDD}"/>
              </a:ext>
            </a:extLst>
          </p:cNvPr>
          <p:cNvSpPr>
            <a:spLocks noGrp="1"/>
          </p:cNvSpPr>
          <p:nvPr>
            <p:ph idx="1"/>
          </p:nvPr>
        </p:nvSpPr>
        <p:spPr>
          <a:xfrm>
            <a:off x="838200" y="815927"/>
            <a:ext cx="10515600" cy="4351338"/>
          </a:xfrm>
        </p:spPr>
        <p:txBody>
          <a:bodyPr/>
          <a:lstStyle/>
          <a:p>
            <a:pPr algn="just"/>
            <a:r>
              <a:rPr lang="en-US" dirty="0"/>
              <a:t>A computer system can be divided roughly into four components: the hardware, the operating system, the application programs, and the users (Figure 1.1).</a:t>
            </a:r>
            <a:endParaRPr lang="en-IN" dirty="0"/>
          </a:p>
        </p:txBody>
      </p:sp>
      <p:pic>
        <p:nvPicPr>
          <p:cNvPr id="5" name="Picture 4">
            <a:extLst>
              <a:ext uri="{FF2B5EF4-FFF2-40B4-BE49-F238E27FC236}">
                <a16:creationId xmlns:a16="http://schemas.microsoft.com/office/drawing/2014/main" id="{F8E36153-D8F0-4800-A815-5F913638E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0" y="2211876"/>
            <a:ext cx="7751298" cy="4351338"/>
          </a:xfrm>
          <a:prstGeom prst="rect">
            <a:avLst/>
          </a:prstGeom>
        </p:spPr>
      </p:pic>
      <p:sp>
        <p:nvSpPr>
          <p:cNvPr id="4" name="Footer Placeholder 3">
            <a:extLst>
              <a:ext uri="{FF2B5EF4-FFF2-40B4-BE49-F238E27FC236}">
                <a16:creationId xmlns:a16="http://schemas.microsoft.com/office/drawing/2014/main" id="{CFB61B60-F3C0-463D-9A95-D6D76D85BC53}"/>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285201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13AD-8E78-4839-A4F0-5D9F16F13C18}"/>
              </a:ext>
            </a:extLst>
          </p:cNvPr>
          <p:cNvSpPr>
            <a:spLocks noGrp="1"/>
          </p:cNvSpPr>
          <p:nvPr>
            <p:ph type="title"/>
          </p:nvPr>
        </p:nvSpPr>
        <p:spPr>
          <a:xfrm>
            <a:off x="838200" y="365125"/>
            <a:ext cx="10515600" cy="746223"/>
          </a:xfrm>
        </p:spPr>
        <p:txBody>
          <a:bodyPr/>
          <a:lstStyle/>
          <a:p>
            <a:pPr algn="ctr"/>
            <a:r>
              <a:rPr lang="en-US" dirty="0">
                <a:solidFill>
                  <a:srgbClr val="FF0000"/>
                </a:solidFill>
              </a:rPr>
              <a:t>Operating  systems from two viewpoints</a:t>
            </a:r>
            <a:endParaRPr lang="en-IN" dirty="0">
              <a:solidFill>
                <a:srgbClr val="FF0000"/>
              </a:solidFill>
            </a:endParaRPr>
          </a:p>
        </p:txBody>
      </p:sp>
      <p:sp>
        <p:nvSpPr>
          <p:cNvPr id="3" name="Content Placeholder 2">
            <a:extLst>
              <a:ext uri="{FF2B5EF4-FFF2-40B4-BE49-F238E27FC236}">
                <a16:creationId xmlns:a16="http://schemas.microsoft.com/office/drawing/2014/main" id="{59456D54-821E-4C28-BC8F-05492AE3013D}"/>
              </a:ext>
            </a:extLst>
          </p:cNvPr>
          <p:cNvSpPr>
            <a:spLocks noGrp="1"/>
          </p:cNvSpPr>
          <p:nvPr>
            <p:ph idx="1"/>
          </p:nvPr>
        </p:nvSpPr>
        <p:spPr>
          <a:xfrm>
            <a:off x="838200" y="1266092"/>
            <a:ext cx="10515600" cy="4967142"/>
          </a:xfrm>
        </p:spPr>
        <p:txBody>
          <a:bodyPr>
            <a:normAutofit lnSpcReduction="10000"/>
          </a:bodyPr>
          <a:lstStyle/>
          <a:p>
            <a:pPr marL="0" indent="0">
              <a:buNone/>
            </a:pPr>
            <a:r>
              <a:rPr lang="en-IN" dirty="0">
                <a:solidFill>
                  <a:srgbClr val="FFC000"/>
                </a:solidFill>
              </a:rPr>
              <a:t>User View</a:t>
            </a:r>
            <a:r>
              <a:rPr lang="en-IN" dirty="0"/>
              <a:t>: </a:t>
            </a:r>
            <a:r>
              <a:rPr lang="en-US" dirty="0"/>
              <a:t>The user's view of the computer varies according to the interface being used.</a:t>
            </a:r>
          </a:p>
          <a:p>
            <a:pPr lvl="1" algn="just"/>
            <a:r>
              <a:rPr lang="en-US" dirty="0"/>
              <a:t>a monitor, keyboard, mouse, and system unit.</a:t>
            </a:r>
          </a:p>
          <a:p>
            <a:pPr lvl="1" algn="just"/>
            <a:r>
              <a:rPr lang="en-US" dirty="0"/>
              <a:t>The goal is to maximize the work (or play) that the user is performing. </a:t>
            </a:r>
          </a:p>
          <a:p>
            <a:pPr algn="just"/>
            <a:r>
              <a:rPr lang="en-US" dirty="0"/>
              <a:t>In this case, the operating system is designed mostly for ease of use, with some attention paid to performance and none paid to resource utilization-how various hardware and software resources are shared. </a:t>
            </a:r>
          </a:p>
          <a:p>
            <a:pPr algn="just"/>
            <a:r>
              <a:rPr lang="en-US" dirty="0"/>
              <a:t>In other cases, a user sits at a terminal </a:t>
            </a:r>
            <a:r>
              <a:rPr lang="en-IN" dirty="0"/>
              <a:t>connected</a:t>
            </a:r>
            <a:r>
              <a:rPr lang="en-US" dirty="0"/>
              <a:t> to a mainframe or minicomputer. Other users are accessing the same computer through other terminals.</a:t>
            </a:r>
          </a:p>
          <a:p>
            <a:pPr algn="just"/>
            <a:r>
              <a:rPr lang="en-US" dirty="0"/>
              <a:t>In still other cases, users sit at workstations connected to networks of other workstations and servers.</a:t>
            </a:r>
            <a:endParaRPr lang="en-IN" dirty="0"/>
          </a:p>
        </p:txBody>
      </p:sp>
      <p:sp>
        <p:nvSpPr>
          <p:cNvPr id="4" name="Footer Placeholder 3">
            <a:extLst>
              <a:ext uri="{FF2B5EF4-FFF2-40B4-BE49-F238E27FC236}">
                <a16:creationId xmlns:a16="http://schemas.microsoft.com/office/drawing/2014/main" id="{4D3A46B4-7CA6-41F2-AD52-F5A594DB7EB5}"/>
              </a:ext>
            </a:extLst>
          </p:cNvPr>
          <p:cNvSpPr>
            <a:spLocks noGrp="1"/>
          </p:cNvSpPr>
          <p:nvPr>
            <p:ph type="ftr" sz="quarter" idx="11"/>
          </p:nvPr>
        </p:nvSpPr>
        <p:spPr/>
        <p:txBody>
          <a:bodyPr/>
          <a:lstStyle/>
          <a:p>
            <a:r>
              <a:rPr lang="en-IN"/>
              <a:t>Dept of CSE ,SCEM, G B Janardhana Swamy</a:t>
            </a:r>
          </a:p>
        </p:txBody>
      </p:sp>
    </p:spTree>
    <p:extLst>
      <p:ext uri="{BB962C8B-B14F-4D97-AF65-F5344CB8AC3E}">
        <p14:creationId xmlns:p14="http://schemas.microsoft.com/office/powerpoint/2010/main" val="1735890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4726</TotalTime>
  <Words>7841</Words>
  <Application>Microsoft Office PowerPoint</Application>
  <PresentationFormat>Widescreen</PresentationFormat>
  <Paragraphs>555</Paragraphs>
  <Slides>73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73</vt:i4>
      </vt:variant>
    </vt:vector>
  </HeadingPairs>
  <TitlesOfParts>
    <vt:vector size="86" baseType="lpstr">
      <vt:lpstr>Arial</vt:lpstr>
      <vt:lpstr>Arial Narrow</vt:lpstr>
      <vt:lpstr>Calibri</vt:lpstr>
      <vt:lpstr>Calibri Light</vt:lpstr>
      <vt:lpstr>Courier New</vt:lpstr>
      <vt:lpstr>Helvetica</vt:lpstr>
      <vt:lpstr>inter-regular</vt:lpstr>
      <vt:lpstr>Monaco</vt:lpstr>
      <vt:lpstr>Monotype Sorts</vt:lpstr>
      <vt:lpstr>Times New Roman</vt:lpstr>
      <vt:lpstr>Webdings</vt:lpstr>
      <vt:lpstr>Wingdings</vt:lpstr>
      <vt:lpstr>Office Theme</vt:lpstr>
      <vt:lpstr>PowerPoint Presentation</vt:lpstr>
      <vt:lpstr>Syllabus</vt:lpstr>
      <vt:lpstr>Syllabus</vt:lpstr>
      <vt:lpstr>Book</vt:lpstr>
      <vt:lpstr>Course Outcome</vt:lpstr>
      <vt:lpstr>The textbook</vt:lpstr>
      <vt:lpstr>Chapter 1-Overview </vt:lpstr>
      <vt:lpstr>What Operating System Do</vt:lpstr>
      <vt:lpstr>Operating  systems from two viewpoints</vt:lpstr>
      <vt:lpstr>Operating systems from two viewpoints</vt:lpstr>
      <vt:lpstr>Defining Operating Systems</vt:lpstr>
      <vt:lpstr>Computer-System Organization</vt:lpstr>
      <vt:lpstr>Computer-System Organization</vt:lpstr>
      <vt:lpstr>Computer-System Organization</vt:lpstr>
      <vt:lpstr>I/0 Structure</vt:lpstr>
      <vt:lpstr>Computer-System Architecture</vt:lpstr>
      <vt:lpstr>Clustered Systems</vt:lpstr>
      <vt:lpstr>Operating-System Structure</vt:lpstr>
      <vt:lpstr>Operating-System Operations</vt:lpstr>
      <vt:lpstr>Operating-System Operations</vt:lpstr>
      <vt:lpstr>Operating-System Operations</vt:lpstr>
      <vt:lpstr>Process Management</vt:lpstr>
      <vt:lpstr>Memory Management</vt:lpstr>
      <vt:lpstr>Storage Management</vt:lpstr>
      <vt:lpstr>Mass-storage Management</vt:lpstr>
      <vt:lpstr>Caching</vt:lpstr>
      <vt:lpstr>I/O Systems</vt:lpstr>
      <vt:lpstr>Protection and Security</vt:lpstr>
      <vt:lpstr>Distributed Systems</vt:lpstr>
      <vt:lpstr>Special-Purpose Systems</vt:lpstr>
      <vt:lpstr>Computing Environments</vt:lpstr>
      <vt:lpstr>Computing Environments</vt:lpstr>
      <vt:lpstr>Chapter2</vt:lpstr>
      <vt:lpstr>Chapter 2 -Overview</vt:lpstr>
      <vt:lpstr>Operating-System Services</vt:lpstr>
      <vt:lpstr>Operating-System Services</vt:lpstr>
      <vt:lpstr>User Operating-System Interlace</vt:lpstr>
      <vt:lpstr>System Calls</vt:lpstr>
      <vt:lpstr>Handling of user application invoking the open() system call</vt:lpstr>
      <vt:lpstr>Types of System Calls</vt:lpstr>
      <vt:lpstr>MS-DOS Execution and FreeBSD allowing multiple task</vt:lpstr>
      <vt:lpstr>System Programs</vt:lpstr>
      <vt:lpstr>Operating-System Design and Implementation</vt:lpstr>
      <vt:lpstr>Operating-System Design and Implementation</vt:lpstr>
      <vt:lpstr>Operating-System Structure</vt:lpstr>
      <vt:lpstr>UNIX OS structure</vt:lpstr>
      <vt:lpstr>Layered Approach</vt:lpstr>
      <vt:lpstr>Virtual Machines</vt:lpstr>
      <vt:lpstr>Examples</vt:lpstr>
      <vt:lpstr>Operating-System Generation</vt:lpstr>
      <vt:lpstr>System Boot</vt:lpstr>
      <vt:lpstr>PowerPoint Presentation</vt:lpstr>
      <vt:lpstr>Chapter 3-Overview</vt:lpstr>
      <vt:lpstr>Process Concept</vt:lpstr>
      <vt:lpstr>Process State</vt:lpstr>
      <vt:lpstr>Process Control Block-Each process is represented in the operating system</vt:lpstr>
      <vt:lpstr>Threads</vt:lpstr>
      <vt:lpstr>Process Scheduling</vt:lpstr>
      <vt:lpstr>Process Scheduling</vt:lpstr>
      <vt:lpstr>Process Scheduling</vt:lpstr>
      <vt:lpstr>Schedulers</vt:lpstr>
      <vt:lpstr>Operations on Processes</vt:lpstr>
      <vt:lpstr>C Program Forking Separate Process</vt:lpstr>
      <vt:lpstr>Process Termination</vt:lpstr>
      <vt:lpstr>Interprocess Communication</vt:lpstr>
      <vt:lpstr>IPC Mechanism</vt:lpstr>
      <vt:lpstr>Shared-Memory Systems</vt:lpstr>
      <vt:lpstr>Producer-Consumer Problem-Shared Memory</vt:lpstr>
      <vt:lpstr>Message-Passing Systems</vt:lpstr>
      <vt:lpstr>Message-Passing Systems Continued</vt:lpstr>
      <vt:lpstr>Message-Passing Systems Continued</vt:lpstr>
      <vt:lpstr>Message-Passing Systems 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janardhana swamy</dc:creator>
  <cp:lastModifiedBy>janardhana swamy</cp:lastModifiedBy>
  <cp:revision>179</cp:revision>
  <dcterms:created xsi:type="dcterms:W3CDTF">2022-05-26T11:50:30Z</dcterms:created>
  <dcterms:modified xsi:type="dcterms:W3CDTF">2023-05-11T11:14:34Z</dcterms:modified>
</cp:coreProperties>
</file>