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4" r:id="rId1"/>
  </p:sldMasterIdLst>
  <p:sldIdLst>
    <p:sldId id="266" r:id="rId2"/>
    <p:sldId id="267" r:id="rId3"/>
    <p:sldId id="268" r:id="rId4"/>
    <p:sldId id="269" r:id="rId5"/>
    <p:sldId id="256" r:id="rId6"/>
    <p:sldId id="261" r:id="rId7"/>
    <p:sldId id="260" r:id="rId8"/>
    <p:sldId id="258" r:id="rId9"/>
    <p:sldId id="262" r:id="rId10"/>
    <p:sldId id="264" r:id="rId11"/>
    <p:sldId id="259" r:id="rId12"/>
    <p:sldId id="257" r:id="rId13"/>
    <p:sldId id="263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rey\Downloads\CARS24.xlsx%20-%20CAR%20DATASE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rey\Downloads\CARS24.xlsx%20-%20CAR%20DATASET.csv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rey\Downloads\CARS24.xlsx%20-%20CAR%20DATASET.csv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rey\Downloads\CARS24.xlsx%20-%20CAR%20DATASET.csv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rey\Downloads\CARS24.xlsx%20-%20CAR%20DATASET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rey\Downloads\CARS24.xlsx%20-%20CAR%20DATASET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rey\Downloads\CARS24.xlsx%20-%20CAR%20DATASET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rey\Downloads\CARS24.xlsx%20-%20CAR%20DATASET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rey\Downloads\CARS24.xlsx%20-%20CAR%20DATASET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rey\Downloads\CARS24.xlsx%20-%20CAR%20DATASET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rey\Downloads\CARS24.xlsx%20-%20CAR%20DATASET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rey\Downloads\CARS24.xlsx%20-%20CAR%20DATASET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[CARS24.xlsx - CAR DATASET.csv]cars by brand!PivotTable2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smtClean="0"/>
              <a:t>Total number</a:t>
            </a:r>
            <a:r>
              <a:rPr lang="en-US" baseline="0" dirty="0" smtClean="0"/>
              <a:t> of cars from each brand</a:t>
            </a:r>
          </a:p>
        </c:rich>
      </c:tx>
      <c:layout>
        <c:manualLayout>
          <c:xMode val="edge"/>
          <c:yMode val="edge"/>
          <c:x val="0.16611613363144423"/>
          <c:y val="6.072992589036287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>
              <a:alpha val="96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'cars by brand'!$B$3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'cars by brand'!$A$4:$A$36</c:f>
              <c:strCache>
                <c:ptCount val="32"/>
                <c:pt idx="0">
                  <c:v>Maruti</c:v>
                </c:pt>
                <c:pt idx="1">
                  <c:v>Hyundai</c:v>
                </c:pt>
                <c:pt idx="2">
                  <c:v>Mahindra</c:v>
                </c:pt>
                <c:pt idx="3">
                  <c:v>Tata</c:v>
                </c:pt>
                <c:pt idx="4">
                  <c:v>Toyota</c:v>
                </c:pt>
                <c:pt idx="5">
                  <c:v>Honda</c:v>
                </c:pt>
                <c:pt idx="6">
                  <c:v>Ford</c:v>
                </c:pt>
                <c:pt idx="7">
                  <c:v>Chevrolet</c:v>
                </c:pt>
                <c:pt idx="8">
                  <c:v>Renault</c:v>
                </c:pt>
                <c:pt idx="9">
                  <c:v>Volkswagen</c:v>
                </c:pt>
                <c:pt idx="10">
                  <c:v>BMW</c:v>
                </c:pt>
                <c:pt idx="11">
                  <c:v>Skoda</c:v>
                </c:pt>
                <c:pt idx="12">
                  <c:v>Nissan</c:v>
                </c:pt>
                <c:pt idx="13">
                  <c:v>Jaguar</c:v>
                </c:pt>
                <c:pt idx="14">
                  <c:v>Volvo</c:v>
                </c:pt>
                <c:pt idx="15">
                  <c:v>Datsun</c:v>
                </c:pt>
                <c:pt idx="16">
                  <c:v>Mercedes-Benz</c:v>
                </c:pt>
                <c:pt idx="17">
                  <c:v>Fiat</c:v>
                </c:pt>
                <c:pt idx="18">
                  <c:v>Audi</c:v>
                </c:pt>
                <c:pt idx="19">
                  <c:v>Lexus</c:v>
                </c:pt>
                <c:pt idx="20">
                  <c:v>Jeep</c:v>
                </c:pt>
                <c:pt idx="21">
                  <c:v>Mitsubishi</c:v>
                </c:pt>
                <c:pt idx="22">
                  <c:v>Force</c:v>
                </c:pt>
                <c:pt idx="23">
                  <c:v>Land</c:v>
                </c:pt>
                <c:pt idx="24">
                  <c:v>Isuzu</c:v>
                </c:pt>
                <c:pt idx="25">
                  <c:v>Ambassador</c:v>
                </c:pt>
                <c:pt idx="26">
                  <c:v>Kia</c:v>
                </c:pt>
                <c:pt idx="27">
                  <c:v>Daewoo</c:v>
                </c:pt>
                <c:pt idx="28">
                  <c:v>MG</c:v>
                </c:pt>
                <c:pt idx="29">
                  <c:v>Peugeot</c:v>
                </c:pt>
                <c:pt idx="30">
                  <c:v>Ashok</c:v>
                </c:pt>
                <c:pt idx="31">
                  <c:v>Opel</c:v>
                </c:pt>
              </c:strCache>
            </c:strRef>
          </c:cat>
          <c:val>
            <c:numRef>
              <c:f>'cars by brand'!$B$4:$B$36</c:f>
              <c:numCache>
                <c:formatCode>General</c:formatCode>
                <c:ptCount val="32"/>
                <c:pt idx="0">
                  <c:v>2448</c:v>
                </c:pt>
                <c:pt idx="1">
                  <c:v>1415</c:v>
                </c:pt>
                <c:pt idx="2">
                  <c:v>772</c:v>
                </c:pt>
                <c:pt idx="3">
                  <c:v>734</c:v>
                </c:pt>
                <c:pt idx="4">
                  <c:v>488</c:v>
                </c:pt>
                <c:pt idx="5">
                  <c:v>467</c:v>
                </c:pt>
                <c:pt idx="6">
                  <c:v>397</c:v>
                </c:pt>
                <c:pt idx="7">
                  <c:v>230</c:v>
                </c:pt>
                <c:pt idx="8">
                  <c:v>228</c:v>
                </c:pt>
                <c:pt idx="9">
                  <c:v>186</c:v>
                </c:pt>
                <c:pt idx="10">
                  <c:v>120</c:v>
                </c:pt>
                <c:pt idx="11">
                  <c:v>105</c:v>
                </c:pt>
                <c:pt idx="12">
                  <c:v>81</c:v>
                </c:pt>
                <c:pt idx="13">
                  <c:v>71</c:v>
                </c:pt>
                <c:pt idx="14">
                  <c:v>67</c:v>
                </c:pt>
                <c:pt idx="15">
                  <c:v>65</c:v>
                </c:pt>
                <c:pt idx="16">
                  <c:v>54</c:v>
                </c:pt>
                <c:pt idx="17">
                  <c:v>47</c:v>
                </c:pt>
                <c:pt idx="18">
                  <c:v>40</c:v>
                </c:pt>
                <c:pt idx="19">
                  <c:v>34</c:v>
                </c:pt>
                <c:pt idx="20">
                  <c:v>31</c:v>
                </c:pt>
                <c:pt idx="21">
                  <c:v>14</c:v>
                </c:pt>
                <c:pt idx="22">
                  <c:v>6</c:v>
                </c:pt>
                <c:pt idx="23">
                  <c:v>6</c:v>
                </c:pt>
                <c:pt idx="24">
                  <c:v>5</c:v>
                </c:pt>
                <c:pt idx="25">
                  <c:v>4</c:v>
                </c:pt>
                <c:pt idx="26">
                  <c:v>4</c:v>
                </c:pt>
                <c:pt idx="27">
                  <c:v>3</c:v>
                </c:pt>
                <c:pt idx="28">
                  <c:v>3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C1-4176-9228-6A95C98C286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0"/>
        <c:overlap val="-23"/>
        <c:axId val="514507888"/>
        <c:axId val="514504280"/>
      </c:barChart>
      <c:catAx>
        <c:axId val="514507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4504280"/>
        <c:crosses val="autoZero"/>
        <c:auto val="1"/>
        <c:lblAlgn val="ctr"/>
        <c:lblOffset val="100"/>
        <c:noMultiLvlLbl val="0"/>
      </c:catAx>
      <c:valAx>
        <c:axId val="51450428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4507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[CARS24.xlsx - CAR DATASET.csv]seller type!PivotTable9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Cars by seller type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</c:pivotFmts>
    <c:plotArea>
      <c:layout/>
      <c:pieChart>
        <c:varyColors val="1"/>
        <c:ser>
          <c:idx val="0"/>
          <c:order val="0"/>
          <c:tx>
            <c:strRef>
              <c:f>'seller type'!$B$3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explosion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1-7D5C-4CCD-A963-3173B6BCB62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3-7D5C-4CCD-A963-3173B6BCB620}"/>
              </c:ext>
            </c:extLst>
          </c:dPt>
          <c:dPt>
            <c:idx val="2"/>
            <c:bubble3D val="0"/>
            <c:explosion val="9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5-7D5C-4CCD-A963-3173B6BCB62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'seller type'!$A$4:$A$7</c:f>
              <c:strCache>
                <c:ptCount val="3"/>
                <c:pt idx="0">
                  <c:v>Dealer</c:v>
                </c:pt>
                <c:pt idx="1">
                  <c:v>Individual</c:v>
                </c:pt>
                <c:pt idx="2">
                  <c:v>Trustmark Dealer</c:v>
                </c:pt>
              </c:strCache>
            </c:strRef>
          </c:cat>
          <c:val>
            <c:numRef>
              <c:f>'seller type'!$B$4:$B$7</c:f>
              <c:numCache>
                <c:formatCode>0.00%</c:formatCode>
                <c:ptCount val="3"/>
                <c:pt idx="0">
                  <c:v>0.13853346456692914</c:v>
                </c:pt>
                <c:pt idx="1">
                  <c:v>0.83243110236220474</c:v>
                </c:pt>
                <c:pt idx="2">
                  <c:v>2.9035433070866142E-2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D5C-4CCD-A963-3173B6BCB62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[CARS24.xlsx - CAR DATASET.csv]tata cars!PivotTable3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Most number of cars from Tata</a:t>
            </a:r>
          </a:p>
        </c:rich>
      </c:tx>
      <c:layout/>
      <c:overlay val="0"/>
      <c:spPr>
        <a:noFill/>
        <a:ln>
          <a:solidFill>
            <a:schemeClr val="accent2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2"/>
        <c:spPr>
          <a:solidFill>
            <a:schemeClr val="accent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'tata cars'!$B$3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'tata cars'!$A$4:$A$15</c:f>
              <c:strCache>
                <c:ptCount val="11"/>
                <c:pt idx="0">
                  <c:v>Tata Indigo CS LX (TDI) BS III</c:v>
                </c:pt>
                <c:pt idx="1">
                  <c:v>Tata Indigo CS LS (TDI) BS-III</c:v>
                </c:pt>
                <c:pt idx="2">
                  <c:v>Tata Indigo LX</c:v>
                </c:pt>
                <c:pt idx="3">
                  <c:v>Tata Indica Vista TDI LX</c:v>
                </c:pt>
                <c:pt idx="4">
                  <c:v>Tata Indica Vista TDI LS</c:v>
                </c:pt>
                <c:pt idx="5">
                  <c:v>Tata Zest Revotron 1.2 XT</c:v>
                </c:pt>
                <c:pt idx="6">
                  <c:v>Tata Indigo CS eLX BS IV</c:v>
                </c:pt>
                <c:pt idx="7">
                  <c:v>Tata New Safari DICOR 2.2 EX 4x2</c:v>
                </c:pt>
                <c:pt idx="8">
                  <c:v>Tata Indigo CR4</c:v>
                </c:pt>
                <c:pt idx="9">
                  <c:v>Tata Tiago 1.2 Revotron XZ</c:v>
                </c:pt>
                <c:pt idx="10">
                  <c:v>Tata Safari Storme EX</c:v>
                </c:pt>
              </c:strCache>
            </c:strRef>
          </c:cat>
          <c:val>
            <c:numRef>
              <c:f>'tata cars'!$B$4:$B$15</c:f>
              <c:numCache>
                <c:formatCode>General</c:formatCode>
                <c:ptCount val="11"/>
                <c:pt idx="0">
                  <c:v>11</c:v>
                </c:pt>
                <c:pt idx="1">
                  <c:v>11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13</c:v>
                </c:pt>
                <c:pt idx="6">
                  <c:v>13</c:v>
                </c:pt>
                <c:pt idx="7">
                  <c:v>14</c:v>
                </c:pt>
                <c:pt idx="8">
                  <c:v>14</c:v>
                </c:pt>
                <c:pt idx="9">
                  <c:v>20</c:v>
                </c:pt>
                <c:pt idx="10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53-4420-8B60-983A4A23BC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514506904"/>
        <c:axId val="514506248"/>
      </c:barChart>
      <c:catAx>
        <c:axId val="5145069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4506248"/>
        <c:crosses val="autoZero"/>
        <c:auto val="1"/>
        <c:lblAlgn val="ctr"/>
        <c:lblOffset val="100"/>
        <c:noMultiLvlLbl val="0"/>
      </c:catAx>
      <c:valAx>
        <c:axId val="514506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4506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kern="1200" spc="100" baseline="0">
                <a:solidFill>
                  <a:sysClr val="window" lastClr="FFFFFF">
                    <a:lumMod val="95000"/>
                  </a:sys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Most affordable cars </a:t>
            </a:r>
            <a:endParaRPr lang="en-US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600" b="1" i="0" u="none" strike="noStrike" kern="1200" spc="100" baseline="0">
              <a:solidFill>
                <a:sysClr val="window" lastClr="FFFFFF">
                  <a:lumMod val="95000"/>
                </a:sys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'CARS24.xlsx - CAR DATASET'!$A$2:$A$6</c:f>
              <c:strCache>
                <c:ptCount val="5"/>
                <c:pt idx="0">
                  <c:v>Maruti 800 AC</c:v>
                </c:pt>
                <c:pt idx="1">
                  <c:v>Hyundai Santro GLS I - Euro I</c:v>
                </c:pt>
                <c:pt idx="2">
                  <c:v>Maruti Zen LXI</c:v>
                </c:pt>
                <c:pt idx="3">
                  <c:v>Maruti 800 Std</c:v>
                </c:pt>
                <c:pt idx="4">
                  <c:v>Maruti 800 Std</c:v>
                </c:pt>
              </c:strCache>
            </c:strRef>
          </c:cat>
          <c:val>
            <c:numRef>
              <c:f>'CARS24.xlsx - CAR DATASET'!$C$2:$C$6</c:f>
              <c:numCache>
                <c:formatCode>General</c:formatCode>
                <c:ptCount val="5"/>
                <c:pt idx="0">
                  <c:v>29999</c:v>
                </c:pt>
                <c:pt idx="1">
                  <c:v>30000</c:v>
                </c:pt>
                <c:pt idx="2">
                  <c:v>30000</c:v>
                </c:pt>
                <c:pt idx="3">
                  <c:v>31000</c:v>
                </c:pt>
                <c:pt idx="4">
                  <c:v>31504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F8-4EBE-9BDC-1F1FEC947CB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744983736"/>
        <c:axId val="744980128"/>
      </c:barChart>
      <c:catAx>
        <c:axId val="7449837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4980128"/>
        <c:crosses val="autoZero"/>
        <c:auto val="1"/>
        <c:lblAlgn val="ctr"/>
        <c:lblOffset val="100"/>
        <c:noMultiLvlLbl val="0"/>
      </c:catAx>
      <c:valAx>
        <c:axId val="7449801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4983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[CARS24.xlsx - CAR DATASET.csv]manufacturing year!PivotTable8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600"/>
              <a:t>Number of cars by Manufacturing year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'manufacturing year'!$B$3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'manufacturing year'!$A$4:$A$33</c:f>
              <c:strCache>
                <c:ptCount val="29"/>
                <c:pt idx="0">
                  <c:v>1983</c:v>
                </c:pt>
                <c:pt idx="1">
                  <c:v>1991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  <c:pt idx="21">
                  <c:v>2013</c:v>
                </c:pt>
                <c:pt idx="22">
                  <c:v>2014</c:v>
                </c:pt>
                <c:pt idx="23">
                  <c:v>2015</c:v>
                </c:pt>
                <c:pt idx="24">
                  <c:v>2016</c:v>
                </c:pt>
                <c:pt idx="25">
                  <c:v>2017</c:v>
                </c:pt>
                <c:pt idx="26">
                  <c:v>2018</c:v>
                </c:pt>
                <c:pt idx="27">
                  <c:v>2019</c:v>
                </c:pt>
                <c:pt idx="28">
                  <c:v>2020</c:v>
                </c:pt>
              </c:strCache>
            </c:strRef>
          </c:cat>
          <c:val>
            <c:numRef>
              <c:f>'manufacturing year'!$B$4:$B$33</c:f>
              <c:numCache>
                <c:formatCode>General</c:formatCode>
                <c:ptCount val="29"/>
                <c:pt idx="0">
                  <c:v>1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3</c:v>
                </c:pt>
                <c:pt idx="5">
                  <c:v>11</c:v>
                </c:pt>
                <c:pt idx="6">
                  <c:v>10</c:v>
                </c:pt>
                <c:pt idx="7">
                  <c:v>18</c:v>
                </c:pt>
                <c:pt idx="8">
                  <c:v>22</c:v>
                </c:pt>
                <c:pt idx="9">
                  <c:v>10</c:v>
                </c:pt>
                <c:pt idx="10">
                  <c:v>27</c:v>
                </c:pt>
                <c:pt idx="11">
                  <c:v>49</c:v>
                </c:pt>
                <c:pt idx="12">
                  <c:v>62</c:v>
                </c:pt>
                <c:pt idx="13">
                  <c:v>97</c:v>
                </c:pt>
                <c:pt idx="14">
                  <c:v>124</c:v>
                </c:pt>
                <c:pt idx="15">
                  <c:v>183</c:v>
                </c:pt>
                <c:pt idx="16">
                  <c:v>214</c:v>
                </c:pt>
                <c:pt idx="17">
                  <c:v>246</c:v>
                </c:pt>
                <c:pt idx="18">
                  <c:v>394</c:v>
                </c:pt>
                <c:pt idx="19">
                  <c:v>592</c:v>
                </c:pt>
                <c:pt idx="20">
                  <c:v>651</c:v>
                </c:pt>
                <c:pt idx="21">
                  <c:v>670</c:v>
                </c:pt>
                <c:pt idx="22">
                  <c:v>621</c:v>
                </c:pt>
                <c:pt idx="23">
                  <c:v>776</c:v>
                </c:pt>
                <c:pt idx="24">
                  <c:v>859</c:v>
                </c:pt>
                <c:pt idx="25">
                  <c:v>1018</c:v>
                </c:pt>
                <c:pt idx="26">
                  <c:v>807</c:v>
                </c:pt>
                <c:pt idx="27">
                  <c:v>583</c:v>
                </c:pt>
                <c:pt idx="28">
                  <c:v>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E6-4848-B314-9130463EA2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67697448"/>
        <c:axId val="667701712"/>
      </c:barChart>
      <c:catAx>
        <c:axId val="667697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7701712"/>
        <c:crosses val="autoZero"/>
        <c:auto val="1"/>
        <c:lblAlgn val="ctr"/>
        <c:lblOffset val="100"/>
        <c:noMultiLvlLbl val="0"/>
      </c:catAx>
      <c:valAx>
        <c:axId val="667701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7697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sz="11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[CARS24.xlsx - CAR DATASET.csv]Sheet14!PivotTable12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600" dirty="0"/>
              <a:t>Average selling Price by Manufacturing year</a:t>
            </a:r>
          </a:p>
        </c:rich>
      </c:tx>
      <c:layout>
        <c:manualLayout>
          <c:xMode val="edge"/>
          <c:yMode val="edge"/>
          <c:x val="0.15362937826501166"/>
          <c:y val="2.11726361738101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5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Sheet14!$B$3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Sheet14!$A$4:$A$32</c:f>
              <c:strCache>
                <c:ptCount val="29"/>
                <c:pt idx="0">
                  <c:v>1983</c:v>
                </c:pt>
                <c:pt idx="1">
                  <c:v>1991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  <c:pt idx="21">
                  <c:v>2013</c:v>
                </c:pt>
                <c:pt idx="22">
                  <c:v>2014</c:v>
                </c:pt>
                <c:pt idx="23">
                  <c:v>2015</c:v>
                </c:pt>
                <c:pt idx="24">
                  <c:v>2016</c:v>
                </c:pt>
                <c:pt idx="25">
                  <c:v>2017</c:v>
                </c:pt>
                <c:pt idx="26">
                  <c:v>2018</c:v>
                </c:pt>
                <c:pt idx="27">
                  <c:v>2019</c:v>
                </c:pt>
                <c:pt idx="28">
                  <c:v>2020</c:v>
                </c:pt>
              </c:strCache>
            </c:strRef>
          </c:cat>
          <c:val>
            <c:numRef>
              <c:f>Sheet14!$B$4:$B$32</c:f>
              <c:numCache>
                <c:formatCode>0</c:formatCode>
                <c:ptCount val="29"/>
                <c:pt idx="0">
                  <c:v>300000</c:v>
                </c:pt>
                <c:pt idx="1">
                  <c:v>55000</c:v>
                </c:pt>
                <c:pt idx="2">
                  <c:v>88000</c:v>
                </c:pt>
                <c:pt idx="3">
                  <c:v>107500</c:v>
                </c:pt>
                <c:pt idx="4">
                  <c:v>81666.666666666672</c:v>
                </c:pt>
                <c:pt idx="5">
                  <c:v>90181.727272727279</c:v>
                </c:pt>
                <c:pt idx="6">
                  <c:v>73100</c:v>
                </c:pt>
                <c:pt idx="7">
                  <c:v>75833.333333333328</c:v>
                </c:pt>
                <c:pt idx="8">
                  <c:v>93041.545454545456</c:v>
                </c:pt>
                <c:pt idx="9">
                  <c:v>48498.3</c:v>
                </c:pt>
                <c:pt idx="10">
                  <c:v>98999.962962962964</c:v>
                </c:pt>
                <c:pt idx="11">
                  <c:v>95636.693877551021</c:v>
                </c:pt>
                <c:pt idx="12">
                  <c:v>110965.40322580645</c:v>
                </c:pt>
                <c:pt idx="13">
                  <c:v>141159.78350515463</c:v>
                </c:pt>
                <c:pt idx="14">
                  <c:v>163904.41129032258</c:v>
                </c:pt>
                <c:pt idx="15">
                  <c:v>177718.21311475409</c:v>
                </c:pt>
                <c:pt idx="16">
                  <c:v>207488.38785046729</c:v>
                </c:pt>
                <c:pt idx="17">
                  <c:v>226434.91463414635</c:v>
                </c:pt>
                <c:pt idx="18">
                  <c:v>272621.7918781726</c:v>
                </c:pt>
                <c:pt idx="19">
                  <c:v>323775.29391891893</c:v>
                </c:pt>
                <c:pt idx="20">
                  <c:v>351164.32411674346</c:v>
                </c:pt>
                <c:pt idx="21">
                  <c:v>460005.9208955224</c:v>
                </c:pt>
                <c:pt idx="22">
                  <c:v>516193.17230273754</c:v>
                </c:pt>
                <c:pt idx="23">
                  <c:v>596613.3492268041</c:v>
                </c:pt>
                <c:pt idx="24">
                  <c:v>699880.06053550635</c:v>
                </c:pt>
                <c:pt idx="25">
                  <c:v>889246.53045186645</c:v>
                </c:pt>
                <c:pt idx="26">
                  <c:v>957769.49194547709</c:v>
                </c:pt>
                <c:pt idx="27">
                  <c:v>1776986.2504288165</c:v>
                </c:pt>
                <c:pt idx="28">
                  <c:v>885270.2297297297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50A-4CEA-B1EE-E4792C89C1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16688776"/>
        <c:axId val="616691728"/>
      </c:lineChart>
      <c:catAx>
        <c:axId val="616688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6691728"/>
        <c:crosses val="autoZero"/>
        <c:auto val="0"/>
        <c:lblAlgn val="ctr"/>
        <c:lblOffset val="100"/>
        <c:noMultiLvlLbl val="0"/>
      </c:catAx>
      <c:valAx>
        <c:axId val="616691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6688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[CARS24.xlsx - CAR DATASET.csv]count by fuel type!PivotTable4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smtClean="0"/>
              <a:t>Cars</a:t>
            </a:r>
            <a:r>
              <a:rPr lang="en-US" baseline="0" dirty="0" smtClean="0"/>
              <a:t> by fuel type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  <c:dLbl>
          <c:idx val="0"/>
          <c:dLblPos val="ctr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</c:pivotFmts>
    <c:plotArea>
      <c:layout/>
      <c:pieChart>
        <c:varyColors val="1"/>
        <c:ser>
          <c:idx val="0"/>
          <c:order val="0"/>
          <c:tx>
            <c:strRef>
              <c:f>'count by fuel type'!$B$3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1-92B7-481F-A86B-D07AD7E8D40E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3-92B7-481F-A86B-D07AD7E8D40E}"/>
              </c:ext>
            </c:extLst>
          </c:dPt>
          <c:dPt>
            <c:idx val="2"/>
            <c:bubble3D val="0"/>
            <c:explosion val="13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5-92B7-481F-A86B-D07AD7E8D40E}"/>
              </c:ext>
            </c:extLst>
          </c:dPt>
          <c:dPt>
            <c:idx val="3"/>
            <c:bubble3D val="0"/>
            <c:explosion val="18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7-92B7-481F-A86B-D07AD7E8D40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'count by fuel type'!$A$4:$A$8</c:f>
              <c:strCache>
                <c:ptCount val="4"/>
                <c:pt idx="0">
                  <c:v>Diesel</c:v>
                </c:pt>
                <c:pt idx="1">
                  <c:v>Petrol</c:v>
                </c:pt>
                <c:pt idx="2">
                  <c:v>CNG</c:v>
                </c:pt>
                <c:pt idx="3">
                  <c:v>LPG</c:v>
                </c:pt>
              </c:strCache>
            </c:strRef>
          </c:cat>
          <c:val>
            <c:numRef>
              <c:f>'count by fuel type'!$B$4:$B$8</c:f>
              <c:numCache>
                <c:formatCode>0.00%</c:formatCode>
                <c:ptCount val="4"/>
                <c:pt idx="0">
                  <c:v>0.54158464566929132</c:v>
                </c:pt>
                <c:pt idx="1">
                  <c:v>0.44672736220472442</c:v>
                </c:pt>
                <c:pt idx="2">
                  <c:v>7.0127952755905509E-3</c:v>
                </c:pt>
                <c:pt idx="3">
                  <c:v>4.6751968503937012E-3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2B7-481F-A86B-D07AD7E8D40E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[CARS24.xlsx - CAR DATASET.csv]Count by transmission!PivotTable6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Automatic vs Manual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ctr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tx>
            <c:rich>
              <a:bodyPr/>
              <a:lstStyle/>
              <a:p>
                <a:fld id="{0503744E-A0DC-4F9D-8689-ABC83A363134}" type="VALUE">
                  <a:rPr lang="en-US"/>
                  <a:pPr/>
                  <a:t>[VALUE]</a:t>
                </a:fld>
                <a:endParaRPr lang="en-US"/>
              </a:p>
            </c:rich>
          </c:tx>
          <c:dLblPos val="ctr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'Count by transmission'!$B$3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explosion val="9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1-192E-476E-9C24-2203705F8DC9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3-192E-476E-9C24-2203705F8DC9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1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192E-476E-9C24-2203705F8DC9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1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192E-476E-9C24-2203705F8DC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'Count by transmission'!$A$4:$A$6</c:f>
              <c:strCache>
                <c:ptCount val="2"/>
                <c:pt idx="0">
                  <c:v>Automatic</c:v>
                </c:pt>
                <c:pt idx="1">
                  <c:v>Manual</c:v>
                </c:pt>
              </c:strCache>
            </c:strRef>
          </c:cat>
          <c:val>
            <c:numRef>
              <c:f>'Count by transmission'!$B$4:$B$6</c:f>
              <c:numCache>
                <c:formatCode>0.00%</c:formatCode>
                <c:ptCount val="2"/>
                <c:pt idx="0">
                  <c:v>0.12918307086614172</c:v>
                </c:pt>
                <c:pt idx="1">
                  <c:v>0.87081692913385822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92E-476E-9C24-2203705F8DC9}"/>
            </c:ext>
          </c:extLst>
        </c:ser>
        <c:dLbls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[CARS24.xlsx - CAR DATASET.csv]commly car!PivotTable10</c:name>
    <c:fmtId val="1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Most</a:t>
            </a:r>
            <a:r>
              <a:rPr lang="en-US" baseline="0" dirty="0"/>
              <a:t> </a:t>
            </a:r>
            <a:r>
              <a:rPr lang="en-US" baseline="0" dirty="0" smtClean="0"/>
              <a:t>Commonly available cars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diamond"/>
          <c:size val="5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'commly car'!$B$3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'commly car'!$A$4:$A$13</c:f>
              <c:strCache>
                <c:ptCount val="10"/>
                <c:pt idx="0">
                  <c:v>Hyundai EON Era Plus</c:v>
                </c:pt>
                <c:pt idx="1">
                  <c:v>Maruti Alto K10 VXI</c:v>
                </c:pt>
                <c:pt idx="2">
                  <c:v>Maruti Wagon R LXI</c:v>
                </c:pt>
                <c:pt idx="3">
                  <c:v>Maruti Swift Dzire VXi</c:v>
                </c:pt>
                <c:pt idx="4">
                  <c:v>Maruti Swift VDI BSIV</c:v>
                </c:pt>
                <c:pt idx="5">
                  <c:v>Maruti Swift VDI</c:v>
                </c:pt>
                <c:pt idx="6">
                  <c:v>BMW X4 M Sport X xDrive20d</c:v>
                </c:pt>
                <c:pt idx="7">
                  <c:v>Maruti Alto LXi</c:v>
                </c:pt>
                <c:pt idx="8">
                  <c:v>Maruti Alto 800 LXI</c:v>
                </c:pt>
                <c:pt idx="9">
                  <c:v>Maruti Swift Dzire VDi</c:v>
                </c:pt>
              </c:strCache>
            </c:strRef>
          </c:cat>
          <c:val>
            <c:numRef>
              <c:f>'commly car'!$B$4:$B$13</c:f>
              <c:numCache>
                <c:formatCode>General</c:formatCode>
                <c:ptCount val="10"/>
                <c:pt idx="0">
                  <c:v>48</c:v>
                </c:pt>
                <c:pt idx="1">
                  <c:v>50</c:v>
                </c:pt>
                <c:pt idx="2">
                  <c:v>53</c:v>
                </c:pt>
                <c:pt idx="3">
                  <c:v>55</c:v>
                </c:pt>
                <c:pt idx="4">
                  <c:v>59</c:v>
                </c:pt>
                <c:pt idx="5">
                  <c:v>61</c:v>
                </c:pt>
                <c:pt idx="6">
                  <c:v>62</c:v>
                </c:pt>
                <c:pt idx="7">
                  <c:v>80</c:v>
                </c:pt>
                <c:pt idx="8">
                  <c:v>82</c:v>
                </c:pt>
                <c:pt idx="9">
                  <c:v>162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FE-49D7-BFA8-E75ED382B6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616655976"/>
        <c:axId val="616656304"/>
      </c:barChart>
      <c:catAx>
        <c:axId val="6166559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6656304"/>
        <c:crosses val="autoZero"/>
        <c:auto val="1"/>
        <c:lblAlgn val="ctr"/>
        <c:lblOffset val="100"/>
        <c:noMultiLvlLbl val="0"/>
      </c:catAx>
      <c:valAx>
        <c:axId val="6166563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6655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[CARS24.xlsx - CAR DATASET.csv]fuel efficient!PivotTable15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Best</a:t>
            </a:r>
            <a:r>
              <a:rPr lang="en-US" baseline="0"/>
              <a:t> fuel efficiency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diamond"/>
          <c:size val="5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'fuel efficient'!$B$3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'fuel efficient'!$A$4:$A$9</c:f>
              <c:strCache>
                <c:ptCount val="5"/>
                <c:pt idx="0">
                  <c:v>Volvo XC90 T8 Excellence BSIV</c:v>
                </c:pt>
                <c:pt idx="1">
                  <c:v>Maruti Alto 800 CNG LXI</c:v>
                </c:pt>
                <c:pt idx="2">
                  <c:v>Maruti Alto 800 CNG LXI Optional</c:v>
                </c:pt>
                <c:pt idx="3">
                  <c:v>Maruti Alto 800 LXI CNG</c:v>
                </c:pt>
                <c:pt idx="4">
                  <c:v>Maruti Wagon R CNG LXI</c:v>
                </c:pt>
              </c:strCache>
            </c:strRef>
          </c:cat>
          <c:val>
            <c:numRef>
              <c:f>'fuel efficient'!$B$4:$B$9</c:f>
              <c:numCache>
                <c:formatCode>General</c:formatCode>
                <c:ptCount val="5"/>
                <c:pt idx="0">
                  <c:v>42</c:v>
                </c:pt>
                <c:pt idx="1">
                  <c:v>33.44</c:v>
                </c:pt>
                <c:pt idx="2">
                  <c:v>33.44</c:v>
                </c:pt>
                <c:pt idx="3">
                  <c:v>33</c:v>
                </c:pt>
                <c:pt idx="4">
                  <c:v>32.520000000000003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C0-43BD-8D2A-C1DFFA11CD9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739581608"/>
        <c:axId val="739583904"/>
      </c:barChart>
      <c:catAx>
        <c:axId val="739581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9583904"/>
        <c:crosses val="autoZero"/>
        <c:auto val="1"/>
        <c:lblAlgn val="ctr"/>
        <c:lblOffset val="100"/>
        <c:noMultiLvlLbl val="0"/>
      </c:catAx>
      <c:valAx>
        <c:axId val="7395839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9581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Least km Driven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'CARS24.xlsx - CAR DATASET (2)'!$A$2:$A$6</c:f>
              <c:strCache>
                <c:ptCount val="5"/>
                <c:pt idx="0">
                  <c:v>Maruti Eeco 5 STR With AC Plus HTR CNG</c:v>
                </c:pt>
                <c:pt idx="1">
                  <c:v>Maruti Swift LXI</c:v>
                </c:pt>
                <c:pt idx="2">
                  <c:v>Maruti Swift LXI</c:v>
                </c:pt>
                <c:pt idx="3">
                  <c:v>Hyundai Santro Magna</c:v>
                </c:pt>
                <c:pt idx="4">
                  <c:v>Maruti Swift AMT VXI</c:v>
                </c:pt>
              </c:strCache>
            </c:strRef>
          </c:cat>
          <c:val>
            <c:numRef>
              <c:f>'CARS24.xlsx - CAR DATASET (2)'!$D$2:$D$6</c:f>
              <c:numCache>
                <c:formatCode>General</c:formatCode>
                <c:ptCount val="5"/>
                <c:pt idx="0">
                  <c:v>1</c:v>
                </c:pt>
                <c:pt idx="1">
                  <c:v>1000</c:v>
                </c:pt>
                <c:pt idx="2">
                  <c:v>1000</c:v>
                </c:pt>
                <c:pt idx="3">
                  <c:v>1000</c:v>
                </c:pt>
                <c:pt idx="4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A3-4F95-AED3-94B0DBDC35D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744864344"/>
        <c:axId val="744868608"/>
      </c:barChart>
      <c:catAx>
        <c:axId val="7448643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4868608"/>
        <c:crosses val="autoZero"/>
        <c:auto val="1"/>
        <c:lblAlgn val="ctr"/>
        <c:lblOffset val="100"/>
        <c:noMultiLvlLbl val="0"/>
      </c:catAx>
      <c:valAx>
        <c:axId val="744868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4864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[CARS24.xlsx - CAR DATASET.csv]Owner!PivotTable7</c:name>
    <c:fmtId val="1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Owner</a:t>
            </a:r>
            <a:r>
              <a:rPr lang="en-US" baseline="0"/>
              <a:t> type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</c:pivotFmts>
    <c:plotArea>
      <c:layout>
        <c:manualLayout>
          <c:layoutTarget val="inner"/>
          <c:xMode val="edge"/>
          <c:yMode val="edge"/>
          <c:x val="0.13568788276465441"/>
          <c:y val="0.2326242591150634"/>
          <c:w val="0.39454527559055119"/>
          <c:h val="0.65757545931758532"/>
        </c:manualLayout>
      </c:layout>
      <c:pieChart>
        <c:varyColors val="1"/>
        <c:ser>
          <c:idx val="0"/>
          <c:order val="0"/>
          <c:tx>
            <c:strRef>
              <c:f>Owner!$B$3</c:f>
              <c:strCache>
                <c:ptCount val="1"/>
                <c:pt idx="0">
                  <c:v>Total</c:v>
                </c:pt>
              </c:strCache>
            </c:strRef>
          </c:tx>
          <c:explosion val="7"/>
          <c:dPt>
            <c:idx val="0"/>
            <c:bubble3D val="0"/>
            <c:explosion val="2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1-5017-4D61-9008-E1736BE62929}"/>
              </c:ext>
            </c:extLst>
          </c:dPt>
          <c:dPt>
            <c:idx val="1"/>
            <c:bubble3D val="0"/>
            <c:explosion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3-5017-4D61-9008-E1736BE62929}"/>
              </c:ext>
            </c:extLst>
          </c:dPt>
          <c:dPt>
            <c:idx val="2"/>
            <c:bubble3D val="0"/>
            <c:explosion val="3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5-5017-4D61-9008-E1736BE62929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7-5017-4D61-9008-E1736BE62929}"/>
              </c:ext>
            </c:extLst>
          </c:dPt>
          <c:dPt>
            <c:idx val="4"/>
            <c:bubble3D val="0"/>
            <c:explosion val="9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9-5017-4D61-9008-E1736BE6292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Owner!$A$4:$A$9</c:f>
              <c:strCache>
                <c:ptCount val="5"/>
                <c:pt idx="0">
                  <c:v>First Owner</c:v>
                </c:pt>
                <c:pt idx="1">
                  <c:v>Fourth &amp; Above Owner</c:v>
                </c:pt>
                <c:pt idx="2">
                  <c:v>Second Owner</c:v>
                </c:pt>
                <c:pt idx="3">
                  <c:v>Test Drive Car</c:v>
                </c:pt>
                <c:pt idx="4">
                  <c:v>Third Owner</c:v>
                </c:pt>
              </c:strCache>
            </c:strRef>
          </c:cat>
          <c:val>
            <c:numRef>
              <c:f>Owner!$B$4:$B$9</c:f>
              <c:numCache>
                <c:formatCode>0.00%</c:formatCode>
                <c:ptCount val="5"/>
                <c:pt idx="0">
                  <c:v>0.65071358267716539</c:v>
                </c:pt>
                <c:pt idx="1">
                  <c:v>2.140748031496063E-2</c:v>
                </c:pt>
                <c:pt idx="2">
                  <c:v>0.25898129921259844</c:v>
                </c:pt>
                <c:pt idx="3">
                  <c:v>6.1515748031496062E-4</c:v>
                </c:pt>
                <c:pt idx="4">
                  <c:v>6.8282480314960634E-2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017-4D61-9008-E1736BE6292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155BA7-8CD7-4F5E-BD8E-591B783860D6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4591DD6-E72D-407C-B0D7-7AC23A13A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4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55BA7-8CD7-4F5E-BD8E-591B783860D6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1DD6-E72D-407C-B0D7-7AC23A13A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69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55BA7-8CD7-4F5E-BD8E-591B783860D6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1DD6-E72D-407C-B0D7-7AC23A13A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19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55BA7-8CD7-4F5E-BD8E-591B783860D6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1DD6-E72D-407C-B0D7-7AC23A13A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69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55BA7-8CD7-4F5E-BD8E-591B783860D6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1DD6-E72D-407C-B0D7-7AC23A13A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39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55BA7-8CD7-4F5E-BD8E-591B783860D6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1DD6-E72D-407C-B0D7-7AC23A13A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42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55BA7-8CD7-4F5E-BD8E-591B783860D6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1DD6-E72D-407C-B0D7-7AC23A13A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97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155BA7-8CD7-4F5E-BD8E-591B783860D6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1DD6-E72D-407C-B0D7-7AC23A13A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96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155BA7-8CD7-4F5E-BD8E-591B783860D6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1DD6-E72D-407C-B0D7-7AC23A13A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01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55BA7-8CD7-4F5E-BD8E-591B783860D6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1DD6-E72D-407C-B0D7-7AC23A13A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10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55BA7-8CD7-4F5E-BD8E-591B783860D6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1DD6-E72D-407C-B0D7-7AC23A13A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27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55BA7-8CD7-4F5E-BD8E-591B783860D6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1DD6-E72D-407C-B0D7-7AC23A13A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84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55BA7-8CD7-4F5E-BD8E-591B783860D6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1DD6-E72D-407C-B0D7-7AC23A13A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52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55BA7-8CD7-4F5E-BD8E-591B783860D6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1DD6-E72D-407C-B0D7-7AC23A13A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29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55BA7-8CD7-4F5E-BD8E-591B783860D6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1DD6-E72D-407C-B0D7-7AC23A13A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50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55BA7-8CD7-4F5E-BD8E-591B783860D6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1DD6-E72D-407C-B0D7-7AC23A13A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2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55BA7-8CD7-4F5E-BD8E-591B783860D6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1DD6-E72D-407C-B0D7-7AC23A13A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54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2155BA7-8CD7-4F5E-BD8E-591B783860D6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4591DD6-E72D-407C-B0D7-7AC23A13A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43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  <p:sldLayoutId id="2147483976" r:id="rId12"/>
    <p:sldLayoutId id="2147483977" r:id="rId13"/>
    <p:sldLayoutId id="2147483978" r:id="rId14"/>
    <p:sldLayoutId id="2147483979" r:id="rId15"/>
    <p:sldLayoutId id="2147483980" r:id="rId16"/>
    <p:sldLayoutId id="214748398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0000"/>
                    </a14:imgEffect>
                    <a14:imgEffect>
                      <a14:saturation sat="104000"/>
                    </a14:imgEffect>
                    <a14:imgEffect>
                      <a14:brightnessContrast bright="-51000" contrast="-37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Process 6"/>
          <p:cNvSpPr/>
          <p:nvPr/>
        </p:nvSpPr>
        <p:spPr>
          <a:xfrm>
            <a:off x="-1" y="3374261"/>
            <a:ext cx="9229725" cy="2616964"/>
          </a:xfrm>
          <a:prstGeom prst="flowChartProcess">
            <a:avLst/>
          </a:prstGeom>
          <a:solidFill>
            <a:schemeClr val="accent1">
              <a:lumMod val="5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631436"/>
            <a:ext cx="893445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Unveiling Market Dynamics: </a:t>
            </a:r>
            <a:endParaRPr lang="en-US" sz="3600" b="1" dirty="0" smtClean="0">
              <a:solidFill>
                <a:schemeClr val="bg1"/>
              </a:solidFill>
            </a:endParaRPr>
          </a:p>
          <a:p>
            <a:r>
              <a:rPr lang="en-US" sz="3600" b="1" dirty="0" smtClean="0">
                <a:solidFill>
                  <a:srgbClr val="FFFF00"/>
                </a:solidFill>
              </a:rPr>
              <a:t>Key </a:t>
            </a:r>
            <a:r>
              <a:rPr lang="en-US" sz="3600" b="1" dirty="0">
                <a:solidFill>
                  <a:srgbClr val="FFFF00"/>
                </a:solidFill>
              </a:rPr>
              <a:t>Insights </a:t>
            </a:r>
            <a:r>
              <a:rPr lang="en-US" sz="3600" b="1" dirty="0" smtClean="0">
                <a:solidFill>
                  <a:srgbClr val="FFFF00"/>
                </a:solidFill>
              </a:rPr>
              <a:t>from CARS24 </a:t>
            </a:r>
            <a:r>
              <a:rPr lang="en-US" sz="3600" b="1" dirty="0">
                <a:solidFill>
                  <a:srgbClr val="FFFF00"/>
                </a:solidFill>
              </a:rPr>
              <a:t>Data </a:t>
            </a:r>
            <a:r>
              <a:rPr lang="en-US" sz="3600" b="1" dirty="0" smtClean="0">
                <a:solidFill>
                  <a:srgbClr val="FFFF00"/>
                </a:solidFill>
              </a:rPr>
              <a:t>Analysis</a:t>
            </a:r>
          </a:p>
          <a:p>
            <a:endParaRPr lang="en-US" sz="20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(By Shreyash Sao)</a:t>
            </a:r>
            <a:endParaRPr lang="en-US" sz="20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6" y="210081"/>
            <a:ext cx="1261322" cy="90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626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34084" y="920914"/>
            <a:ext cx="8761413" cy="706964"/>
          </a:xfrm>
        </p:spPr>
        <p:txBody>
          <a:bodyPr/>
          <a:lstStyle/>
          <a:p>
            <a:pPr algn="ctr"/>
            <a:r>
              <a:rPr lang="en-US" sz="3200" dirty="0" smtClean="0"/>
              <a:t>Number of cars by their fuel type and transmission types</a:t>
            </a:r>
            <a:endParaRPr lang="en-US" sz="32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33047" y="5961186"/>
            <a:ext cx="4806106" cy="289048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 smtClean="0"/>
              <a:t>Percentage of cars based on their fuel type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 smtClean="0"/>
              <a:t>Most of the cars are diesel and petrol type</a:t>
            </a:r>
            <a:endParaRPr lang="en-US" sz="12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6652465" y="5723792"/>
            <a:ext cx="4825159" cy="525466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 smtClean="0"/>
              <a:t>Percentage of cars based on their transmission type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 smtClean="0"/>
              <a:t>Manual cars are dominating among the total cars</a:t>
            </a:r>
            <a:endParaRPr lang="en-US" sz="1200" dirty="0"/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607407159"/>
              </p:ext>
            </p:extLst>
          </p:nvPr>
        </p:nvGraphicFramePr>
        <p:xfrm>
          <a:off x="6569198" y="2634640"/>
          <a:ext cx="4824412" cy="2840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" name="Content Placeholder 1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82411183"/>
              </p:ext>
            </p:extLst>
          </p:nvPr>
        </p:nvGraphicFramePr>
        <p:xfrm>
          <a:off x="790377" y="2634640"/>
          <a:ext cx="4824413" cy="2840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9819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  <p:bldP spid="10" grpId="0" build="p"/>
      <p:bldGraphic spid="15" grpId="0">
        <p:bldAsOne/>
      </p:bldGraphic>
      <p:bldGraphic spid="19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34084" y="920914"/>
            <a:ext cx="8761413" cy="706964"/>
          </a:xfrm>
        </p:spPr>
        <p:txBody>
          <a:bodyPr/>
          <a:lstStyle/>
          <a:p>
            <a:pPr algn="ctr"/>
            <a:r>
              <a:rPr lang="en-US" sz="3200" dirty="0" smtClean="0"/>
              <a:t>Number of cars by their Owner type and Seller types</a:t>
            </a:r>
            <a:endParaRPr lang="en-US" sz="32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33047" y="5776546"/>
            <a:ext cx="4806106" cy="596780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 smtClean="0"/>
              <a:t>Percentage of cars based on their owner type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 smtClean="0"/>
              <a:t>The major portion of cars from the inventory should be in good condition</a:t>
            </a:r>
            <a:endParaRPr lang="en-US" sz="12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6652465" y="5776546"/>
            <a:ext cx="4825159" cy="595804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 smtClean="0"/>
              <a:t>Percentage of cars based on their seller type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 smtClean="0"/>
              <a:t>Cars from Trustmark Dealer is clearly dominating the major portion  </a:t>
            </a:r>
            <a:endParaRPr lang="en-US" sz="1200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75323445"/>
              </p:ext>
            </p:extLst>
          </p:nvPr>
        </p:nvGraphicFramePr>
        <p:xfrm>
          <a:off x="707293" y="2726958"/>
          <a:ext cx="4824413" cy="2840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ontent Placeholder 10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096199200"/>
              </p:ext>
            </p:extLst>
          </p:nvPr>
        </p:nvGraphicFramePr>
        <p:xfrm>
          <a:off x="6652465" y="2726958"/>
          <a:ext cx="4619274" cy="2840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909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  <p:bldP spid="10" grpId="0" build="p"/>
      <p:bldGraphic spid="9" grpId="0">
        <p:bldAsOne/>
      </p:bldGraphic>
      <p:bldGraphic spid="11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638175" y="2266950"/>
            <a:ext cx="3933825" cy="2562225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bg1"/>
                </a:solidFill>
              </a:rPr>
              <a:t>Analysis on the number of cars particularly from the brand TATA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bg1"/>
                </a:solidFill>
              </a:rPr>
              <a:t>Tata Safari </a:t>
            </a:r>
            <a:r>
              <a:rPr lang="en-US" sz="1600" dirty="0" err="1" smtClean="0">
                <a:solidFill>
                  <a:schemeClr val="bg1"/>
                </a:solidFill>
              </a:rPr>
              <a:t>Storme</a:t>
            </a:r>
            <a:r>
              <a:rPr lang="en-US" sz="1600" dirty="0" smtClean="0">
                <a:solidFill>
                  <a:schemeClr val="bg1"/>
                </a:solidFill>
              </a:rPr>
              <a:t> EX seems to be the most popular car in the inventory.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bg1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1286587"/>
              </p:ext>
            </p:extLst>
          </p:nvPr>
        </p:nvGraphicFramePr>
        <p:xfrm>
          <a:off x="5781675" y="1447800"/>
          <a:ext cx="5581650" cy="3838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8613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Graphic spid="6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638175" y="2266950"/>
            <a:ext cx="3933825" cy="2562225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bg1"/>
                </a:solidFill>
              </a:rPr>
              <a:t>Most affordable cars are offered by the </a:t>
            </a:r>
            <a:r>
              <a:rPr lang="en-US" sz="1600" dirty="0" err="1" smtClean="0">
                <a:solidFill>
                  <a:schemeClr val="bg1"/>
                </a:solidFill>
              </a:rPr>
              <a:t>Maruti</a:t>
            </a:r>
            <a:r>
              <a:rPr lang="en-US" sz="1600" dirty="0" smtClean="0">
                <a:solidFill>
                  <a:schemeClr val="bg1"/>
                </a:solidFill>
              </a:rPr>
              <a:t> brand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bg1"/>
                </a:solidFill>
              </a:rPr>
              <a:t>The cars price in the cars24 is starting from just INR 29,999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6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4287508"/>
              </p:ext>
            </p:extLst>
          </p:nvPr>
        </p:nvGraphicFramePr>
        <p:xfrm>
          <a:off x="5781675" y="1447800"/>
          <a:ext cx="5498856" cy="3704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341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Graphic spid="5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/>
        </p:nvSpPr>
        <p:spPr>
          <a:xfrm>
            <a:off x="518744" y="2416622"/>
            <a:ext cx="11210193" cy="1724025"/>
          </a:xfrm>
          <a:prstGeom prst="flowChartProcess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8030" y="1801528"/>
            <a:ext cx="9941670" cy="1862667"/>
          </a:xfrm>
        </p:spPr>
        <p:txBody>
          <a:bodyPr/>
          <a:lstStyle/>
          <a:p>
            <a:pPr algn="ctr"/>
            <a:r>
              <a:rPr lang="en-US" b="1" dirty="0" smtClean="0"/>
              <a:t>Thank You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07" y="689957"/>
            <a:ext cx="885824" cy="63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01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to CARS24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813050"/>
            <a:ext cx="8825659" cy="34163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A</a:t>
            </a:r>
            <a:r>
              <a:rPr lang="en-US" b="1" dirty="0" smtClean="0"/>
              <a:t>utomotive industry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B</a:t>
            </a:r>
            <a:r>
              <a:rPr lang="en-US" b="1" dirty="0" smtClean="0"/>
              <a:t>uy </a:t>
            </a:r>
            <a:r>
              <a:rPr lang="en-US" b="1" dirty="0"/>
              <a:t>and sell used </a:t>
            </a:r>
            <a:r>
              <a:rPr lang="en-US" b="1" dirty="0" smtClean="0"/>
              <a:t>cars seamlessly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R</a:t>
            </a:r>
            <a:r>
              <a:rPr lang="en-US" b="1" dirty="0" smtClean="0"/>
              <a:t>edefines </a:t>
            </a:r>
            <a:r>
              <a:rPr lang="en-US" b="1" dirty="0"/>
              <a:t>the car-buying and selling experience through cutting-edge technology, </a:t>
            </a:r>
            <a:r>
              <a:rPr lang="en-US" b="1" dirty="0" err="1" smtClean="0"/>
              <a:t>transparency,and</a:t>
            </a:r>
            <a:r>
              <a:rPr lang="en-US" b="1" dirty="0" smtClean="0"/>
              <a:t> business </a:t>
            </a:r>
            <a:r>
              <a:rPr lang="en-US" b="1" dirty="0"/>
              <a:t>innovation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42100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Key Objective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813050"/>
            <a:ext cx="8825659" cy="34163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Uncover </a:t>
            </a:r>
            <a:r>
              <a:rPr lang="en-US" b="1" dirty="0" smtClean="0"/>
              <a:t>Trends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Identify Consumer </a:t>
            </a:r>
            <a:r>
              <a:rPr lang="en-US" b="1" dirty="0" smtClean="0"/>
              <a:t>Preferences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Strategic </a:t>
            </a:r>
            <a:r>
              <a:rPr lang="en-US" b="1" dirty="0" smtClean="0"/>
              <a:t>Decision-Making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Maximize Business </a:t>
            </a:r>
            <a:r>
              <a:rPr lang="en-US" b="1" dirty="0" smtClean="0"/>
              <a:t>Potential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05082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/>
        </p:nvSpPr>
        <p:spPr>
          <a:xfrm>
            <a:off x="483575" y="3339814"/>
            <a:ext cx="11210193" cy="1724025"/>
          </a:xfrm>
          <a:prstGeom prst="flowChartProcess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199" y="2742305"/>
            <a:ext cx="9941670" cy="1862667"/>
          </a:xfrm>
        </p:spPr>
        <p:txBody>
          <a:bodyPr/>
          <a:lstStyle/>
          <a:p>
            <a:pPr algn="ctr"/>
            <a:r>
              <a:rPr lang="en-US" b="1" dirty="0" smtClean="0"/>
              <a:t>Useful Business Insights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2" y="614527"/>
            <a:ext cx="885824" cy="63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491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365402"/>
              </p:ext>
            </p:extLst>
          </p:nvPr>
        </p:nvGraphicFramePr>
        <p:xfrm>
          <a:off x="5183188" y="1416051"/>
          <a:ext cx="6172200" cy="41824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638175" y="2266950"/>
            <a:ext cx="3933825" cy="2683119"/>
          </a:xfrm>
        </p:spPr>
        <p:txBody>
          <a:bodyPr>
            <a:normAutofit fontScale="62500" lnSpcReduction="20000"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900" dirty="0" smtClean="0">
                <a:solidFill>
                  <a:schemeClr val="bg1"/>
                </a:solidFill>
              </a:rPr>
              <a:t>There are a total of 8,128 cars available in the inventory for sale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9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900" dirty="0" smtClean="0">
                <a:solidFill>
                  <a:schemeClr val="bg1"/>
                </a:solidFill>
              </a:rPr>
              <a:t>The </a:t>
            </a:r>
            <a:r>
              <a:rPr lang="en-US" sz="1900" dirty="0" smtClean="0">
                <a:solidFill>
                  <a:schemeClr val="bg1"/>
                </a:solidFill>
              </a:rPr>
              <a:t>bar graph shows the brand-wise number of cars present in the inventory of CARS24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9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900" dirty="0" smtClean="0">
                <a:solidFill>
                  <a:schemeClr val="bg1"/>
                </a:solidFill>
              </a:rPr>
              <a:t>The highest </a:t>
            </a:r>
            <a:r>
              <a:rPr lang="en-US" sz="1900" dirty="0" smtClean="0">
                <a:solidFill>
                  <a:schemeClr val="bg1"/>
                </a:solidFill>
              </a:rPr>
              <a:t>number of cars present is from the </a:t>
            </a:r>
            <a:r>
              <a:rPr lang="en-US" sz="1900" dirty="0" err="1" smtClean="0">
                <a:solidFill>
                  <a:schemeClr val="bg1"/>
                </a:solidFill>
              </a:rPr>
              <a:t>Maruti</a:t>
            </a:r>
            <a:r>
              <a:rPr lang="en-US" sz="1900" dirty="0" smtClean="0">
                <a:solidFill>
                  <a:schemeClr val="bg1"/>
                </a:solidFill>
              </a:rPr>
              <a:t> brand followed by Hyundai.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66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638175" y="2266950"/>
            <a:ext cx="3933825" cy="2562225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bg1"/>
                </a:solidFill>
              </a:rPr>
              <a:t>Total number of cars available in the cars24 inventory based on their manufacturing year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bg1"/>
                </a:solidFill>
              </a:rPr>
              <a:t>Most car models  are from the last 8 years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622942"/>
              </p:ext>
            </p:extLst>
          </p:nvPr>
        </p:nvGraphicFramePr>
        <p:xfrm>
          <a:off x="5227759" y="1386253"/>
          <a:ext cx="6167072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3133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638175" y="2266950"/>
            <a:ext cx="3933825" cy="2562225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bg1"/>
                </a:solidFill>
              </a:rPr>
              <a:t>The newer the car model, the Higher is the price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bg1"/>
                </a:solidFill>
              </a:rPr>
              <a:t>There is a drop in the selling price of the car in the year 2020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678042"/>
              </p:ext>
            </p:extLst>
          </p:nvPr>
        </p:nvGraphicFramePr>
        <p:xfrm>
          <a:off x="5416060" y="1430215"/>
          <a:ext cx="6005147" cy="359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085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Graphic spid="8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34084" y="920914"/>
            <a:ext cx="8761413" cy="706964"/>
          </a:xfrm>
        </p:spPr>
        <p:txBody>
          <a:bodyPr/>
          <a:lstStyle/>
          <a:p>
            <a:pPr algn="ctr"/>
            <a:r>
              <a:rPr lang="en-US" sz="3200" dirty="0" smtClean="0"/>
              <a:t>Number of cars by their fuel type and transmission types</a:t>
            </a:r>
            <a:endParaRPr lang="en-US" sz="32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33047" y="5961186"/>
            <a:ext cx="4806106" cy="289048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 smtClean="0"/>
              <a:t>Percentage of cars based on their fuel type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 smtClean="0"/>
              <a:t>Most of the cars are diesel and petrol type</a:t>
            </a:r>
            <a:endParaRPr lang="en-US" sz="12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6652465" y="5961186"/>
            <a:ext cx="4825159" cy="288072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 smtClean="0"/>
              <a:t>Percentage of cars based on their transmission type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 smtClean="0"/>
              <a:t>Manual cars are dominating among the total cars</a:t>
            </a:r>
            <a:endParaRPr lang="en-US" sz="1200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92332472"/>
              </p:ext>
            </p:extLst>
          </p:nvPr>
        </p:nvGraphicFramePr>
        <p:xfrm>
          <a:off x="633047" y="2441208"/>
          <a:ext cx="4633545" cy="3125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ontent Placeholder 12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642815083"/>
              </p:ext>
            </p:extLst>
          </p:nvPr>
        </p:nvGraphicFramePr>
        <p:xfrm>
          <a:off x="6620607" y="2441208"/>
          <a:ext cx="4857017" cy="3125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3880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  <p:bldP spid="10" grpId="0" build="p"/>
      <p:bldGraphic spid="12" grpId="0">
        <p:bldAsOne/>
      </p:bldGraphic>
      <p:bldGraphic spid="13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638175" y="2266950"/>
            <a:ext cx="3933825" cy="2562225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bg1"/>
                </a:solidFill>
              </a:rPr>
              <a:t>List of top 10 most number of cars  available in the inventory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err="1" smtClean="0">
                <a:solidFill>
                  <a:schemeClr val="bg1"/>
                </a:solidFill>
              </a:rPr>
              <a:t>Maruti</a:t>
            </a:r>
            <a:r>
              <a:rPr lang="en-US" sz="1600" dirty="0" smtClean="0">
                <a:solidFill>
                  <a:schemeClr val="bg1"/>
                </a:solidFill>
              </a:rPr>
              <a:t> Swift </a:t>
            </a:r>
            <a:r>
              <a:rPr lang="en-US" sz="1600" dirty="0" err="1" smtClean="0">
                <a:solidFill>
                  <a:schemeClr val="bg1"/>
                </a:solidFill>
              </a:rPr>
              <a:t>Dezire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Vdi</a:t>
            </a:r>
            <a:r>
              <a:rPr lang="en-US" sz="1600" dirty="0" smtClean="0">
                <a:solidFill>
                  <a:schemeClr val="bg1"/>
                </a:solidFill>
              </a:rPr>
              <a:t> is the most commonly available car followed by </a:t>
            </a:r>
            <a:r>
              <a:rPr lang="en-US" sz="1600" dirty="0" err="1" smtClean="0">
                <a:solidFill>
                  <a:schemeClr val="bg1"/>
                </a:solidFill>
              </a:rPr>
              <a:t>Maruti</a:t>
            </a:r>
            <a:r>
              <a:rPr lang="en-US" sz="1600" dirty="0" smtClean="0">
                <a:solidFill>
                  <a:schemeClr val="bg1"/>
                </a:solidFill>
              </a:rPr>
              <a:t> Alto 800 </a:t>
            </a:r>
            <a:r>
              <a:rPr lang="en-US" sz="1600" dirty="0">
                <a:solidFill>
                  <a:schemeClr val="bg1"/>
                </a:solidFill>
              </a:rPr>
              <a:t>L</a:t>
            </a:r>
            <a:r>
              <a:rPr lang="en-US" sz="1600" dirty="0" smtClean="0">
                <a:solidFill>
                  <a:schemeClr val="bg1"/>
                </a:solidFill>
              </a:rPr>
              <a:t>XI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6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4473540"/>
              </p:ext>
            </p:extLst>
          </p:nvPr>
        </p:nvGraphicFramePr>
        <p:xfrm>
          <a:off x="5781675" y="1447800"/>
          <a:ext cx="566591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640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Graphic spid="6" grpId="0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535</TotalTime>
  <Words>411</Words>
  <Application>Microsoft Office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Wingdings</vt:lpstr>
      <vt:lpstr>Wingdings 3</vt:lpstr>
      <vt:lpstr>Ion Boardroom</vt:lpstr>
      <vt:lpstr>PowerPoint Presentation</vt:lpstr>
      <vt:lpstr>Introduction to CARS24</vt:lpstr>
      <vt:lpstr>Key Objective</vt:lpstr>
      <vt:lpstr>Useful Business Insights</vt:lpstr>
      <vt:lpstr>PowerPoint Presentation</vt:lpstr>
      <vt:lpstr>PowerPoint Presentation</vt:lpstr>
      <vt:lpstr>PowerPoint Presentation</vt:lpstr>
      <vt:lpstr>Number of cars by their fuel type and transmission types</vt:lpstr>
      <vt:lpstr>PowerPoint Presentation</vt:lpstr>
      <vt:lpstr>Number of cars by their fuel type and transmission types</vt:lpstr>
      <vt:lpstr>Number of cars by their Owner type and Seller types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Shreyash sao</dc:creator>
  <cp:lastModifiedBy>Shreyash sao</cp:lastModifiedBy>
  <cp:revision>26</cp:revision>
  <dcterms:created xsi:type="dcterms:W3CDTF">2023-11-21T09:21:41Z</dcterms:created>
  <dcterms:modified xsi:type="dcterms:W3CDTF">2023-11-21T18:20:51Z</dcterms:modified>
</cp:coreProperties>
</file>