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6"/>
  </p:notesMasterIdLst>
  <p:sldIdLst>
    <p:sldId id="256" r:id="rId2"/>
    <p:sldId id="257" r:id="rId3"/>
    <p:sldId id="265" r:id="rId4"/>
    <p:sldId id="271" r:id="rId5"/>
    <p:sldId id="266" r:id="rId6"/>
    <p:sldId id="267" r:id="rId7"/>
    <p:sldId id="269" r:id="rId8"/>
    <p:sldId id="268" r:id="rId9"/>
    <p:sldId id="273" r:id="rId10"/>
    <p:sldId id="272" r:id="rId11"/>
    <p:sldId id="274" r:id="rId12"/>
    <p:sldId id="275" r:id="rId13"/>
    <p:sldId id="264" r:id="rId14"/>
    <p:sldId id="276" r:id="rId15"/>
    <p:sldId id="277" r:id="rId16"/>
    <p:sldId id="278" r:id="rId17"/>
    <p:sldId id="282" r:id="rId18"/>
    <p:sldId id="281" r:id="rId19"/>
    <p:sldId id="283" r:id="rId20"/>
    <p:sldId id="284" r:id="rId21"/>
    <p:sldId id="286" r:id="rId22"/>
    <p:sldId id="287" r:id="rId23"/>
    <p:sldId id="288" r:id="rId24"/>
    <p:sldId id="27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628DF-A177-452A-947F-9F66046B8B06}" v="169" dt="2024-03-24T06:56:35.184"/>
    <p1510:client id="{6E4AAC70-5120-4AB0-9253-21AC75982BD1}" v="60" dt="2024-03-24T15:57:41.612"/>
    <p1510:client id="{7A047F8A-E26A-4009-B12E-C469017EA144}" v="57" dt="2024-03-24T03:46:52.686"/>
    <p1510:client id="{B05F608A-B455-4F9F-939D-6072EEFCEF0B}" v="215" dt="2024-03-24T06:28:38.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45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50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663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893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125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56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002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74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045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43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929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33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E44AC94-6EE0-E289-062C-087536CF6FE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6A475E65-2C0C-EA34-F2F5-CCF28C7930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8A98E935-557E-8C16-D911-36BE59922D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2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92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81A5085-F49C-CB0E-4ED5-1285A256370E}"/>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0BFE540-533E-DA52-0947-7FE1CCF828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12E0D2F-A53D-C9C2-729A-06D4E5B11A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75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0EE72F9-D749-AAF8-99C8-D676A975B268}"/>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0D9B9B8C-9B1C-1F5B-3749-BA7C74BF79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49D39AD1-6426-205D-C6A4-DBAEB56FB4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88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8E8276B2-AF6A-0782-04C7-DB001EBB4908}"/>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EDC89BF-43D7-128B-0E0D-6DFA82541B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A87A591-A025-E7C1-8814-91C6644673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7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3FDA9840-34C9-8261-5C00-EF9EE0EF981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BD844C32-B340-E7E9-8401-350A66EAD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50C2176-37FA-F09A-6DB6-AA503EC0B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35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81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C46E778-D638-9596-EEFE-076F0D5F77A7}"/>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0D16830-BA17-2E7B-335A-64D039704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4570EFB-C4B7-61CD-8798-8D0CB9DC0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59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2451912" y="423062"/>
            <a:ext cx="45873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2000">
                <a:cs typeface="Times New Roman" panose="02020603050405020304" pitchFamily="18" charset="0"/>
              </a:rPr>
              <a:t>Experiential Learning Phase -I : </a:t>
            </a:r>
          </a:p>
          <a:p>
            <a:pPr algn="ctr">
              <a:spcBef>
                <a:spcPct val="0"/>
              </a:spcBef>
              <a:buFontTx/>
              <a:buNone/>
              <a:defRPr/>
            </a:pPr>
            <a:endParaRPr lang="en-US" altLang="en-US" sz="2000">
              <a:cs typeface="Times New Roman" panose="02020603050405020304" pitchFamily="18" charset="0"/>
            </a:endParaRPr>
          </a:p>
          <a:p>
            <a:pPr algn="ctr">
              <a:spcBef>
                <a:spcPct val="0"/>
              </a:spcBef>
              <a:buFontTx/>
              <a:buNone/>
              <a:defRPr/>
            </a:pPr>
            <a:r>
              <a:rPr lang="en-US" altLang="en-US" sz="2000">
                <a:cs typeface="Times New Roman" panose="02020603050405020304" pitchFamily="18" charset="0"/>
              </a:rPr>
              <a:t>OPERATING SYSTEMS</a:t>
            </a:r>
            <a:endParaRPr lang="en-US" altLang="en-US" sz="2000" kern="0">
              <a:cs typeface="Times New Roman" panose="02020603050405020304" pitchFamily="18" charset="0"/>
            </a:endParaRPr>
          </a:p>
          <a:p>
            <a:pPr algn="ctr">
              <a:spcBef>
                <a:spcPct val="0"/>
              </a:spcBef>
              <a:buFontTx/>
              <a:buNone/>
              <a:defRPr/>
            </a:pPr>
            <a:endParaRPr lang="en-US" altLang="en-US" sz="2000">
              <a:cs typeface="Times New Roman" panose="02020603050405020304" pitchFamily="18" charset="0"/>
            </a:endParaRPr>
          </a:p>
          <a:p>
            <a:pPr algn="ctr">
              <a:spcBef>
                <a:spcPct val="0"/>
              </a:spcBef>
              <a:buFontTx/>
              <a:buNone/>
              <a:defRPr/>
            </a:pPr>
            <a:r>
              <a:rPr lang="en-US" altLang="en-US" sz="2000" kern="0">
                <a:cs typeface="Times New Roman" panose="02020603050405020304" pitchFamily="18" charset="0"/>
              </a:rPr>
              <a:t>Virtual Memory Profiler</a:t>
            </a:r>
          </a:p>
          <a:p>
            <a:pPr algn="ctr">
              <a:spcBef>
                <a:spcPct val="0"/>
              </a:spcBef>
              <a:buFontTx/>
              <a:buNone/>
              <a:defRPr/>
            </a:pPr>
            <a:endParaRPr lang="en-US" altLang="en-US" sz="4000">
              <a:latin typeface="Cambria" panose="02040503050406030204" pitchFamily="18" charset="0"/>
              <a:cs typeface="Arial" panose="020B0604020202020204" pitchFamily="34" charset="0"/>
            </a:endParaRPr>
          </a:p>
          <a:p>
            <a:pPr algn="ctr">
              <a:spcBef>
                <a:spcPct val="0"/>
              </a:spcBef>
              <a:buFontTx/>
              <a:buNone/>
              <a:defRPr/>
            </a:pPr>
            <a:r>
              <a:rPr lang="en-US" altLang="en-US" sz="400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881439" y="1682008"/>
            <a:ext cx="7728246" cy="397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en-US" altLang="en-US" sz="2183">
              <a:latin typeface="Times New Roman" panose="02020603050405020304" pitchFamily="18" charset="0"/>
              <a:cs typeface="Times New Roman" panose="02020603050405020304" pitchFamily="18" charset="0"/>
            </a:endParaRPr>
          </a:p>
          <a:p>
            <a:pPr algn="ctr">
              <a:defRPr/>
            </a:pPr>
            <a:r>
              <a:rPr lang="en-US" altLang="en-US" sz="2183">
                <a:latin typeface="Times New Roman" panose="02020603050405020304" pitchFamily="18" charset="0"/>
                <a:cs typeface="Times New Roman" panose="02020603050405020304" pitchFamily="18" charset="0"/>
              </a:rPr>
              <a:t>Team Introduction</a:t>
            </a:r>
          </a:p>
          <a:p>
            <a:pPr algn="ctr">
              <a:defRPr/>
            </a:pPr>
            <a:endParaRPr lang="en-US" altLang="en-US" sz="2183">
              <a:latin typeface="Times New Roman" panose="02020603050405020304" pitchFamily="18" charset="0"/>
              <a:cs typeface="Times New Roman" panose="02020603050405020304" pitchFamily="18" charset="0"/>
            </a:endParaRPr>
          </a:p>
          <a:p>
            <a:pPr algn="just">
              <a:defRPr/>
            </a:pPr>
            <a:r>
              <a:rPr lang="en-US" altLang="en-US" sz="2183">
                <a:latin typeface="Times New Roman" panose="02020603050405020304" pitchFamily="18" charset="0"/>
                <a:cs typeface="Times New Roman" panose="02020603050405020304" pitchFamily="18" charset="0"/>
              </a:rPr>
              <a:t>  </a:t>
            </a:r>
            <a:r>
              <a:rPr lang="en-US" altLang="en-US" sz="2183" err="1">
                <a:latin typeface="Times New Roman" panose="02020603050405020304" pitchFamily="18" charset="0"/>
                <a:cs typeface="Times New Roman" panose="02020603050405020304" pitchFamily="18" charset="0"/>
              </a:rPr>
              <a:t>Shreyashwini</a:t>
            </a:r>
            <a:r>
              <a:rPr lang="en-US" altLang="en-US" sz="2183">
                <a:latin typeface="Times New Roman" panose="02020603050405020304" pitchFamily="18" charset="0"/>
                <a:cs typeface="Times New Roman" panose="02020603050405020304" pitchFamily="18" charset="0"/>
              </a:rPr>
              <a:t> R         1RV22CS192</a:t>
            </a:r>
          </a:p>
          <a:p>
            <a:pPr algn="just">
              <a:defRPr/>
            </a:pPr>
            <a:r>
              <a:rPr lang="en-US" altLang="en-US" sz="2183">
                <a:latin typeface="Times New Roman" panose="02020603050405020304" pitchFamily="18" charset="0"/>
                <a:cs typeface="Times New Roman" panose="02020603050405020304" pitchFamily="18" charset="0"/>
              </a:rPr>
              <a:t>  Siri H                         1RV22CS198</a:t>
            </a:r>
          </a:p>
          <a:p>
            <a:pPr algn="just">
              <a:defRPr/>
            </a:pPr>
            <a:r>
              <a:rPr lang="en-US" altLang="en-US" sz="2183">
                <a:latin typeface="Times New Roman" panose="02020603050405020304" pitchFamily="18" charset="0"/>
                <a:cs typeface="Times New Roman" panose="02020603050405020304" pitchFamily="18" charset="0"/>
              </a:rPr>
              <a:t>  Vijayshree V M         1RV22CS232 </a:t>
            </a:r>
          </a:p>
          <a:p>
            <a:pPr>
              <a:defRPr/>
            </a:pPr>
            <a:endParaRPr lang="en-US" altLang="en-US" sz="2183">
              <a:latin typeface="Times New Roman" panose="02020603050405020304" pitchFamily="18" charset="0"/>
              <a:cs typeface="Times New Roman" panose="02020603050405020304" pitchFamily="18" charset="0"/>
            </a:endParaRPr>
          </a:p>
          <a:p>
            <a:pPr>
              <a:defRPr/>
            </a:pPr>
            <a:r>
              <a:rPr lang="en-US" altLang="en-US" sz="2400" kern="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a:t>
            </a:r>
            <a:r>
              <a:rPr lang="en-US" altLang="en-US" sz="2400" kern="0">
                <a:latin typeface="Times New Roman" panose="02020603050405020304" pitchFamily="18" charset="0"/>
                <a:cs typeface="Times New Roman" panose="02020603050405020304" pitchFamily="18" charset="0"/>
              </a:rPr>
              <a:t> 					</a:t>
            </a:r>
          </a:p>
          <a:p>
            <a:pPr>
              <a:defRPr/>
            </a:pPr>
            <a:endParaRPr lang="en-US" altLang="en-US" sz="2183"/>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2" name="Picture 1" descr="A screenshot of a computer program&#10;&#10;Description automatically generated">
            <a:extLst>
              <a:ext uri="{FF2B5EF4-FFF2-40B4-BE49-F238E27FC236}">
                <a16:creationId xmlns:a16="http://schemas.microsoft.com/office/drawing/2014/main" id="{CA957002-5423-602A-59B9-C8C4F1BA1F3F}"/>
              </a:ext>
            </a:extLst>
          </p:cNvPr>
          <p:cNvPicPr>
            <a:picLocks noChangeAspect="1"/>
          </p:cNvPicPr>
          <p:nvPr/>
        </p:nvPicPr>
        <p:blipFill>
          <a:blip r:embed="rId3"/>
          <a:stretch>
            <a:fillRect/>
          </a:stretch>
        </p:blipFill>
        <p:spPr>
          <a:xfrm>
            <a:off x="2055855" y="945805"/>
            <a:ext cx="5109520" cy="3892895"/>
          </a:xfrm>
          <a:prstGeom prst="rect">
            <a:avLst/>
          </a:prstGeom>
        </p:spPr>
      </p:pic>
    </p:spTree>
    <p:extLst>
      <p:ext uri="{BB962C8B-B14F-4D97-AF65-F5344CB8AC3E}">
        <p14:creationId xmlns:p14="http://schemas.microsoft.com/office/powerpoint/2010/main" val="256650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2" name="Picture 1" descr="A screenshot of a computer program&#10;&#10;Description automatically generated">
            <a:extLst>
              <a:ext uri="{FF2B5EF4-FFF2-40B4-BE49-F238E27FC236}">
                <a16:creationId xmlns:a16="http://schemas.microsoft.com/office/drawing/2014/main" id="{BC9D79F3-579F-1450-852C-414C916480CC}"/>
              </a:ext>
            </a:extLst>
          </p:cNvPr>
          <p:cNvPicPr>
            <a:picLocks noChangeAspect="1"/>
          </p:cNvPicPr>
          <p:nvPr/>
        </p:nvPicPr>
        <p:blipFill>
          <a:blip r:embed="rId3"/>
          <a:stretch>
            <a:fillRect/>
          </a:stretch>
        </p:blipFill>
        <p:spPr>
          <a:xfrm>
            <a:off x="2565571" y="790961"/>
            <a:ext cx="4476236" cy="4125356"/>
          </a:xfrm>
          <a:prstGeom prst="rect">
            <a:avLst/>
          </a:prstGeom>
        </p:spPr>
      </p:pic>
    </p:spTree>
    <p:extLst>
      <p:ext uri="{BB962C8B-B14F-4D97-AF65-F5344CB8AC3E}">
        <p14:creationId xmlns:p14="http://schemas.microsoft.com/office/powerpoint/2010/main" val="341696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4" name="Picture 3" descr="A white screen with black text&#10;&#10;Description automatically generated">
            <a:extLst>
              <a:ext uri="{FF2B5EF4-FFF2-40B4-BE49-F238E27FC236}">
                <a16:creationId xmlns:a16="http://schemas.microsoft.com/office/drawing/2014/main" id="{FCDA50F1-ABFE-1EAE-610D-51248F43BEDB}"/>
              </a:ext>
            </a:extLst>
          </p:cNvPr>
          <p:cNvPicPr>
            <a:picLocks noChangeAspect="1"/>
          </p:cNvPicPr>
          <p:nvPr/>
        </p:nvPicPr>
        <p:blipFill>
          <a:blip r:embed="rId3"/>
          <a:stretch>
            <a:fillRect/>
          </a:stretch>
        </p:blipFill>
        <p:spPr>
          <a:xfrm>
            <a:off x="2040409" y="761484"/>
            <a:ext cx="5433885" cy="4276984"/>
          </a:xfrm>
          <a:prstGeom prst="rect">
            <a:avLst/>
          </a:prstGeom>
        </p:spPr>
      </p:pic>
    </p:spTree>
    <p:extLst>
      <p:ext uri="{BB962C8B-B14F-4D97-AF65-F5344CB8AC3E}">
        <p14:creationId xmlns:p14="http://schemas.microsoft.com/office/powerpoint/2010/main" val="63304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307777"/>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OUTPUT</a:t>
            </a:r>
            <a:endParaRPr lang="en-US" altLang="en-US" sz="1800">
              <a:solidFill>
                <a:schemeClr val="accent2"/>
              </a:solidFill>
              <a:latin typeface="Castellar"/>
            </a:endParaRPr>
          </a:p>
        </p:txBody>
      </p:sp>
      <p:pic>
        <p:nvPicPr>
          <p:cNvPr id="2" name="Picture 1" descr="A screenshot of a computer&#10;&#10;Description automatically generated">
            <a:extLst>
              <a:ext uri="{FF2B5EF4-FFF2-40B4-BE49-F238E27FC236}">
                <a16:creationId xmlns:a16="http://schemas.microsoft.com/office/drawing/2014/main" id="{C5FA5FB8-4899-F184-F866-2F18D54ADC50}"/>
              </a:ext>
            </a:extLst>
          </p:cNvPr>
          <p:cNvPicPr>
            <a:picLocks noChangeAspect="1"/>
          </p:cNvPicPr>
          <p:nvPr/>
        </p:nvPicPr>
        <p:blipFill>
          <a:blip r:embed="rId3"/>
          <a:stretch>
            <a:fillRect/>
          </a:stretch>
        </p:blipFill>
        <p:spPr>
          <a:xfrm>
            <a:off x="418935" y="1120172"/>
            <a:ext cx="5153025" cy="124777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20FC60CB-C1B7-FB69-D3B2-D95877078A64}"/>
              </a:ext>
            </a:extLst>
          </p:cNvPr>
          <p:cNvPicPr>
            <a:picLocks noChangeAspect="1"/>
          </p:cNvPicPr>
          <p:nvPr/>
        </p:nvPicPr>
        <p:blipFill>
          <a:blip r:embed="rId4"/>
          <a:stretch>
            <a:fillRect/>
          </a:stretch>
        </p:blipFill>
        <p:spPr>
          <a:xfrm>
            <a:off x="416019" y="2504795"/>
            <a:ext cx="5857875" cy="2066925"/>
          </a:xfrm>
          <a:prstGeom prst="rect">
            <a:avLst/>
          </a:prstGeom>
        </p:spPr>
      </p:pic>
    </p:spTree>
    <p:extLst>
      <p:ext uri="{BB962C8B-B14F-4D97-AF65-F5344CB8AC3E}">
        <p14:creationId xmlns:p14="http://schemas.microsoft.com/office/powerpoint/2010/main" val="174425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C933-B33B-F0BC-DF7B-B1A8CD4FB2D5}"/>
              </a:ext>
            </a:extLst>
          </p:cNvPr>
          <p:cNvSpPr>
            <a:spLocks noGrp="1"/>
          </p:cNvSpPr>
          <p:nvPr>
            <p:ph type="title"/>
          </p:nvPr>
        </p:nvSpPr>
        <p:spPr>
          <a:xfrm>
            <a:off x="375160" y="801578"/>
            <a:ext cx="8520600" cy="572700"/>
          </a:xfrm>
        </p:spPr>
        <p:txBody>
          <a:bodyPr>
            <a:normAutofit/>
          </a:bodyPr>
          <a:lstStyle/>
          <a:p>
            <a:r>
              <a:rPr lang="en-US" sz="2100"/>
              <a:t>Different system calls and functions used :</a:t>
            </a:r>
            <a:endParaRPr lang="en-US"/>
          </a:p>
        </p:txBody>
      </p:sp>
      <p:sp>
        <p:nvSpPr>
          <p:cNvPr id="3" name="Text Placeholder 2">
            <a:extLst>
              <a:ext uri="{FF2B5EF4-FFF2-40B4-BE49-F238E27FC236}">
                <a16:creationId xmlns:a16="http://schemas.microsoft.com/office/drawing/2014/main" id="{8CF354AA-9784-3D88-1CE5-6D7B8752BA94}"/>
              </a:ext>
            </a:extLst>
          </p:cNvPr>
          <p:cNvSpPr>
            <a:spLocks noGrp="1"/>
          </p:cNvSpPr>
          <p:nvPr>
            <p:ph type="body" idx="1"/>
          </p:nvPr>
        </p:nvSpPr>
        <p:spPr>
          <a:xfrm>
            <a:off x="77637" y="748526"/>
            <a:ext cx="8553730" cy="4294356"/>
          </a:xfrm>
        </p:spPr>
        <p:txBody>
          <a:bodyPr spcFirstLastPara="1" wrap="square" lIns="91425" tIns="91425" rIns="91425" bIns="91425" anchor="t" anchorCtr="0">
            <a:noAutofit/>
          </a:bodyPr>
          <a:lstStyle/>
          <a:p>
            <a:pPr marL="114300" indent="0">
              <a:buNone/>
            </a:pPr>
            <a:endParaRPr lang="en-US" sz="2400">
              <a:solidFill>
                <a:srgbClr val="000000"/>
              </a:solidFill>
            </a:endParaRPr>
          </a:p>
          <a:p>
            <a:pPr>
              <a:lnSpc>
                <a:spcPct val="114999"/>
              </a:lnSpc>
            </a:pPr>
            <a:r>
              <a:rPr lang="en-US" sz="1200" dirty="0" err="1">
                <a:solidFill>
                  <a:srgbClr val="0D0D0D"/>
                </a:solidFill>
              </a:rPr>
              <a:t>sprintf</a:t>
            </a:r>
            <a:r>
              <a:rPr lang="en-US" sz="1200" dirty="0">
                <a:solidFill>
                  <a:srgbClr val="0D0D0D"/>
                </a:solidFill>
              </a:rPr>
              <a:t>: This function formats and stores a series of characters and values in the command array, constructing the command to read the process's memory maps. It's used to generate the command string.</a:t>
            </a:r>
            <a:endParaRPr lang="en-US" sz="1200" dirty="0"/>
          </a:p>
          <a:p>
            <a:pPr>
              <a:lnSpc>
                <a:spcPct val="114999"/>
              </a:lnSpc>
            </a:pPr>
            <a:endParaRPr lang="en-US" sz="1200" dirty="0"/>
          </a:p>
          <a:p>
            <a:pPr>
              <a:lnSpc>
                <a:spcPct val="114999"/>
              </a:lnSpc>
            </a:pPr>
            <a:r>
              <a:rPr lang="en-US" sz="1200" dirty="0" err="1">
                <a:solidFill>
                  <a:srgbClr val="0D0D0D"/>
                </a:solidFill>
              </a:rPr>
              <a:t>popen</a:t>
            </a:r>
            <a:r>
              <a:rPr lang="en-US" sz="1200" dirty="0">
                <a:solidFill>
                  <a:srgbClr val="0D0D0D"/>
                </a:solidFill>
              </a:rPr>
              <a:t>: This function opens a pipe to execute a shell command (cat /proc/{</a:t>
            </a:r>
            <a:r>
              <a:rPr lang="en-US" sz="1200" dirty="0" err="1">
                <a:solidFill>
                  <a:srgbClr val="0D0D0D"/>
                </a:solidFill>
              </a:rPr>
              <a:t>pid</a:t>
            </a:r>
            <a:r>
              <a:rPr lang="en-US" sz="1200" dirty="0">
                <a:solidFill>
                  <a:srgbClr val="0D0D0D"/>
                </a:solidFill>
              </a:rPr>
              <a:t>}/maps) and returns a stream that can be used to read the output of the command. It's used to execute the command and read the memory mapping information.</a:t>
            </a:r>
            <a:endParaRPr lang="en-US" sz="1200" dirty="0"/>
          </a:p>
          <a:p>
            <a:pPr>
              <a:lnSpc>
                <a:spcPct val="114999"/>
              </a:lnSpc>
            </a:pPr>
            <a:endParaRPr lang="en-US" sz="1200" dirty="0"/>
          </a:p>
          <a:p>
            <a:pPr>
              <a:lnSpc>
                <a:spcPct val="114999"/>
              </a:lnSpc>
            </a:pPr>
            <a:r>
              <a:rPr lang="en-US" sz="1200" dirty="0" err="1">
                <a:solidFill>
                  <a:srgbClr val="0D0D0D"/>
                </a:solidFill>
              </a:rPr>
              <a:t>fgets</a:t>
            </a:r>
            <a:r>
              <a:rPr lang="en-US" sz="1200" dirty="0">
                <a:solidFill>
                  <a:srgbClr val="0D0D0D"/>
                </a:solidFill>
              </a:rPr>
              <a:t>: This function reads a line from the stream (</a:t>
            </a:r>
            <a:r>
              <a:rPr lang="en-US" sz="1200" dirty="0" err="1">
                <a:solidFill>
                  <a:srgbClr val="0D0D0D"/>
                </a:solidFill>
              </a:rPr>
              <a:t>fp</a:t>
            </a:r>
            <a:r>
              <a:rPr lang="en-US" sz="1200" dirty="0">
                <a:solidFill>
                  <a:srgbClr val="0D0D0D"/>
                </a:solidFill>
              </a:rPr>
              <a:t>) and stores it into the line buffer. It's used to read the output of the command line by line, representing memory mapping information.</a:t>
            </a:r>
            <a:endParaRPr lang="en-US" sz="1200" dirty="0"/>
          </a:p>
          <a:p>
            <a:pPr>
              <a:lnSpc>
                <a:spcPct val="114999"/>
              </a:lnSpc>
            </a:pPr>
            <a:endParaRPr lang="en-US" sz="1200" dirty="0"/>
          </a:p>
          <a:p>
            <a:pPr>
              <a:lnSpc>
                <a:spcPct val="114999"/>
              </a:lnSpc>
            </a:pPr>
            <a:r>
              <a:rPr lang="en-US" sz="1200" dirty="0" err="1">
                <a:solidFill>
                  <a:srgbClr val="0D0D0D"/>
                </a:solidFill>
              </a:rPr>
              <a:t>printf</a:t>
            </a:r>
            <a:r>
              <a:rPr lang="en-US" sz="1200" dirty="0">
                <a:solidFill>
                  <a:srgbClr val="0D0D0D"/>
                </a:solidFill>
              </a:rPr>
              <a:t>: This function prints formatted output to the standard output. It's used to print memory mapping information to the console.</a:t>
            </a:r>
            <a:endParaRPr lang="en-US" sz="1200" dirty="0"/>
          </a:p>
          <a:p>
            <a:pPr>
              <a:lnSpc>
                <a:spcPct val="114999"/>
              </a:lnSpc>
            </a:pPr>
            <a:endParaRPr lang="en-US" sz="1200" dirty="0"/>
          </a:p>
          <a:p>
            <a:pPr>
              <a:lnSpc>
                <a:spcPct val="114999"/>
              </a:lnSpc>
            </a:pPr>
            <a:r>
              <a:rPr lang="en-US" sz="1200" dirty="0" err="1">
                <a:solidFill>
                  <a:srgbClr val="0D0D0D"/>
                </a:solidFill>
              </a:rPr>
              <a:t>pclose</a:t>
            </a:r>
            <a:r>
              <a:rPr lang="en-US" sz="1200" dirty="0">
                <a:solidFill>
                  <a:srgbClr val="0D0D0D"/>
                </a:solidFill>
              </a:rPr>
              <a:t>: This function closes the pipe (</a:t>
            </a:r>
            <a:r>
              <a:rPr lang="en-US" sz="1200" dirty="0" err="1">
                <a:solidFill>
                  <a:srgbClr val="0D0D0D"/>
                </a:solidFill>
              </a:rPr>
              <a:t>fp</a:t>
            </a:r>
            <a:r>
              <a:rPr lang="en-US" sz="1200" dirty="0">
                <a:solidFill>
                  <a:srgbClr val="0D0D0D"/>
                </a:solidFill>
              </a:rPr>
              <a:t>) associated with the command, ensuring that the command execution is complete and releasing any resources associated with it.</a:t>
            </a:r>
            <a:endParaRPr lang="en-US" sz="1200" dirty="0"/>
          </a:p>
          <a:p>
            <a:pPr>
              <a:lnSpc>
                <a:spcPct val="114999"/>
              </a:lnSpc>
            </a:pPr>
            <a:endParaRPr lang="en-US" sz="1200" dirty="0"/>
          </a:p>
          <a:p>
            <a:pPr>
              <a:lnSpc>
                <a:spcPct val="114999"/>
              </a:lnSpc>
            </a:pPr>
            <a:r>
              <a:rPr lang="en-US" sz="1200" dirty="0" err="1">
                <a:solidFill>
                  <a:srgbClr val="0D0D0D"/>
                </a:solidFill>
              </a:rPr>
              <a:t>atoi</a:t>
            </a:r>
            <a:r>
              <a:rPr lang="en-US" sz="1200" dirty="0">
                <a:solidFill>
                  <a:srgbClr val="0D0D0D"/>
                </a:solidFill>
              </a:rPr>
              <a:t>: This function converts a string argument (</a:t>
            </a:r>
            <a:r>
              <a:rPr lang="en-US" sz="1200" dirty="0" err="1">
                <a:solidFill>
                  <a:srgbClr val="0D0D0D"/>
                </a:solidFill>
              </a:rPr>
              <a:t>argv</a:t>
            </a:r>
            <a:r>
              <a:rPr lang="en-US" sz="1200" dirty="0">
                <a:solidFill>
                  <a:srgbClr val="0D0D0D"/>
                </a:solidFill>
              </a:rPr>
              <a:t>[1]) to an integer (</a:t>
            </a:r>
            <a:r>
              <a:rPr lang="en-US" sz="1200" dirty="0" err="1">
                <a:solidFill>
                  <a:srgbClr val="0D0D0D"/>
                </a:solidFill>
              </a:rPr>
              <a:t>pid_t</a:t>
            </a:r>
            <a:r>
              <a:rPr lang="en-US" sz="1200" dirty="0">
                <a:solidFill>
                  <a:srgbClr val="0D0D0D"/>
                </a:solidFill>
              </a:rPr>
              <a:t> </a:t>
            </a:r>
            <a:r>
              <a:rPr lang="en-US" sz="1200" dirty="0" err="1">
                <a:solidFill>
                  <a:srgbClr val="0D0D0D"/>
                </a:solidFill>
              </a:rPr>
              <a:t>pid</a:t>
            </a:r>
            <a:r>
              <a:rPr lang="en-US" sz="1200" dirty="0">
                <a:solidFill>
                  <a:srgbClr val="0D0D0D"/>
                </a:solidFill>
              </a:rPr>
              <a:t>). It's used to extract the process ID from the command-line argument</a:t>
            </a:r>
            <a:endParaRPr lang="en-US" sz="1200" dirty="0"/>
          </a:p>
          <a:p>
            <a:pPr>
              <a:lnSpc>
                <a:spcPct val="114999"/>
              </a:lnSpc>
            </a:pPr>
            <a:endParaRPr lang="en-US" sz="1500" dirty="0"/>
          </a:p>
        </p:txBody>
      </p:sp>
    </p:spTree>
    <p:extLst>
      <p:ext uri="{BB962C8B-B14F-4D97-AF65-F5344CB8AC3E}">
        <p14:creationId xmlns:p14="http://schemas.microsoft.com/office/powerpoint/2010/main" val="100741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104644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a:t>
            </a:r>
            <a:r>
              <a:rPr lang="en-US" sz="2400">
                <a:latin typeface="Castellar"/>
                <a:cs typeface="Times New Roman"/>
              </a:rPr>
              <a:t>Memory Mapping Information</a:t>
            </a:r>
          </a:p>
          <a:p>
            <a:pPr algn="ctr">
              <a:spcBef>
                <a:spcPct val="0"/>
              </a:spcBef>
            </a:pPr>
            <a:endParaRPr lang="en-US" altLang="en-US">
              <a:solidFill>
                <a:schemeClr val="accent2"/>
              </a:solidFill>
              <a:latin typeface="Castellar"/>
            </a:endParaRPr>
          </a:p>
        </p:txBody>
      </p:sp>
      <p:sp>
        <p:nvSpPr>
          <p:cNvPr id="5" name="TextBox 4">
            <a:extLst>
              <a:ext uri="{FF2B5EF4-FFF2-40B4-BE49-F238E27FC236}">
                <a16:creationId xmlns:a16="http://schemas.microsoft.com/office/drawing/2014/main" id="{95C15BDE-E3F7-D882-5063-BEF86B5632FF}"/>
              </a:ext>
            </a:extLst>
          </p:cNvPr>
          <p:cNvSpPr txBox="1"/>
          <p:nvPr/>
        </p:nvSpPr>
        <p:spPr>
          <a:xfrm>
            <a:off x="1532238" y="960739"/>
            <a:ext cx="621081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#include &lt;</a:t>
            </a:r>
            <a:r>
              <a:rPr lang="en-US" err="1"/>
              <a:t>stdio.h</a:t>
            </a:r>
            <a:r>
              <a:rPr lang="en-US"/>
              <a:t>&gt;</a:t>
            </a:r>
          </a:p>
          <a:p>
            <a:r>
              <a:rPr lang="en-US"/>
              <a:t>#include &lt;</a:t>
            </a:r>
            <a:r>
              <a:rPr lang="en-US" err="1"/>
              <a:t>stdlib.h</a:t>
            </a:r>
            <a:r>
              <a:rPr lang="en-US"/>
              <a:t>&gt;</a:t>
            </a:r>
          </a:p>
          <a:p>
            <a:r>
              <a:rPr lang="en-US"/>
              <a:t>#include &lt;</a:t>
            </a:r>
            <a:r>
              <a:rPr lang="en-US" err="1"/>
              <a:t>unistd.h</a:t>
            </a:r>
            <a:r>
              <a:rPr lang="en-US"/>
              <a:t>&gt;</a:t>
            </a:r>
          </a:p>
          <a:p>
            <a:r>
              <a:rPr lang="en-US"/>
              <a:t>#include &lt;</a:t>
            </a:r>
            <a:r>
              <a:rPr lang="en-US" err="1"/>
              <a:t>string.h</a:t>
            </a:r>
            <a:r>
              <a:rPr lang="en-US"/>
              <a:t>&gt;</a:t>
            </a:r>
          </a:p>
          <a:p>
            <a:endParaRPr lang="en-US" sz="1200"/>
          </a:p>
          <a:p>
            <a:r>
              <a:rPr lang="en-US"/>
              <a:t>void </a:t>
            </a:r>
            <a:r>
              <a:rPr lang="en-US" err="1"/>
              <a:t>check_memory_maps</a:t>
            </a:r>
            <a:r>
              <a:rPr lang="en-US"/>
              <a:t>(</a:t>
            </a:r>
            <a:r>
              <a:rPr lang="en-US" err="1"/>
              <a:t>pid_t</a:t>
            </a:r>
            <a:r>
              <a:rPr lang="en-US"/>
              <a:t> </a:t>
            </a:r>
            <a:r>
              <a:rPr lang="en-US" err="1"/>
              <a:t>pid</a:t>
            </a:r>
            <a:r>
              <a:rPr lang="en-US"/>
              <a:t>) {</a:t>
            </a:r>
          </a:p>
          <a:p>
            <a:r>
              <a:rPr lang="en-US"/>
              <a:t>    char command[128];</a:t>
            </a:r>
          </a:p>
          <a:p>
            <a:r>
              <a:rPr lang="en-US"/>
              <a:t>    FILE *</a:t>
            </a:r>
            <a:r>
              <a:rPr lang="en-US" err="1"/>
              <a:t>fp</a:t>
            </a:r>
            <a:r>
              <a:rPr lang="en-US"/>
              <a:t>;</a:t>
            </a:r>
          </a:p>
          <a:p>
            <a:endParaRPr lang="en-US" sz="1200"/>
          </a:p>
          <a:p>
            <a:r>
              <a:rPr lang="en-US"/>
              <a:t>    // Construct the command to read the process's memory maps</a:t>
            </a:r>
          </a:p>
          <a:p>
            <a:r>
              <a:rPr lang="en-US"/>
              <a:t>    </a:t>
            </a:r>
            <a:r>
              <a:rPr lang="en-US" err="1"/>
              <a:t>sprintf</a:t>
            </a:r>
            <a:r>
              <a:rPr lang="en-US"/>
              <a:t>(command, "cat /proc/%d/maps", </a:t>
            </a:r>
            <a:r>
              <a:rPr lang="en-US" err="1"/>
              <a:t>pid</a:t>
            </a:r>
            <a:r>
              <a:rPr lang="en-US"/>
              <a:t>);</a:t>
            </a:r>
          </a:p>
          <a:p>
            <a:endParaRPr lang="en-US" sz="1200"/>
          </a:p>
          <a:p>
            <a:r>
              <a:rPr lang="en-US"/>
              <a:t>    // Open a pipe to read the output of the command</a:t>
            </a:r>
          </a:p>
          <a:p>
            <a:r>
              <a:rPr lang="en-US"/>
              <a:t>    </a:t>
            </a:r>
            <a:r>
              <a:rPr lang="en-US" err="1"/>
              <a:t>fp</a:t>
            </a:r>
            <a:r>
              <a:rPr lang="en-US"/>
              <a:t> = </a:t>
            </a:r>
            <a:r>
              <a:rPr lang="en-US" err="1"/>
              <a:t>popen</a:t>
            </a:r>
            <a:r>
              <a:rPr lang="en-US"/>
              <a:t>(command, "r");</a:t>
            </a:r>
          </a:p>
          <a:p>
            <a:r>
              <a:rPr lang="en-US"/>
              <a:t>    if (!</a:t>
            </a:r>
            <a:r>
              <a:rPr lang="en-US" err="1"/>
              <a:t>fp</a:t>
            </a:r>
            <a:r>
              <a:rPr lang="en-US"/>
              <a:t>) {</a:t>
            </a:r>
          </a:p>
          <a:p>
            <a:r>
              <a:rPr lang="en-US"/>
              <a:t>        </a:t>
            </a:r>
            <a:r>
              <a:rPr lang="en-US" err="1"/>
              <a:t>perror</a:t>
            </a:r>
            <a:r>
              <a:rPr lang="en-US"/>
              <a:t>("</a:t>
            </a:r>
            <a:r>
              <a:rPr lang="en-US" err="1"/>
              <a:t>popen</a:t>
            </a:r>
            <a:r>
              <a:rPr lang="en-US"/>
              <a:t>");</a:t>
            </a:r>
          </a:p>
          <a:p>
            <a:r>
              <a:rPr lang="en-US"/>
              <a:t>        exit(1);</a:t>
            </a:r>
          </a:p>
          <a:p>
            <a:r>
              <a:rPr lang="en-US"/>
              <a:t>    }</a:t>
            </a:r>
          </a:p>
          <a:p>
            <a:endParaRPr lang="en-US" sz="1200"/>
          </a:p>
          <a:p>
            <a:r>
              <a:rPr lang="en-US"/>
              <a:t>    </a:t>
            </a:r>
          </a:p>
        </p:txBody>
      </p:sp>
    </p:spTree>
    <p:extLst>
      <p:ext uri="{BB962C8B-B14F-4D97-AF65-F5344CB8AC3E}">
        <p14:creationId xmlns:p14="http://schemas.microsoft.com/office/powerpoint/2010/main" val="223210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11B2ED-F8BE-28B9-E610-A03BA976EFFB}"/>
              </a:ext>
            </a:extLst>
          </p:cNvPr>
          <p:cNvSpPr>
            <a:spLocks noGrp="1"/>
          </p:cNvSpPr>
          <p:nvPr>
            <p:ph type="body" idx="1"/>
          </p:nvPr>
        </p:nvSpPr>
        <p:spPr>
          <a:xfrm>
            <a:off x="276419" y="1185601"/>
            <a:ext cx="8520600" cy="3416400"/>
          </a:xfrm>
        </p:spPr>
        <p:txBody>
          <a:bodyPr>
            <a:normAutofit fontScale="77500" lnSpcReduction="20000"/>
          </a:bodyPr>
          <a:lstStyle/>
          <a:p>
            <a:pPr marL="114300" indent="0">
              <a:lnSpc>
                <a:spcPct val="100000"/>
              </a:lnSpc>
              <a:buNone/>
            </a:pPr>
            <a:r>
              <a:rPr lang="en-US" sz="1400">
                <a:solidFill>
                  <a:srgbClr val="000000"/>
                </a:solidFill>
              </a:rPr>
              <a:t>char line[256];</a:t>
            </a:r>
            <a:endParaRPr lang="en-US"/>
          </a:p>
          <a:p>
            <a:pPr marL="114300" indent="0">
              <a:lnSpc>
                <a:spcPct val="100000"/>
              </a:lnSpc>
              <a:buNone/>
            </a:pPr>
            <a:r>
              <a:rPr lang="en-US" sz="1400">
                <a:solidFill>
                  <a:srgbClr val="000000"/>
                </a:solidFill>
              </a:rPr>
              <a:t>    while (</a:t>
            </a:r>
            <a:r>
              <a:rPr lang="en-US" sz="1400" err="1">
                <a:solidFill>
                  <a:srgbClr val="000000"/>
                </a:solidFill>
              </a:rPr>
              <a:t>fgets</a:t>
            </a:r>
            <a:r>
              <a:rPr lang="en-US" sz="1400">
                <a:solidFill>
                  <a:srgbClr val="000000"/>
                </a:solidFill>
              </a:rPr>
              <a:t>(line, </a:t>
            </a:r>
            <a:r>
              <a:rPr lang="en-US" sz="1400" err="1">
                <a:solidFill>
                  <a:srgbClr val="000000"/>
                </a:solidFill>
              </a:rPr>
              <a:t>sizeof</a:t>
            </a:r>
            <a:r>
              <a:rPr lang="en-US" sz="1400">
                <a:solidFill>
                  <a:srgbClr val="000000"/>
                </a:solidFill>
              </a:rPr>
              <a:t>(line), </a:t>
            </a:r>
            <a:r>
              <a:rPr lang="en-US" sz="1400" err="1">
                <a:solidFill>
                  <a:srgbClr val="000000"/>
                </a:solidFill>
              </a:rPr>
              <a:t>fp</a:t>
            </a:r>
            <a:r>
              <a:rPr lang="en-US" sz="1400">
                <a:solidFill>
                  <a:srgbClr val="000000"/>
                </a:solidFill>
              </a:rPr>
              <a:t>)) {</a:t>
            </a:r>
          </a:p>
          <a:p>
            <a:pPr marL="114300" indent="0">
              <a:lnSpc>
                <a:spcPct val="100000"/>
              </a:lnSpc>
              <a:buNone/>
            </a:pPr>
            <a:r>
              <a:rPr lang="en-US" sz="1400">
                <a:solidFill>
                  <a:srgbClr val="000000"/>
                </a:solidFill>
              </a:rPr>
              <a:t>        // Print the memory mapping information</a:t>
            </a:r>
          </a:p>
          <a:p>
            <a:pPr marL="114300" indent="0">
              <a:lnSpc>
                <a:spcPct val="100000"/>
              </a:lnSpc>
              <a:buNone/>
            </a:pPr>
            <a:r>
              <a:rPr lang="en-US" sz="1400">
                <a:solidFill>
                  <a:srgbClr val="000000"/>
                </a:solidFill>
              </a:rPr>
              <a:t>        </a:t>
            </a:r>
            <a:r>
              <a:rPr lang="en-US" sz="1400" err="1">
                <a:solidFill>
                  <a:srgbClr val="000000"/>
                </a:solidFill>
              </a:rPr>
              <a:t>printf</a:t>
            </a:r>
            <a:r>
              <a:rPr lang="en-US" sz="1400">
                <a:solidFill>
                  <a:srgbClr val="000000"/>
                </a:solidFill>
              </a:rPr>
              <a:t>("Memory Mapping Information (PID %d):\</a:t>
            </a:r>
            <a:r>
              <a:rPr lang="en-US" sz="1400" err="1">
                <a:solidFill>
                  <a:srgbClr val="000000"/>
                </a:solidFill>
              </a:rPr>
              <a:t>n%s</a:t>
            </a:r>
            <a:r>
              <a:rPr lang="en-US" sz="1400">
                <a:solidFill>
                  <a:srgbClr val="000000"/>
                </a:solidFill>
              </a:rPr>
              <a:t>", </a:t>
            </a:r>
            <a:r>
              <a:rPr lang="en-US" sz="1400" err="1">
                <a:solidFill>
                  <a:srgbClr val="000000"/>
                </a:solidFill>
              </a:rPr>
              <a:t>pid</a:t>
            </a:r>
            <a:r>
              <a:rPr lang="en-US" sz="1400">
                <a:solidFill>
                  <a:srgbClr val="000000"/>
                </a:solidFill>
              </a:rPr>
              <a:t>, line);</a:t>
            </a:r>
          </a:p>
          <a:p>
            <a:pPr marL="114300" indent="0">
              <a:lnSpc>
                <a:spcPct val="100000"/>
              </a:lnSpc>
              <a:buNone/>
            </a:pPr>
            <a:r>
              <a:rPr lang="en-US" sz="1400">
                <a:solidFill>
                  <a:srgbClr val="000000"/>
                </a:solidFill>
              </a:rPr>
              <a:t>    }</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 Close the pipe</a:t>
            </a:r>
          </a:p>
          <a:p>
            <a:pPr marL="114300" indent="0">
              <a:lnSpc>
                <a:spcPct val="100000"/>
              </a:lnSpc>
              <a:buNone/>
            </a:pPr>
            <a:r>
              <a:rPr lang="en-US" sz="1400">
                <a:solidFill>
                  <a:srgbClr val="000000"/>
                </a:solidFill>
              </a:rPr>
              <a:t>    </a:t>
            </a:r>
            <a:r>
              <a:rPr lang="en-US" sz="1400" err="1">
                <a:solidFill>
                  <a:srgbClr val="000000"/>
                </a:solidFill>
              </a:rPr>
              <a:t>pclose</a:t>
            </a:r>
            <a:r>
              <a:rPr lang="en-US" sz="1400">
                <a:solidFill>
                  <a:srgbClr val="000000"/>
                </a:solidFill>
              </a:rPr>
              <a:t>(</a:t>
            </a:r>
            <a:r>
              <a:rPr lang="en-US" sz="1400" err="1">
                <a:solidFill>
                  <a:srgbClr val="000000"/>
                </a:solidFill>
              </a:rPr>
              <a:t>fp</a:t>
            </a:r>
            <a:r>
              <a:rPr lang="en-US" sz="1400">
                <a:solidFill>
                  <a:srgbClr val="000000"/>
                </a:solidFill>
              </a:rPr>
              <a:t>);</a:t>
            </a:r>
          </a:p>
          <a:p>
            <a:pPr marL="114300" indent="0">
              <a:lnSpc>
                <a:spcPct val="100000"/>
              </a:lnSpc>
              <a:buNone/>
            </a:pPr>
            <a:r>
              <a:rPr lang="en-US" sz="1400">
                <a:solidFill>
                  <a:srgbClr val="000000"/>
                </a:solidFill>
              </a:rPr>
              <a:t>}</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int main(int </a:t>
            </a:r>
            <a:r>
              <a:rPr lang="en-US" sz="1400" err="1">
                <a:solidFill>
                  <a:srgbClr val="000000"/>
                </a:solidFill>
              </a:rPr>
              <a:t>argc</a:t>
            </a:r>
            <a:r>
              <a:rPr lang="en-US" sz="1400">
                <a:solidFill>
                  <a:srgbClr val="000000"/>
                </a:solidFill>
              </a:rPr>
              <a:t>, char *</a:t>
            </a:r>
            <a:r>
              <a:rPr lang="en-US" sz="1400" err="1">
                <a:solidFill>
                  <a:srgbClr val="000000"/>
                </a:solidFill>
              </a:rPr>
              <a:t>argv</a:t>
            </a:r>
            <a:r>
              <a:rPr lang="en-US" sz="1400">
                <a:solidFill>
                  <a:srgbClr val="000000"/>
                </a:solidFill>
              </a:rPr>
              <a:t>[]) {</a:t>
            </a:r>
          </a:p>
          <a:p>
            <a:pPr marL="114300" indent="0">
              <a:lnSpc>
                <a:spcPct val="100000"/>
              </a:lnSpc>
              <a:buNone/>
            </a:pPr>
            <a:r>
              <a:rPr lang="en-US" sz="1400">
                <a:solidFill>
                  <a:srgbClr val="000000"/>
                </a:solidFill>
              </a:rPr>
              <a:t>    if (</a:t>
            </a:r>
            <a:r>
              <a:rPr lang="en-US" sz="1400" err="1">
                <a:solidFill>
                  <a:srgbClr val="000000"/>
                </a:solidFill>
              </a:rPr>
              <a:t>argc</a:t>
            </a:r>
            <a:r>
              <a:rPr lang="en-US" sz="1400">
                <a:solidFill>
                  <a:srgbClr val="000000"/>
                </a:solidFill>
              </a:rPr>
              <a:t> != 2) {</a:t>
            </a:r>
          </a:p>
          <a:p>
            <a:pPr marL="114300" indent="0">
              <a:lnSpc>
                <a:spcPct val="100000"/>
              </a:lnSpc>
              <a:buNone/>
            </a:pPr>
            <a:r>
              <a:rPr lang="en-US" sz="1400">
                <a:solidFill>
                  <a:srgbClr val="000000"/>
                </a:solidFill>
              </a:rPr>
              <a:t>        </a:t>
            </a:r>
            <a:r>
              <a:rPr lang="en-US" sz="1400" err="1">
                <a:solidFill>
                  <a:srgbClr val="000000"/>
                </a:solidFill>
              </a:rPr>
              <a:t>fprintf</a:t>
            </a:r>
            <a:r>
              <a:rPr lang="en-US" sz="1400">
                <a:solidFill>
                  <a:srgbClr val="000000"/>
                </a:solidFill>
              </a:rPr>
              <a:t>(stderr, "Usage: %s &lt;</a:t>
            </a:r>
            <a:r>
              <a:rPr lang="en-US" sz="1400" err="1">
                <a:solidFill>
                  <a:srgbClr val="000000"/>
                </a:solidFill>
              </a:rPr>
              <a:t>pid</a:t>
            </a:r>
            <a:r>
              <a:rPr lang="en-US" sz="1400">
                <a:solidFill>
                  <a:srgbClr val="000000"/>
                </a:solidFill>
              </a:rPr>
              <a:t>&gt;\n", </a:t>
            </a:r>
            <a:r>
              <a:rPr lang="en-US" sz="1400" err="1">
                <a:solidFill>
                  <a:srgbClr val="000000"/>
                </a:solidFill>
              </a:rPr>
              <a:t>argv</a:t>
            </a:r>
            <a:r>
              <a:rPr lang="en-US" sz="1400">
                <a:solidFill>
                  <a:srgbClr val="000000"/>
                </a:solidFill>
              </a:rPr>
              <a:t>[0]);</a:t>
            </a:r>
          </a:p>
          <a:p>
            <a:pPr marL="114300" indent="0">
              <a:lnSpc>
                <a:spcPct val="100000"/>
              </a:lnSpc>
              <a:buNone/>
            </a:pPr>
            <a:r>
              <a:rPr lang="en-US" sz="1400">
                <a:solidFill>
                  <a:srgbClr val="000000"/>
                </a:solidFill>
              </a:rPr>
              <a:t>        return 1;</a:t>
            </a:r>
          </a:p>
          <a:p>
            <a:pPr marL="114300" indent="0">
              <a:lnSpc>
                <a:spcPct val="100000"/>
              </a:lnSpc>
              <a:buNone/>
            </a:pPr>
            <a:r>
              <a:rPr lang="en-US" sz="1400">
                <a:solidFill>
                  <a:srgbClr val="000000"/>
                </a:solidFill>
              </a:rPr>
              <a:t>    }</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 Get the process ID from command line argument</a:t>
            </a:r>
          </a:p>
          <a:p>
            <a:pPr marL="114300" indent="0">
              <a:lnSpc>
                <a:spcPct val="100000"/>
              </a:lnSpc>
              <a:buNone/>
            </a:pPr>
            <a:r>
              <a:rPr lang="en-US" sz="1400">
                <a:solidFill>
                  <a:srgbClr val="000000"/>
                </a:solidFill>
              </a:rPr>
              <a:t>    </a:t>
            </a:r>
            <a:r>
              <a:rPr lang="en-US" sz="1400" err="1">
                <a:solidFill>
                  <a:srgbClr val="000000"/>
                </a:solidFill>
              </a:rPr>
              <a:t>pid_t</a:t>
            </a:r>
            <a:r>
              <a:rPr lang="en-US" sz="1400">
                <a:solidFill>
                  <a:srgbClr val="000000"/>
                </a:solidFill>
              </a:rPr>
              <a:t> </a:t>
            </a:r>
            <a:r>
              <a:rPr lang="en-US" sz="1400" err="1">
                <a:solidFill>
                  <a:srgbClr val="000000"/>
                </a:solidFill>
              </a:rPr>
              <a:t>pid</a:t>
            </a:r>
            <a:r>
              <a:rPr lang="en-US" sz="1400">
                <a:solidFill>
                  <a:srgbClr val="000000"/>
                </a:solidFill>
              </a:rPr>
              <a:t> = </a:t>
            </a:r>
            <a:r>
              <a:rPr lang="en-US" sz="1400" err="1">
                <a:solidFill>
                  <a:srgbClr val="000000"/>
                </a:solidFill>
              </a:rPr>
              <a:t>atoi</a:t>
            </a:r>
            <a:r>
              <a:rPr lang="en-US" sz="1400">
                <a:solidFill>
                  <a:srgbClr val="000000"/>
                </a:solidFill>
              </a:rPr>
              <a:t>(</a:t>
            </a:r>
            <a:r>
              <a:rPr lang="en-US" sz="1400" err="1">
                <a:solidFill>
                  <a:srgbClr val="000000"/>
                </a:solidFill>
              </a:rPr>
              <a:t>argv</a:t>
            </a:r>
            <a:r>
              <a:rPr lang="en-US" sz="1400">
                <a:solidFill>
                  <a:srgbClr val="000000"/>
                </a:solidFill>
              </a:rPr>
              <a:t>[1]);</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 Check for memory leaks in the specified process</a:t>
            </a:r>
          </a:p>
          <a:p>
            <a:pPr marL="114300" indent="0">
              <a:lnSpc>
                <a:spcPct val="100000"/>
              </a:lnSpc>
              <a:buNone/>
            </a:pPr>
            <a:r>
              <a:rPr lang="en-US" sz="1400">
                <a:solidFill>
                  <a:srgbClr val="000000"/>
                </a:solidFill>
              </a:rPr>
              <a:t>    </a:t>
            </a:r>
            <a:r>
              <a:rPr lang="en-US" sz="1400" err="1">
                <a:solidFill>
                  <a:srgbClr val="000000"/>
                </a:solidFill>
              </a:rPr>
              <a:t>check_memory_maps</a:t>
            </a:r>
            <a:r>
              <a:rPr lang="en-US" sz="1400">
                <a:solidFill>
                  <a:srgbClr val="000000"/>
                </a:solidFill>
              </a:rPr>
              <a:t>(</a:t>
            </a:r>
            <a:r>
              <a:rPr lang="en-US" sz="1400" err="1">
                <a:solidFill>
                  <a:srgbClr val="000000"/>
                </a:solidFill>
              </a:rPr>
              <a:t>pid</a:t>
            </a:r>
            <a:r>
              <a:rPr lang="en-US" sz="1400">
                <a:solidFill>
                  <a:srgbClr val="000000"/>
                </a:solidFill>
              </a:rPr>
              <a:t>);</a:t>
            </a:r>
          </a:p>
          <a:p>
            <a:pPr marL="114300" indent="0">
              <a:lnSpc>
                <a:spcPct val="100000"/>
              </a:lnSpc>
              <a:buNone/>
            </a:pPr>
            <a:endParaRPr lang="en-US" sz="1200">
              <a:solidFill>
                <a:srgbClr val="000000"/>
              </a:solidFill>
            </a:endParaRPr>
          </a:p>
          <a:p>
            <a:pPr marL="114300" indent="0">
              <a:lnSpc>
                <a:spcPct val="100000"/>
              </a:lnSpc>
              <a:buNone/>
            </a:pPr>
            <a:r>
              <a:rPr lang="en-US" sz="1400">
                <a:solidFill>
                  <a:srgbClr val="000000"/>
                </a:solidFill>
              </a:rPr>
              <a:t>    return 0;</a:t>
            </a:r>
          </a:p>
          <a:p>
            <a:pPr marL="114300" indent="0">
              <a:lnSpc>
                <a:spcPct val="100000"/>
              </a:lnSpc>
              <a:buNone/>
            </a:pPr>
            <a:r>
              <a:rPr lang="en-US" sz="1400">
                <a:solidFill>
                  <a:srgbClr val="000000"/>
                </a:solidFill>
              </a:rPr>
              <a:t>}</a:t>
            </a:r>
          </a:p>
          <a:p>
            <a:pPr>
              <a:lnSpc>
                <a:spcPct val="114999"/>
              </a:lnSpc>
            </a:pPr>
            <a:endParaRPr lang="en-US"/>
          </a:p>
        </p:txBody>
      </p:sp>
    </p:spTree>
    <p:extLst>
      <p:ext uri="{BB962C8B-B14F-4D97-AF65-F5344CB8AC3E}">
        <p14:creationId xmlns:p14="http://schemas.microsoft.com/office/powerpoint/2010/main" val="404554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OUtPUT</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2" name="TextBox 1">
            <a:extLst>
              <a:ext uri="{FF2B5EF4-FFF2-40B4-BE49-F238E27FC236}">
                <a16:creationId xmlns:a16="http://schemas.microsoft.com/office/drawing/2014/main" id="{3BCC3394-B11E-8E79-4137-8CBCC928C341}"/>
              </a:ext>
            </a:extLst>
          </p:cNvPr>
          <p:cNvSpPr txBox="1"/>
          <p:nvPr/>
        </p:nvSpPr>
        <p:spPr>
          <a:xfrm>
            <a:off x="2526476" y="2097671"/>
            <a:ext cx="113575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Ohk..what</a:t>
            </a:r>
            <a:r>
              <a:rPr lang="en-US"/>
              <a:t> about </a:t>
            </a:r>
            <a:r>
              <a:rPr lang="en-US" err="1"/>
              <a:t>conclusion..no</a:t>
            </a:r>
            <a:r>
              <a:rPr lang="en-US"/>
              <a:t> need leave it    anything else?</a:t>
            </a:r>
          </a:p>
        </p:txBody>
      </p:sp>
      <p:pic>
        <p:nvPicPr>
          <p:cNvPr id="3" name="Picture 2">
            <a:extLst>
              <a:ext uri="{FF2B5EF4-FFF2-40B4-BE49-F238E27FC236}">
                <a16:creationId xmlns:a16="http://schemas.microsoft.com/office/drawing/2014/main" id="{5405ED0D-B4B5-693A-38F9-B467D51D5004}"/>
              </a:ext>
            </a:extLst>
          </p:cNvPr>
          <p:cNvPicPr>
            <a:picLocks noChangeAspect="1"/>
          </p:cNvPicPr>
          <p:nvPr/>
        </p:nvPicPr>
        <p:blipFill>
          <a:blip r:embed="rId3"/>
          <a:stretch>
            <a:fillRect/>
          </a:stretch>
        </p:blipFill>
        <p:spPr>
          <a:xfrm>
            <a:off x="1708288" y="1282562"/>
            <a:ext cx="5893076" cy="2901397"/>
          </a:xfrm>
          <a:prstGeom prst="rect">
            <a:avLst/>
          </a:prstGeom>
        </p:spPr>
      </p:pic>
    </p:spTree>
    <p:extLst>
      <p:ext uri="{BB962C8B-B14F-4D97-AF65-F5344CB8AC3E}">
        <p14:creationId xmlns:p14="http://schemas.microsoft.com/office/powerpoint/2010/main" val="380898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F1AD952F-5D95-B66C-0813-5E416C538F78}"/>
              </a:ext>
            </a:extLst>
          </p:cNvPr>
          <p:cNvPicPr>
            <a:picLocks noChangeAspect="1"/>
          </p:cNvPicPr>
          <p:nvPr/>
        </p:nvPicPr>
        <p:blipFill>
          <a:blip r:embed="rId3"/>
          <a:stretch>
            <a:fillRect/>
          </a:stretch>
        </p:blipFill>
        <p:spPr>
          <a:xfrm>
            <a:off x="1194956" y="730492"/>
            <a:ext cx="6819900" cy="4095750"/>
          </a:xfrm>
          <a:prstGeom prst="rect">
            <a:avLst/>
          </a:prstGeom>
        </p:spPr>
      </p:pic>
    </p:spTree>
    <p:extLst>
      <p:ext uri="{BB962C8B-B14F-4D97-AF65-F5344CB8AC3E}">
        <p14:creationId xmlns:p14="http://schemas.microsoft.com/office/powerpoint/2010/main" val="214700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F9DAB47A-D68B-6824-881A-72E0E69C3BE1}"/>
              </a:ext>
            </a:extLst>
          </p:cNvPr>
          <p:cNvPicPr>
            <a:picLocks noChangeAspect="1"/>
          </p:cNvPicPr>
          <p:nvPr/>
        </p:nvPicPr>
        <p:blipFill>
          <a:blip r:embed="rId3"/>
          <a:stretch>
            <a:fillRect/>
          </a:stretch>
        </p:blipFill>
        <p:spPr>
          <a:xfrm>
            <a:off x="1101587" y="833444"/>
            <a:ext cx="6708913" cy="4031546"/>
          </a:xfrm>
          <a:prstGeom prst="rect">
            <a:avLst/>
          </a:prstGeom>
        </p:spPr>
      </p:pic>
    </p:spTree>
    <p:extLst>
      <p:ext uri="{BB962C8B-B14F-4D97-AF65-F5344CB8AC3E}">
        <p14:creationId xmlns:p14="http://schemas.microsoft.com/office/powerpoint/2010/main" val="340462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432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nchor="t">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rtl="0" fontAlgn="base">
              <a:spcBef>
                <a:spcPts val="0"/>
              </a:spcBef>
              <a:spcAft>
                <a:spcPts val="0"/>
              </a:spcAft>
              <a:buFont typeface="Wingdings" panose="05000000000000000000" pitchFamily="2" charset="2"/>
              <a:buChar char="Ø"/>
            </a:pPr>
            <a:r>
              <a:rPr lang="en-US" sz="2800" b="0" i="0" u="none" strike="noStrike" dirty="0">
                <a:solidFill>
                  <a:srgbClr val="000000"/>
                </a:solidFill>
                <a:effectLst/>
                <a:latin typeface="Lexend"/>
                <a:ea typeface="ＭＳ Ｐゴシック"/>
              </a:rPr>
              <a:t>Problem Statement</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Introduction and Relevance</a:t>
            </a:r>
            <a:endParaRPr lang="en-US" sz="2800" b="0" i="0" u="none" strike="noStrike" dirty="0">
              <a:solidFill>
                <a:srgbClr val="000000"/>
              </a:solidFill>
              <a:effectLst/>
              <a:latin typeface="Lexend"/>
              <a:ea typeface="ＭＳ Ｐゴシック"/>
            </a:endParaRP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Methodology</a:t>
            </a:r>
          </a:p>
          <a:p>
            <a:pPr rtl="0" fontAlgn="base">
              <a:spcBef>
                <a:spcPts val="0"/>
              </a:spcBef>
              <a:spcAft>
                <a:spcPts val="0"/>
              </a:spcAft>
              <a:buFont typeface="Wingdings" panose="05000000000000000000" pitchFamily="2" charset="2"/>
              <a:buChar char="Ø"/>
            </a:pPr>
            <a:r>
              <a:rPr lang="en-US" sz="2800" b="0" i="0" u="none" strike="noStrike" dirty="0">
                <a:solidFill>
                  <a:srgbClr val="000000"/>
                </a:solidFill>
                <a:effectLst/>
                <a:latin typeface="Lexend"/>
                <a:ea typeface="ＭＳ Ｐゴシック"/>
              </a:rPr>
              <a:t>Literature Survey</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Tools/APIs Used</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Applications</a:t>
            </a:r>
          </a:p>
          <a:p>
            <a:pPr rtl="0" fontAlgn="base">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Implementation</a:t>
            </a:r>
          </a:p>
          <a:p>
            <a:pPr>
              <a:spcBef>
                <a:spcPts val="0"/>
              </a:spcBef>
              <a:spcAft>
                <a:spcPts val="0"/>
              </a:spcAft>
              <a:buFont typeface="Wingdings" panose="05000000000000000000" pitchFamily="2" charset="2"/>
              <a:buChar char="Ø"/>
            </a:pPr>
            <a:r>
              <a:rPr lang="en-US" sz="2800" dirty="0">
                <a:solidFill>
                  <a:srgbClr val="000000"/>
                </a:solidFill>
                <a:latin typeface="Lexend"/>
                <a:ea typeface="ＭＳ Ｐゴシック"/>
              </a:rPr>
              <a:t>Conclusion</a:t>
            </a:r>
            <a:endParaRPr lang="en-US" sz="2800" b="0" i="0" u="none" strike="noStrike" dirty="0">
              <a:solidFill>
                <a:srgbClr val="000000"/>
              </a:solidFill>
              <a:effectLst/>
              <a:latin typeface="Lexend"/>
            </a:endParaRPr>
          </a:p>
          <a:p>
            <a:pPr rtl="0" fontAlgn="base">
              <a:spcBef>
                <a:spcPts val="0"/>
              </a:spcBef>
              <a:spcAft>
                <a:spcPts val="0"/>
              </a:spcAft>
              <a:buFont typeface="Wingdings" panose="05000000000000000000" pitchFamily="2" charset="2"/>
              <a:buChar char="Ø"/>
            </a:pPr>
            <a:endParaRPr lang="en-US" sz="2800" b="0" i="0" u="none" strike="noStrike">
              <a:solidFill>
                <a:srgbClr val="000000"/>
              </a:solidFill>
              <a:effectLst/>
              <a:latin typeface="Lexend"/>
            </a:endParaRPr>
          </a:p>
          <a:p>
            <a:pPr fontAlgn="base">
              <a:spcBef>
                <a:spcPts val="0"/>
              </a:spcBef>
              <a:buFont typeface="Wingdings" panose="05000000000000000000" pitchFamily="2" charset="2"/>
              <a:buChar char="Ø"/>
            </a:pPr>
            <a:endParaRPr lang="en-US" sz="2800">
              <a:solidFill>
                <a:srgbClr val="000000"/>
              </a:solidFill>
              <a:latin typeface="Lexend"/>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4610750" cy="108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a:latin typeface="Castellar" panose="020A0402060406010301" pitchFamily="18" charset="0"/>
                <a:cs typeface="Times New Roman" panose="02020603050405020304" pitchFamily="18" charset="0"/>
              </a:rPr>
              <a:t>PRESENTATION CONTENTS</a:t>
            </a:r>
          </a:p>
          <a:p>
            <a:pPr eaLnBrk="1" hangingPunct="1">
              <a:spcBef>
                <a:spcPts val="100"/>
              </a:spcBef>
            </a:pPr>
            <a:endParaRPr lang="en-US" altLang="en-US" sz="4900">
              <a:solidFill>
                <a:srgbClr val="005893"/>
              </a:solidFill>
              <a:latin typeface="Playfair Display" panose="00000500000000000000" pitchFamily="2"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 name="Picture 1" descr="A graph of blue and orange bars&#10;&#10;Description automatically generated">
            <a:extLst>
              <a:ext uri="{FF2B5EF4-FFF2-40B4-BE49-F238E27FC236}">
                <a16:creationId xmlns:a16="http://schemas.microsoft.com/office/drawing/2014/main" id="{C2A2B2A6-C50E-1AFA-E119-1278C5643247}"/>
              </a:ext>
            </a:extLst>
          </p:cNvPr>
          <p:cNvPicPr>
            <a:picLocks noChangeAspect="1"/>
          </p:cNvPicPr>
          <p:nvPr/>
        </p:nvPicPr>
        <p:blipFill>
          <a:blip r:embed="rId3"/>
          <a:stretch>
            <a:fillRect/>
          </a:stretch>
        </p:blipFill>
        <p:spPr>
          <a:xfrm>
            <a:off x="1724025" y="1285668"/>
            <a:ext cx="5695950" cy="3400425"/>
          </a:xfrm>
          <a:prstGeom prst="rect">
            <a:avLst/>
          </a:prstGeom>
        </p:spPr>
      </p:pic>
    </p:spTree>
    <p:extLst>
      <p:ext uri="{BB962C8B-B14F-4D97-AF65-F5344CB8AC3E}">
        <p14:creationId xmlns:p14="http://schemas.microsoft.com/office/powerpoint/2010/main" val="2274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6A321EF2-AE50-7C8A-7770-79268D744A62}"/>
              </a:ext>
            </a:extLst>
          </p:cNvPr>
          <p:cNvPicPr>
            <a:picLocks noChangeAspect="1"/>
          </p:cNvPicPr>
          <p:nvPr/>
        </p:nvPicPr>
        <p:blipFill>
          <a:blip r:embed="rId3"/>
          <a:stretch>
            <a:fillRect/>
          </a:stretch>
        </p:blipFill>
        <p:spPr>
          <a:xfrm>
            <a:off x="1414049" y="882306"/>
            <a:ext cx="6630642" cy="3925542"/>
          </a:xfrm>
          <a:prstGeom prst="rect">
            <a:avLst/>
          </a:prstGeom>
        </p:spPr>
      </p:pic>
    </p:spTree>
    <p:extLst>
      <p:ext uri="{BB962C8B-B14F-4D97-AF65-F5344CB8AC3E}">
        <p14:creationId xmlns:p14="http://schemas.microsoft.com/office/powerpoint/2010/main" val="2255670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523220"/>
          </a:xfrm>
          <a:prstGeom prst="rect">
            <a:avLst/>
          </a:prstGeom>
          <a:noFill/>
        </p:spPr>
        <p:txBody>
          <a:bodyPr wrap="square" lIns="91440" tIns="45720" rIns="91440" bIns="45720" anchor="t">
            <a:spAutoFit/>
          </a:bodyPr>
          <a:lstStyle/>
          <a:p>
            <a:pPr algn="ctr">
              <a:spcBef>
                <a:spcPct val="0"/>
              </a:spcBef>
            </a:pPr>
            <a:r>
              <a:rPr lang="en-US" altLang="en-US">
                <a:solidFill>
                  <a:schemeClr val="accent2"/>
                </a:solidFill>
                <a:latin typeface="Cambria"/>
              </a:rPr>
              <a:t>      </a:t>
            </a:r>
            <a:r>
              <a:rPr lang="en-US" altLang="en-US">
                <a:solidFill>
                  <a:schemeClr val="accent2"/>
                </a:solidFill>
                <a:latin typeface="Castellar"/>
              </a:rPr>
              <a:t>   User Interface</a:t>
            </a:r>
            <a:endParaRPr lang="en-US" sz="2400">
              <a:solidFill>
                <a:schemeClr val="accent2"/>
              </a:solidFill>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2889212" y="1460139"/>
            <a:ext cx="2071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 name="Picture 1" descr="A graph of a graph&#10;&#10;Description automatically generated">
            <a:extLst>
              <a:ext uri="{FF2B5EF4-FFF2-40B4-BE49-F238E27FC236}">
                <a16:creationId xmlns:a16="http://schemas.microsoft.com/office/drawing/2014/main" id="{9624441A-8C61-CBA8-5039-EFCDFC8FAD1E}"/>
              </a:ext>
            </a:extLst>
          </p:cNvPr>
          <p:cNvPicPr>
            <a:picLocks noChangeAspect="1"/>
          </p:cNvPicPr>
          <p:nvPr/>
        </p:nvPicPr>
        <p:blipFill>
          <a:blip r:embed="rId3"/>
          <a:stretch>
            <a:fillRect/>
          </a:stretch>
        </p:blipFill>
        <p:spPr>
          <a:xfrm>
            <a:off x="1534147" y="848347"/>
            <a:ext cx="6440142" cy="3802959"/>
          </a:xfrm>
          <a:prstGeom prst="rect">
            <a:avLst/>
          </a:prstGeom>
        </p:spPr>
      </p:pic>
    </p:spTree>
    <p:extLst>
      <p:ext uri="{BB962C8B-B14F-4D97-AF65-F5344CB8AC3E}">
        <p14:creationId xmlns:p14="http://schemas.microsoft.com/office/powerpoint/2010/main" val="223682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1299298" y="95693"/>
            <a:ext cx="5869172" cy="677108"/>
          </a:xfrm>
          <a:prstGeom prst="rect">
            <a:avLst/>
          </a:prstGeom>
          <a:noFill/>
        </p:spPr>
        <p:txBody>
          <a:bodyPr wrap="square" lIns="91440" tIns="45720" rIns="91440" bIns="45720" anchor="t">
            <a:spAutoFit/>
          </a:bodyPr>
          <a:lstStyle/>
          <a:p>
            <a:pPr algn="ctr">
              <a:spcBef>
                <a:spcPct val="0"/>
              </a:spcBef>
            </a:pPr>
            <a:r>
              <a:rPr lang="en-US" altLang="en-US" dirty="0">
                <a:solidFill>
                  <a:schemeClr val="accent2"/>
                </a:solidFill>
                <a:latin typeface="Cambria"/>
              </a:rPr>
              <a:t>      </a:t>
            </a:r>
            <a:r>
              <a:rPr lang="en-US" altLang="en-US" dirty="0">
                <a:solidFill>
                  <a:schemeClr val="accent2"/>
                </a:solidFill>
                <a:latin typeface="Castellar"/>
              </a:rPr>
              <a:t> </a:t>
            </a:r>
            <a:r>
              <a:rPr lang="en-US" altLang="en-US" sz="2400" dirty="0">
                <a:latin typeface="Castellar"/>
                <a:cs typeface="Times New Roman"/>
              </a:rPr>
              <a:t>conclusion</a:t>
            </a:r>
            <a:endParaRPr lang="en-US" sz="2400" dirty="0">
              <a:latin typeface="Castellar"/>
              <a:cs typeface="Times New Roman"/>
            </a:endParaRPr>
          </a:p>
          <a:p>
            <a:pPr algn="ctr">
              <a:spcBef>
                <a:spcPct val="0"/>
              </a:spcBef>
            </a:pPr>
            <a:endParaRPr lang="en-US" altLang="en-US">
              <a:solidFill>
                <a:schemeClr val="accent2"/>
              </a:solidFill>
              <a:latin typeface="Castellar"/>
            </a:endParaRPr>
          </a:p>
        </p:txBody>
      </p:sp>
      <p:sp>
        <p:nvSpPr>
          <p:cNvPr id="3" name="TextBox 2">
            <a:extLst>
              <a:ext uri="{FF2B5EF4-FFF2-40B4-BE49-F238E27FC236}">
                <a16:creationId xmlns:a16="http://schemas.microsoft.com/office/drawing/2014/main" id="{811751C9-56DC-C5E1-6C02-4E877C792E34}"/>
              </a:ext>
            </a:extLst>
          </p:cNvPr>
          <p:cNvSpPr txBox="1"/>
          <p:nvPr/>
        </p:nvSpPr>
        <p:spPr>
          <a:xfrm>
            <a:off x="619778" y="1095705"/>
            <a:ext cx="7744706"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0D0D0D"/>
                </a:solidFill>
              </a:rPr>
              <a:t>In conclusion, a Virtual Memory Profiler (VMP) is a valuable tool for analyzing and optimizing memory usage within virtualized environments. </a:t>
            </a:r>
            <a:endParaRPr lang="en-US" sz="1500"/>
          </a:p>
          <a:p>
            <a:r>
              <a:rPr lang="en-US" sz="1500" dirty="0">
                <a:solidFill>
                  <a:srgbClr val="0D0D0D"/>
                </a:solidFill>
              </a:rPr>
              <a:t>By providing insights into memory allocation, page swapping, resource contention, and memory access patterns, VMP empowers users to identify inefficiencies, detect memory-related issues such as leaks or contention, and improve overall system performance.</a:t>
            </a:r>
            <a:endParaRPr lang="en-US" sz="1500" dirty="0"/>
          </a:p>
          <a:p>
            <a:r>
              <a:rPr lang="en-US" sz="1500" dirty="0">
                <a:solidFill>
                  <a:srgbClr val="0D0D0D"/>
                </a:solidFill>
              </a:rPr>
              <a:t> Through real-time monitoring, historical analysis, and customizable alerting mechanisms, VMP enables proactive management of memory resources, helping to prevent downtime, enhance application responsiveness, and optimize resource utilization. </a:t>
            </a:r>
            <a:endParaRPr lang="en-US" sz="1500"/>
          </a:p>
          <a:p>
            <a:r>
              <a:rPr lang="en-US" sz="1500" dirty="0">
                <a:solidFill>
                  <a:srgbClr val="0D0D0D"/>
                </a:solidFill>
              </a:rPr>
              <a:t>With its ability to integrate with virtualization platforms and provide customizable reporting and visualization features, VMP offers a comprehensive solution for effectively managing memory in virtualized environments, ultimately contributing to the stability, scalability, and efficiency of modern computing infrastructures.</a:t>
            </a:r>
            <a:endParaRPr lang="en-US" sz="1500"/>
          </a:p>
          <a:p>
            <a:endParaRPr lang="en-US" sz="1500" dirty="0"/>
          </a:p>
        </p:txBody>
      </p:sp>
    </p:spTree>
    <p:extLst>
      <p:ext uri="{BB962C8B-B14F-4D97-AF65-F5344CB8AC3E}">
        <p14:creationId xmlns:p14="http://schemas.microsoft.com/office/powerpoint/2010/main" val="321468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91E6C8A5-C9DC-23D8-C8A8-B31589CB5E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B01919-DAF9-3701-7C72-5563FC18D640}"/>
              </a:ext>
            </a:extLst>
          </p:cNvPr>
          <p:cNvSpPr txBox="1"/>
          <p:nvPr/>
        </p:nvSpPr>
        <p:spPr>
          <a:xfrm rot="20719980">
            <a:off x="1503987" y="989163"/>
            <a:ext cx="6833248" cy="1754326"/>
          </a:xfrm>
          <a:prstGeom prst="rect">
            <a:avLst/>
          </a:prstGeom>
          <a:noFill/>
        </p:spPr>
        <p:txBody>
          <a:bodyPr wrap="square" rtlCol="0">
            <a:spAutoFit/>
          </a:bodyPr>
          <a:lstStyle/>
          <a:p>
            <a:endParaRPr lang="en-IN" sz="5400">
              <a:latin typeface="Lucida Handwriting" panose="03010101010101010101" pitchFamily="66" charset="0"/>
            </a:endParaRPr>
          </a:p>
          <a:p>
            <a:r>
              <a:rPr lang="en-IN" sz="5400">
                <a:latin typeface="Lucida Handwriting" panose="03010101010101010101" pitchFamily="66" charset="0"/>
              </a:rPr>
              <a:t>  THANK YOU</a:t>
            </a:r>
          </a:p>
        </p:txBody>
      </p:sp>
    </p:spTree>
    <p:extLst>
      <p:ext uri="{BB962C8B-B14F-4D97-AF65-F5344CB8AC3E}">
        <p14:creationId xmlns:p14="http://schemas.microsoft.com/office/powerpoint/2010/main" val="29825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E631E5-0C94-6499-B2A9-7D4F3056F819}"/>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Problem Statement</a:t>
            </a:r>
            <a:endParaRPr lang="en-IN" altLang="en-US" sz="2000">
              <a:latin typeface="Castellar" panose="020A0402060406010301"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DFC26C7-5196-B4E2-BC48-87E6B1ACBC7C}"/>
              </a:ext>
            </a:extLst>
          </p:cNvPr>
          <p:cNvSpPr txBox="1"/>
          <p:nvPr/>
        </p:nvSpPr>
        <p:spPr>
          <a:xfrm>
            <a:off x="640080" y="1229360"/>
            <a:ext cx="7579360" cy="280076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a:solidFill>
                  <a:srgbClr val="0D0D0D"/>
                </a:solidFill>
                <a:effectLst/>
                <a:latin typeface="Söhne"/>
              </a:rPr>
              <a:t>Develop a Virtual Memory Profiler that can monitor, analyze, and optimize the virtual memory usage of software applications. </a:t>
            </a:r>
          </a:p>
          <a:p>
            <a:pPr marL="285750" indent="-285750" algn="just">
              <a:buFont typeface="Wingdings" panose="05000000000000000000" pitchFamily="2" charset="2"/>
              <a:buChar char="q"/>
            </a:pPr>
            <a:r>
              <a:rPr lang="en-US" sz="1600" b="0" i="0">
                <a:solidFill>
                  <a:srgbClr val="0D0D0D"/>
                </a:solidFill>
                <a:effectLst/>
                <a:latin typeface="Söhne"/>
              </a:rPr>
              <a:t>The profiler should be capable of identifying memory leaks, inefficient memory allocation, and excessive page swapping, providing valuable insights for developers and system administrators to enhance the performance of their applications.</a:t>
            </a:r>
          </a:p>
          <a:p>
            <a:pPr marL="285750" indent="-285750" algn="just">
              <a:buFont typeface="Wingdings" panose="05000000000000000000" pitchFamily="2" charset="2"/>
              <a:buChar char="q"/>
            </a:pPr>
            <a:r>
              <a:rPr lang="en-US" sz="1600" b="0" i="0" u="none" strike="noStrike">
                <a:solidFill>
                  <a:srgbClr val="000000"/>
                </a:solidFill>
                <a:effectLst/>
                <a:latin typeface="Söhne"/>
              </a:rPr>
              <a:t>The goal of this project is to develop a Virtual Memory Profiler that can analyze and optimize the utilization of virtual memory in software applications. </a:t>
            </a:r>
          </a:p>
          <a:p>
            <a:pPr marL="285750" indent="-285750" algn="just">
              <a:buFont typeface="Wingdings" panose="05000000000000000000" pitchFamily="2" charset="2"/>
              <a:buChar char="q"/>
            </a:pPr>
            <a:r>
              <a:rPr lang="en-US" sz="1600" b="0" i="0" u="none" strike="noStrike">
                <a:solidFill>
                  <a:srgbClr val="000000"/>
                </a:solidFill>
                <a:effectLst/>
                <a:latin typeface="Söhne"/>
              </a:rPr>
              <a:t>The main aim of this project is to create the virtual memory profiler that g</a:t>
            </a:r>
            <a:r>
              <a:rPr lang="en-US" sz="1600" b="0" i="0">
                <a:solidFill>
                  <a:srgbClr val="0D0D0D"/>
                </a:solidFill>
                <a:effectLst/>
                <a:latin typeface="Söhne"/>
              </a:rPr>
              <a:t>enerates detailed reports on memory usage patterns. </a:t>
            </a:r>
          </a:p>
          <a:p>
            <a:pPr marL="285750" indent="-285750" algn="just">
              <a:buFont typeface="Wingdings" panose="05000000000000000000" pitchFamily="2" charset="2"/>
              <a:buChar char="q"/>
            </a:pPr>
            <a:r>
              <a:rPr lang="en-US" sz="1600" b="0" i="0">
                <a:solidFill>
                  <a:srgbClr val="0D0D0D"/>
                </a:solidFill>
                <a:effectLst/>
                <a:latin typeface="Söhne"/>
              </a:rPr>
              <a:t>Profiling the virtual memory behavior during different stages of application execution.</a:t>
            </a:r>
          </a:p>
          <a:p>
            <a:endParaRPr lang="en-IN" sz="1600">
              <a:latin typeface="Söhne"/>
            </a:endParaRPr>
          </a:p>
        </p:txBody>
      </p:sp>
    </p:spTree>
    <p:extLst>
      <p:ext uri="{BB962C8B-B14F-4D97-AF65-F5344CB8AC3E}">
        <p14:creationId xmlns:p14="http://schemas.microsoft.com/office/powerpoint/2010/main" val="8491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EE4FAF4-2BF7-EB40-27FF-4C5465C1F8B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67BE31-37F1-7B83-EAC6-B20D9F1A233F}"/>
              </a:ext>
            </a:extLst>
          </p:cNvPr>
          <p:cNvSpPr txBox="1"/>
          <p:nvPr/>
        </p:nvSpPr>
        <p:spPr>
          <a:xfrm>
            <a:off x="1299298" y="95693"/>
            <a:ext cx="5869172" cy="369332"/>
          </a:xfrm>
          <a:prstGeom prst="rect">
            <a:avLst/>
          </a:prstGeom>
          <a:noFill/>
        </p:spPr>
        <p:txBody>
          <a:bodyPr wrap="square">
            <a:spAutoFit/>
          </a:bodyPr>
          <a:lstStyle/>
          <a:p>
            <a:pPr algn="ctr">
              <a:spcBef>
                <a:spcPct val="0"/>
              </a:spcBef>
            </a:pPr>
            <a:r>
              <a:rPr lang="en-US" altLang="en-US" sz="1400">
                <a:solidFill>
                  <a:schemeClr val="accent2"/>
                </a:solidFill>
                <a:latin typeface="Cambria" panose="02040503050406030204" pitchFamily="18" charset="0"/>
              </a:rPr>
              <a:t>           </a:t>
            </a:r>
            <a:r>
              <a:rPr lang="en-US" altLang="en-US" sz="1800">
                <a:solidFill>
                  <a:schemeClr val="accent2"/>
                </a:solidFill>
                <a:latin typeface="Castellar" panose="020A0402060406010301" pitchFamily="18" charset="0"/>
              </a:rPr>
              <a:t>INTRODUCTION AND RELEVANCE</a:t>
            </a:r>
          </a:p>
        </p:txBody>
      </p:sp>
      <p:sp>
        <p:nvSpPr>
          <p:cNvPr id="2" name="TextBox 1">
            <a:extLst>
              <a:ext uri="{FF2B5EF4-FFF2-40B4-BE49-F238E27FC236}">
                <a16:creationId xmlns:a16="http://schemas.microsoft.com/office/drawing/2014/main" id="{93A3F4A7-9BEF-9EB1-5818-794C25E8B231}"/>
              </a:ext>
            </a:extLst>
          </p:cNvPr>
          <p:cNvSpPr txBox="1"/>
          <p:nvPr/>
        </p:nvSpPr>
        <p:spPr>
          <a:xfrm>
            <a:off x="721360" y="1148080"/>
            <a:ext cx="7680960" cy="3554819"/>
          </a:xfrm>
          <a:prstGeom prst="rect">
            <a:avLst/>
          </a:prstGeom>
          <a:noFill/>
        </p:spPr>
        <p:txBody>
          <a:bodyPr wrap="square" rtlCol="0">
            <a:spAutoFit/>
          </a:bodyPr>
          <a:lstStyle/>
          <a:p>
            <a:pPr marL="285750" indent="-285750" algn="just">
              <a:buFont typeface="Wingdings" panose="05000000000000000000" pitchFamily="2" charset="2"/>
              <a:buChar char="v"/>
            </a:pPr>
            <a:r>
              <a:rPr lang="en-US" sz="1500" b="0" i="0">
                <a:solidFill>
                  <a:srgbClr val="0D0D0D"/>
                </a:solidFill>
                <a:effectLst/>
                <a:latin typeface="Söhne"/>
              </a:rPr>
              <a:t>A Virtual Memory Profiler is a vital tool for analyzing and optimizing the utilization of virtual memory in software. It provides insights into memory usage patterns, potential leaks, and optimization opportunities. </a:t>
            </a:r>
          </a:p>
          <a:p>
            <a:pPr marL="285750" indent="-285750" algn="just">
              <a:buFont typeface="Wingdings" panose="05000000000000000000" pitchFamily="2" charset="2"/>
              <a:buChar char="v"/>
            </a:pPr>
            <a:r>
              <a:rPr lang="en-US" sz="1500" b="0" i="0">
                <a:solidFill>
                  <a:srgbClr val="0D0D0D"/>
                </a:solidFill>
                <a:effectLst/>
                <a:latin typeface="Söhne"/>
              </a:rPr>
              <a:t>By offering developers a detailed view of virtual memory management, the profiler enhances program performance, minimizes system crashes, and promotes efficient resource use. Additionally, it serves as an educational resource, helping developers understand the complexities of virtual memory management for creating more robust software systems.</a:t>
            </a:r>
          </a:p>
          <a:p>
            <a:pPr marL="285750" indent="-285750" algn="just">
              <a:buFont typeface="Wingdings" panose="05000000000000000000" pitchFamily="2" charset="2"/>
              <a:buChar char="v"/>
            </a:pPr>
            <a:r>
              <a:rPr lang="en-US" sz="1500" b="0" i="0">
                <a:solidFill>
                  <a:srgbClr val="0D0D0D"/>
                </a:solidFill>
                <a:effectLst/>
                <a:latin typeface="Söhne"/>
              </a:rPr>
              <a:t>Creating a memory profiler in C holds significant relevance for software development, offering essential benefits in debugging, optimization, and resource efficiency. Such a tool aids in identifying and rectifying memory-related issues early in the development process, leading to improved program performance and reduced system downtime. </a:t>
            </a:r>
          </a:p>
          <a:p>
            <a:pPr marL="285750" indent="-285750" algn="just">
              <a:buFont typeface="Wingdings" panose="05000000000000000000" pitchFamily="2" charset="2"/>
              <a:buChar char="v"/>
            </a:pPr>
            <a:r>
              <a:rPr lang="en-US" sz="1500" b="0" i="0">
                <a:solidFill>
                  <a:srgbClr val="0D0D0D"/>
                </a:solidFill>
                <a:effectLst/>
                <a:latin typeface="Söhne"/>
              </a:rPr>
              <a:t>The project's cross-platform compatibility, educational value, customization options, and potential for open source contribution further enhance its significance. </a:t>
            </a:r>
          </a:p>
          <a:p>
            <a:pPr marL="285750" indent="-285750" algn="just">
              <a:buFont typeface="Wingdings" panose="05000000000000000000" pitchFamily="2" charset="2"/>
              <a:buChar char="v"/>
            </a:pPr>
            <a:r>
              <a:rPr lang="en-US" sz="1500" b="0" i="0">
                <a:solidFill>
                  <a:srgbClr val="0D0D0D"/>
                </a:solidFill>
                <a:effectLst/>
                <a:latin typeface="Söhne"/>
              </a:rPr>
              <a:t>Ultimately, this memory profiler contributes to the overall quality and reliability of software, addressing real-world challenges faced by developers and organizations.</a:t>
            </a:r>
            <a:endParaRPr lang="en-IN" sz="1500"/>
          </a:p>
        </p:txBody>
      </p:sp>
    </p:spTree>
    <p:extLst>
      <p:ext uri="{BB962C8B-B14F-4D97-AF65-F5344CB8AC3E}">
        <p14:creationId xmlns:p14="http://schemas.microsoft.com/office/powerpoint/2010/main" val="360506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166C0A3A-0466-2CEC-1204-4E6DFBFB2F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DBB280-3B05-5CDF-15AD-5B385474F748}"/>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Methodology</a:t>
            </a:r>
            <a:endParaRPr lang="en-IN" altLang="en-US" sz="2000">
              <a:latin typeface="Castellar" panose="020A0402060406010301"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8AD84F-EB91-DF80-4C66-FAF71F641FE3}"/>
              </a:ext>
            </a:extLst>
          </p:cNvPr>
          <p:cNvPicPr>
            <a:picLocks noChangeAspect="1"/>
          </p:cNvPicPr>
          <p:nvPr/>
        </p:nvPicPr>
        <p:blipFill rotWithShape="1">
          <a:blip r:embed="rId3"/>
          <a:srcRect l="19108" t="29479" r="32151" b="17796"/>
          <a:stretch/>
        </p:blipFill>
        <p:spPr>
          <a:xfrm>
            <a:off x="629920" y="893456"/>
            <a:ext cx="8402320" cy="4025606"/>
          </a:xfrm>
          <a:prstGeom prst="rect">
            <a:avLst/>
          </a:prstGeom>
        </p:spPr>
      </p:pic>
    </p:spTree>
    <p:extLst>
      <p:ext uri="{BB962C8B-B14F-4D97-AF65-F5344CB8AC3E}">
        <p14:creationId xmlns:p14="http://schemas.microsoft.com/office/powerpoint/2010/main" val="358079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3BA4595-7021-04DC-34C0-B1231759A5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4ABD44-964E-8847-FB4D-A268162A0C7D}"/>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Literature Survey</a:t>
            </a:r>
            <a:endParaRPr lang="en-IN" altLang="en-US" sz="2000">
              <a:latin typeface="Castellar" panose="020A0402060406010301"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260431-E733-0A65-B5C2-270EF5287F9A}"/>
              </a:ext>
            </a:extLst>
          </p:cNvPr>
          <p:cNvSpPr txBox="1"/>
          <p:nvPr/>
        </p:nvSpPr>
        <p:spPr>
          <a:xfrm>
            <a:off x="640080" y="1229360"/>
            <a:ext cx="7579360" cy="338554"/>
          </a:xfrm>
          <a:prstGeom prst="rect">
            <a:avLst/>
          </a:prstGeom>
          <a:noFill/>
        </p:spPr>
        <p:txBody>
          <a:bodyPr wrap="square" rtlCol="0">
            <a:spAutoFit/>
          </a:bodyPr>
          <a:lstStyle/>
          <a:p>
            <a:endParaRPr lang="en-IN" sz="1600">
              <a:latin typeface="Söhne"/>
            </a:endParaRPr>
          </a:p>
        </p:txBody>
      </p:sp>
      <p:graphicFrame>
        <p:nvGraphicFramePr>
          <p:cNvPr id="4" name="Table 3">
            <a:extLst>
              <a:ext uri="{FF2B5EF4-FFF2-40B4-BE49-F238E27FC236}">
                <a16:creationId xmlns:a16="http://schemas.microsoft.com/office/drawing/2014/main" id="{75420DD7-19E9-5930-BF06-D9993EDE08FC}"/>
              </a:ext>
            </a:extLst>
          </p:cNvPr>
          <p:cNvGraphicFramePr>
            <a:graphicFrameLocks noGrp="1"/>
          </p:cNvGraphicFramePr>
          <p:nvPr>
            <p:extLst>
              <p:ext uri="{D42A27DB-BD31-4B8C-83A1-F6EECF244321}">
                <p14:modId xmlns:p14="http://schemas.microsoft.com/office/powerpoint/2010/main" val="936305593"/>
              </p:ext>
            </p:extLst>
          </p:nvPr>
        </p:nvGraphicFramePr>
        <p:xfrm>
          <a:off x="833120" y="716118"/>
          <a:ext cx="8127999" cy="4351858"/>
        </p:xfrm>
        <a:graphic>
          <a:graphicData uri="http://schemas.openxmlformats.org/drawingml/2006/table">
            <a:tbl>
              <a:tblPr/>
              <a:tblGrid>
                <a:gridCol w="1192915">
                  <a:extLst>
                    <a:ext uri="{9D8B030D-6E8A-4147-A177-3AD203B41FA5}">
                      <a16:colId xmlns:a16="http://schemas.microsoft.com/office/drawing/2014/main" val="3111788825"/>
                    </a:ext>
                  </a:extLst>
                </a:gridCol>
                <a:gridCol w="1774450">
                  <a:extLst>
                    <a:ext uri="{9D8B030D-6E8A-4147-A177-3AD203B41FA5}">
                      <a16:colId xmlns:a16="http://schemas.microsoft.com/office/drawing/2014/main" val="285198840"/>
                    </a:ext>
                  </a:extLst>
                </a:gridCol>
                <a:gridCol w="2173421">
                  <a:extLst>
                    <a:ext uri="{9D8B030D-6E8A-4147-A177-3AD203B41FA5}">
                      <a16:colId xmlns:a16="http://schemas.microsoft.com/office/drawing/2014/main" val="236038041"/>
                    </a:ext>
                  </a:extLst>
                </a:gridCol>
                <a:gridCol w="2987213">
                  <a:extLst>
                    <a:ext uri="{9D8B030D-6E8A-4147-A177-3AD203B41FA5}">
                      <a16:colId xmlns:a16="http://schemas.microsoft.com/office/drawing/2014/main" val="3087857022"/>
                    </a:ext>
                  </a:extLst>
                </a:gridCol>
              </a:tblGrid>
              <a:tr h="276192">
                <a:tc>
                  <a:txBody>
                    <a:bodyPr/>
                    <a:lstStyle/>
                    <a:p>
                      <a:pPr marL="142875" algn="ctr" rtl="0" fontAlgn="t">
                        <a:spcBef>
                          <a:spcPts val="0"/>
                        </a:spcBef>
                        <a:spcAft>
                          <a:spcPts val="0"/>
                        </a:spcAft>
                      </a:pPr>
                      <a:r>
                        <a:rPr lang="en-IN" sz="1600" b="1" i="0" u="none" strike="noStrike">
                          <a:solidFill>
                            <a:srgbClr val="FFFFFF"/>
                          </a:solidFill>
                          <a:effectLst/>
                          <a:latin typeface="Carlito"/>
                        </a:rPr>
                        <a:t>Author</a:t>
                      </a:r>
                      <a:endParaRPr lang="en-IN" sz="16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tc>
                  <a:txBody>
                    <a:bodyPr/>
                    <a:lstStyle/>
                    <a:p>
                      <a:pPr marL="143510" algn="ctr" rtl="0" fontAlgn="t">
                        <a:spcBef>
                          <a:spcPts val="0"/>
                        </a:spcBef>
                        <a:spcAft>
                          <a:spcPts val="0"/>
                        </a:spcAft>
                      </a:pPr>
                      <a:r>
                        <a:rPr lang="en-IN" sz="1400" b="1" i="0" u="none" strike="noStrike">
                          <a:solidFill>
                            <a:srgbClr val="FFFFFF"/>
                          </a:solidFill>
                          <a:effectLst/>
                          <a:latin typeface="Carlito"/>
                        </a:rPr>
                        <a:t>Paper/Book Title</a:t>
                      </a:r>
                      <a:endParaRPr lang="en-IN" sz="14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tc>
                  <a:txBody>
                    <a:bodyPr/>
                    <a:lstStyle/>
                    <a:p>
                      <a:pPr marL="144145" algn="ctr" rtl="0" fontAlgn="t">
                        <a:spcBef>
                          <a:spcPts val="0"/>
                        </a:spcBef>
                        <a:spcAft>
                          <a:spcPts val="0"/>
                        </a:spcAft>
                      </a:pPr>
                      <a:r>
                        <a:rPr lang="en-IN" sz="1400" b="1" i="0" u="none" strike="noStrike">
                          <a:solidFill>
                            <a:srgbClr val="FFFFFF"/>
                          </a:solidFill>
                          <a:effectLst/>
                          <a:latin typeface="Carlito"/>
                        </a:rPr>
                        <a:t>Publication Details</a:t>
                      </a:r>
                      <a:endParaRPr lang="en-IN" sz="14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tc>
                  <a:txBody>
                    <a:bodyPr/>
                    <a:lstStyle/>
                    <a:p>
                      <a:pPr marL="229870" algn="ctr" rtl="0" fontAlgn="t">
                        <a:spcBef>
                          <a:spcPts val="0"/>
                        </a:spcBef>
                        <a:spcAft>
                          <a:spcPts val="0"/>
                        </a:spcAft>
                      </a:pPr>
                      <a:r>
                        <a:rPr lang="en-IN" sz="1400" b="1" i="0" u="none" strike="noStrike">
                          <a:solidFill>
                            <a:srgbClr val="FFFFFF"/>
                          </a:solidFill>
                          <a:effectLst/>
                          <a:latin typeface="Carlito"/>
                        </a:rPr>
                        <a:t>Summary</a:t>
                      </a:r>
                      <a:endParaRPr lang="en-IN" sz="1400">
                        <a:effectLst/>
                      </a:endParaRPr>
                    </a:p>
                  </a:txBody>
                  <a:tcPr marL="39230" marR="39230" marT="3269"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4F81BC"/>
                    </a:solidFill>
                  </a:tcPr>
                </a:tc>
                <a:extLst>
                  <a:ext uri="{0D108BD9-81ED-4DB2-BD59-A6C34878D82A}">
                    <a16:rowId xmlns:a16="http://schemas.microsoft.com/office/drawing/2014/main" val="3598737417"/>
                  </a:ext>
                </a:extLst>
              </a:tr>
              <a:tr h="2020319">
                <a:tc>
                  <a:txBody>
                    <a:bodyPr/>
                    <a:lstStyle/>
                    <a:p>
                      <a:pPr marL="142875" rtl="0" fontAlgn="t">
                        <a:spcBef>
                          <a:spcPts val="0"/>
                        </a:spcBef>
                        <a:spcAft>
                          <a:spcPts val="0"/>
                        </a:spcAft>
                      </a:pPr>
                      <a:r>
                        <a:rPr lang="en-IN" sz="1200" b="0" i="0" u="none" strike="noStrike" err="1">
                          <a:solidFill>
                            <a:srgbClr val="000000"/>
                          </a:solidFill>
                          <a:effectLst/>
                          <a:latin typeface="Carlito"/>
                        </a:rPr>
                        <a:t>R.W.Doran</a:t>
                      </a:r>
                      <a:endParaRPr lang="en-IN"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tc>
                  <a:txBody>
                    <a:bodyPr/>
                    <a:lstStyle/>
                    <a:p>
                      <a:pPr marL="143510" marR="155575" rtl="0" fontAlgn="t">
                        <a:spcBef>
                          <a:spcPts val="0"/>
                        </a:spcBef>
                        <a:spcAft>
                          <a:spcPts val="0"/>
                        </a:spcAft>
                      </a:pPr>
                      <a:r>
                        <a:rPr lang="en-IN" sz="1200" b="0" i="0" u="none" strike="noStrike">
                          <a:solidFill>
                            <a:srgbClr val="000000"/>
                          </a:solidFill>
                          <a:effectLst/>
                          <a:latin typeface="Carlito"/>
                        </a:rPr>
                        <a:t>Virtual Memory</a:t>
                      </a:r>
                      <a:endParaRPr lang="en-IN"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tc>
                  <a:txBody>
                    <a:bodyPr/>
                    <a:lstStyle/>
                    <a:p>
                      <a:pPr marL="144145" marR="302260" rtl="0" fontAlgn="t">
                        <a:spcBef>
                          <a:spcPts val="0"/>
                        </a:spcBef>
                        <a:spcAft>
                          <a:spcPts val="0"/>
                        </a:spcAft>
                      </a:pPr>
                      <a:r>
                        <a:rPr lang="en-US" sz="1200" b="0" i="0" u="none" strike="noStrike">
                          <a:solidFill>
                            <a:srgbClr val="000000"/>
                          </a:solidFill>
                          <a:effectLst/>
                          <a:latin typeface="Carlito"/>
                        </a:rPr>
                        <a:t>Published in: Computer ( Volume: 9, Issue: 10, October 1976) Page(s): 27 - 37 Date of Publication: October 1976 ISSN Information: DOI: 10.1109/C-M.1976.218408 Publisher: IEEE</a:t>
                      </a:r>
                      <a:endParaRPr lang="en-US"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tc>
                  <a:txBody>
                    <a:bodyPr/>
                    <a:lstStyle/>
                    <a:p>
                      <a:pPr marL="144780" marR="193675" rtl="0" fontAlgn="t">
                        <a:spcBef>
                          <a:spcPts val="0"/>
                        </a:spcBef>
                        <a:spcAft>
                          <a:spcPts val="0"/>
                        </a:spcAft>
                      </a:pPr>
                      <a:r>
                        <a:rPr lang="en-US" sz="1100" b="0" i="0" u="none" strike="noStrike">
                          <a:solidFill>
                            <a:srgbClr val="000000"/>
                          </a:solidFill>
                          <a:effectLst/>
                          <a:latin typeface="Carlito"/>
                        </a:rPr>
                        <a:t>"Virtual memory" is a computing term which has come into increasing use in recent years. Unfortunately, like other new expressions, its use often causes controversy and misunderstanding, for it is used to mean different things by different people. Not long ago when one major computer vendor announced the introduction of the new technique of 'virtual storage,' other manufacturers complained that they had been doing the same thing for years under a different name</a:t>
                      </a:r>
                      <a:endParaRPr lang="en-US" sz="11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0D7E7"/>
                    </a:solidFill>
                  </a:tcPr>
                </a:tc>
                <a:extLst>
                  <a:ext uri="{0D108BD9-81ED-4DB2-BD59-A6C34878D82A}">
                    <a16:rowId xmlns:a16="http://schemas.microsoft.com/office/drawing/2014/main" val="889830829"/>
                  </a:ext>
                </a:extLst>
              </a:tr>
              <a:tr h="2020319">
                <a:tc>
                  <a:txBody>
                    <a:bodyPr/>
                    <a:lstStyle/>
                    <a:p>
                      <a:pPr marL="142875" marR="614045" rtl="0" fontAlgn="t">
                        <a:spcBef>
                          <a:spcPts val="0"/>
                        </a:spcBef>
                        <a:spcAft>
                          <a:spcPts val="0"/>
                        </a:spcAft>
                      </a:pPr>
                      <a:r>
                        <a:rPr lang="en-IN" sz="1200" b="0" i="0" u="none" strike="noStrike">
                          <a:solidFill>
                            <a:srgbClr val="000000"/>
                          </a:solidFill>
                          <a:effectLst/>
                          <a:latin typeface="Carlito"/>
                        </a:rPr>
                        <a:t>Gajanan Digambar Gaikwad</a:t>
                      </a:r>
                      <a:endParaRPr lang="en-IN"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tc>
                  <a:txBody>
                    <a:bodyPr/>
                    <a:lstStyle/>
                    <a:p>
                      <a:pPr marL="143510" marR="209550" lvl="0" algn="just">
                        <a:spcBef>
                          <a:spcPts val="0"/>
                        </a:spcBef>
                        <a:spcAft>
                          <a:spcPts val="0"/>
                        </a:spcAft>
                        <a:buNone/>
                      </a:pPr>
                      <a:r>
                        <a:rPr lang="en-US" sz="1200" b="0" i="0" u="none" strike="noStrike" noProof="0">
                          <a:solidFill>
                            <a:srgbClr val="000000"/>
                          </a:solidFill>
                          <a:effectLst/>
                        </a:rPr>
                        <a:t>Refresh Rate Identification Strategy for Optimal Page Replacement Algorithms for Virtual Memory Management </a:t>
                      </a:r>
                      <a:endParaRPr lang="en-US"/>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tc>
                  <a:txBody>
                    <a:bodyPr/>
                    <a:lstStyle/>
                    <a:p>
                      <a:pPr marL="144145" rtl="0" fontAlgn="t">
                        <a:spcBef>
                          <a:spcPts val="0"/>
                        </a:spcBef>
                        <a:spcAft>
                          <a:spcPts val="0"/>
                        </a:spcAft>
                      </a:pPr>
                      <a:r>
                        <a:rPr lang="en-US" sz="1400" b="0" i="0" u="none" strike="noStrike">
                          <a:solidFill>
                            <a:srgbClr val="000000"/>
                          </a:solidFill>
                          <a:effectLst/>
                          <a:latin typeface="Carlito"/>
                        </a:rPr>
                        <a:t>International Journal for Research in Applied Science and Engineering Technology ◽ 10.22214/ijraset.2021.38770 ◽ 2021 ◽ Vol 9 (11) ◽ pp. 166-16</a:t>
                      </a:r>
                      <a:endParaRPr lang="en-US" sz="14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tc>
                  <a:txBody>
                    <a:bodyPr/>
                    <a:lstStyle/>
                    <a:p>
                      <a:pPr marL="181610" marR="298450" rtl="0" fontAlgn="t">
                        <a:spcBef>
                          <a:spcPts val="0"/>
                        </a:spcBef>
                        <a:spcAft>
                          <a:spcPts val="0"/>
                        </a:spcAft>
                      </a:pPr>
                      <a:r>
                        <a:rPr lang="en-US" sz="1200" b="0" i="0" u="none" strike="noStrike">
                          <a:solidFill>
                            <a:srgbClr val="000000"/>
                          </a:solidFill>
                          <a:effectLst/>
                          <a:latin typeface="Carlito"/>
                        </a:rPr>
                        <a:t>Operating system offers a service known as memory management which manages and guides primary memory. It moves processes between disk and main memory during the execution back and forth. The process in which we provisionally moves process from primary memory to the hard disk so the memory is available for other processes. This process is known as swapping. </a:t>
                      </a:r>
                      <a:endParaRPr lang="en-US" sz="1200">
                        <a:effectLst/>
                      </a:endParaRPr>
                    </a:p>
                  </a:txBody>
                  <a:tcPr marL="39230" marR="39230" marT="6538" marB="1961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0D7E7"/>
                    </a:solidFill>
                  </a:tcPr>
                </a:tc>
                <a:extLst>
                  <a:ext uri="{0D108BD9-81ED-4DB2-BD59-A6C34878D82A}">
                    <a16:rowId xmlns:a16="http://schemas.microsoft.com/office/drawing/2014/main" val="1165405279"/>
                  </a:ext>
                </a:extLst>
              </a:tr>
            </a:tbl>
          </a:graphicData>
        </a:graphic>
      </p:graphicFrame>
      <p:sp>
        <p:nvSpPr>
          <p:cNvPr id="5" name="Rectangle 1">
            <a:extLst>
              <a:ext uri="{FF2B5EF4-FFF2-40B4-BE49-F238E27FC236}">
                <a16:creationId xmlns:a16="http://schemas.microsoft.com/office/drawing/2014/main" id="{4153FDEE-F80D-04A6-3616-79090F295DC3}"/>
              </a:ext>
            </a:extLst>
          </p:cNvPr>
          <p:cNvSpPr>
            <a:spLocks noChangeArrowheads="1"/>
          </p:cNvSpPr>
          <p:nvPr/>
        </p:nvSpPr>
        <p:spPr bwMode="auto">
          <a:xfrm>
            <a:off x="-1702714" y="1042988"/>
            <a:ext cx="182929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8051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CEB75A0-C19A-F206-89AD-AFCF5E40EE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FAE116-3352-E697-DA65-55CA5769F361}"/>
              </a:ext>
            </a:extLst>
          </p:cNvPr>
          <p:cNvSpPr txBox="1"/>
          <p:nvPr/>
        </p:nvSpPr>
        <p:spPr>
          <a:xfrm>
            <a:off x="2286000" y="111926"/>
            <a:ext cx="457200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Tools/APIs Used</a:t>
            </a:r>
            <a:endParaRPr lang="en-IN" altLang="en-US" sz="2000">
              <a:latin typeface="Castellar" panose="020A0402060406010301"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EC1C03A-437E-A899-C444-D6A7D57F0F35}"/>
              </a:ext>
            </a:extLst>
          </p:cNvPr>
          <p:cNvSpPr txBox="1"/>
          <p:nvPr/>
        </p:nvSpPr>
        <p:spPr>
          <a:xfrm>
            <a:off x="447040" y="1066799"/>
            <a:ext cx="8128000" cy="3901068"/>
          </a:xfrm>
          <a:prstGeom prst="rect">
            <a:avLst/>
          </a:prstGeom>
          <a:noFill/>
        </p:spPr>
        <p:txBody>
          <a:bodyPr wrap="square" rtlCol="0">
            <a:spAutoFit/>
          </a:bodyPr>
          <a:lstStyle/>
          <a:p>
            <a:pPr rtl="0">
              <a:spcBef>
                <a:spcPts val="1200"/>
              </a:spcBef>
              <a:spcAft>
                <a:spcPts val="1200"/>
              </a:spcAft>
            </a:pPr>
            <a:r>
              <a:rPr lang="en-US" b="1" i="0" u="none" strike="noStrike">
                <a:solidFill>
                  <a:srgbClr val="1F1F1F"/>
                </a:solidFill>
                <a:effectLst/>
                <a:latin typeface="Söhne"/>
              </a:rPr>
              <a:t>System Calls</a:t>
            </a:r>
            <a:endParaRPr lang="en-US" b="0">
              <a:effectLst/>
              <a:latin typeface="Söhne"/>
            </a:endParaRPr>
          </a:p>
          <a:p>
            <a:pPr rtl="0" fontAlgn="base">
              <a:spcBef>
                <a:spcPts val="300"/>
              </a:spcBef>
              <a:spcAft>
                <a:spcPts val="0"/>
              </a:spcAft>
              <a:buFont typeface="Arial" panose="020B0604020202020204" pitchFamily="34" charset="0"/>
              <a:buChar char="•"/>
            </a:pPr>
            <a:r>
              <a:rPr lang="en-US" b="0" i="0" u="none" strike="noStrike" err="1">
                <a:solidFill>
                  <a:srgbClr val="1F1F1F"/>
                </a:solidFill>
                <a:effectLst/>
                <a:latin typeface="Söhne"/>
              </a:rPr>
              <a:t>fopen</a:t>
            </a:r>
            <a:r>
              <a:rPr lang="en-US" b="0" i="0" u="none" strike="noStrike">
                <a:solidFill>
                  <a:srgbClr val="1F1F1F"/>
                </a:solidFill>
                <a:effectLst/>
                <a:latin typeface="Söhne"/>
              </a:rPr>
              <a:t>: Opens a file descriptor for the /proc/{</a:t>
            </a:r>
            <a:r>
              <a:rPr lang="en-US" b="0" i="0" u="none" strike="noStrike" err="1">
                <a:solidFill>
                  <a:srgbClr val="1F1F1F"/>
                </a:solidFill>
                <a:effectLst/>
                <a:latin typeface="Söhne"/>
              </a:rPr>
              <a:t>pid</a:t>
            </a:r>
            <a:r>
              <a:rPr lang="en-US" b="0" i="0" u="none" strike="noStrike">
                <a:solidFill>
                  <a:srgbClr val="1F1F1F"/>
                </a:solidFill>
                <a:effectLst/>
                <a:latin typeface="Söhne"/>
              </a:rPr>
              <a:t>}/status file.</a:t>
            </a:r>
          </a:p>
          <a:p>
            <a:pPr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fclose</a:t>
            </a:r>
            <a:r>
              <a:rPr lang="en-US" b="0" i="0" u="none" strike="noStrike">
                <a:solidFill>
                  <a:srgbClr val="1F1F1F"/>
                </a:solidFill>
                <a:effectLst/>
                <a:latin typeface="Söhne"/>
              </a:rPr>
              <a:t>: Closes the file descriptor.</a:t>
            </a:r>
          </a:p>
          <a:p>
            <a:pPr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getrusage</a:t>
            </a:r>
            <a:r>
              <a:rPr lang="en-US" b="0" i="0" u="none" strike="noStrike">
                <a:solidFill>
                  <a:srgbClr val="1F1F1F"/>
                </a:solidFill>
                <a:effectLst/>
                <a:latin typeface="Söhne"/>
              </a:rPr>
              <a:t>: Retrieves resource usage information for the current process.</a:t>
            </a:r>
          </a:p>
          <a:p>
            <a:pPr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getrlimit</a:t>
            </a:r>
            <a:r>
              <a:rPr lang="en-US" b="0" i="0" u="none" strike="noStrike">
                <a:solidFill>
                  <a:srgbClr val="1F1F1F"/>
                </a:solidFill>
                <a:effectLst/>
                <a:latin typeface="Söhne"/>
              </a:rPr>
              <a:t>: Gets the current or maximum value for a specific resource limit.</a:t>
            </a:r>
          </a:p>
          <a:p>
            <a:pPr rtl="0" fontAlgn="base">
              <a:spcBef>
                <a:spcPts val="0"/>
              </a:spcBef>
              <a:spcAft>
                <a:spcPts val="0"/>
              </a:spcAft>
              <a:buFont typeface="Arial" panose="020B0604020202020204" pitchFamily="34" charset="0"/>
              <a:buChar char="•"/>
            </a:pPr>
            <a:r>
              <a:rPr lang="en-US" b="0" i="0" u="none" strike="noStrike">
                <a:solidFill>
                  <a:srgbClr val="1F1F1F"/>
                </a:solidFill>
                <a:effectLst/>
                <a:latin typeface="Söhne"/>
              </a:rPr>
              <a:t>The </a:t>
            </a:r>
            <a:r>
              <a:rPr lang="en-US" b="0" i="0" u="none" strike="noStrike" err="1">
                <a:solidFill>
                  <a:srgbClr val="1F1F1F"/>
                </a:solidFill>
                <a:effectLst/>
                <a:latin typeface="Söhne"/>
              </a:rPr>
              <a:t>getrusage</a:t>
            </a:r>
            <a:r>
              <a:rPr lang="en-US" b="0" i="0" u="none" strike="noStrike">
                <a:solidFill>
                  <a:srgbClr val="1F1F1F"/>
                </a:solidFill>
                <a:effectLst/>
                <a:latin typeface="Söhne"/>
              </a:rPr>
              <a:t> system call retrieves resource usage information for the current process (itself). This includes peak heap memory usage.</a:t>
            </a:r>
          </a:p>
          <a:p>
            <a:pPr rtl="0" fontAlgn="base">
              <a:spcBef>
                <a:spcPts val="0"/>
              </a:spcBef>
              <a:spcAft>
                <a:spcPts val="300"/>
              </a:spcAft>
              <a:buFont typeface="Arial" panose="020B0604020202020204" pitchFamily="34" charset="0"/>
              <a:buChar char="•"/>
            </a:pPr>
            <a:r>
              <a:rPr lang="en-US" b="0" i="0" u="none" strike="noStrike">
                <a:solidFill>
                  <a:srgbClr val="1F1F1F"/>
                </a:solidFill>
                <a:effectLst/>
                <a:latin typeface="Söhne"/>
              </a:rPr>
              <a:t>The </a:t>
            </a:r>
            <a:r>
              <a:rPr lang="en-US" b="0" i="0" u="none" strike="noStrike" err="1">
                <a:solidFill>
                  <a:srgbClr val="1F1F1F"/>
                </a:solidFill>
                <a:effectLst/>
                <a:latin typeface="Söhne"/>
              </a:rPr>
              <a:t>getrlimit</a:t>
            </a:r>
            <a:r>
              <a:rPr lang="en-US" b="0" i="0" u="none" strike="noStrike">
                <a:solidFill>
                  <a:srgbClr val="1F1F1F"/>
                </a:solidFill>
                <a:effectLst/>
                <a:latin typeface="Söhne"/>
              </a:rPr>
              <a:t> system call retrieves the current limit for the stack size of the process.</a:t>
            </a:r>
          </a:p>
          <a:p>
            <a:pPr rtl="0">
              <a:spcBef>
                <a:spcPts val="300"/>
              </a:spcBef>
              <a:spcAft>
                <a:spcPts val="300"/>
              </a:spcAft>
            </a:pPr>
            <a:r>
              <a:rPr lang="en-US" b="1" i="0" u="none" strike="noStrike">
                <a:solidFill>
                  <a:srgbClr val="1F1F1F"/>
                </a:solidFill>
                <a:effectLst/>
                <a:latin typeface="Söhne"/>
              </a:rPr>
              <a:t>Functions:</a:t>
            </a:r>
            <a:endParaRPr lang="en-US" b="0">
              <a:effectLst/>
              <a:latin typeface="Söhne"/>
            </a:endParaRPr>
          </a:p>
          <a:p>
            <a:pPr rtl="0" fontAlgn="base">
              <a:spcBef>
                <a:spcPts val="300"/>
              </a:spcBef>
              <a:spcAft>
                <a:spcPts val="0"/>
              </a:spcAft>
              <a:buFont typeface="Arial" panose="020B0604020202020204" pitchFamily="34" charset="0"/>
              <a:buChar char="•"/>
            </a:pPr>
            <a:r>
              <a:rPr lang="en-US" b="0" i="0" u="none" strike="noStrike">
                <a:solidFill>
                  <a:srgbClr val="1F1F1F"/>
                </a:solidFill>
                <a:effectLst/>
                <a:latin typeface="Söhne"/>
              </a:rPr>
              <a:t>The </a:t>
            </a:r>
            <a:r>
              <a:rPr lang="en-US" b="0" i="0" u="none" strike="noStrike" err="1">
                <a:solidFill>
                  <a:srgbClr val="1F1F1F"/>
                </a:solidFill>
                <a:effectLst/>
                <a:latin typeface="Söhne"/>
              </a:rPr>
              <a:t>sscanf</a:t>
            </a:r>
            <a:r>
              <a:rPr lang="en-US" b="0" i="0" u="none" strike="noStrike">
                <a:solidFill>
                  <a:srgbClr val="1F1F1F"/>
                </a:solidFill>
                <a:effectLst/>
                <a:latin typeface="Söhne"/>
              </a:rPr>
              <a:t> function scans specific lines for desired information:</a:t>
            </a:r>
          </a:p>
          <a:p>
            <a:pPr marL="742950" lvl="1" indent="-285750"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VmSize</a:t>
            </a:r>
            <a:r>
              <a:rPr lang="en-US" b="0" i="0" u="none" strike="noStrike">
                <a:solidFill>
                  <a:srgbClr val="1F1F1F"/>
                </a:solidFill>
                <a:effectLst/>
                <a:latin typeface="Söhne"/>
              </a:rPr>
              <a:t>: %</a:t>
            </a:r>
            <a:r>
              <a:rPr lang="en-US" b="0" i="0" u="none" strike="noStrike" err="1">
                <a:solidFill>
                  <a:srgbClr val="1F1F1F"/>
                </a:solidFill>
                <a:effectLst/>
                <a:latin typeface="Söhne"/>
              </a:rPr>
              <a:t>ld</a:t>
            </a:r>
            <a:r>
              <a:rPr lang="en-US" b="0" i="0" u="none" strike="noStrike">
                <a:solidFill>
                  <a:srgbClr val="1F1F1F"/>
                </a:solidFill>
                <a:effectLst/>
                <a:latin typeface="Söhne"/>
              </a:rPr>
              <a:t> kB: Extracts the virtual memory size of the process.</a:t>
            </a:r>
          </a:p>
          <a:p>
            <a:pPr marL="742950" lvl="1" indent="-285750" rtl="0" fontAlgn="base">
              <a:spcBef>
                <a:spcPts val="0"/>
              </a:spcBef>
              <a:spcAft>
                <a:spcPts val="0"/>
              </a:spcAft>
              <a:buFont typeface="Arial" panose="020B0604020202020204" pitchFamily="34" charset="0"/>
              <a:buChar char="•"/>
            </a:pPr>
            <a:r>
              <a:rPr lang="en-US" b="0" i="0" u="none" strike="noStrike" err="1">
                <a:solidFill>
                  <a:srgbClr val="1F1F1F"/>
                </a:solidFill>
                <a:effectLst/>
                <a:latin typeface="Söhne"/>
              </a:rPr>
              <a:t>VmRSS</a:t>
            </a:r>
            <a:r>
              <a:rPr lang="en-US" b="0" i="0" u="none" strike="noStrike">
                <a:solidFill>
                  <a:srgbClr val="1F1F1F"/>
                </a:solidFill>
                <a:effectLst/>
                <a:latin typeface="Söhne"/>
              </a:rPr>
              <a:t>: %</a:t>
            </a:r>
            <a:r>
              <a:rPr lang="en-US" b="0" i="0" u="none" strike="noStrike" err="1">
                <a:solidFill>
                  <a:srgbClr val="1F1F1F"/>
                </a:solidFill>
                <a:effectLst/>
                <a:latin typeface="Söhne"/>
              </a:rPr>
              <a:t>ld</a:t>
            </a:r>
            <a:r>
              <a:rPr lang="en-US" b="0" i="0" u="none" strike="noStrike">
                <a:solidFill>
                  <a:srgbClr val="1F1F1F"/>
                </a:solidFill>
                <a:effectLst/>
                <a:latin typeface="Söhne"/>
              </a:rPr>
              <a:t> kB: Extracts the resident set size (physical memory usage) of the process.</a:t>
            </a:r>
          </a:p>
          <a:p>
            <a:pPr marL="742950" lvl="1" indent="-285750" rtl="0" fontAlgn="base">
              <a:spcBef>
                <a:spcPts val="0"/>
              </a:spcBef>
              <a:spcAft>
                <a:spcPts val="600"/>
              </a:spcAft>
              <a:buFont typeface="Arial" panose="020B0604020202020204" pitchFamily="34" charset="0"/>
              <a:buChar char="•"/>
            </a:pPr>
            <a:r>
              <a:rPr lang="en-US" b="0" i="0" u="none" strike="noStrike" err="1">
                <a:solidFill>
                  <a:srgbClr val="1F1F1F"/>
                </a:solidFill>
                <a:effectLst/>
                <a:latin typeface="Söhne"/>
              </a:rPr>
              <a:t>majflt</a:t>
            </a:r>
            <a:r>
              <a:rPr lang="en-US" b="0" i="0" u="none" strike="noStrike">
                <a:solidFill>
                  <a:srgbClr val="1F1F1F"/>
                </a:solidFill>
                <a:effectLst/>
                <a:latin typeface="Söhne"/>
              </a:rPr>
              <a:t>: %d: Extracts the number of major page faults incurred by the process.</a:t>
            </a:r>
          </a:p>
          <a:p>
            <a:pPr rtl="0">
              <a:spcBef>
                <a:spcPts val="1200"/>
              </a:spcBef>
              <a:spcAft>
                <a:spcPts val="1200"/>
              </a:spcAft>
            </a:pPr>
            <a:r>
              <a:rPr lang="en-US">
                <a:solidFill>
                  <a:srgbClr val="1F1F1F"/>
                </a:solidFill>
                <a:latin typeface="Söhne"/>
              </a:rPr>
              <a:t>S</a:t>
            </a:r>
            <a:r>
              <a:rPr lang="en-US" b="0" i="0" u="none" strike="noStrike">
                <a:solidFill>
                  <a:srgbClr val="1F1F1F"/>
                </a:solidFill>
                <a:effectLst/>
                <a:latin typeface="Söhne"/>
              </a:rPr>
              <a:t>truct </a:t>
            </a:r>
            <a:r>
              <a:rPr lang="en-US" b="0" i="0" u="none" strike="noStrike" err="1">
                <a:solidFill>
                  <a:srgbClr val="1F1F1F"/>
                </a:solidFill>
                <a:effectLst/>
                <a:latin typeface="Söhne"/>
              </a:rPr>
              <a:t>rusage</a:t>
            </a:r>
            <a:r>
              <a:rPr lang="en-US" b="0" i="0" u="none" strike="noStrike">
                <a:solidFill>
                  <a:srgbClr val="1F1F1F"/>
                </a:solidFill>
                <a:effectLst/>
                <a:latin typeface="Söhne"/>
              </a:rPr>
              <a:t> is a structure used to represent resource usage statistics. It contains various fields, including </a:t>
            </a:r>
            <a:r>
              <a:rPr lang="en-US" b="0" i="0" u="none" strike="noStrike" err="1">
                <a:solidFill>
                  <a:srgbClr val="1F1F1F"/>
                </a:solidFill>
                <a:effectLst/>
                <a:latin typeface="Söhne"/>
              </a:rPr>
              <a:t>ru_minflt</a:t>
            </a:r>
            <a:r>
              <a:rPr lang="en-US" b="0" i="0" u="none" strike="noStrike">
                <a:solidFill>
                  <a:srgbClr val="1F1F1F"/>
                </a:solidFill>
                <a:effectLst/>
                <a:latin typeface="Söhne"/>
              </a:rPr>
              <a:t> and </a:t>
            </a:r>
            <a:r>
              <a:rPr lang="en-US" b="0" i="0" u="none" strike="noStrike" err="1">
                <a:solidFill>
                  <a:srgbClr val="1F1F1F"/>
                </a:solidFill>
                <a:effectLst/>
                <a:latin typeface="Söhne"/>
              </a:rPr>
              <a:t>ru_majflt</a:t>
            </a:r>
            <a:r>
              <a:rPr lang="en-US" b="0" i="0" u="none" strike="noStrike">
                <a:solidFill>
                  <a:srgbClr val="1F1F1F"/>
                </a:solidFill>
                <a:effectLst/>
                <a:latin typeface="Söhne"/>
              </a:rPr>
              <a:t>, which represent the number of minor and major page faults.</a:t>
            </a:r>
            <a:endParaRPr lang="en-US" b="0">
              <a:effectLst/>
              <a:latin typeface="Söhne"/>
            </a:endParaRPr>
          </a:p>
        </p:txBody>
      </p:sp>
    </p:spTree>
    <p:extLst>
      <p:ext uri="{BB962C8B-B14F-4D97-AF65-F5344CB8AC3E}">
        <p14:creationId xmlns:p14="http://schemas.microsoft.com/office/powerpoint/2010/main" val="34960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a:spAutoFit/>
          </a:bodyPr>
          <a:lstStyle/>
          <a:p>
            <a:pPr algn="ctr"/>
            <a:r>
              <a:rPr lang="en-US" altLang="en-US" sz="2000">
                <a:latin typeface="Castellar" panose="020A0402060406010301" pitchFamily="18" charset="0"/>
                <a:cs typeface="Times New Roman" panose="02020603050405020304" pitchFamily="18" charset="0"/>
              </a:rPr>
              <a:t>Applications</a:t>
            </a:r>
            <a:endParaRPr lang="en-IN" altLang="en-US" sz="2000">
              <a:latin typeface="Castellar" panose="020A0402060406010301"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599525-61F6-75A5-A7ED-496E3E0C37C1}"/>
              </a:ext>
            </a:extLst>
          </p:cNvPr>
          <p:cNvSpPr txBox="1"/>
          <p:nvPr/>
        </p:nvSpPr>
        <p:spPr>
          <a:xfrm>
            <a:off x="670560" y="1087120"/>
            <a:ext cx="7863840" cy="3693319"/>
          </a:xfrm>
          <a:prstGeom prst="rect">
            <a:avLst/>
          </a:prstGeom>
          <a:noFill/>
        </p:spPr>
        <p:txBody>
          <a:bodyPr wrap="square" rtlCol="0">
            <a:spAutoFit/>
          </a:bodyPr>
          <a:lstStyle/>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Software Development:</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 Memory Leak Detection: Identifying and resolving memory leaks in software applications during the development phase.</a:t>
            </a:r>
            <a:endParaRPr lang="en-US" sz="1800" b="0">
              <a:effectLst/>
              <a:latin typeface="Söhne"/>
            </a:endParaRPr>
          </a:p>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System Monitoring and Performance Tuning: </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Real-time Analysis: Continuously monitoring virtual memory metrics to identify performance bottlenecks and optimize system responsiveness.</a:t>
            </a:r>
            <a:endParaRPr lang="en-US" sz="1800" b="0">
              <a:effectLst/>
              <a:latin typeface="Söhne"/>
            </a:endParaRPr>
          </a:p>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Performance Profiling for Applications: </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Application-specific Profiling: Profiling virtual memory for specific types of applications such as databases, web servers, or scientific computing applications.</a:t>
            </a:r>
            <a:endParaRPr lang="en-US" sz="1800" b="0">
              <a:effectLst/>
              <a:latin typeface="Söhne"/>
            </a:endParaRPr>
          </a:p>
          <a:p>
            <a:pPr marL="285750" indent="-285750" rtl="0">
              <a:spcBef>
                <a:spcPts val="0"/>
              </a:spcBef>
              <a:spcAft>
                <a:spcPts val="0"/>
              </a:spcAft>
              <a:buFont typeface="Wingdings" panose="05000000000000000000" pitchFamily="2" charset="2"/>
              <a:buChar char="Ø"/>
            </a:pPr>
            <a:r>
              <a:rPr lang="en-US" sz="1800" b="0" i="0" u="none" strike="noStrike">
                <a:solidFill>
                  <a:srgbClr val="000000"/>
                </a:solidFill>
                <a:effectLst/>
                <a:latin typeface="Söhne"/>
              </a:rPr>
              <a:t>Cross-Platform Development: </a:t>
            </a:r>
            <a:endParaRPr lang="en-US" sz="1800" b="0">
              <a:effectLst/>
              <a:latin typeface="Söhne"/>
            </a:endParaRPr>
          </a:p>
          <a:p>
            <a:pPr marL="285750" indent="-285750" rtl="0">
              <a:spcBef>
                <a:spcPts val="0"/>
              </a:spcBef>
              <a:spcAft>
                <a:spcPts val="0"/>
              </a:spcAft>
              <a:buFont typeface="Wingdings" panose="05000000000000000000" pitchFamily="2" charset="2"/>
              <a:buChar char="§"/>
            </a:pPr>
            <a:r>
              <a:rPr lang="en-US" sz="1800" b="0" i="0" u="none" strike="noStrike">
                <a:solidFill>
                  <a:srgbClr val="000000"/>
                </a:solidFill>
                <a:effectLst/>
                <a:latin typeface="Söhne"/>
              </a:rPr>
              <a:t>Compatibility Testing: Profiling virtual memory across different operating systems and platforms to ensure compatibility and optimal performance.</a:t>
            </a:r>
            <a:endParaRPr lang="en-IN" sz="1800">
              <a:latin typeface="Söhne"/>
            </a:endParaRPr>
          </a:p>
        </p:txBody>
      </p:sp>
    </p:spTree>
    <p:extLst>
      <p:ext uri="{BB962C8B-B14F-4D97-AF65-F5344CB8AC3E}">
        <p14:creationId xmlns:p14="http://schemas.microsoft.com/office/powerpoint/2010/main" val="386708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DC69153-E780-C91B-86DF-D8A8E3FE15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A78E1-AAFB-DA19-C854-ABA1B74F1F67}"/>
              </a:ext>
            </a:extLst>
          </p:cNvPr>
          <p:cNvSpPr txBox="1"/>
          <p:nvPr/>
        </p:nvSpPr>
        <p:spPr>
          <a:xfrm>
            <a:off x="2286000" y="111926"/>
            <a:ext cx="4643120" cy="400110"/>
          </a:xfrm>
          <a:prstGeom prst="rect">
            <a:avLst/>
          </a:prstGeom>
          <a:noFill/>
        </p:spPr>
        <p:txBody>
          <a:bodyPr wrap="square" lIns="91440" tIns="45720" rIns="91440" bIns="45720" anchor="t">
            <a:spAutoFit/>
          </a:bodyPr>
          <a:lstStyle/>
          <a:p>
            <a:pPr algn="ctr"/>
            <a:r>
              <a:rPr lang="en-US" altLang="en-US" sz="2000">
                <a:latin typeface="Castellar"/>
                <a:cs typeface="Times New Roman"/>
              </a:rPr>
              <a:t>code</a:t>
            </a:r>
            <a:endParaRPr lang="en-US" altLang="en-US" sz="2000">
              <a:latin typeface="Castellar" panose="020A0402060406010301" pitchFamily="18" charset="0"/>
              <a:cs typeface="Times New Roman" panose="02020603050405020304" pitchFamily="18" charset="0"/>
            </a:endParaRPr>
          </a:p>
        </p:txBody>
      </p:sp>
      <p:pic>
        <p:nvPicPr>
          <p:cNvPr id="4" name="Picture 3" descr="A screenshot of a computer program&#10;&#10;Description automatically generated">
            <a:extLst>
              <a:ext uri="{FF2B5EF4-FFF2-40B4-BE49-F238E27FC236}">
                <a16:creationId xmlns:a16="http://schemas.microsoft.com/office/drawing/2014/main" id="{1ABE7421-CD21-135C-ED92-834B47F60D5D}"/>
              </a:ext>
            </a:extLst>
          </p:cNvPr>
          <p:cNvPicPr>
            <a:picLocks noChangeAspect="1"/>
          </p:cNvPicPr>
          <p:nvPr/>
        </p:nvPicPr>
        <p:blipFill>
          <a:blip r:embed="rId3"/>
          <a:stretch>
            <a:fillRect/>
          </a:stretch>
        </p:blipFill>
        <p:spPr>
          <a:xfrm>
            <a:off x="2596463" y="835625"/>
            <a:ext cx="3951074" cy="3958797"/>
          </a:xfrm>
          <a:prstGeom prst="rect">
            <a:avLst/>
          </a:prstGeom>
        </p:spPr>
      </p:pic>
    </p:spTree>
    <p:extLst>
      <p:ext uri="{BB962C8B-B14F-4D97-AF65-F5344CB8AC3E}">
        <p14:creationId xmlns:p14="http://schemas.microsoft.com/office/powerpoint/2010/main" val="23140312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system calls and functions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27</cp:revision>
  <dcterms:modified xsi:type="dcterms:W3CDTF">2024-03-25T06:06:48Z</dcterms:modified>
</cp:coreProperties>
</file>