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8B2B-BD3E-40C1-A1F8-B289BA40C68B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BF3A-87DE-476E-BCBC-54033F68BC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6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BF3A-87DE-476E-BCBC-54033F68BCD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07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</a:rPr>
              <a:t>Variables</a:t>
            </a:r>
            <a:r>
              <a:rPr lang="en-GB" baseline="0" dirty="0" smtClean="0">
                <a:solidFill>
                  <a:schemeClr val="accent4"/>
                </a:solidFill>
              </a:rPr>
              <a:t> present</a:t>
            </a:r>
            <a:endParaRPr lang="en-GB" baseline="0" dirty="0" smtClean="0">
              <a:solidFill>
                <a:schemeClr val="tx1"/>
              </a:solidFill>
            </a:endParaRPr>
          </a:p>
          <a:p>
            <a:r>
              <a:rPr lang="en-GB" baseline="0" dirty="0" smtClean="0">
                <a:solidFill>
                  <a:schemeClr val="accent4"/>
                </a:solidFill>
              </a:rPr>
              <a:t> in our data set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BF3A-87DE-476E-BCBC-54033F68BCD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0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BF3A-87DE-476E-BCBC-54033F68BCD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0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At</a:t>
                </a:r>
                <a:r>
                  <a:rPr lang="en-GB" baseline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baseline="0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GB" b="0" i="1" baseline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b="0" i="1" baseline="0" smtClean="0">
                        <a:latin typeface="Cambria Math"/>
                      </a:rPr>
                      <m:t>=0.61 </m:t>
                    </m:r>
                  </m:oMath>
                </a14:m>
                <a:r>
                  <a:rPr lang="en-IN" dirty="0" smtClean="0"/>
                  <a:t>       </a:t>
                </a:r>
              </a:p>
              <a:p>
                <a:r>
                  <a:rPr lang="en-GB" dirty="0" smtClean="0"/>
                  <a:t>Error is min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At</a:t>
                </a:r>
                <a:r>
                  <a:rPr lang="en-GB" baseline="0" dirty="0" smtClean="0"/>
                  <a:t> </a:t>
                </a:r>
                <a:r>
                  <a:rPr lang="en-GB" b="0" i="0" baseline="0" smtClean="0">
                    <a:latin typeface="Cambria Math"/>
                  </a:rPr>
                  <a:t>𝑝^∗=0.61 </a:t>
                </a:r>
                <a:r>
                  <a:rPr lang="en-IN" dirty="0" smtClean="0"/>
                  <a:t>       </a:t>
                </a:r>
              </a:p>
              <a:p>
                <a:r>
                  <a:rPr lang="en-GB" dirty="0" smtClean="0"/>
                  <a:t>Error is min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BF3A-87DE-476E-BCBC-54033F68BCD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84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THANK YOU !!!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BF3A-87DE-476E-BCBC-54033F68BCD7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17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9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1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7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6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9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4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4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66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E05C-B6DC-41B2-932A-9D7114A7653F}" type="datetimeFigureOut">
              <a:rPr lang="en-IN" smtClean="0"/>
              <a:t>03-05-2024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BB4A-A948-4502-8EFC-FDDA9C0492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054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abete" TargetMode="External"/><Relationship Id="rId2" Type="http://schemas.openxmlformats.org/officeDocument/2006/relationships/hyperlink" Target="https://www.kaggle.com/datasets/mathchi/diabetes-data-se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ture.com/articles/s41598-020-78164-x" TargetMode="External"/><Relationship Id="rId4" Type="http://schemas.openxmlformats.org/officeDocument/2006/relationships/hyperlink" Target="https://diabetesjournals.org/care/article/26/7/2005/26732/Population-Health-Significance-of-Gestation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srgbClr val="00B0F0">
                    <a:lumMod val="20000"/>
                    <a:lumOff val="80000"/>
                  </a:srgbClr>
                </a:solidFill>
                <a:ea typeface="+mn-ea"/>
                <a:cs typeface="+mn-cs"/>
              </a:rPr>
              <a:t/>
            </a:r>
            <a:br>
              <a:rPr lang="en-GB" sz="2000" dirty="0">
                <a:solidFill>
                  <a:srgbClr val="00B0F0">
                    <a:lumMod val="20000"/>
                    <a:lumOff val="80000"/>
                  </a:srgbClr>
                </a:solidFill>
                <a:ea typeface="+mn-ea"/>
                <a:cs typeface="+mn-cs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STUDY ON THE FACTORS AFFECTING THE INCIDENCE  OF GESTATIONAL DIABETES IN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FEMALE PATIENTS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en-GB" sz="7200" dirty="0" smtClean="0">
              <a:solidFill>
                <a:srgbClr val="FFFF00"/>
              </a:solidFill>
            </a:endParaRPr>
          </a:p>
          <a:p>
            <a:pPr algn="r"/>
            <a:r>
              <a:rPr lang="en-GB" sz="7200" dirty="0" smtClean="0">
                <a:solidFill>
                  <a:srgbClr val="FFFF00"/>
                </a:solidFill>
              </a:rPr>
              <a:t>By      </a:t>
            </a:r>
            <a:r>
              <a:rPr lang="en-GB" sz="7200" dirty="0" smtClean="0">
                <a:solidFill>
                  <a:schemeClr val="tx1"/>
                </a:solidFill>
              </a:rPr>
              <a:t>SHREYASI  MONDAL</a:t>
            </a:r>
          </a:p>
          <a:p>
            <a:pPr algn="r"/>
            <a:r>
              <a:rPr lang="en-GB" sz="7200" dirty="0" smtClean="0"/>
              <a:t>                      STSA , SEMESTER -  6      </a:t>
            </a:r>
          </a:p>
          <a:p>
            <a:pPr algn="r"/>
            <a:endParaRPr lang="en-GB" sz="7200" dirty="0">
              <a:solidFill>
                <a:srgbClr val="FFFF00"/>
              </a:solidFill>
            </a:endParaRPr>
          </a:p>
          <a:p>
            <a:pPr algn="r"/>
            <a:r>
              <a:rPr lang="en-GB" sz="7200" dirty="0" smtClean="0">
                <a:solidFill>
                  <a:srgbClr val="FFFF00"/>
                </a:solidFill>
              </a:rPr>
              <a:t>ROLL NO. :  </a:t>
            </a:r>
            <a:r>
              <a:rPr lang="en-GB" sz="7200" dirty="0" smtClean="0"/>
              <a:t>3-14-21-0420  </a:t>
            </a:r>
          </a:p>
          <a:p>
            <a:pPr algn="r"/>
            <a:endParaRPr lang="en-GB" sz="7200" dirty="0" smtClean="0">
              <a:solidFill>
                <a:srgbClr val="FFFF00"/>
              </a:solidFill>
            </a:endParaRPr>
          </a:p>
          <a:p>
            <a:pPr algn="r"/>
            <a:r>
              <a:rPr lang="en-GB" sz="7200" dirty="0" smtClean="0">
                <a:solidFill>
                  <a:srgbClr val="FFFF00"/>
                </a:solidFill>
              </a:rPr>
              <a:t>REG   NO. :  </a:t>
            </a:r>
            <a:r>
              <a:rPr lang="en-GB" sz="7200" dirty="0" smtClean="0"/>
              <a:t>041-1212-0276-20   </a:t>
            </a:r>
          </a:p>
          <a:p>
            <a:pPr algn="l"/>
            <a:endParaRPr lang="en-GB" sz="7200" dirty="0" smtClean="0"/>
          </a:p>
          <a:p>
            <a:pPr algn="l"/>
            <a:endParaRPr lang="en-GB" sz="2000" dirty="0"/>
          </a:p>
          <a:p>
            <a:pPr algn="l"/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48680"/>
            <a:ext cx="1111250" cy="13144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5877272"/>
            <a:ext cx="68103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8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3)</a:t>
            </a:r>
            <a:r>
              <a:rPr lang="en-GB" sz="2400" b="1" dirty="0" smtClean="0"/>
              <a:t> </a:t>
            </a:r>
            <a:r>
              <a:rPr lang="en-GB" sz="2400" b="1" u="sng" dirty="0" smtClean="0"/>
              <a:t>MULTICOLLINEARITY</a:t>
            </a:r>
            <a:r>
              <a:rPr lang="en-GB" sz="2400" b="1" dirty="0" smtClean="0"/>
              <a:t> </a:t>
            </a:r>
            <a:r>
              <a:rPr lang="en-GB" sz="2400" dirty="0" smtClean="0"/>
              <a:t>: </a:t>
            </a:r>
          </a:p>
          <a:p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0821"/>
              </p:ext>
            </p:extLst>
          </p:nvPr>
        </p:nvGraphicFramePr>
        <p:xfrm>
          <a:off x="971600" y="908720"/>
          <a:ext cx="4896544" cy="5904655"/>
        </p:xfrm>
        <a:graphic>
          <a:graphicData uri="http://schemas.openxmlformats.org/drawingml/2006/table">
            <a:tbl>
              <a:tblPr/>
              <a:tblGrid>
                <a:gridCol w="2460665"/>
                <a:gridCol w="2435879"/>
              </a:tblGrid>
              <a:tr h="168449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    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      Predictor </a:t>
                      </a:r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Variables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    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                                                   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IN" sz="1200" dirty="0">
                          <a:effectLst/>
                          <a:latin typeface="+mj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VIF</a:t>
                      </a:r>
                      <a:endParaRPr lang="en-IN" sz="24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IN" sz="1200" dirty="0">
                          <a:effectLst/>
                          <a:latin typeface="+mj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18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Pregnancies (x1)     </a:t>
                      </a:r>
                    </a:p>
                    <a:p>
                      <a:pPr fontAlgn="t"/>
                      <a:r>
                        <a:rPr lang="en-IN" sz="1200" dirty="0" smtClean="0">
                          <a:effectLst/>
                          <a:latin typeface="+mn-lt"/>
                        </a:rPr>
                        <a:t/>
                      </a:r>
                      <a:br>
                        <a:rPr lang="en-IN" sz="1200" dirty="0" smtClean="0">
                          <a:effectLst/>
                          <a:latin typeface="+mn-lt"/>
                        </a:rPr>
                      </a:b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1.3434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Glucose (x2)                                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1.2638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6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Blood Pressure(x3)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1.1315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Skin Thickness(x4)            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1.5647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Insulin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(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x5)                          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1.5455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BMI(x6)                                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1.1978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Diabetes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Pedigree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(x7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1.0335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8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Age (x8)                                 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  1.4821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3113" y="1597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1052736"/>
            <a:ext cx="2448272" cy="13234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  VIF of all the variables is less than 5               no  MULTICOLLINEARITY</a:t>
            </a:r>
            <a:endParaRPr lang="en-IN" sz="2000" dirty="0"/>
          </a:p>
        </p:txBody>
      </p:sp>
      <p:sp>
        <p:nvSpPr>
          <p:cNvPr id="6" name="Notched Right Arrow 5"/>
          <p:cNvSpPr/>
          <p:nvPr/>
        </p:nvSpPr>
        <p:spPr>
          <a:xfrm>
            <a:off x="7812360" y="1163652"/>
            <a:ext cx="756000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78" y="1781951"/>
            <a:ext cx="804863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0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16632"/>
                <a:ext cx="8280920" cy="650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 4</a:t>
                </a:r>
                <a:r>
                  <a:rPr lang="en-GB" sz="2400" b="1" u="sng" dirty="0" smtClean="0"/>
                  <a:t>) LINEAR REGRESSION MODEL USING LOGIT LINK </a:t>
                </a:r>
              </a:p>
              <a:p>
                <a:endParaRPr lang="en-GB" sz="2400" b="1" u="sng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The fitted regression equation is given </a:t>
                </a:r>
                <a:r>
                  <a:rPr lang="en-GB" sz="2400" dirty="0" smtClean="0"/>
                  <a:t>by ,</a:t>
                </a:r>
                <a:endParaRPr lang="en-GB" sz="2400" dirty="0"/>
              </a:p>
              <a:p>
                <a:endParaRPr lang="en-GB" sz="2400" dirty="0" smtClean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GB" sz="2400" dirty="0" smtClean="0"/>
                  <a:t>  </a:t>
                </a:r>
                <a:r>
                  <a:rPr lang="en-GB" sz="2400" dirty="0"/>
                  <a:t>Y= - 7.7143 + 0.1159 x1 + 0.0313 x2 - 0.0098 x3 + 0.0025 x4   </a:t>
                </a:r>
              </a:p>
              <a:p>
                <a:r>
                  <a:rPr lang="en-GB" sz="2400" dirty="0"/>
                  <a:t>        </a:t>
                </a:r>
                <a:r>
                  <a:rPr lang="en-GB" sz="2400" dirty="0" smtClean="0"/>
                  <a:t>-</a:t>
                </a:r>
                <a:r>
                  <a:rPr lang="en-GB" sz="2400" dirty="0"/>
                  <a:t>0.0011 x5 + 0.0914 x6 + 0.9157 x7 + 0.0042 x8 </a:t>
                </a:r>
                <a:endParaRPr lang="en-GB" sz="2400" dirty="0" smtClean="0"/>
              </a:p>
              <a:p>
                <a:endParaRPr lang="en-GB" sz="2400" dirty="0" smtClean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GB" sz="2400" dirty="0" smtClean="0"/>
                  <a:t>   Interpretation: </a:t>
                </a:r>
                <a:endParaRPr lang="en-GB" sz="2400" dirty="0"/>
              </a:p>
              <a:p>
                <a:pPr marL="342900" indent="-342900" algn="ctr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en-GB" sz="2400" b="0" i="1" smtClean="0">
                        <a:latin typeface="Cambria Math"/>
                      </a:rPr>
                      <m:t>=−7.7143  :  </m:t>
                    </m:r>
                  </m:oMath>
                </a14:m>
                <a:r>
                  <a:rPr lang="en-GB" sz="2400" dirty="0" smtClean="0"/>
                  <a:t>all </a:t>
                </a:r>
                <a:r>
                  <a:rPr lang="en-GB" sz="2400" dirty="0"/>
                  <a:t>the other predictors  are absent </a:t>
                </a:r>
                <a:r>
                  <a:rPr lang="en-GB" sz="2400" dirty="0" smtClean="0"/>
                  <a:t>     </a:t>
                </a:r>
              </a:p>
              <a:p>
                <a:pPr algn="ctr"/>
                <a:endParaRPr lang="en-GB" sz="2400" dirty="0"/>
              </a:p>
              <a:p>
                <a:r>
                  <a:rPr lang="en-GB" sz="2400" dirty="0" smtClean="0"/>
                  <a:t>                              takes </a:t>
                </a:r>
                <a:r>
                  <a:rPr lang="en-GB" sz="2400" dirty="0"/>
                  <a:t>the value 0 the 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odds of getting </a:t>
                </a:r>
                <a:r>
                  <a:rPr lang="en-GB" sz="2400" dirty="0" smtClean="0"/>
                  <a:t>GDM </a:t>
                </a:r>
                <a:r>
                  <a:rPr lang="en-GB" sz="2400" dirty="0"/>
                  <a:t>decreases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−7.7143</m:t>
                        </m:r>
                      </m:sup>
                    </m:sSup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times multiplicatively.</a:t>
                </a:r>
              </a:p>
              <a:p>
                <a:r>
                  <a:rPr lang="en-GB" sz="2400" dirty="0"/>
                  <a:t> </a:t>
                </a:r>
                <a:r>
                  <a:rPr lang="en-GB" sz="2400" dirty="0" smtClean="0"/>
                  <a:t> </a:t>
                </a:r>
                <a:endParaRPr lang="en-GB" sz="2400" dirty="0" smtClean="0"/>
              </a:p>
              <a:p>
                <a:pPr marL="342900" indent="-342900" algn="ctr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GB" sz="2400" dirty="0" smtClean="0"/>
                  <a:t> = 0.1159 :  Keeping </a:t>
                </a:r>
                <a:r>
                  <a:rPr lang="en-GB" sz="2400" dirty="0"/>
                  <a:t>other </a:t>
                </a:r>
                <a:r>
                  <a:rPr lang="en-GB" sz="2400" dirty="0" smtClean="0"/>
                  <a:t>predictors fixed </a:t>
                </a:r>
                <a:r>
                  <a:rPr lang="en-GB" sz="2400" dirty="0"/>
                  <a:t>the odds </a:t>
                </a:r>
                <a:r>
                  <a:rPr lang="en-GB" sz="2400" dirty="0" smtClean="0"/>
                  <a:t>of having</a:t>
                </a:r>
                <a:r>
                  <a:rPr lang="en-GB" sz="2400" dirty="0"/>
                  <a:t> </a:t>
                </a:r>
                <a:r>
                  <a:rPr lang="en-GB" sz="2400" dirty="0" smtClean="0"/>
                  <a:t>GDM </a:t>
                </a:r>
                <a:r>
                  <a:rPr lang="en-GB" sz="2400" dirty="0"/>
                  <a:t>increases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0.1159</m:t>
                        </m:r>
                      </m:sup>
                    </m:sSup>
                  </m:oMath>
                </a14:m>
                <a:r>
                  <a:rPr lang="en-GB" sz="2400" dirty="0" smtClean="0"/>
                  <a:t> times           </a:t>
                </a:r>
                <a:r>
                  <a:rPr lang="en-GB" sz="2400" dirty="0" smtClean="0"/>
                  <a:t>Pregnancies (x1)</a:t>
                </a:r>
                <a:r>
                  <a:rPr lang="en-GB" sz="2400" dirty="0"/>
                  <a:t> increases by one unit.</a:t>
                </a:r>
              </a:p>
              <a:p>
                <a:r>
                  <a:rPr lang="en-GB" sz="2400" dirty="0"/>
                  <a:t>  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6632"/>
                <a:ext cx="8280920" cy="6503447"/>
              </a:xfrm>
              <a:prstGeom prst="rect">
                <a:avLst/>
              </a:prstGeom>
              <a:blipFill rotWithShape="1">
                <a:blip r:embed="rId2"/>
                <a:stretch>
                  <a:fillRect l="-1105" t="-750" r="-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otched Right Arrow 2"/>
          <p:cNvSpPr/>
          <p:nvPr/>
        </p:nvSpPr>
        <p:spPr>
          <a:xfrm>
            <a:off x="8028384" y="3256750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933056"/>
            <a:ext cx="55403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441331"/>
            <a:ext cx="5492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332656"/>
                <a:ext cx="8208912" cy="639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GB" sz="2400" b="1" dirty="0">
                    <a:solidFill>
                      <a:prstClr val="white"/>
                    </a:solidFill>
                  </a:rPr>
                  <a:t> </a:t>
                </a:r>
                <a:r>
                  <a:rPr lang="en-GB" sz="2400" b="1" dirty="0" smtClean="0">
                    <a:solidFill>
                      <a:prstClr val="white"/>
                    </a:solidFill>
                  </a:rPr>
                  <a:t>LINEAR </a:t>
                </a:r>
                <a:r>
                  <a:rPr lang="en-GB" sz="2400" b="1" dirty="0">
                    <a:solidFill>
                      <a:prstClr val="white"/>
                    </a:solidFill>
                  </a:rPr>
                  <a:t>REGRESSION MODEL USING </a:t>
                </a:r>
                <a:r>
                  <a:rPr lang="en-GB" sz="2400" b="1" u="sng" dirty="0" smtClean="0">
                    <a:solidFill>
                      <a:prstClr val="white"/>
                    </a:solidFill>
                  </a:rPr>
                  <a:t>PROBIT LINK </a:t>
                </a:r>
              </a:p>
              <a:p>
                <a:pPr lvl="0"/>
                <a:endParaRPr lang="en-GB" sz="2400" dirty="0">
                  <a:solidFill>
                    <a:prstClr val="white"/>
                  </a:solidFill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GB" sz="2400" dirty="0">
                    <a:solidFill>
                      <a:prstClr val="white"/>
                    </a:solidFill>
                  </a:rPr>
                  <a:t>The fitted regression equation is given by,</a:t>
                </a:r>
              </a:p>
              <a:p>
                <a:pPr lvl="0"/>
                <a:r>
                  <a:rPr lang="en-GB" sz="2400" dirty="0">
                    <a:solidFill>
                      <a:prstClr val="white"/>
                    </a:solidFill>
                  </a:rPr>
                  <a:t>                  </a:t>
                </a:r>
                <a:endParaRPr lang="en-GB" sz="2400" dirty="0" smtClean="0">
                  <a:solidFill>
                    <a:prstClr val="white"/>
                  </a:solidFill>
                </a:endParaRPr>
              </a:p>
              <a:p>
                <a:pPr marL="342900" lvl="0" indent="-342900">
                  <a:buFont typeface="Wingdings" pitchFamily="2" charset="2"/>
                  <a:buChar char="Ø"/>
                </a:pPr>
                <a:r>
                  <a:rPr lang="en-GB" sz="2400" dirty="0">
                    <a:solidFill>
                      <a:prstClr val="white"/>
                    </a:solidFill>
                  </a:rPr>
                  <a:t>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Y</a:t>
                </a:r>
                <a:r>
                  <a:rPr lang="en-GB" sz="2400" dirty="0">
                    <a:solidFill>
                      <a:prstClr val="white"/>
                    </a:solidFill>
                  </a:rPr>
                  <a:t>= - 4.5471 + 0.0691 x1 + 0.0181x2 - 0.0054 x3 + 0.0011 x4  </a:t>
                </a:r>
              </a:p>
              <a:p>
                <a:pPr lvl="0"/>
                <a:r>
                  <a:rPr lang="en-GB" sz="2400" dirty="0">
                    <a:solidFill>
                      <a:prstClr val="white"/>
                    </a:solidFill>
                  </a:rPr>
                  <a:t>      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- </a:t>
                </a:r>
                <a:r>
                  <a:rPr lang="en-GB" sz="2400" dirty="0">
                    <a:solidFill>
                      <a:prstClr val="white"/>
                    </a:solidFill>
                  </a:rPr>
                  <a:t>0.0007 x5 + 0.0538 x6 + 0.4968 x7 + 0.0038 x8                                                                                               </a:t>
                </a:r>
              </a:p>
              <a:p>
                <a:pPr lvl="0"/>
                <a:endParaRPr lang="en-GB" sz="2400" dirty="0" smtClean="0">
                  <a:solidFill>
                    <a:prstClr val="white"/>
                  </a:solidFill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GB" sz="2400" dirty="0" smtClean="0">
                    <a:solidFill>
                      <a:prstClr val="white"/>
                    </a:solidFill>
                  </a:rPr>
                  <a:t>Interpretation : </a:t>
                </a:r>
              </a:p>
              <a:p>
                <a:pPr lvl="0"/>
                <a:r>
                  <a:rPr lang="en-GB" sz="2400" dirty="0">
                    <a:solidFill>
                      <a:prstClr val="white"/>
                    </a:solidFill>
                  </a:rPr>
                  <a:t> </a:t>
                </a:r>
                <a:endParaRPr lang="en-GB" sz="2400" dirty="0" smtClean="0">
                  <a:solidFill>
                    <a:prstClr val="white"/>
                  </a:solidFill>
                </a:endParaRPr>
              </a:p>
              <a:p>
                <a:pPr marL="342900" lvl="0" indent="-3429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GB" sz="2400" dirty="0">
                    <a:solidFill>
                      <a:prstClr val="white"/>
                    </a:solidFill>
                  </a:rPr>
                  <a:t>:   the change in the probability of having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GDM  </a:t>
                </a:r>
                <a:r>
                  <a:rPr lang="en-GB" sz="2400" dirty="0">
                    <a:solidFill>
                      <a:prstClr val="white"/>
                    </a:solidFill>
                  </a:rPr>
                  <a:t>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           </a:t>
                </a:r>
                <a:r>
                  <a:rPr lang="en-GB" sz="2400" dirty="0">
                    <a:solidFill>
                      <a:prstClr val="white"/>
                    </a:solidFill>
                  </a:rPr>
                  <a:t>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   </a:t>
                </a:r>
              </a:p>
              <a:p>
                <a:pPr marL="342900" lvl="0" indent="-342900">
                  <a:buFont typeface="Wingdings" pitchFamily="2" charset="2"/>
                  <a:buChar char="Ø"/>
                </a:pPr>
                <a:endParaRPr lang="en-GB" sz="2400" dirty="0">
                  <a:solidFill>
                    <a:prstClr val="white"/>
                  </a:solidFill>
                </a:endParaRPr>
              </a:p>
              <a:p>
                <a:pPr lvl="0"/>
                <a:r>
                  <a:rPr lang="en-GB" sz="2400" dirty="0" smtClean="0">
                    <a:solidFill>
                      <a:prstClr val="white"/>
                    </a:solidFill>
                  </a:rPr>
                  <a:t>              the </a:t>
                </a:r>
                <a:r>
                  <a:rPr lang="en-GB" sz="2400" dirty="0">
                    <a:solidFill>
                      <a:prstClr val="white"/>
                    </a:solidFill>
                  </a:rPr>
                  <a:t>j th predictor variable changes from 0.2 to 0.3 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          0.3 </a:t>
                </a:r>
                <a:r>
                  <a:rPr lang="en-GB" sz="2400" dirty="0">
                    <a:solidFill>
                      <a:prstClr val="white"/>
                    </a:solidFill>
                  </a:rPr>
                  <a:t>to 0.4 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           so </a:t>
                </a:r>
                <a:r>
                  <a:rPr lang="en-GB" sz="2400" dirty="0">
                    <a:solidFill>
                      <a:prstClr val="white"/>
                    </a:solidFill>
                  </a:rPr>
                  <a:t>on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.</a:t>
                </a:r>
              </a:p>
              <a:p>
                <a:pPr lvl="0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r>
                  <a:rPr lang="en-GB" sz="2400" dirty="0">
                    <a:solidFill>
                      <a:prstClr val="white"/>
                    </a:solidFill>
                  </a:rPr>
                  <a:t>In short the Linear Probability Model </a:t>
                </a:r>
                <a:r>
                  <a:rPr lang="en-GB" sz="2400" dirty="0" smtClean="0">
                    <a:solidFill>
                      <a:prstClr val="white"/>
                    </a:solidFill>
                  </a:rPr>
                  <a:t>assume             marginal </a:t>
                </a:r>
                <a:r>
                  <a:rPr lang="en-GB" sz="2400" dirty="0">
                    <a:solidFill>
                      <a:prstClr val="white"/>
                    </a:solidFill>
                  </a:rPr>
                  <a:t>effect of xij on P(y=1) is constant.</a:t>
                </a:r>
              </a:p>
              <a:p>
                <a:pPr lvl="0"/>
                <a:endParaRPr lang="en-GB" sz="2400" dirty="0">
                  <a:solidFill>
                    <a:prstClr val="white"/>
                  </a:solidFill>
                </a:endParaRPr>
              </a:p>
              <a:p>
                <a:pPr lvl="0"/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208912" cy="6390532"/>
              </a:xfrm>
              <a:prstGeom prst="rect">
                <a:avLst/>
              </a:prstGeom>
              <a:blipFill rotWithShape="1">
                <a:blip r:embed="rId2"/>
                <a:stretch>
                  <a:fillRect l="-1189" t="-763" r="-60921" b="-1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otched Right Arrow 2"/>
          <p:cNvSpPr/>
          <p:nvPr/>
        </p:nvSpPr>
        <p:spPr>
          <a:xfrm>
            <a:off x="7720393" y="4509120"/>
            <a:ext cx="684000" cy="180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01697"/>
            <a:ext cx="7381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7" y="5252432"/>
            <a:ext cx="7381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45961"/>
            <a:ext cx="7381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404664"/>
                <a:ext cx="8136904" cy="631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5) </a:t>
                </a:r>
                <a:r>
                  <a:rPr lang="en-GB" sz="2400" b="1" u="sng" dirty="0" smtClean="0"/>
                  <a:t>GOODNESS OF FIT </a:t>
                </a:r>
              </a:p>
              <a:p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u="sng" dirty="0" smtClean="0"/>
                  <a:t>  Model using Logit link :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/>
                      </a:rPr>
                      <m:t>𝐿𝑂𝐺𝐼𝑇</m:t>
                    </m:r>
                    <m:r>
                      <a:rPr lang="en-GB" sz="2400" b="0" i="1" smtClean="0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220.21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336.36</m:t>
                        </m:r>
                      </m:den>
                    </m:f>
                  </m:oMath>
                </a14:m>
                <a:r>
                  <a:rPr lang="en-GB" sz="2400" dirty="0" smtClean="0"/>
                  <a:t> </a:t>
                </a:r>
                <a:endParaRPr lang="en-GB" sz="2400" dirty="0"/>
              </a:p>
              <a:p>
                <a:r>
                  <a:rPr lang="en-GB" sz="2400" dirty="0" smtClean="0"/>
                  <a:t>                     =  0.345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u="sng" dirty="0" smtClean="0"/>
                  <a:t>Model using Probit link :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GB" sz="2400" i="1" u="sng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r>
                      <a:rPr lang="en-GB" sz="2400" b="0" i="1" smtClean="0">
                        <a:latin typeface="Cambria Math"/>
                      </a:rPr>
                      <m:t>𝑃𝑅𝑂𝐵𝐼𝑇</m:t>
                    </m:r>
                    <m:r>
                      <a:rPr lang="en-GB" sz="2400" b="0" i="1" smtClean="0">
                        <a:latin typeface="Cambria Math"/>
                      </a:rPr>
                      <m:t>=1− </m:t>
                    </m:r>
                    <m:f>
                      <m:f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493.79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655.68</m:t>
                        </m:r>
                      </m:den>
                    </m:f>
                  </m:oMath>
                </a14:m>
                <a:endParaRPr lang="en-GB" sz="2400" dirty="0" smtClean="0"/>
              </a:p>
              <a:p>
                <a:r>
                  <a:rPr lang="en-GB" sz="2400" dirty="0"/>
                  <a:t>  </a:t>
                </a:r>
                <a:r>
                  <a:rPr lang="en-GB" sz="2400" dirty="0" smtClean="0"/>
                  <a:t>                                                       =  0.2469</a:t>
                </a:r>
              </a:p>
              <a:p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u="sng" dirty="0" smtClean="0"/>
                  <a:t>Comment </a:t>
                </a:r>
                <a:r>
                  <a:rPr lang="en-GB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 smtClean="0"/>
                  <a:t> Logit is more than                   Probit                 Logit  model gives better fit.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4664"/>
                <a:ext cx="8136904" cy="6312434"/>
              </a:xfrm>
              <a:prstGeom prst="rect">
                <a:avLst/>
              </a:prstGeom>
              <a:blipFill rotWithShape="1">
                <a:blip r:embed="rId2"/>
                <a:stretch>
                  <a:fillRect l="-1199" t="-772" b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58" y="5101108"/>
            <a:ext cx="6953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5076056" y="5290897"/>
            <a:ext cx="648072" cy="175864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82864"/>
            <a:ext cx="7016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76672"/>
                <a:ext cx="8208912" cy="637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 6) </a:t>
                </a:r>
                <a:r>
                  <a:rPr lang="en-GB" sz="2400" u="sng" dirty="0" smtClean="0"/>
                  <a:t>OPTIMAL CUT OFF &amp; CONFUSION MATRIX </a:t>
                </a:r>
              </a:p>
              <a:p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 </a:t>
                </a:r>
                <a:r>
                  <a:rPr lang="en-GB" sz="2400" dirty="0" smtClean="0"/>
                  <a:t>taking </a:t>
                </a:r>
                <a:r>
                  <a:rPr lang="en-GB" sz="2400" dirty="0"/>
                  <a:t>various combinations of p* as 0.24  </a:t>
                </a:r>
                <a:r>
                  <a:rPr lang="en-GB" sz="2400" dirty="0" smtClean="0"/>
                  <a:t>          </a:t>
                </a:r>
                <a:r>
                  <a:rPr lang="en-GB" sz="2400" dirty="0"/>
                  <a:t>the median of predicted values, 0.36  </a:t>
                </a:r>
                <a:r>
                  <a:rPr lang="en-GB" sz="2400" dirty="0" smtClean="0"/>
                  <a:t>         mean </a:t>
                </a:r>
                <a:r>
                  <a:rPr lang="en-GB" sz="2400" dirty="0"/>
                  <a:t>of the predicted values, 0.5  </a:t>
                </a:r>
                <a:r>
                  <a:rPr lang="en-GB" sz="2400" dirty="0" smtClean="0"/>
                  <a:t>         commonly </a:t>
                </a:r>
                <a:r>
                  <a:rPr lang="en-GB" sz="2400" dirty="0"/>
                  <a:t>used point  </a:t>
                </a:r>
                <a:r>
                  <a:rPr lang="en-GB" sz="2400" dirty="0" smtClean="0"/>
                  <a:t>          optimal </a:t>
                </a:r>
                <a:r>
                  <a:rPr lang="en-GB" sz="2400" dirty="0"/>
                  <a:t>cut off point 0.61</a:t>
                </a:r>
                <a:r>
                  <a:rPr lang="en-GB" sz="2400" dirty="0" smtClean="0"/>
                  <a:t>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 </a:t>
                </a:r>
                <a:r>
                  <a:rPr lang="en-GB" sz="2400" dirty="0"/>
                  <a:t>using the R </a:t>
                </a:r>
                <a:r>
                  <a:rPr lang="en-GB" sz="2400" dirty="0" smtClean="0"/>
                  <a:t>software             </a:t>
                </a:r>
                <a:r>
                  <a:rPr lang="en-GB" sz="2400" dirty="0"/>
                  <a:t>misclassification error for 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</a:rPr>
                          <m:t>𝑝𝑖</m:t>
                        </m:r>
                      </m:e>
                    </m:acc>
                    <m:r>
                      <a:rPr lang="en-GB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values </a:t>
                </a:r>
                <a:r>
                  <a:rPr lang="en-GB" sz="2400" dirty="0"/>
                  <a:t>as  0.2684, 0.1869, 0.1103, </a:t>
                </a:r>
                <a:r>
                  <a:rPr lang="en-GB" sz="2400" dirty="0" smtClean="0"/>
                  <a:t>0.0291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GB" sz="2400" dirty="0"/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endParaRPr lang="en-GB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6672"/>
                <a:ext cx="8208912" cy="6378285"/>
              </a:xfrm>
              <a:prstGeom prst="rect">
                <a:avLst/>
              </a:prstGeom>
              <a:blipFill rotWithShape="1">
                <a:blip r:embed="rId3"/>
                <a:stretch>
                  <a:fillRect l="-1189" t="-764" b="-1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otched Right Arrow 2"/>
          <p:cNvSpPr/>
          <p:nvPr/>
        </p:nvSpPr>
        <p:spPr>
          <a:xfrm>
            <a:off x="6084168" y="1395586"/>
            <a:ext cx="648072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700808"/>
            <a:ext cx="695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0239"/>
            <a:ext cx="695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10240"/>
            <a:ext cx="695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70" y="2852936"/>
            <a:ext cx="695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65814"/>
            <a:ext cx="6696000" cy="314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36294" y="3775498"/>
            <a:ext cx="1224136" cy="1813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4" y="3933055"/>
            <a:ext cx="1296000" cy="87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01" y="2847278"/>
            <a:ext cx="6953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48" y="4551560"/>
            <a:ext cx="1830637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u="sng" dirty="0" smtClean="0"/>
              <a:t>COFUSION MATRIX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 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35883"/>
              </p:ext>
            </p:extLst>
          </p:nvPr>
        </p:nvGraphicFramePr>
        <p:xfrm>
          <a:off x="611560" y="836711"/>
          <a:ext cx="5057667" cy="4957170"/>
        </p:xfrm>
        <a:graphic>
          <a:graphicData uri="http://schemas.openxmlformats.org/drawingml/2006/table">
            <a:tbl>
              <a:tblPr/>
              <a:tblGrid>
                <a:gridCol w="1685889"/>
                <a:gridCol w="1685889"/>
                <a:gridCol w="1685889"/>
              </a:tblGrid>
              <a:tr h="9885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Predicted(y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                      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Actual (Y)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0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1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9091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0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284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34             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37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1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86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600" dirty="0">
                          <a:effectLst/>
                          <a:latin typeface="+mn-lt"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96    </a:t>
                      </a:r>
                      <a:endParaRPr lang="en-IN" sz="1600" dirty="0">
                        <a:effectLst/>
                        <a:latin typeface="+mn-lt"/>
                      </a:endParaRPr>
                    </a:p>
                  </a:txBody>
                  <a:tcPr marL="54035" marR="54035" marT="54035" marB="54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31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3568" y="908720"/>
            <a:ext cx="158417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908720"/>
            <a:ext cx="30963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True Positive Rate (TPR) = P (Y=1| y =</a:t>
            </a:r>
            <a:r>
              <a:rPr lang="en-IN" sz="2400" dirty="0" smtClean="0"/>
              <a:t>1)</a:t>
            </a:r>
          </a:p>
          <a:p>
            <a:r>
              <a:rPr lang="en-GB" sz="2400" dirty="0"/>
              <a:t>           </a:t>
            </a:r>
            <a:r>
              <a:rPr lang="en-GB" sz="2400" dirty="0" smtClean="0"/>
              <a:t>     =  0.7385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False Positive Rate (FPR) = P (</a:t>
            </a:r>
            <a:r>
              <a:rPr lang="en-GB" sz="2400" dirty="0" smtClean="0"/>
              <a:t>Y=1| </a:t>
            </a:r>
            <a:r>
              <a:rPr lang="en-GB" sz="2400" dirty="0"/>
              <a:t>y =</a:t>
            </a:r>
            <a:r>
              <a:rPr lang="en-GB" sz="2400" dirty="0" smtClean="0"/>
              <a:t>0</a:t>
            </a:r>
            <a:r>
              <a:rPr lang="en-GB" sz="2400" dirty="0"/>
              <a:t>) </a:t>
            </a:r>
            <a:endParaRPr lang="en-GB" sz="2400" dirty="0" smtClean="0"/>
          </a:p>
          <a:p>
            <a:r>
              <a:rPr lang="en-GB" sz="2400" dirty="0"/>
              <a:t>               =  </a:t>
            </a:r>
            <a:r>
              <a:rPr lang="en-GB" sz="2400" dirty="0" smtClean="0"/>
              <a:t>0.2324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Total Probability of Misclassification </a:t>
            </a:r>
            <a:endParaRPr lang="en-GB" sz="2400" dirty="0" smtClean="0"/>
          </a:p>
          <a:p>
            <a:r>
              <a:rPr lang="en-GB" sz="2400" dirty="0" smtClean="0"/>
              <a:t>      =   0.02911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error  </a:t>
            </a:r>
            <a:r>
              <a:rPr lang="en-GB" sz="2400" dirty="0"/>
              <a:t>0.02911 </a:t>
            </a:r>
            <a:r>
              <a:rPr lang="en-GB" sz="2400" dirty="0" smtClean="0"/>
              <a:t>                         </a:t>
            </a:r>
            <a:r>
              <a:rPr lang="en-GB" sz="2400" dirty="0"/>
              <a:t>Very small </a:t>
            </a:r>
            <a:r>
              <a:rPr lang="en-GB" sz="2400" dirty="0" smtClean="0"/>
              <a:t>        Logit </a:t>
            </a:r>
            <a:r>
              <a:rPr lang="en-GB" sz="2400" dirty="0"/>
              <a:t>model </a:t>
            </a:r>
            <a:r>
              <a:rPr lang="en-GB" sz="2400" dirty="0" smtClean="0"/>
              <a:t> </a:t>
            </a:r>
            <a:r>
              <a:rPr lang="en-GB" sz="2400" dirty="0"/>
              <a:t>good fit of the data </a:t>
            </a:r>
            <a:r>
              <a:rPr lang="en-GB" sz="2400" dirty="0" smtClean="0"/>
              <a:t>  </a:t>
            </a:r>
            <a:r>
              <a:rPr lang="en-GB" sz="2400" dirty="0"/>
              <a:t>set. </a:t>
            </a:r>
            <a:endParaRPr lang="en-GB" sz="2400" dirty="0" smtClean="0"/>
          </a:p>
        </p:txBody>
      </p:sp>
      <p:sp>
        <p:nvSpPr>
          <p:cNvPr id="8" name="Notched Right Arrow 7"/>
          <p:cNvSpPr/>
          <p:nvPr/>
        </p:nvSpPr>
        <p:spPr>
          <a:xfrm>
            <a:off x="8172400" y="5157192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00" y="5445224"/>
            <a:ext cx="62230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4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76672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u="sng" dirty="0" smtClean="0"/>
              <a:t>TESTIG OF SIGIFICANCE OF PREDICTORS</a:t>
            </a:r>
          </a:p>
          <a:p>
            <a:r>
              <a:rPr lang="en-GB" sz="2400" dirty="0" smtClean="0"/>
              <a:t>We </a:t>
            </a:r>
            <a:r>
              <a:rPr lang="en-GB" sz="2400" dirty="0"/>
              <a:t>are to test,</a:t>
            </a:r>
          </a:p>
          <a:p>
            <a:r>
              <a:rPr lang="en-GB" sz="2400" dirty="0" smtClean="0"/>
              <a:t>H</a:t>
            </a:r>
            <a:r>
              <a:rPr lang="en-GB" sz="2400" dirty="0"/>
              <a:t>𝑜𝑗: 𝛽0 = 0      vs          H1: 𝛽1 ≠ 0      </a:t>
            </a:r>
            <a:r>
              <a:rPr lang="en-GB" sz="2400" dirty="0" smtClean="0"/>
              <a:t> </a:t>
            </a:r>
            <a:r>
              <a:rPr lang="en-GB" sz="2400" dirty="0"/>
              <a:t>,  for all  j =</a:t>
            </a:r>
            <a:r>
              <a:rPr lang="en-GB" sz="2400" dirty="0" smtClean="0"/>
              <a:t>1(1</a:t>
            </a:r>
            <a:r>
              <a:rPr lang="en-GB" sz="2400" dirty="0"/>
              <a:t>) 8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11211"/>
              </p:ext>
            </p:extLst>
          </p:nvPr>
        </p:nvGraphicFramePr>
        <p:xfrm>
          <a:off x="251520" y="1916832"/>
          <a:ext cx="5896857" cy="4471940"/>
        </p:xfrm>
        <a:graphic>
          <a:graphicData uri="http://schemas.openxmlformats.org/drawingml/2006/table">
            <a:tbl>
              <a:tblPr/>
              <a:tblGrid>
                <a:gridCol w="1965619"/>
                <a:gridCol w="1965619"/>
                <a:gridCol w="1965619"/>
              </a:tblGrid>
              <a:tr h="511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n-lt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Coefficient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n-lt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Z value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 Decision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70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n-lt"/>
                        </a:rPr>
                      </a:b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7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Pregnancies (1)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3.023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Reject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Glucose (2)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6.970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Reject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8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Blood Pressure       (3)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-2.572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Reject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8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Skin Thickness (4)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-0.291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Accept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88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Insulin (5)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-1.005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Accept                   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BMI (6)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5.124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Reject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Diabetes Pedigree 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 Function(7)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200" dirty="0">
                          <a:effectLst/>
                          <a:latin typeface="+mn-lt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     2.606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Reject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Age (8)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2.379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  Reject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marL="63001" marR="63001" marT="63001" marB="630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10527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44208" y="1916832"/>
                <a:ext cx="2520280" cy="488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Where 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𝑟𝑒𝑔𝑟𝑒𝑠𝑠𝑖𝑜𝑛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IN" sz="2400" dirty="0" smtClean="0"/>
                  <a:t>coefficient            jth covariate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Reject </a:t>
                </a:r>
                <a:endParaRPr lang="en-GB" sz="2400" dirty="0"/>
              </a:p>
              <a:p>
                <a:r>
                  <a:rPr lang="en-GB" sz="2400" dirty="0" smtClean="0"/>
                  <a:t> if</a:t>
                </a:r>
                <a:r>
                  <a:rPr lang="en-IN" sz="2400" dirty="0" smtClean="0"/>
                  <a:t>|</a:t>
                </a:r>
                <a:r>
                  <a:rPr lang="en-IN" sz="2400" dirty="0"/>
                  <a:t>𝑇𝑗 𝑜𝑏𝑠𝑣</a:t>
                </a:r>
                <a:r>
                  <a:rPr lang="en-IN" sz="2400" dirty="0" smtClean="0"/>
                  <a:t>|&gt; </a:t>
                </a:r>
                <a:r>
                  <a:rPr lang="el-GR" sz="2400" dirty="0" smtClean="0"/>
                  <a:t>τα</a:t>
                </a:r>
                <a:r>
                  <a:rPr lang="el-GR" sz="2400" dirty="0"/>
                  <a:t>⁄2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a-DK" sz="2400" dirty="0" smtClean="0"/>
                  <a:t>τ </a:t>
                </a:r>
                <a:r>
                  <a:rPr lang="da-DK" sz="2400" dirty="0"/>
                  <a:t>α⁄2= 1.96, at α=0.05</a:t>
                </a:r>
              </a:p>
              <a:p>
                <a:r>
                  <a:rPr lang="da-DK" sz="2400" dirty="0"/>
                  <a:t/>
                </a:r>
                <a:br>
                  <a:rPr lang="da-DK" sz="2400" dirty="0"/>
                </a:br>
                <a:r>
                  <a:rPr lang="el-GR" sz="2400" dirty="0"/>
                  <a:t/>
                </a:r>
                <a:br>
                  <a:rPr lang="el-GR" sz="2400" dirty="0"/>
                </a:br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916832"/>
                <a:ext cx="2520280" cy="4885120"/>
              </a:xfrm>
              <a:prstGeom prst="rect">
                <a:avLst/>
              </a:prstGeom>
              <a:blipFill rotWithShape="1">
                <a:blip r:embed="rId2"/>
                <a:stretch>
                  <a:fillRect l="-3623" t="-998" r="-3623" b="-1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8969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04664"/>
                <a:ext cx="8280920" cy="6378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7) </a:t>
                </a:r>
                <a:r>
                  <a:rPr lang="en-GB" sz="2400" b="1" u="sng" dirty="0" smtClean="0"/>
                  <a:t>RESULTS OBTAIED FROM TEST DATA SET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i) No multicollinearity              VIF 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less than 5              all  predictors can be used.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i</a:t>
                </a:r>
                <a:r>
                  <a:rPr lang="en-GB" sz="2400" dirty="0" smtClean="0"/>
                  <a:t>i) Logit model better than Probit model            has greater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GB" sz="2400" dirty="0" smtClean="0"/>
                  <a:t>      value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i</a:t>
                </a:r>
                <a:r>
                  <a:rPr lang="en-GB" sz="2400" dirty="0" smtClean="0"/>
                  <a:t>ii)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</a:rPr>
                          <m:t>𝑝𝑖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GB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= 0.61               misclassification error            least          </a:t>
                </a:r>
              </a:p>
              <a:p>
                <a:r>
                  <a:rPr lang="en-GB" sz="2400" dirty="0"/>
                  <a:t> </a:t>
                </a:r>
                <a:r>
                  <a:rPr lang="en-GB" sz="2400" dirty="0" smtClean="0"/>
                  <a:t>         threshold point is 0.61</a:t>
                </a:r>
              </a:p>
              <a:p>
                <a:pPr marL="342900" indent="-342900" algn="ctr">
                  <a:buFont typeface="Arial" pitchFamily="34" charset="0"/>
                  <a:buChar char="•"/>
                </a:pPr>
                <a:r>
                  <a:rPr lang="en-GB" sz="2400" dirty="0"/>
                  <a:t>i</a:t>
                </a:r>
                <a:r>
                  <a:rPr lang="en-GB" sz="2400" dirty="0" smtClean="0"/>
                  <a:t>v) significance </a:t>
                </a:r>
                <a:r>
                  <a:rPr lang="en-GB" sz="2400" dirty="0"/>
                  <a:t>of the predictor variables  </a:t>
                </a:r>
                <a:r>
                  <a:rPr lang="en-GB" sz="2400" dirty="0" smtClean="0"/>
                  <a:t>               the</a:t>
                </a:r>
                <a:r>
                  <a:rPr lang="en-GB" sz="2400" dirty="0"/>
                  <a:t> </a:t>
                </a:r>
                <a:r>
                  <a:rPr lang="en-GB" sz="2400" dirty="0" smtClean="0"/>
                  <a:t>variables     Pregnancies </a:t>
                </a:r>
                <a:r>
                  <a:rPr lang="en-GB" sz="2400" dirty="0"/>
                  <a:t>(x1), Glucose (x2), Blood Pressure (x3), BMI (x6), Diabetes Pedigree  (x7), Age (x8).</a:t>
                </a:r>
              </a:p>
              <a:p>
                <a:endParaRPr lang="en-GB" sz="2400" dirty="0" smtClean="0"/>
              </a:p>
              <a:p>
                <a:r>
                  <a:rPr lang="en-GB" sz="2400" dirty="0" smtClean="0"/>
                  <a:t>8) </a:t>
                </a:r>
                <a:r>
                  <a:rPr lang="en-GB" sz="2400" b="1" u="sng" dirty="0" smtClean="0"/>
                  <a:t>APPLYING THESE RESULTS IN APPLIED DATA SET</a:t>
                </a:r>
              </a:p>
              <a:p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All variables               VIF less than 5            all can be used           </a:t>
                </a:r>
                <a:endParaRPr lang="en-GB" sz="2400" dirty="0"/>
              </a:p>
              <a:p>
                <a:r>
                  <a:rPr lang="en-GB" sz="2400" dirty="0" smtClean="0"/>
                  <a:t>     result (i) is true.</a:t>
                </a:r>
                <a:r>
                  <a:rPr lang="en-GB" sz="2400" dirty="0"/>
                  <a:t/>
                </a:r>
                <a:br>
                  <a:rPr lang="en-GB" sz="2400" dirty="0"/>
                </a:br>
                <a:r>
                  <a:rPr lang="en-GB" sz="2400" dirty="0"/>
                  <a:t>      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280920" cy="6378028"/>
              </a:xfrm>
              <a:prstGeom prst="rect">
                <a:avLst/>
              </a:prstGeom>
              <a:blipFill rotWithShape="1">
                <a:blip r:embed="rId2"/>
                <a:stretch>
                  <a:fillRect l="-1178" t="-764" r="-5155" b="-1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otched Right Arrow 2"/>
          <p:cNvSpPr/>
          <p:nvPr/>
        </p:nvSpPr>
        <p:spPr>
          <a:xfrm>
            <a:off x="3635896" y="1340768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Notched Right Arrow 3"/>
          <p:cNvSpPr/>
          <p:nvPr/>
        </p:nvSpPr>
        <p:spPr>
          <a:xfrm>
            <a:off x="6372200" y="1271025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Notched Right Arrow 4"/>
          <p:cNvSpPr/>
          <p:nvPr/>
        </p:nvSpPr>
        <p:spPr>
          <a:xfrm>
            <a:off x="5796136" y="2060848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Notched Right Arrow 5"/>
          <p:cNvSpPr/>
          <p:nvPr/>
        </p:nvSpPr>
        <p:spPr>
          <a:xfrm>
            <a:off x="2843808" y="2780928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Notched Right Arrow 6"/>
          <p:cNvSpPr/>
          <p:nvPr/>
        </p:nvSpPr>
        <p:spPr>
          <a:xfrm>
            <a:off x="6477772" y="2792410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Notched Right Arrow 7"/>
          <p:cNvSpPr/>
          <p:nvPr/>
        </p:nvSpPr>
        <p:spPr>
          <a:xfrm>
            <a:off x="6020455" y="3521670"/>
            <a:ext cx="720080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8" y="5661248"/>
            <a:ext cx="7683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661247"/>
            <a:ext cx="7683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692696"/>
                <a:ext cx="7992888" cy="578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 Linear Regression Model using </a:t>
                </a:r>
                <a:r>
                  <a:rPr lang="en-GB" sz="2400" b="1" u="sng" dirty="0" smtClean="0"/>
                  <a:t>Logit link </a:t>
                </a:r>
                <a:r>
                  <a:rPr lang="en-GB" sz="2400" dirty="0" smtClean="0"/>
                  <a:t>is given by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  Y= -2.77 + 0.5062 x1 + 0.6243 x2 – 0.3608 x3 + 0.1557 x4 </a:t>
                </a:r>
              </a:p>
              <a:p>
                <a:r>
                  <a:rPr lang="en-GB" sz="2400" dirty="0"/>
                  <a:t> </a:t>
                </a:r>
                <a:r>
                  <a:rPr lang="en-GB" sz="2400" dirty="0" smtClean="0"/>
                  <a:t>       - 0.4544 x5 + 0.2277 x6 + 0.239 x7 + 0.5852 x8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The result (2)  obtained from </a:t>
                </a:r>
                <a:r>
                  <a:rPr lang="en-GB" sz="2400" dirty="0" smtClean="0"/>
                  <a:t>test data is satisfied </a:t>
                </a:r>
              </a:p>
              <a:p>
                <a:r>
                  <a:rPr lang="en-GB" sz="2400" dirty="0" smtClean="0"/>
                  <a:t> Applied data                 LOGIT MODEL the log odds of GDM       increasing for one unit  increase                variables Pregnancies (x1), Glucose (x2), Skin Thickness  (x4), BMI (x6), Diabetes Pedigree Function (x7), Age (x8) </a:t>
                </a:r>
              </a:p>
              <a:p>
                <a:endParaRPr lang="en-GB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 smtClean="0"/>
                  <a:t> LOGIT =  1 -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220.21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336.36</m:t>
                        </m:r>
                      </m:den>
                    </m:f>
                  </m:oMath>
                </a14:m>
                <a:r>
                  <a:rPr lang="en-GB" sz="2400" dirty="0"/>
                  <a:t/>
                </a:r>
                <a:br>
                  <a:rPr lang="en-GB" sz="2400" dirty="0"/>
                </a:br>
                <a:r>
                  <a:rPr lang="en-GB" sz="2400" dirty="0" smtClean="0"/>
                  <a:t>                 </a:t>
                </a:r>
              </a:p>
              <a:p>
                <a:r>
                  <a:rPr lang="en-GB" sz="2400" dirty="0" smtClean="0"/>
                  <a:t>                        = 0.345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92696"/>
                <a:ext cx="7992888" cy="5787610"/>
              </a:xfrm>
              <a:prstGeom prst="rect">
                <a:avLst/>
              </a:prstGeom>
              <a:blipFill rotWithShape="1">
                <a:blip r:embed="rId2"/>
                <a:stretch>
                  <a:fillRect l="-1144" t="-843" r="-686" b="-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otched Right Arrow 2"/>
          <p:cNvSpPr/>
          <p:nvPr/>
        </p:nvSpPr>
        <p:spPr>
          <a:xfrm>
            <a:off x="7308304" y="2626002"/>
            <a:ext cx="1008112" cy="216024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16251"/>
            <a:ext cx="1054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4185"/>
            <a:ext cx="720080" cy="37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548680"/>
                <a:ext cx="8280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 Confusion matrix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sz="2400" dirty="0" smtClean="0"/>
                  <a:t> = 0.61</a:t>
                </a:r>
                <a:endParaRPr lang="en-IN" sz="2400" dirty="0" smtClean="0"/>
              </a:p>
              <a:p>
                <a:endParaRPr lang="en-GB" sz="2400" dirty="0"/>
              </a:p>
              <a:p>
                <a:endParaRPr lang="en-GB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680"/>
                <a:ext cx="828092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165"/>
              </p:ext>
            </p:extLst>
          </p:nvPr>
        </p:nvGraphicFramePr>
        <p:xfrm>
          <a:off x="371817" y="1202346"/>
          <a:ext cx="5943600" cy="394716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Predicted      (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y)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Actual (Y)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0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1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0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173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9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1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42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800" dirty="0">
                          <a:effectLst/>
                          <a:latin typeface="+mn-lt"/>
                        </a:rPr>
                      </a:b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                 44</a:t>
                      </a:r>
                      <a:endParaRPr lang="en-IN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268760"/>
            <a:ext cx="194421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5373216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TPR = 0.8302</a:t>
            </a:r>
          </a:p>
          <a:p>
            <a:r>
              <a:rPr lang="en-GB" sz="2400" dirty="0" smtClean="0"/>
              <a:t>FPR = 0.1954</a:t>
            </a:r>
          </a:p>
          <a:p>
            <a:r>
              <a:rPr lang="en-GB" sz="2400" dirty="0" smtClean="0"/>
              <a:t>Misclassification error =  -0.0255             very less            very good fit</a:t>
            </a:r>
            <a:endParaRPr lang="en-IN" sz="2400" dirty="0"/>
          </a:p>
        </p:txBody>
      </p:sp>
      <p:sp>
        <p:nvSpPr>
          <p:cNvPr id="11" name="Notched Right Arrow 10"/>
          <p:cNvSpPr/>
          <p:nvPr/>
        </p:nvSpPr>
        <p:spPr>
          <a:xfrm>
            <a:off x="4860032" y="6309320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74479"/>
            <a:ext cx="628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94" y="524025"/>
            <a:ext cx="2772000" cy="1938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85298" y="4943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18136" y="729813"/>
            <a:ext cx="738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400" dirty="0" smtClean="0"/>
              <a:t>WHAT  IS  GESTATIONAL    DIABETES (GDM) ?  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Diabetes during Pregnancy         reduced insulin     elevated level of glucose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sz="2400" dirty="0" smtClean="0"/>
              <a:t>MOTIVATION  OF  OUR   STUDY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Paper on “ Population Health Significance of Gestational Diabetes”             by N. Wah Cheung; Karen Byth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Woman during pregnancy has high risk of GDM       high risk of diabetes         short &amp; long term effect on mother &amp; offspring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Analysing data set            prediction model              help in early prediction            reducing risk of both </a:t>
            </a:r>
          </a:p>
          <a:p>
            <a:endParaRPr lang="en-GB" sz="2400" dirty="0"/>
          </a:p>
          <a:p>
            <a:r>
              <a:rPr lang="en-GB" sz="2400" dirty="0" smtClean="0"/>
              <a:t>  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19" name="Notched Right Arrow 18"/>
          <p:cNvSpPr/>
          <p:nvPr/>
        </p:nvSpPr>
        <p:spPr>
          <a:xfrm>
            <a:off x="2783342" y="5663462"/>
            <a:ext cx="576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Notched Right Arrow 19"/>
          <p:cNvSpPr/>
          <p:nvPr/>
        </p:nvSpPr>
        <p:spPr>
          <a:xfrm>
            <a:off x="5744977" y="5691942"/>
            <a:ext cx="612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Notched Right Arrow 20"/>
          <p:cNvSpPr/>
          <p:nvPr/>
        </p:nvSpPr>
        <p:spPr>
          <a:xfrm>
            <a:off x="2699864" y="6082983"/>
            <a:ext cx="648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Notched Right Arrow 22"/>
          <p:cNvSpPr/>
          <p:nvPr/>
        </p:nvSpPr>
        <p:spPr>
          <a:xfrm>
            <a:off x="6300192" y="4555252"/>
            <a:ext cx="360000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Notched Right Arrow 23"/>
          <p:cNvSpPr/>
          <p:nvPr/>
        </p:nvSpPr>
        <p:spPr>
          <a:xfrm>
            <a:off x="2411760" y="4959176"/>
            <a:ext cx="432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Notched Right Arrow 24"/>
          <p:cNvSpPr/>
          <p:nvPr/>
        </p:nvSpPr>
        <p:spPr>
          <a:xfrm>
            <a:off x="3275856" y="3861048"/>
            <a:ext cx="576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Notched Right Arrow 25"/>
          <p:cNvSpPr/>
          <p:nvPr/>
        </p:nvSpPr>
        <p:spPr>
          <a:xfrm>
            <a:off x="6050976" y="3501008"/>
            <a:ext cx="792000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Notched Right Arrow 26"/>
          <p:cNvSpPr/>
          <p:nvPr/>
        </p:nvSpPr>
        <p:spPr>
          <a:xfrm>
            <a:off x="3803373" y="1700815"/>
            <a:ext cx="468000" cy="72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Table for testing of significance of predictors </a:t>
            </a:r>
          </a:p>
          <a:p>
            <a:r>
              <a:rPr lang="en-GB" sz="2400" dirty="0" smtClean="0"/>
              <a:t>(applying result  iv  in Applied data set)</a:t>
            </a:r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72511"/>
              </p:ext>
            </p:extLst>
          </p:nvPr>
        </p:nvGraphicFramePr>
        <p:xfrm>
          <a:off x="490447" y="1386827"/>
          <a:ext cx="5943600" cy="455676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</a:tblGrid>
              <a:tr h="7460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IN" sz="1400" dirty="0">
                          <a:effectLst/>
                          <a:latin typeface="+mn-lt"/>
                        </a:rPr>
                        <a:t/>
                      </a:r>
                      <a:br>
                        <a:rPr lang="en-IN" sz="1400" dirty="0">
                          <a:effectLst/>
                          <a:latin typeface="+mn-lt"/>
                        </a:rPr>
                      </a:b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Pregnancies (1)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2.260     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Reject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Glucose (2)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6.417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Reject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Blood Pressure (3)     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-2.563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Reject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Skin Thickness (4)    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-0.250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Accept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Insulin (5)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0.506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Accept                   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BMI(6) 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3.521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Reject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Diabetes Pedigree Function (7)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2.062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Reject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Age (8)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      2.387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       Reject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919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1374160"/>
            <a:ext cx="230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dirty="0"/>
              <a:t>value of |z|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Pregnancies </a:t>
            </a:r>
            <a:r>
              <a:rPr lang="en-GB" sz="2000" dirty="0"/>
              <a:t>(x1), Glucose (x2), Blood Pressure (x3), BMI (x6), Diabetes Pedigree  (x7), Age (x8) </a:t>
            </a:r>
            <a:r>
              <a:rPr lang="en-GB" sz="2000" dirty="0" smtClean="0"/>
              <a:t>              1.96 </a:t>
            </a:r>
            <a:r>
              <a:rPr lang="en-GB" sz="2000" dirty="0"/>
              <a:t>(</a:t>
            </a:r>
            <a:r>
              <a:rPr lang="en-GB" sz="2000" dirty="0" smtClean="0"/>
              <a:t>τα</a:t>
            </a:r>
            <a:r>
              <a:rPr lang="en-GB" sz="2000" dirty="0"/>
              <a:t>⁄</a:t>
            </a:r>
            <a:r>
              <a:rPr lang="en-GB" sz="2000" dirty="0" smtClean="0"/>
              <a:t>2=1.96)</a:t>
            </a:r>
          </a:p>
          <a:p>
            <a:r>
              <a:rPr lang="en-GB" sz="2000" b="1" dirty="0" smtClean="0"/>
              <a:t>significant</a:t>
            </a:r>
            <a:r>
              <a:rPr lang="en-GB" sz="2000" dirty="0" smtClean="0"/>
              <a:t> </a:t>
            </a:r>
            <a:r>
              <a:rPr lang="en-GB" sz="2000" b="1" dirty="0" smtClean="0"/>
              <a:t>Gestational </a:t>
            </a:r>
            <a:r>
              <a:rPr lang="en-GB" sz="2000" b="1" dirty="0"/>
              <a:t>Diabetes.</a:t>
            </a:r>
            <a:endParaRPr lang="en-GB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Result iv is true.</a:t>
            </a:r>
            <a:endParaRPr lang="en-IN" sz="2400" dirty="0"/>
          </a:p>
        </p:txBody>
      </p:sp>
      <p:sp>
        <p:nvSpPr>
          <p:cNvPr id="9" name="Notched Right Arrow 8"/>
          <p:cNvSpPr/>
          <p:nvPr/>
        </p:nvSpPr>
        <p:spPr>
          <a:xfrm>
            <a:off x="7194520" y="3645024"/>
            <a:ext cx="648072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933056"/>
            <a:ext cx="7016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Notched Right Arrow 10"/>
          <p:cNvSpPr/>
          <p:nvPr/>
        </p:nvSpPr>
        <p:spPr>
          <a:xfrm>
            <a:off x="7956376" y="4221088"/>
            <a:ext cx="648072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Notched Right Arrow 11"/>
          <p:cNvSpPr/>
          <p:nvPr/>
        </p:nvSpPr>
        <p:spPr>
          <a:xfrm>
            <a:off x="6870484" y="1847280"/>
            <a:ext cx="648072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2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 </a:t>
            </a:r>
            <a:r>
              <a:rPr lang="en-GB" sz="2400" b="1" u="sng" dirty="0" smtClean="0"/>
              <a:t>CONCLUSION </a:t>
            </a:r>
          </a:p>
          <a:p>
            <a:pPr algn="ctr"/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According </a:t>
            </a:r>
            <a:r>
              <a:rPr lang="en-GB" sz="2400" dirty="0" smtClean="0"/>
              <a:t>to the data </a:t>
            </a:r>
            <a:r>
              <a:rPr lang="en-GB" sz="2400" dirty="0"/>
              <a:t>set of size 768 </a:t>
            </a:r>
            <a:r>
              <a:rPr lang="en-GB" sz="2400" dirty="0" smtClean="0"/>
              <a:t>           Logit </a:t>
            </a:r>
            <a:r>
              <a:rPr lang="en-GB" sz="2400" dirty="0"/>
              <a:t>model fits </a:t>
            </a:r>
            <a:r>
              <a:rPr lang="en-GB" sz="2400" dirty="0" smtClean="0"/>
              <a:t>appropriately               </a:t>
            </a:r>
            <a:r>
              <a:rPr lang="en-GB" sz="2400" dirty="0"/>
              <a:t>Logit model  </a:t>
            </a:r>
            <a:r>
              <a:rPr lang="en-GB" sz="2400" dirty="0" smtClean="0"/>
              <a:t>             the </a:t>
            </a:r>
            <a:r>
              <a:rPr lang="en-GB" sz="2400" dirty="0"/>
              <a:t>correct prediction </a:t>
            </a:r>
            <a:r>
              <a:rPr lang="en-GB" sz="2400" dirty="0" smtClean="0"/>
              <a:t>model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In </a:t>
            </a:r>
            <a:r>
              <a:rPr lang="en-GB" sz="2400" dirty="0"/>
              <a:t>this </a:t>
            </a:r>
            <a:r>
              <a:rPr lang="en-GB" sz="2400" dirty="0" smtClean="0"/>
              <a:t>study              the </a:t>
            </a:r>
            <a:r>
              <a:rPr lang="en-GB" sz="2400" dirty="0"/>
              <a:t>predictor variables Pregnancies (x1), Glucose (x2), Blood Pressure (x3), BMI (x6), Diabetes Pedigree Function (x7), Age (x8)  </a:t>
            </a:r>
            <a:r>
              <a:rPr lang="en-GB" sz="2400" dirty="0" smtClean="0"/>
              <a:t>           significant </a:t>
            </a:r>
            <a:r>
              <a:rPr lang="en-GB" sz="2400" dirty="0"/>
              <a:t>predictors </a:t>
            </a:r>
            <a:r>
              <a:rPr lang="en-GB" sz="2400" dirty="0" smtClean="0"/>
              <a:t>. 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Predictors               </a:t>
            </a:r>
            <a:r>
              <a:rPr lang="en-GB" sz="2400" dirty="0"/>
              <a:t>independent risk factors of </a:t>
            </a:r>
            <a:r>
              <a:rPr lang="en-GB" sz="2400" dirty="0" smtClean="0"/>
              <a:t> GDM              </a:t>
            </a:r>
            <a:r>
              <a:rPr lang="en-GB" sz="2400" dirty="0"/>
              <a:t>predictive value for </a:t>
            </a:r>
            <a:r>
              <a:rPr lang="en-GB" sz="2400" dirty="0" smtClean="0"/>
              <a:t>GDM</a:t>
            </a:r>
            <a:r>
              <a:rPr lang="en-GB" sz="2400" dirty="0"/>
              <a:t> </a:t>
            </a:r>
            <a:r>
              <a:rPr lang="en-GB" sz="2400" dirty="0" smtClean="0"/>
              <a:t>              </a:t>
            </a:r>
            <a:r>
              <a:rPr lang="en-GB" sz="2400" dirty="0"/>
              <a:t>sensitivity and specificity of the combined </a:t>
            </a:r>
            <a:r>
              <a:rPr lang="en-GB" sz="2400" dirty="0" smtClean="0"/>
              <a:t>prediction              </a:t>
            </a:r>
            <a:r>
              <a:rPr lang="en-GB" sz="2400" dirty="0"/>
              <a:t>higher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/>
              <a:t>higher level of </a:t>
            </a:r>
            <a:r>
              <a:rPr lang="en-GB" sz="2400" dirty="0" smtClean="0"/>
              <a:t>these </a:t>
            </a:r>
            <a:r>
              <a:rPr lang="en-GB" sz="2400" dirty="0"/>
              <a:t>significant predictors  </a:t>
            </a:r>
            <a:r>
              <a:rPr lang="en-GB" sz="2400" dirty="0" smtClean="0"/>
              <a:t>              </a:t>
            </a:r>
            <a:r>
              <a:rPr lang="en-GB" sz="2400" dirty="0"/>
              <a:t>female patient in our data  </a:t>
            </a:r>
            <a:r>
              <a:rPr lang="en-GB" sz="2400" dirty="0" smtClean="0"/>
              <a:t>            GDM.</a:t>
            </a:r>
            <a:endParaRPr lang="en-GB" sz="2400" dirty="0"/>
          </a:p>
        </p:txBody>
      </p:sp>
      <p:sp>
        <p:nvSpPr>
          <p:cNvPr id="3" name="Notched Right Arrow 2"/>
          <p:cNvSpPr/>
          <p:nvPr/>
        </p:nvSpPr>
        <p:spPr>
          <a:xfrm>
            <a:off x="5508104" y="1484784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62230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otched Right Arrow 4"/>
          <p:cNvSpPr/>
          <p:nvPr/>
        </p:nvSpPr>
        <p:spPr>
          <a:xfrm>
            <a:off x="5282819" y="1801614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>
            <a:off x="2627784" y="2924944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Notched Right Arrow 6"/>
          <p:cNvSpPr/>
          <p:nvPr/>
        </p:nvSpPr>
        <p:spPr>
          <a:xfrm>
            <a:off x="4994787" y="3645024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Notched Right Arrow 7"/>
          <p:cNvSpPr/>
          <p:nvPr/>
        </p:nvSpPr>
        <p:spPr>
          <a:xfrm>
            <a:off x="7524328" y="3284984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Notched Right Arrow 8"/>
          <p:cNvSpPr/>
          <p:nvPr/>
        </p:nvSpPr>
        <p:spPr>
          <a:xfrm>
            <a:off x="2339752" y="4327376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Notched Right Arrow 9"/>
          <p:cNvSpPr/>
          <p:nvPr/>
        </p:nvSpPr>
        <p:spPr>
          <a:xfrm>
            <a:off x="4211960" y="4757117"/>
            <a:ext cx="576064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28" y="4327376"/>
            <a:ext cx="62230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2" y="5085184"/>
            <a:ext cx="62230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05264"/>
            <a:ext cx="62230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00" y="6165304"/>
            <a:ext cx="62230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6328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 SCOPE OF FUTURE WORK </a:t>
            </a:r>
          </a:p>
          <a:p>
            <a:pPr algn="ctr"/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In future studies, multi-centre and a large sample size </a:t>
            </a:r>
            <a:r>
              <a:rPr lang="en-GB" sz="2400" dirty="0" smtClean="0"/>
              <a:t>  </a:t>
            </a:r>
            <a:r>
              <a:rPr lang="en-GB" sz="2400" dirty="0"/>
              <a:t>more patients for further study. </a:t>
            </a: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consider </a:t>
            </a:r>
            <a:r>
              <a:rPr lang="en-GB" sz="2400" dirty="0"/>
              <a:t>large sample sizes then the results and </a:t>
            </a:r>
            <a:r>
              <a:rPr lang="en-GB" sz="2400" dirty="0" smtClean="0"/>
              <a:t>models   be </a:t>
            </a:r>
            <a:r>
              <a:rPr lang="en-GB" sz="2400" dirty="0"/>
              <a:t>more generic  </a:t>
            </a:r>
            <a:r>
              <a:rPr lang="en-GB" sz="2400" dirty="0" smtClean="0"/>
              <a:t>           </a:t>
            </a:r>
            <a:r>
              <a:rPr lang="en-GB" sz="2400" dirty="0"/>
              <a:t>easily applied on every female patient  </a:t>
            </a:r>
            <a:r>
              <a:rPr lang="en-GB" sz="2400" dirty="0" smtClean="0"/>
              <a:t>         detect </a:t>
            </a:r>
            <a:r>
              <a:rPr lang="en-GB" sz="2400" dirty="0"/>
              <a:t>the disease Gestational </a:t>
            </a:r>
            <a:r>
              <a:rPr lang="en-GB" sz="2400" dirty="0" smtClean="0"/>
              <a:t>Diabetes     </a:t>
            </a:r>
            <a:r>
              <a:rPr lang="en-GB" sz="2400" dirty="0"/>
              <a:t>1st trimester only. </a:t>
            </a: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Early </a:t>
            </a:r>
            <a:r>
              <a:rPr lang="en-GB" sz="2400" dirty="0"/>
              <a:t>and accurate detection  </a:t>
            </a:r>
            <a:r>
              <a:rPr lang="en-GB" sz="2400" dirty="0" smtClean="0"/>
              <a:t>          effectively </a:t>
            </a:r>
            <a:r>
              <a:rPr lang="en-GB" sz="2400" dirty="0"/>
              <a:t>reduce the risk  </a:t>
            </a:r>
            <a:r>
              <a:rPr lang="en-GB" sz="2400" dirty="0" smtClean="0"/>
              <a:t>           mothers </a:t>
            </a:r>
            <a:r>
              <a:rPr lang="en-GB" sz="2400" dirty="0"/>
              <a:t>and their </a:t>
            </a:r>
            <a:r>
              <a:rPr lang="en-GB" sz="2400" dirty="0" err="1" smtClean="0"/>
              <a:t>offsprings</a:t>
            </a:r>
            <a:r>
              <a:rPr lang="en-GB" sz="2400" dirty="0" smtClean="0"/>
              <a:t> . </a:t>
            </a: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endParaRPr lang="en-IN" sz="2400" dirty="0"/>
          </a:p>
        </p:txBody>
      </p:sp>
      <p:sp>
        <p:nvSpPr>
          <p:cNvPr id="3" name="Notched Right Arrow 2"/>
          <p:cNvSpPr/>
          <p:nvPr/>
        </p:nvSpPr>
        <p:spPr>
          <a:xfrm>
            <a:off x="7884368" y="1556792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ched Right Arrow 3"/>
          <p:cNvSpPr/>
          <p:nvPr/>
        </p:nvSpPr>
        <p:spPr>
          <a:xfrm>
            <a:off x="3419872" y="2996952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Notched Right Arrow 4"/>
          <p:cNvSpPr/>
          <p:nvPr/>
        </p:nvSpPr>
        <p:spPr>
          <a:xfrm>
            <a:off x="2195736" y="3356992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>
            <a:off x="4860032" y="4437112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Notched Right Arrow 6"/>
          <p:cNvSpPr/>
          <p:nvPr/>
        </p:nvSpPr>
        <p:spPr>
          <a:xfrm>
            <a:off x="1835696" y="4797152"/>
            <a:ext cx="504056" cy="144016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077" y="260648"/>
            <a:ext cx="79208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APPENDIX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Sample code :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predicted=predict(model,data.500,type = "response")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optimal=optimalCutoff(data.500$Outcome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 predicted)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p0=optimal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Y.hat.logit=ifelse(predicted&gt;p0,1,0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Y.hat.logit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t.logit=table(data.500$Outcome,Y.hat.logi)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t.logit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TPR.logit=t.logit[2,2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]/(t.logit[1,2]+t.logit[2,2])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FPR.logit=t.logit[2,1]/(t.logit[2,1]+t.logit[1,1])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TPR.logit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FPR.logit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68727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ACKNOWLEDGEMENT</a:t>
            </a:r>
          </a:p>
          <a:p>
            <a:pPr algn="ctr"/>
            <a:endParaRPr lang="en-GB" sz="2400" dirty="0"/>
          </a:p>
          <a:p>
            <a:r>
              <a:rPr lang="en-GB" sz="2400" dirty="0"/>
              <a:t>  I would also like to take a moment to </a:t>
            </a:r>
            <a:r>
              <a:rPr lang="en-GB" sz="2400" dirty="0" smtClean="0"/>
              <a:t>acknowledge my supervisor along with my   all other professors </a:t>
            </a:r>
            <a:r>
              <a:rPr lang="en-GB" sz="2400" dirty="0"/>
              <a:t>in the Department of Statistics at St. Xavier’s College, Kolkata, </a:t>
            </a:r>
            <a:r>
              <a:rPr lang="en-GB" sz="2400" dirty="0" smtClean="0"/>
              <a:t>who </a:t>
            </a:r>
            <a:r>
              <a:rPr lang="en-GB" sz="2400" dirty="0"/>
              <a:t>all have helped me to develop the mind-set prone to research, which has made it possible for me to complete the project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I </a:t>
            </a:r>
            <a:r>
              <a:rPr lang="en-GB" sz="2400" dirty="0"/>
              <a:t>am also grateful to our wonderful principal, Rev. Dr. Dominic Savio, S.J, who has created a nurturing and creative environment in our college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And lastly I would like to thank my parents and my friends too for their constant support.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73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992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REFERENCE</a:t>
            </a:r>
          </a:p>
          <a:p>
            <a:endParaRPr lang="en-GB" sz="2400" dirty="0"/>
          </a:p>
          <a:p>
            <a:r>
              <a:rPr lang="en-GB" dirty="0"/>
              <a:t>1</a:t>
            </a:r>
            <a:r>
              <a:rPr lang="en-GB" dirty="0" smtClean="0"/>
              <a:t>. </a:t>
            </a:r>
            <a:r>
              <a:rPr lang="en-GB" dirty="0"/>
              <a:t>Collected data through </a:t>
            </a:r>
            <a:r>
              <a:rPr lang="en-GB" dirty="0" err="1"/>
              <a:t>Kaggle</a:t>
            </a:r>
            <a:endParaRPr lang="en-GB" dirty="0"/>
          </a:p>
          <a:p>
            <a:r>
              <a:rPr lang="en-GB" dirty="0"/>
              <a:t>   URL :  </a:t>
            </a:r>
            <a:r>
              <a:rPr lang="en-GB" u="sng" dirty="0">
                <a:hlinkClick r:id="rId2"/>
              </a:rPr>
              <a:t>https://www.kaggle.com/datasets/mathchi/diabetes-data-set</a:t>
            </a:r>
            <a:endParaRPr lang="en-GB" dirty="0"/>
          </a:p>
          <a:p>
            <a:r>
              <a:rPr lang="en-GB" dirty="0"/>
              <a:t>2</a:t>
            </a:r>
            <a:r>
              <a:rPr lang="en-GB" sz="2400" dirty="0" smtClean="0"/>
              <a:t>. </a:t>
            </a:r>
            <a:r>
              <a:rPr lang="pt-BR" dirty="0"/>
              <a:t>Diabetes – Wikipedia</a:t>
            </a:r>
          </a:p>
          <a:p>
            <a:r>
              <a:rPr lang="pt-BR" dirty="0" smtClean="0"/>
              <a:t>  </a:t>
            </a:r>
            <a:r>
              <a:rPr lang="pt-BR" dirty="0"/>
              <a:t>URL: 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en.wikipedia.org/wiki/Diabete</a:t>
            </a:r>
            <a:endParaRPr lang="pt-BR" dirty="0" smtClean="0"/>
          </a:p>
          <a:p>
            <a:r>
              <a:rPr lang="pt-BR" dirty="0" smtClean="0"/>
              <a:t>3</a:t>
            </a:r>
            <a:r>
              <a:rPr lang="pt-BR" sz="2400" dirty="0" smtClean="0"/>
              <a:t>. </a:t>
            </a:r>
            <a:r>
              <a:rPr lang="en-GB" dirty="0"/>
              <a:t> EPIDEMIOLOGY/HEALTH SERVICES/PSYCHOSOCIAL RESEARCH| JULY 01 </a:t>
            </a:r>
          </a:p>
          <a:p>
            <a:r>
              <a:rPr lang="en-GB" dirty="0"/>
              <a:t>            2003    </a:t>
            </a:r>
            <a:r>
              <a:rPr lang="en-GB" dirty="0" smtClean="0"/>
              <a:t>Population </a:t>
            </a:r>
            <a:r>
              <a:rPr lang="en-GB" dirty="0"/>
              <a:t>Health Significance of Gestational Diabetes</a:t>
            </a:r>
          </a:p>
          <a:p>
            <a:r>
              <a:rPr lang="en-GB" dirty="0"/>
              <a:t>            N. Wah Cheung, PHD; Karen Byth, PHD</a:t>
            </a:r>
          </a:p>
          <a:p>
            <a:r>
              <a:rPr lang="en-GB" dirty="0" smtClean="0"/>
              <a:t>    URL</a:t>
            </a:r>
            <a:r>
              <a:rPr lang="en-GB" dirty="0"/>
              <a:t>: </a:t>
            </a:r>
            <a:r>
              <a:rPr lang="en-GB" u="sng" dirty="0">
                <a:hlinkClick r:id="rId4"/>
              </a:rPr>
              <a:t>https://</a:t>
            </a:r>
            <a:r>
              <a:rPr lang="en-GB" u="sng" dirty="0" smtClean="0">
                <a:hlinkClick r:id="rId4"/>
              </a:rPr>
              <a:t>diabetesjournals.org/care/article/26/7/2005/26732/Population-  Health-Significance-of-Gestational</a:t>
            </a:r>
            <a:endParaRPr lang="en-GB" dirty="0"/>
          </a:p>
          <a:p>
            <a:r>
              <a:rPr lang="en-GB" dirty="0"/>
              <a:t>4. Risk prediction model of gestational diabetes mellitus based on nomogram in a Chinese population cohort </a:t>
            </a:r>
            <a:r>
              <a:rPr lang="en-GB" dirty="0" smtClean="0"/>
              <a:t>study</a:t>
            </a:r>
          </a:p>
          <a:p>
            <a:r>
              <a:rPr lang="en-GB" dirty="0" smtClean="0"/>
              <a:t>URL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www.nature.com/articles/s41598-020-78164-x</a:t>
            </a:r>
            <a:endParaRPr lang="en-GB" dirty="0" smtClean="0"/>
          </a:p>
          <a:p>
            <a:r>
              <a:rPr lang="en-GB" dirty="0"/>
              <a:t>5. Fundamentals of Statistics, Volume 1:A.M. Goon, M.K. Gupta, B. Dasgupta.</a:t>
            </a:r>
          </a:p>
          <a:p>
            <a:r>
              <a:rPr lang="en-GB" dirty="0"/>
              <a:t>6. Fundamentals of Statistics, Volume 2:A.M. Goon, M.K. Gupta, B. </a:t>
            </a:r>
            <a:r>
              <a:rPr lang="en-GB" dirty="0" smtClean="0"/>
              <a:t>Dasgupta</a:t>
            </a:r>
          </a:p>
          <a:p>
            <a:r>
              <a:rPr lang="en-GB" dirty="0"/>
              <a:t>7. Analysis of Categorical Data with R: 113 (Chapman &amp; Hall/CRC Texts in Statistical </a:t>
            </a:r>
          </a:p>
          <a:p>
            <a:r>
              <a:rPr lang="en-GB" dirty="0"/>
              <a:t>            Science)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26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693642" y="1772816"/>
            <a:ext cx="7416824" cy="3456384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4" y="3178174"/>
            <a:ext cx="3692561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268" y="3326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GB" sz="2400" dirty="0" smtClean="0"/>
              <a:t>Data Set   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Source            “ National Institute of Diabetes and Digestive and Kidney Diseases”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3" name="Notched Right Arrow 2"/>
          <p:cNvSpPr/>
          <p:nvPr/>
        </p:nvSpPr>
        <p:spPr>
          <a:xfrm>
            <a:off x="1907704" y="1556792"/>
            <a:ext cx="576000" cy="72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79366"/>
              </p:ext>
            </p:extLst>
          </p:nvPr>
        </p:nvGraphicFramePr>
        <p:xfrm>
          <a:off x="755572" y="2204854"/>
          <a:ext cx="7704000" cy="439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Worksheet" r:id="rId3" imgW="5492780" imgH="3136913" progId="Excel.Sheet.12">
                  <p:embed/>
                </p:oleObj>
              </mc:Choice>
              <mc:Fallback>
                <p:oleObj name="Worksheet" r:id="rId3" imgW="5492780" imgH="31369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2" y="2204854"/>
                        <a:ext cx="7704000" cy="439972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770" y="954008"/>
            <a:ext cx="7992888" cy="535531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  <p:sp>
        <p:nvSpPr>
          <p:cNvPr id="6" name="Donut 5"/>
          <p:cNvSpPr/>
          <p:nvPr/>
        </p:nvSpPr>
        <p:spPr>
          <a:xfrm>
            <a:off x="1988831" y="1268760"/>
            <a:ext cx="4680520" cy="4392488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IN" sz="1200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11204772">
            <a:off x="3355064" y="4475367"/>
            <a:ext cx="396044" cy="104464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211960" y="1268760"/>
            <a:ext cx="396044" cy="104464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53365">
            <a:off x="5445701" y="1780001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6233">
            <a:off x="5878161" y="2705790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28940">
            <a:off x="5624124" y="3884868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7466">
            <a:off x="4543499" y="4555124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43833">
            <a:off x="2405918" y="3731743"/>
            <a:ext cx="52260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46080" y="2602508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67744">
            <a:off x="2983002" y="1666743"/>
            <a:ext cx="433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79" y="1791079"/>
            <a:ext cx="615084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17" y="2598703"/>
            <a:ext cx="648805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0" y="3765078"/>
            <a:ext cx="612000" cy="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47" y="4604446"/>
            <a:ext cx="612000" cy="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87" y="4917437"/>
            <a:ext cx="576000" cy="76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74" y="4441791"/>
            <a:ext cx="540000" cy="71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95" y="3428204"/>
            <a:ext cx="576000" cy="76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4" y="2463720"/>
            <a:ext cx="5168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81" y="1813336"/>
            <a:ext cx="571200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5528540" y="1196752"/>
            <a:ext cx="56631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4854" y="1196752"/>
            <a:ext cx="70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04248" y="1124744"/>
            <a:ext cx="1872208" cy="547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652" y="1234750"/>
            <a:ext cx="192228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6449551" y="2200143"/>
            <a:ext cx="426705" cy="26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76256" y="2200143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8304" y="2060848"/>
            <a:ext cx="1549712" cy="1086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2" y="2227879"/>
            <a:ext cx="1698531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9" name="Straight Connector 2048"/>
          <p:cNvCxnSpPr/>
          <p:nvPr/>
        </p:nvCxnSpPr>
        <p:spPr>
          <a:xfrm>
            <a:off x="6661169" y="3982055"/>
            <a:ext cx="647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2066"/>
          <p:cNvSpPr/>
          <p:nvPr/>
        </p:nvSpPr>
        <p:spPr>
          <a:xfrm>
            <a:off x="7308304" y="3809380"/>
            <a:ext cx="1296144" cy="7050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6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06" y="3763013"/>
            <a:ext cx="1620000" cy="101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4" name="Straight Connector 2073"/>
          <p:cNvCxnSpPr/>
          <p:nvPr/>
        </p:nvCxnSpPr>
        <p:spPr>
          <a:xfrm flipV="1">
            <a:off x="5992219" y="4997687"/>
            <a:ext cx="812029" cy="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/>
          <p:cNvSpPr/>
          <p:nvPr/>
        </p:nvSpPr>
        <p:spPr>
          <a:xfrm>
            <a:off x="6826652" y="4776988"/>
            <a:ext cx="1922281" cy="637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77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345" y="4854480"/>
            <a:ext cx="1980000" cy="85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9" name="Straight Connector 2078"/>
          <p:cNvCxnSpPr/>
          <p:nvPr/>
        </p:nvCxnSpPr>
        <p:spPr>
          <a:xfrm>
            <a:off x="4329091" y="566124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/>
          <p:cNvCxnSpPr/>
          <p:nvPr/>
        </p:nvCxnSpPr>
        <p:spPr>
          <a:xfrm>
            <a:off x="4409982" y="5949280"/>
            <a:ext cx="225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2082"/>
          <p:cNvSpPr/>
          <p:nvPr/>
        </p:nvSpPr>
        <p:spPr>
          <a:xfrm>
            <a:off x="6804248" y="5661248"/>
            <a:ext cx="1872208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84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40" y="5735250"/>
            <a:ext cx="1872000" cy="84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86" name="Straight Connector 2085"/>
          <p:cNvCxnSpPr/>
          <p:nvPr/>
        </p:nvCxnSpPr>
        <p:spPr>
          <a:xfrm>
            <a:off x="2987824" y="5298613"/>
            <a:ext cx="0" cy="3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/>
          <p:cNvCxnSpPr/>
          <p:nvPr/>
        </p:nvCxnSpPr>
        <p:spPr>
          <a:xfrm>
            <a:off x="2826174" y="5661248"/>
            <a:ext cx="16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Rectangle 2089"/>
          <p:cNvSpPr/>
          <p:nvPr/>
        </p:nvSpPr>
        <p:spPr>
          <a:xfrm>
            <a:off x="1403648" y="5662665"/>
            <a:ext cx="1891429" cy="496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1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33" y="5735245"/>
            <a:ext cx="1656000" cy="84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93" name="Straight Connector 2092"/>
          <p:cNvCxnSpPr/>
          <p:nvPr/>
        </p:nvCxnSpPr>
        <p:spPr>
          <a:xfrm>
            <a:off x="1619672" y="3763013"/>
            <a:ext cx="36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/>
          <p:cNvCxnSpPr/>
          <p:nvPr/>
        </p:nvCxnSpPr>
        <p:spPr>
          <a:xfrm>
            <a:off x="1619672" y="3763013"/>
            <a:ext cx="0" cy="21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6" name="Rectangle 2095"/>
          <p:cNvSpPr/>
          <p:nvPr/>
        </p:nvSpPr>
        <p:spPr>
          <a:xfrm>
            <a:off x="1115616" y="4077072"/>
            <a:ext cx="913757" cy="12215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4474286"/>
            <a:ext cx="879547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99" name="Straight Connector 2098"/>
          <p:cNvCxnSpPr/>
          <p:nvPr/>
        </p:nvCxnSpPr>
        <p:spPr>
          <a:xfrm flipV="1">
            <a:off x="1907704" y="2598703"/>
            <a:ext cx="294929" cy="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0" name="Rectangle 2099"/>
          <p:cNvSpPr/>
          <p:nvPr/>
        </p:nvSpPr>
        <p:spPr>
          <a:xfrm>
            <a:off x="1115614" y="2227879"/>
            <a:ext cx="792090" cy="1011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02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68" y="2287713"/>
            <a:ext cx="1008000" cy="10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08" name="Straight Connector 2107"/>
          <p:cNvCxnSpPr/>
          <p:nvPr/>
        </p:nvCxnSpPr>
        <p:spPr>
          <a:xfrm>
            <a:off x="2667220" y="1484784"/>
            <a:ext cx="56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0" name="Rectangle 2109"/>
          <p:cNvSpPr/>
          <p:nvPr/>
        </p:nvSpPr>
        <p:spPr>
          <a:xfrm>
            <a:off x="1374633" y="1268760"/>
            <a:ext cx="1292587" cy="685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11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26" y="1340768"/>
            <a:ext cx="792000" cy="87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6" name="Rectangle 211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                     Variables </a:t>
            </a:r>
            <a:r>
              <a:rPr lang="en-GB" dirty="0">
                <a:solidFill>
                  <a:schemeClr val="accent4"/>
                </a:solidFill>
              </a:rPr>
              <a:t>present</a:t>
            </a:r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>
                <a:solidFill>
                  <a:schemeClr val="accent4"/>
                </a:solidFill>
              </a:rPr>
              <a:t>                      in </a:t>
            </a:r>
            <a:r>
              <a:rPr lang="en-GB" dirty="0">
                <a:solidFill>
                  <a:schemeClr val="accent4"/>
                </a:solidFill>
              </a:rPr>
              <a:t>our data set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56463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sz="2400" dirty="0" smtClean="0"/>
              <a:t>METHODOLOGY 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331640" y="1341873"/>
            <a:ext cx="6192688" cy="7348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400" b="1" dirty="0">
                <a:solidFill>
                  <a:prstClr val="black"/>
                </a:solidFill>
              </a:rPr>
              <a:t>Step 1 : </a:t>
            </a:r>
            <a:r>
              <a:rPr lang="en-GB" sz="2400" dirty="0">
                <a:solidFill>
                  <a:prstClr val="black"/>
                </a:solidFill>
              </a:rPr>
              <a:t>Data Visualization  </a:t>
            </a:r>
            <a:r>
              <a:rPr lang="en-GB" sz="2400" dirty="0" smtClean="0">
                <a:solidFill>
                  <a:prstClr val="black"/>
                </a:solidFill>
              </a:rPr>
              <a:t>           plotting the       data set             observe  any pattern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4892016" y="1484791"/>
            <a:ext cx="792000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62816"/>
            <a:ext cx="75117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139952" y="2060848"/>
            <a:ext cx="360040" cy="737501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67644" y="2744922"/>
            <a:ext cx="6156684" cy="900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400" b="1" dirty="0">
                <a:solidFill>
                  <a:prstClr val="black"/>
                </a:solidFill>
              </a:rPr>
              <a:t>Step </a:t>
            </a:r>
            <a:r>
              <a:rPr lang="en-GB" sz="2400" b="1" dirty="0" smtClean="0">
                <a:solidFill>
                  <a:prstClr val="black"/>
                </a:solidFill>
              </a:rPr>
              <a:t>2 </a:t>
            </a:r>
            <a:r>
              <a:rPr lang="en-GB" sz="2400" b="1" dirty="0">
                <a:solidFill>
                  <a:prstClr val="black"/>
                </a:solidFill>
              </a:rPr>
              <a:t>: </a:t>
            </a:r>
            <a:r>
              <a:rPr lang="en-GB" sz="2400" dirty="0" smtClean="0">
                <a:solidFill>
                  <a:prstClr val="black"/>
                </a:solidFill>
              </a:rPr>
              <a:t>Regression Diagnostics          detecting outliers           removing if any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5436096" y="2968172"/>
            <a:ext cx="612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69" y="3293421"/>
            <a:ext cx="6588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Down Arrow 16"/>
          <p:cNvSpPr/>
          <p:nvPr/>
        </p:nvSpPr>
        <p:spPr>
          <a:xfrm>
            <a:off x="4139952" y="3645023"/>
            <a:ext cx="360040" cy="611002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331640" y="4256025"/>
            <a:ext cx="6192688" cy="720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400" b="1" dirty="0">
                <a:solidFill>
                  <a:prstClr val="black"/>
                </a:solidFill>
              </a:rPr>
              <a:t>Step </a:t>
            </a:r>
            <a:r>
              <a:rPr lang="en-GB" sz="2400" b="1" dirty="0" smtClean="0">
                <a:solidFill>
                  <a:prstClr val="black"/>
                </a:solidFill>
              </a:rPr>
              <a:t>3 : </a:t>
            </a:r>
            <a:r>
              <a:rPr lang="en-GB" sz="2400" dirty="0" smtClean="0">
                <a:solidFill>
                  <a:prstClr val="black"/>
                </a:solidFill>
              </a:rPr>
              <a:t>Dividing data set          Test data set(500 obs)</a:t>
            </a:r>
            <a:r>
              <a:rPr lang="en-GB" sz="2400" b="1" dirty="0" smtClean="0">
                <a:solidFill>
                  <a:prstClr val="black"/>
                </a:solidFill>
              </a:rPr>
              <a:t>,</a:t>
            </a:r>
            <a:r>
              <a:rPr lang="en-GB" sz="2400" dirty="0" smtClean="0">
                <a:solidFill>
                  <a:prstClr val="black"/>
                </a:solidFill>
              </a:rPr>
              <a:t>Applied data set(rest obs)</a:t>
            </a:r>
            <a:r>
              <a:rPr lang="en-GB" sz="2400" b="1" dirty="0" smtClean="0">
                <a:solidFill>
                  <a:prstClr val="black"/>
                </a:solidFill>
              </a:rPr>
              <a:t>         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9" name="Notched Right Arrow 18"/>
          <p:cNvSpPr/>
          <p:nvPr/>
        </p:nvSpPr>
        <p:spPr>
          <a:xfrm>
            <a:off x="4643623" y="4383111"/>
            <a:ext cx="612000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>
            <a:off x="4155375" y="4976105"/>
            <a:ext cx="346515" cy="469119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331640" y="5474274"/>
            <a:ext cx="6158582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GB" sz="2400" b="1" dirty="0">
                <a:solidFill>
                  <a:prstClr val="black"/>
                </a:solidFill>
              </a:rPr>
              <a:t>Step </a:t>
            </a:r>
            <a:r>
              <a:rPr lang="en-GB" sz="2400" b="1" dirty="0" smtClean="0">
                <a:solidFill>
                  <a:prstClr val="black"/>
                </a:solidFill>
              </a:rPr>
              <a:t>4 :        </a:t>
            </a:r>
            <a:r>
              <a:rPr lang="en-GB" sz="2400" dirty="0" smtClean="0">
                <a:solidFill>
                  <a:prstClr val="black"/>
                </a:solidFill>
              </a:rPr>
              <a:t>Multicollinearity          if any variable    correlated with dependent var. &amp; each other</a:t>
            </a:r>
            <a:r>
              <a:rPr lang="en-GB" sz="2400" b="1" dirty="0" smtClean="0">
                <a:solidFill>
                  <a:prstClr val="black"/>
                </a:solidFill>
              </a:rPr>
              <a:t>  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3" name="Notched Right Arrow 22"/>
          <p:cNvSpPr/>
          <p:nvPr/>
        </p:nvSpPr>
        <p:spPr>
          <a:xfrm>
            <a:off x="4985314" y="5671787"/>
            <a:ext cx="648072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4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3648" y="404664"/>
                <a:ext cx="6408712" cy="8640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GB" sz="2400" b="1" dirty="0" smtClean="0">
                    <a:solidFill>
                      <a:prstClr val="black"/>
                    </a:solidFill>
                  </a:rPr>
                  <a:t>Step 5 : </a:t>
                </a:r>
                <a:r>
                  <a:rPr lang="en-GB" sz="2400" dirty="0" smtClean="0">
                    <a:solidFill>
                      <a:prstClr val="black"/>
                    </a:solidFill>
                  </a:rPr>
                  <a:t>Linear Regression model          using LOGIT link (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𝑙𝑛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</a:rPr>
                  <a:t>)             PROBIT link (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az-Cyrl-AZ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Ф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</a:rPr>
                  <a:t>)  </a:t>
                </a:r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4664"/>
                <a:ext cx="6408712" cy="864096"/>
              </a:xfrm>
              <a:prstGeom prst="rect">
                <a:avLst/>
              </a:prstGeom>
              <a:blipFill rotWithShape="1">
                <a:blip r:embed="rId2"/>
                <a:stretch>
                  <a:fillRect l="-947" t="-10959" r="-3883" b="-13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otched Right Arrow 4"/>
          <p:cNvSpPr/>
          <p:nvPr/>
        </p:nvSpPr>
        <p:spPr>
          <a:xfrm>
            <a:off x="5580112" y="476680"/>
            <a:ext cx="648072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0" y="938925"/>
            <a:ext cx="7016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26084" y="1268760"/>
            <a:ext cx="360040" cy="43204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6856" y="1700808"/>
                <a:ext cx="6372708" cy="93610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GB" sz="2400" b="1" dirty="0" smtClean="0">
                    <a:solidFill>
                      <a:prstClr val="black"/>
                    </a:solidFill>
                  </a:rPr>
                  <a:t>Step 6 :</a:t>
                </a:r>
                <a:r>
                  <a:rPr lang="en-GB" sz="2400" dirty="0" smtClean="0">
                    <a:solidFill>
                      <a:prstClr val="black"/>
                    </a:solidFill>
                  </a:rPr>
                  <a:t> Goodness of Fit             Deviance Function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6" y="1700808"/>
                <a:ext cx="6372708" cy="936104"/>
              </a:xfrm>
              <a:prstGeom prst="rect">
                <a:avLst/>
              </a:prstGeom>
              <a:blipFill rotWithShape="1">
                <a:blip r:embed="rId4"/>
                <a:stretch>
                  <a:fillRect l="-667" t="-14557" r="-1525" b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68" y="1725435"/>
            <a:ext cx="7016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219789" y="2636912"/>
            <a:ext cx="360040" cy="504056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66856" y="3140968"/>
                <a:ext cx="6372708" cy="129614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GB" sz="2400" b="1" dirty="0" smtClean="0">
                    <a:solidFill>
                      <a:prstClr val="black"/>
                    </a:solidFill>
                  </a:rPr>
                  <a:t>Step 7 :</a:t>
                </a:r>
                <a:r>
                  <a:rPr lang="en-GB" sz="2400" dirty="0" smtClean="0">
                    <a:solidFill>
                      <a:prstClr val="black"/>
                    </a:solidFill>
                  </a:rPr>
                  <a:t> Optimal Cut off/threshold point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lvl="0" algn="ctr"/>
                <a:r>
                  <a:rPr lang="en-GB" sz="2400" dirty="0" smtClean="0">
                    <a:solidFill>
                      <a:prstClr val="black"/>
                    </a:solidFill>
                  </a:rPr>
                  <a:t>Confusion matrix            Misclassification error   </a:t>
                </a:r>
              </a:p>
              <a:p>
                <a:pPr lvl="0" algn="ctr"/>
                <a:r>
                  <a:rPr lang="en-GB" sz="2400" dirty="0" smtClean="0">
                    <a:solidFill>
                      <a:prstClr val="black"/>
                    </a:solidFill>
                  </a:rPr>
                  <a:t> logit  &amp; probit  </a:t>
                </a:r>
              </a:p>
              <a:p>
                <a:pPr lvl="0" algn="ctr"/>
                <a:r>
                  <a:rPr lang="en-GB" sz="2400" dirty="0" smtClean="0">
                    <a:solidFill>
                      <a:prstClr val="black"/>
                    </a:solidFill>
                  </a:rPr>
                  <a:t>  </a:t>
                </a:r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6" y="3140968"/>
                <a:ext cx="6372708" cy="1296144"/>
              </a:xfrm>
              <a:prstGeom prst="rect">
                <a:avLst/>
              </a:prstGeom>
              <a:blipFill rotWithShape="1">
                <a:blip r:embed="rId6"/>
                <a:stretch>
                  <a:fillRect l="-1335" t="-12442" r="-1335" b="-19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23" y="3234996"/>
            <a:ext cx="533029" cy="15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00" y="3536258"/>
            <a:ext cx="70643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205701" y="4440427"/>
            <a:ext cx="388215" cy="43204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466856" y="4872475"/>
            <a:ext cx="6372708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Step </a:t>
            </a:r>
            <a:r>
              <a:rPr lang="en-GB" sz="2400" b="1" dirty="0" smtClean="0">
                <a:solidFill>
                  <a:prstClr val="black"/>
                </a:solidFill>
              </a:rPr>
              <a:t>8 : </a:t>
            </a:r>
            <a:r>
              <a:rPr lang="en-GB" sz="2400" dirty="0" smtClean="0">
                <a:solidFill>
                  <a:prstClr val="black"/>
                </a:solidFill>
              </a:rPr>
              <a:t>Testing of Significance of predictor    select only significant ones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61265"/>
            <a:ext cx="70643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4229473" y="5520547"/>
            <a:ext cx="381920" cy="356725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466856" y="5877272"/>
            <a:ext cx="6372708" cy="720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Step </a:t>
            </a:r>
            <a:r>
              <a:rPr lang="en-GB" sz="2400" b="1" dirty="0" smtClean="0">
                <a:solidFill>
                  <a:prstClr val="black"/>
                </a:solidFill>
              </a:rPr>
              <a:t>9 :</a:t>
            </a:r>
            <a:r>
              <a:rPr lang="en-GB" sz="2400" dirty="0" smtClean="0">
                <a:solidFill>
                  <a:prstClr val="black"/>
                </a:solidFill>
              </a:rPr>
              <a:t> note all results from Applied data set         </a:t>
            </a:r>
          </a:p>
          <a:p>
            <a:pPr lvl="0" algn="ctr"/>
            <a:r>
              <a:rPr lang="en-GB" sz="2400" dirty="0">
                <a:solidFill>
                  <a:prstClr val="black"/>
                </a:solidFill>
              </a:rPr>
              <a:t>a</a:t>
            </a:r>
            <a:r>
              <a:rPr lang="en-GB" sz="2400" dirty="0" smtClean="0">
                <a:solidFill>
                  <a:prstClr val="black"/>
                </a:solidFill>
              </a:rPr>
              <a:t>pply on Test data set     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23" y="5959454"/>
            <a:ext cx="70643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74888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RESULTS</a:t>
            </a:r>
            <a:r>
              <a:rPr lang="en-GB" sz="2400" b="1" dirty="0" smtClean="0"/>
              <a:t>  </a:t>
            </a:r>
          </a:p>
          <a:p>
            <a:endParaRPr lang="en-GB" sz="2400" b="1" dirty="0"/>
          </a:p>
          <a:p>
            <a:r>
              <a:rPr lang="en-GB" sz="2400" dirty="0" smtClean="0"/>
              <a:t>1) Graphs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72816"/>
            <a:ext cx="81280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000" y="5733256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Fig – 1.1</a:t>
            </a:r>
          </a:p>
          <a:p>
            <a:r>
              <a:rPr lang="en-GB" sz="2400" b="1" u="sng" dirty="0" smtClean="0"/>
              <a:t>Comment : </a:t>
            </a:r>
            <a:r>
              <a:rPr lang="en-GB" sz="2400" dirty="0" smtClean="0"/>
              <a:t>Most patients have ages between 21 - 30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66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653136"/>
            <a:ext cx="791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Fig – 1.2</a:t>
            </a:r>
          </a:p>
          <a:p>
            <a:r>
              <a:rPr lang="en-GB" sz="2400" b="1" u="sng" dirty="0" smtClean="0"/>
              <a:t>Comment : </a:t>
            </a:r>
            <a:r>
              <a:rPr lang="en-GB" sz="2400" dirty="0" smtClean="0"/>
              <a:t>On an avg Diabetes Pedigree Function          greater in Diabetic individuals               than non-diabetic ones     outliers may be present. </a:t>
            </a:r>
            <a:endParaRPr lang="en-IN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9330"/>
            <a:ext cx="81280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otched Right Arrow 3"/>
          <p:cNvSpPr/>
          <p:nvPr/>
        </p:nvSpPr>
        <p:spPr>
          <a:xfrm>
            <a:off x="3419872" y="5589240"/>
            <a:ext cx="900000" cy="144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42078" y="5193682"/>
            <a:ext cx="576064" cy="25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96336" y="5544720"/>
            <a:ext cx="579437" cy="23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6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3242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2) </a:t>
            </a:r>
            <a:r>
              <a:rPr lang="en-GB" sz="2400" b="1" u="sng" dirty="0" smtClean="0"/>
              <a:t>DETECTING OUTLIERS </a:t>
            </a:r>
          </a:p>
          <a:p>
            <a:endParaRPr lang="en-GB" sz="2400" b="1" dirty="0" smtClean="0"/>
          </a:p>
          <a:p>
            <a:endParaRPr lang="en-IN" sz="2400" b="1" dirty="0"/>
          </a:p>
        </p:txBody>
      </p:sp>
      <p:pic>
        <p:nvPicPr>
          <p:cNvPr id="4" name="Picture 3" descr="https://lh7-us.googleusercontent.com/SUPC0_jdK6-9HIpciI2gE2gOTIMOUvs4nffxhtJ0-Q7o9R6r2sgyGo50-rQv5ZFQUhORkUsSxnl5262GiKdY7G0F5SsTpbrwfsHCdF_6Q_ekq48asJ_h4ZdyjyMkoijldVDB6SEK6shMZtcR69Cfo4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6479"/>
            <a:ext cx="7920880" cy="43567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1560" y="558924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Fig – 1.3 </a:t>
            </a:r>
          </a:p>
          <a:p>
            <a:r>
              <a:rPr lang="en-GB" sz="2400" b="1" u="sng" dirty="0" smtClean="0"/>
              <a:t>Comment </a:t>
            </a:r>
            <a:r>
              <a:rPr lang="en-GB" sz="2400" b="1" dirty="0" smtClean="0"/>
              <a:t>: </a:t>
            </a:r>
            <a:r>
              <a:rPr lang="en-GB" sz="2400" dirty="0" smtClean="0"/>
              <a:t>The obs above (229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obs)             influential point              deleting that point before further analysis.</a:t>
            </a:r>
            <a:endParaRPr lang="en-IN" sz="2400" b="1" dirty="0"/>
          </a:p>
        </p:txBody>
      </p:sp>
      <p:sp>
        <p:nvSpPr>
          <p:cNvPr id="6" name="Notched Right Arrow 5"/>
          <p:cNvSpPr/>
          <p:nvPr/>
        </p:nvSpPr>
        <p:spPr>
          <a:xfrm>
            <a:off x="5364088" y="6156746"/>
            <a:ext cx="792088" cy="108000"/>
          </a:xfrm>
          <a:prstGeom prst="notched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74" y="6453336"/>
            <a:ext cx="8413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7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0504D"/>
      </a:accent2>
      <a:accent3>
        <a:srgbClr val="C00000"/>
      </a:accent3>
      <a:accent4>
        <a:srgbClr val="FFFF00"/>
      </a:accent4>
      <a:accent5>
        <a:srgbClr val="000000"/>
      </a:accent5>
      <a:accent6>
        <a:srgbClr val="FFFFFF"/>
      </a:accent6>
      <a:hlink>
        <a:srgbClr val="C6D9F0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1174</Words>
  <Application>Microsoft Office PowerPoint</Application>
  <PresentationFormat>On-screen Show (4:3)</PresentationFormat>
  <Paragraphs>374</Paragraphs>
  <Slides>26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Worksheet</vt:lpstr>
      <vt:lpstr>  STUDY ON THE FACTORS AFFECTING THE INCIDENCE  OF GESTATIONAL DIABETES IN FEMALE 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</dc:creator>
  <cp:lastModifiedBy>USE</cp:lastModifiedBy>
  <cp:revision>84</cp:revision>
  <dcterms:created xsi:type="dcterms:W3CDTF">2024-04-30T06:35:48Z</dcterms:created>
  <dcterms:modified xsi:type="dcterms:W3CDTF">2024-05-03T17:14:51Z</dcterms:modified>
</cp:coreProperties>
</file>