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5" r:id="rId4"/>
    <p:sldId id="257" r:id="rId5"/>
    <p:sldId id="276" r:id="rId6"/>
    <p:sldId id="292" r:id="rId7"/>
    <p:sldId id="266" r:id="rId8"/>
    <p:sldId id="267" r:id="rId9"/>
    <p:sldId id="274" r:id="rId10"/>
    <p:sldId id="264" r:id="rId11"/>
    <p:sldId id="268" r:id="rId12"/>
    <p:sldId id="269" r:id="rId13"/>
    <p:sldId id="270" r:id="rId14"/>
    <p:sldId id="271"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57953C5-9275-4EA1-9443-ECB7BEF3636E}" type="datetimeFigureOut">
              <a:rPr lang="en-IN" smtClean="0"/>
            </a:fld>
            <a:endParaRPr lang="en-IN"/>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IN"/>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0B4FF6B3-1C0D-47A0-953A-6D9E6FD12872}" type="slidenum">
              <a:rPr lang="en-IN" smtClean="0"/>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457953C5-9275-4EA1-9443-ECB7BEF3636E}"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0B4FF6B3-1C0D-47A0-953A-6D9E6FD12872}" type="slidenum">
              <a:rPr lang="en-IN" smtClean="0"/>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457953C5-9275-4EA1-9443-ECB7BEF3636E}"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0B4FF6B3-1C0D-47A0-953A-6D9E6FD12872}" type="slidenum">
              <a:rPr lang="en-IN" smtClean="0"/>
            </a:fld>
            <a:endParaRPr lang="en-I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457953C5-9275-4EA1-9443-ECB7BEF3636E}"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0B4FF6B3-1C0D-47A0-953A-6D9E6FD12872}" type="slidenum">
              <a:rPr lang="en-IN" smtClean="0"/>
            </a:fld>
            <a:endParaRPr lang="en-I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457953C5-9275-4EA1-9443-ECB7BEF3636E}"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0B4FF6B3-1C0D-47A0-953A-6D9E6FD12872}" type="slidenum">
              <a:rPr lang="en-IN" smtClean="0"/>
            </a:fld>
            <a:endParaRPr lang="en-I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457953C5-9275-4EA1-9443-ECB7BEF3636E}"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0B4FF6B3-1C0D-47A0-953A-6D9E6FD12872}" type="slidenum">
              <a:rPr lang="en-IN" smtClean="0"/>
            </a:fld>
            <a:endParaRPr lang="en-I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457953C5-9275-4EA1-9443-ECB7BEF3636E}" type="datetimeFigureOut">
              <a:rPr lang="en-IN" smtClean="0"/>
            </a:fld>
            <a:endParaRPr lang="en-IN"/>
          </a:p>
        </p:txBody>
      </p:sp>
      <p:sp>
        <p:nvSpPr>
          <p:cNvPr id="8" name="Footer Placeholder 7"/>
          <p:cNvSpPr>
            <a:spLocks noGrp="1"/>
          </p:cNvSpPr>
          <p:nvPr>
            <p:ph type="ftr" sz="quarter" idx="11"/>
          </p:nvPr>
        </p:nvSpPr>
        <p:spPr/>
        <p:txBody>
          <a:bodyPr/>
          <a:p>
            <a:endParaRPr lang="en-IN"/>
          </a:p>
        </p:txBody>
      </p:sp>
      <p:sp>
        <p:nvSpPr>
          <p:cNvPr id="9" name="Slide Number Placeholder 8"/>
          <p:cNvSpPr>
            <a:spLocks noGrp="1"/>
          </p:cNvSpPr>
          <p:nvPr>
            <p:ph type="sldNum" sz="quarter" idx="12"/>
          </p:nvPr>
        </p:nvSpPr>
        <p:spPr/>
        <p:txBody>
          <a:bodyPr/>
          <a:p>
            <a:fld id="{0B4FF6B3-1C0D-47A0-953A-6D9E6FD12872}" type="slidenum">
              <a:rPr lang="en-IN" smtClean="0"/>
            </a:fld>
            <a:endParaRPr lang="en-I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457953C5-9275-4EA1-9443-ECB7BEF3636E}" type="datetimeFigureOut">
              <a:rPr lang="en-IN" smtClean="0"/>
            </a:fld>
            <a:endParaRPr lang="en-IN"/>
          </a:p>
        </p:txBody>
      </p:sp>
      <p:sp>
        <p:nvSpPr>
          <p:cNvPr id="4" name="Footer Placeholder 3"/>
          <p:cNvSpPr>
            <a:spLocks noGrp="1"/>
          </p:cNvSpPr>
          <p:nvPr>
            <p:ph type="ftr" sz="quarter" idx="11"/>
          </p:nvPr>
        </p:nvSpPr>
        <p:spPr/>
        <p:txBody>
          <a:bodyPr/>
          <a:p>
            <a:endParaRPr lang="en-IN"/>
          </a:p>
        </p:txBody>
      </p:sp>
      <p:sp>
        <p:nvSpPr>
          <p:cNvPr id="5" name="Slide Number Placeholder 4"/>
          <p:cNvSpPr>
            <a:spLocks noGrp="1"/>
          </p:cNvSpPr>
          <p:nvPr>
            <p:ph type="sldNum" sz="quarter" idx="12"/>
          </p:nvPr>
        </p:nvSpPr>
        <p:spPr/>
        <p:txBody>
          <a:bodyPr/>
          <a:p>
            <a:fld id="{0B4FF6B3-1C0D-47A0-953A-6D9E6FD12872}" type="slidenum">
              <a:rPr lang="en-IN" smtClean="0"/>
            </a:fld>
            <a:endParaRPr lang="en-I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457953C5-9275-4EA1-9443-ECB7BEF3636E}" type="datetimeFigureOut">
              <a:rPr lang="en-IN" smtClean="0"/>
            </a:fld>
            <a:endParaRPr lang="en-IN"/>
          </a:p>
        </p:txBody>
      </p:sp>
      <p:sp>
        <p:nvSpPr>
          <p:cNvPr id="3" name="Footer Placeholder 2"/>
          <p:cNvSpPr>
            <a:spLocks noGrp="1"/>
          </p:cNvSpPr>
          <p:nvPr>
            <p:ph type="ftr" sz="quarter" idx="11"/>
          </p:nvPr>
        </p:nvSpPr>
        <p:spPr/>
        <p:txBody>
          <a:bodyPr/>
          <a:p>
            <a:endParaRPr lang="en-IN"/>
          </a:p>
        </p:txBody>
      </p:sp>
      <p:sp>
        <p:nvSpPr>
          <p:cNvPr id="4" name="Slide Number Placeholder 3"/>
          <p:cNvSpPr>
            <a:spLocks noGrp="1"/>
          </p:cNvSpPr>
          <p:nvPr>
            <p:ph type="sldNum" sz="quarter" idx="12"/>
          </p:nvPr>
        </p:nvSpPr>
        <p:spPr/>
        <p:txBody>
          <a:bodyPr/>
          <a:p>
            <a:fld id="{0B4FF6B3-1C0D-47A0-953A-6D9E6FD12872}" type="slidenum">
              <a:rPr lang="en-IN" smtClean="0"/>
            </a:fld>
            <a:endParaRPr lang="en-I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457953C5-9275-4EA1-9443-ECB7BEF3636E}"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0B4FF6B3-1C0D-47A0-953A-6D9E6FD12872}" type="slidenum">
              <a:rPr lang="en-IN" smtClean="0"/>
            </a:fld>
            <a:endParaRPr lang="en-I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457953C5-9275-4EA1-9443-ECB7BEF3636E}"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0B4FF6B3-1C0D-47A0-953A-6D9E6FD12872}" type="slidenum">
              <a:rPr lang="en-IN" smtClean="0"/>
            </a:fld>
            <a:endParaRPr lang="en-I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457953C5-9275-4EA1-9443-ECB7BEF3636E}" type="datetimeFigureOut">
              <a:rPr lang="en-IN" smtClean="0"/>
            </a:fld>
            <a:endParaRPr lang="en-IN"/>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IN"/>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0B4FF6B3-1C0D-47A0-953A-6D9E6FD12872}"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7745" y="884555"/>
            <a:ext cx="10363200" cy="1206500"/>
          </a:xfrm>
        </p:spPr>
        <p:txBody>
          <a:bodyPr/>
          <a:lstStyle/>
          <a:p>
            <a:r>
              <a:rPr lang="en-IN" sz="4800" b="1" dirty="0">
                <a:latin typeface="Times New Roman" panose="02020603050405020304" pitchFamily="18" charset="0"/>
                <a:cs typeface="Times New Roman" panose="02020603050405020304" pitchFamily="18" charset="0"/>
              </a:rPr>
              <a:t>STOCK MARKET ANALYSIS</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936750" y="2235835"/>
            <a:ext cx="8541385" cy="2587625"/>
          </a:xfrm>
        </p:spPr>
        <p:txBody>
          <a:bodyPr>
            <a:normAutofit/>
          </a:bodyPr>
          <a:lstStyle/>
          <a:p>
            <a:r>
              <a:rPr lang="en-IN" sz="2800" b="1">
                <a:latin typeface="Microsoft Yi Baiti" panose="03000500000000000000" charset="0"/>
                <a:ea typeface="SimSun" panose="02010600030101010101" pitchFamily="2" charset="-122"/>
                <a:cs typeface="Microsoft Yi Baiti" panose="03000500000000000000" charset="0"/>
              </a:rPr>
              <a:t>SHRUSHTI GOVARDHAN- RA1611008010099</a:t>
            </a:r>
            <a:endParaRPr lang="en-IN" sz="2800" b="1">
              <a:latin typeface="Microsoft Yi Baiti" panose="03000500000000000000" charset="0"/>
              <a:ea typeface="SimSun" panose="02010600030101010101" pitchFamily="2" charset="-122"/>
              <a:cs typeface="Microsoft Yi Baiti" panose="03000500000000000000" charset="0"/>
            </a:endParaRPr>
          </a:p>
          <a:p>
            <a:r>
              <a:rPr lang="en-IN" sz="2800" b="1">
                <a:latin typeface="Microsoft Yi Baiti" panose="03000500000000000000" charset="0"/>
                <a:ea typeface="SimSun" panose="02010600030101010101" pitchFamily="2" charset="-122"/>
                <a:cs typeface="Microsoft Yi Baiti" panose="03000500000000000000" charset="0"/>
              </a:rPr>
              <a:t>SHREYAS KULKARNI- RA1611008010186</a:t>
            </a:r>
            <a:endParaRPr lang="en-IN" sz="2800" b="1">
              <a:latin typeface="Microsoft Yi Baiti" panose="03000500000000000000" charset="0"/>
              <a:ea typeface="SimSun" panose="02010600030101010101" pitchFamily="2" charset="-122"/>
              <a:cs typeface="Microsoft Yi Baiti" panose="03000500000000000000" charset="0"/>
            </a:endParaRPr>
          </a:p>
          <a:p>
            <a:r>
              <a:rPr lang="en-IN" sz="2800" b="1">
                <a:latin typeface="Microsoft Yi Baiti" panose="03000500000000000000" charset="0"/>
                <a:ea typeface="SimSun" panose="02010600030101010101" pitchFamily="2" charset="-122"/>
                <a:cs typeface="Microsoft Yi Baiti" panose="03000500000000000000" charset="0"/>
              </a:rPr>
              <a:t>PRATIK DHARAMDASANI- RA1611008010298</a:t>
            </a:r>
            <a:endParaRPr lang="en-IN" sz="2800" b="1">
              <a:latin typeface="Microsoft Yi Baiti" panose="03000500000000000000" charset="0"/>
              <a:ea typeface="SimSun" panose="02010600030101010101" pitchFamily="2" charset="-122"/>
              <a:cs typeface="Microsoft Yi Baiti" panose="03000500000000000000" charset="0"/>
            </a:endParaRPr>
          </a:p>
          <a:p>
            <a:r>
              <a:rPr lang="en-IN" sz="2800" b="1">
                <a:latin typeface="Microsoft Yi Baiti" panose="03000500000000000000" charset="0"/>
                <a:ea typeface="SimSun" panose="02010600030101010101" pitchFamily="2" charset="-122"/>
                <a:cs typeface="Microsoft Yi Baiti" panose="03000500000000000000" charset="0"/>
              </a:rPr>
              <a:t>ASTHA MAHESH KUMAR- RA1611008010752</a:t>
            </a:r>
            <a:endParaRPr lang="en-IN" sz="2800" b="1">
              <a:latin typeface="Microsoft Yi Baiti" panose="03000500000000000000" charset="0"/>
              <a:ea typeface="SimSun" panose="02010600030101010101" pitchFamily="2" charset="-122"/>
              <a:cs typeface="Microsoft Yi Baiti" panose="03000500000000000000" charset="0"/>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LITERATURE SURVEY</a:t>
            </a:r>
            <a:endParaRPr lang="en-IN" b="1" dirty="0"/>
          </a:p>
        </p:txBody>
      </p:sp>
      <p:graphicFrame>
        <p:nvGraphicFramePr>
          <p:cNvPr id="4" name="Content Placeholder 3"/>
          <p:cNvGraphicFramePr>
            <a:graphicFrameLocks noGrp="1"/>
          </p:cNvGraphicFramePr>
          <p:nvPr>
            <p:ph idx="1"/>
          </p:nvPr>
        </p:nvGraphicFramePr>
        <p:xfrm>
          <a:off x="214630" y="1418590"/>
          <a:ext cx="11805285" cy="5296535"/>
        </p:xfrm>
        <a:graphic>
          <a:graphicData uri="http://schemas.openxmlformats.org/drawingml/2006/table">
            <a:tbl>
              <a:tblPr firstRow="1" bandRow="1">
                <a:tableStyleId>{5940675A-B579-460E-94D1-54222C63F5DA}</a:tableStyleId>
              </a:tblPr>
              <a:tblGrid>
                <a:gridCol w="889000"/>
                <a:gridCol w="2872105"/>
                <a:gridCol w="5251450"/>
                <a:gridCol w="1591945"/>
                <a:gridCol w="1200785"/>
              </a:tblGrid>
              <a:tr h="500380">
                <a:tc>
                  <a:txBody>
                    <a:bodyPr/>
                    <a:lstStyle/>
                    <a:p>
                      <a:r>
                        <a:rPr lang="en-IN" b="0" dirty="0">
                          <a:latin typeface="Times New Roman" panose="02020603050405020304" pitchFamily="18" charset="0"/>
                          <a:cs typeface="Times New Roman" panose="02020603050405020304" pitchFamily="18" charset="0"/>
                        </a:rPr>
                        <a:t>S.NO</a:t>
                      </a:r>
                      <a:endParaRPr lang="en-IN" b="0" dirty="0">
                        <a:latin typeface="Times New Roman" panose="02020603050405020304" pitchFamily="18" charset="0"/>
                        <a:cs typeface="Times New Roman" panose="02020603050405020304" pitchFamily="18" charset="0"/>
                      </a:endParaRPr>
                    </a:p>
                  </a:txBody>
                  <a:tcPr/>
                </a:tc>
                <a:tc>
                  <a:txBody>
                    <a:bodyPr/>
                    <a:lstStyle/>
                    <a:p>
                      <a:r>
                        <a:rPr lang="en-IN" b="0" dirty="0">
                          <a:latin typeface="Times New Roman" panose="02020603050405020304" pitchFamily="18" charset="0"/>
                          <a:cs typeface="Times New Roman" panose="02020603050405020304" pitchFamily="18" charset="0"/>
                        </a:rPr>
                        <a:t>TITLE</a:t>
                      </a:r>
                      <a:endParaRPr lang="en-IN" b="0" dirty="0">
                        <a:latin typeface="Times New Roman" panose="02020603050405020304" pitchFamily="18" charset="0"/>
                        <a:cs typeface="Times New Roman" panose="02020603050405020304" pitchFamily="18" charset="0"/>
                      </a:endParaRPr>
                    </a:p>
                  </a:txBody>
                  <a:tcPr/>
                </a:tc>
                <a:tc>
                  <a:txBody>
                    <a:bodyPr/>
                    <a:lstStyle/>
                    <a:p>
                      <a:r>
                        <a:rPr lang="en-IN" b="0" dirty="0">
                          <a:latin typeface="Times New Roman" panose="02020603050405020304" pitchFamily="18" charset="0"/>
                          <a:cs typeface="Times New Roman" panose="02020603050405020304" pitchFamily="18" charset="0"/>
                        </a:rPr>
                        <a:t>CONTENT </a:t>
                      </a:r>
                      <a:endParaRPr lang="en-IN" b="0" dirty="0">
                        <a:latin typeface="Times New Roman" panose="02020603050405020304" pitchFamily="18" charset="0"/>
                        <a:cs typeface="Times New Roman" panose="02020603050405020304" pitchFamily="18" charset="0"/>
                      </a:endParaRPr>
                    </a:p>
                  </a:txBody>
                  <a:tcPr/>
                </a:tc>
                <a:tc>
                  <a:txBody>
                    <a:bodyPr/>
                    <a:lstStyle/>
                    <a:p>
                      <a:r>
                        <a:rPr lang="en-IN" b="0" dirty="0">
                          <a:latin typeface="Times New Roman" panose="02020603050405020304" pitchFamily="18" charset="0"/>
                          <a:cs typeface="Times New Roman" panose="02020603050405020304" pitchFamily="18" charset="0"/>
                        </a:rPr>
                        <a:t>AUTHOR</a:t>
                      </a:r>
                      <a:endParaRPr lang="en-IN" b="0" dirty="0">
                        <a:latin typeface="Times New Roman" panose="02020603050405020304" pitchFamily="18" charset="0"/>
                        <a:cs typeface="Times New Roman" panose="02020603050405020304" pitchFamily="18" charset="0"/>
                      </a:endParaRPr>
                    </a:p>
                  </a:txBody>
                  <a:tcPr/>
                </a:tc>
                <a:tc>
                  <a:txBody>
                    <a:bodyPr/>
                    <a:lstStyle/>
                    <a:p>
                      <a:r>
                        <a:rPr lang="en-IN" b="0" dirty="0">
                          <a:latin typeface="Times New Roman" panose="02020603050405020304" pitchFamily="18" charset="0"/>
                          <a:cs typeface="Times New Roman" panose="02020603050405020304" pitchFamily="18" charset="0"/>
                        </a:rPr>
                        <a:t>YEAR</a:t>
                      </a:r>
                      <a:endParaRPr lang="en-IN" b="0" dirty="0">
                        <a:latin typeface="Times New Roman" panose="02020603050405020304" pitchFamily="18" charset="0"/>
                        <a:cs typeface="Times New Roman" panose="02020603050405020304" pitchFamily="18" charset="0"/>
                      </a:endParaRPr>
                    </a:p>
                  </a:txBody>
                  <a:tcPr/>
                </a:tc>
              </a:tr>
              <a:tr h="4796155">
                <a:tc>
                  <a:txBody>
                    <a:bodyPr/>
                    <a:lstStyle/>
                    <a:p>
                      <a:r>
                        <a:rPr lang="en-IN" b="0" dirty="0">
                          <a:latin typeface="Times New Roman" panose="02020603050405020304" pitchFamily="18" charset="0"/>
                          <a:cs typeface="Times New Roman" panose="02020603050405020304" pitchFamily="18" charset="0"/>
                        </a:rPr>
                        <a:t>2</a:t>
                      </a:r>
                      <a:endParaRPr lang="en-IN" b="0" dirty="0">
                        <a:latin typeface="Times New Roman" panose="02020603050405020304" pitchFamily="18" charset="0"/>
                        <a:cs typeface="Times New Roman" panose="02020603050405020304" pitchFamily="18" charset="0"/>
                      </a:endParaRPr>
                    </a:p>
                  </a:txBody>
                  <a:tcPr/>
                </a:tc>
                <a:tc>
                  <a:txBody>
                    <a:bodyPr/>
                    <a:lstStyle/>
                    <a:p>
                      <a:r>
                        <a:rPr lang="en-US" sz="1800" b="1" i="0" kern="1200" dirty="0" err="1">
                          <a:solidFill>
                            <a:schemeClr val="tx1"/>
                          </a:solidFill>
                          <a:effectLst/>
                          <a:latin typeface="+mn-lt"/>
                          <a:ea typeface="+mn-ea"/>
                          <a:cs typeface="+mn-cs"/>
                        </a:rPr>
                        <a:t>iJADE</a:t>
                      </a:r>
                      <a:r>
                        <a:rPr lang="en-US" sz="1800" b="1" i="0" kern="1200" dirty="0">
                          <a:solidFill>
                            <a:schemeClr val="tx1"/>
                          </a:solidFill>
                          <a:effectLst/>
                          <a:latin typeface="+mn-lt"/>
                          <a:ea typeface="+mn-ea"/>
                          <a:cs typeface="+mn-cs"/>
                        </a:rPr>
                        <a:t> stock advisor: an intelligent agent based stock prediction system using hybrid RBF recurrent network</a:t>
                      </a:r>
                      <a:endParaRPr lang="en-US" sz="1800" b="1" i="0" kern="1200" dirty="0">
                        <a:solidFill>
                          <a:schemeClr val="tx1"/>
                        </a:solidFill>
                        <a:effectLst/>
                        <a:latin typeface="+mn-lt"/>
                        <a:ea typeface="+mn-ea"/>
                        <a:cs typeface="+mn-cs"/>
                      </a:endParaRPr>
                    </a:p>
                    <a:p>
                      <a:br>
                        <a:rPr lang="en-US" sz="1800" b="0" i="0" kern="1200" dirty="0">
                          <a:solidFill>
                            <a:schemeClr val="tx1"/>
                          </a:solidFill>
                          <a:effectLst/>
                          <a:latin typeface="+mn-lt"/>
                          <a:ea typeface="+mn-ea"/>
                          <a:cs typeface="+mn-cs"/>
                        </a:rPr>
                      </a:br>
                      <a:endParaRPr lang="en-IN" b="0" dirty="0">
                        <a:latin typeface="Times New Roman" panose="02020603050405020304" pitchFamily="18" charset="0"/>
                        <a:cs typeface="Times New Roman" panose="02020603050405020304" pitchFamily="18" charset="0"/>
                      </a:endParaRPr>
                    </a:p>
                  </a:txBody>
                  <a:tcPr/>
                </a:tc>
                <a:tc>
                  <a:txBody>
                    <a:bodyPr/>
                    <a:lstStyle/>
                    <a:p>
                      <a:r>
                        <a:rPr lang="en-US" sz="1700" b="0" i="0" kern="1200" dirty="0">
                          <a:solidFill>
                            <a:schemeClr val="tx1"/>
                          </a:solidFill>
                          <a:effectLst/>
                          <a:latin typeface="+mn-lt"/>
                          <a:ea typeface="+mn-ea"/>
                          <a:cs typeface="+mn-cs"/>
                        </a:rPr>
                        <a:t>Financial predictions, such as stock forecasts, is always one of the hottest topics for research studies and commercial applications. With the rapid growth of Internet technology in recent years, e-finance has become a vital application of e-commerce. However, in this "sea" of information, made available through the Internet, an "intelligent" financial web-mining and stock prediction system can be a key to success. In this paper, the author introduces the </a:t>
                      </a:r>
                      <a:r>
                        <a:rPr lang="en-US" sz="1700" b="0" i="0" kern="1200" dirty="0" err="1">
                          <a:solidFill>
                            <a:schemeClr val="tx1"/>
                          </a:solidFill>
                          <a:effectLst/>
                          <a:latin typeface="+mn-lt"/>
                          <a:ea typeface="+mn-ea"/>
                          <a:cs typeface="+mn-cs"/>
                        </a:rPr>
                        <a:t>iJADE</a:t>
                      </a:r>
                      <a:r>
                        <a:rPr lang="en-US" sz="1700" b="0" i="0" kern="1200" dirty="0">
                          <a:solidFill>
                            <a:schemeClr val="tx1"/>
                          </a:solidFill>
                          <a:effectLst/>
                          <a:latin typeface="+mn-lt"/>
                          <a:ea typeface="+mn-ea"/>
                          <a:cs typeface="+mn-cs"/>
                        </a:rPr>
                        <a:t> Stock Advisor-an intelligent agent-based stock prediction system using our proposed hybrid radial basis-function recurrent network (HRBFN). By using ten-year stock pricing information (1990-1999), consisting of 33 major Hong Kong stocks for testing, the </a:t>
                      </a:r>
                      <a:r>
                        <a:rPr lang="en-US" sz="1700" b="0" i="0" kern="1200" dirty="0" err="1">
                          <a:solidFill>
                            <a:schemeClr val="tx1"/>
                          </a:solidFill>
                          <a:effectLst/>
                          <a:latin typeface="+mn-lt"/>
                          <a:ea typeface="+mn-ea"/>
                          <a:cs typeface="+mn-cs"/>
                        </a:rPr>
                        <a:t>iJADE</a:t>
                      </a:r>
                      <a:r>
                        <a:rPr lang="en-US" sz="1700" b="0" i="0" kern="1200" dirty="0">
                          <a:solidFill>
                            <a:schemeClr val="tx1"/>
                          </a:solidFill>
                          <a:effectLst/>
                          <a:latin typeface="+mn-lt"/>
                          <a:ea typeface="+mn-ea"/>
                          <a:cs typeface="+mn-cs"/>
                        </a:rPr>
                        <a:t> Stock Advisor has achieved promising results in terms of efficiency, accuracy, and mobility as compared with other contemporary stock prediction models</a:t>
                      </a:r>
                      <a:endParaRPr lang="en-IN" sz="1700" b="0" i="0" dirty="0">
                        <a:latin typeface="Times New Roman" panose="02020603050405020304" pitchFamily="18" charset="0"/>
                        <a:cs typeface="Times New Roman" panose="02020603050405020304" pitchFamily="18" charset="0"/>
                      </a:endParaRPr>
                    </a:p>
                  </a:txBody>
                  <a:tcPr/>
                </a:tc>
                <a:tc>
                  <a:txBody>
                    <a:bodyPr/>
                    <a:lstStyle/>
                    <a:p>
                      <a:r>
                        <a:rPr lang="en-IN" sz="1800" b="1" i="0" kern="1200" dirty="0">
                          <a:solidFill>
                            <a:schemeClr val="tx1"/>
                          </a:solidFill>
                          <a:effectLst/>
                          <a:latin typeface="+mn-lt"/>
                          <a:ea typeface="+mn-ea"/>
                          <a:cs typeface="+mn-cs"/>
                        </a:rPr>
                        <a:t>Raymond S. T. Lee</a:t>
                      </a:r>
                      <a:endParaRPr lang="en-IN" sz="1800" b="1" i="0" kern="1200" dirty="0">
                        <a:solidFill>
                          <a:schemeClr val="tx1"/>
                        </a:solidFill>
                        <a:effectLst/>
                        <a:latin typeface="+mn-lt"/>
                        <a:ea typeface="+mn-ea"/>
                        <a:cs typeface="+mn-cs"/>
                      </a:endParaRPr>
                    </a:p>
                    <a:p>
                      <a:br>
                        <a:rPr lang="en-IN" dirty="0"/>
                      </a:br>
                      <a:endParaRPr lang="en-IN" b="0" dirty="0">
                        <a:latin typeface="Times New Roman" panose="02020603050405020304" pitchFamily="18" charset="0"/>
                        <a:cs typeface="Times New Roman" panose="02020603050405020304" pitchFamily="18" charset="0"/>
                      </a:endParaRPr>
                    </a:p>
                  </a:txBody>
                  <a:tcPr/>
                </a:tc>
                <a:tc>
                  <a:txBody>
                    <a:bodyPr/>
                    <a:lstStyle/>
                    <a:p>
                      <a:r>
                        <a:rPr lang="en-IN" b="0" dirty="0">
                          <a:latin typeface="Times New Roman" panose="02020603050405020304" pitchFamily="18" charset="0"/>
                          <a:cs typeface="Times New Roman" panose="02020603050405020304" pitchFamily="18" charset="0"/>
                        </a:rPr>
                        <a:t>2004</a:t>
                      </a:r>
                      <a:endParaRPr lang="en-IN" b="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LITERATURE SURVEY</a:t>
            </a:r>
            <a:endParaRPr lang="en-IN" b="1" dirty="0"/>
          </a:p>
        </p:txBody>
      </p:sp>
      <p:graphicFrame>
        <p:nvGraphicFramePr>
          <p:cNvPr id="4" name="Content Placeholder 3"/>
          <p:cNvGraphicFramePr>
            <a:graphicFrameLocks noGrp="1"/>
          </p:cNvGraphicFramePr>
          <p:nvPr>
            <p:ph idx="1"/>
          </p:nvPr>
        </p:nvGraphicFramePr>
        <p:xfrm>
          <a:off x="130175" y="1518920"/>
          <a:ext cx="11932920" cy="5295265"/>
        </p:xfrm>
        <a:graphic>
          <a:graphicData uri="http://schemas.openxmlformats.org/drawingml/2006/table">
            <a:tbl>
              <a:tblPr firstRow="1" bandRow="1">
                <a:tableStyleId>{5940675A-B579-460E-94D1-54222C63F5DA}</a:tableStyleId>
              </a:tblPr>
              <a:tblGrid>
                <a:gridCol w="898525"/>
                <a:gridCol w="2902585"/>
                <a:gridCol w="5308600"/>
                <a:gridCol w="1609090"/>
                <a:gridCol w="1214120"/>
              </a:tblGrid>
              <a:tr h="814705">
                <a:tc>
                  <a:txBody>
                    <a:bodyPr/>
                    <a:lstStyle/>
                    <a:p>
                      <a:r>
                        <a:rPr lang="en-IN" b="0" dirty="0">
                          <a:latin typeface="Times New Roman" panose="02020603050405020304" pitchFamily="18" charset="0"/>
                          <a:cs typeface="Times New Roman" panose="02020603050405020304" pitchFamily="18" charset="0"/>
                        </a:rPr>
                        <a:t>S.NO</a:t>
                      </a:r>
                      <a:endParaRPr lang="en-IN" b="0" dirty="0">
                        <a:latin typeface="Times New Roman" panose="02020603050405020304" pitchFamily="18" charset="0"/>
                        <a:cs typeface="Times New Roman" panose="02020603050405020304" pitchFamily="18" charset="0"/>
                      </a:endParaRPr>
                    </a:p>
                  </a:txBody>
                  <a:tcPr/>
                </a:tc>
                <a:tc>
                  <a:txBody>
                    <a:bodyPr/>
                    <a:lstStyle/>
                    <a:p>
                      <a:r>
                        <a:rPr lang="en-IN" b="0" dirty="0">
                          <a:latin typeface="Times New Roman" panose="02020603050405020304" pitchFamily="18" charset="0"/>
                          <a:cs typeface="Times New Roman" panose="02020603050405020304" pitchFamily="18" charset="0"/>
                        </a:rPr>
                        <a:t>TITLE</a:t>
                      </a:r>
                      <a:endParaRPr lang="en-IN" b="0" dirty="0">
                        <a:latin typeface="Times New Roman" panose="02020603050405020304" pitchFamily="18" charset="0"/>
                        <a:cs typeface="Times New Roman" panose="02020603050405020304" pitchFamily="18" charset="0"/>
                      </a:endParaRPr>
                    </a:p>
                  </a:txBody>
                  <a:tcPr/>
                </a:tc>
                <a:tc>
                  <a:txBody>
                    <a:bodyPr/>
                    <a:lstStyle/>
                    <a:p>
                      <a:r>
                        <a:rPr lang="en-IN" b="0" dirty="0">
                          <a:latin typeface="Times New Roman" panose="02020603050405020304" pitchFamily="18" charset="0"/>
                          <a:cs typeface="Times New Roman" panose="02020603050405020304" pitchFamily="18" charset="0"/>
                        </a:rPr>
                        <a:t>CONTENT </a:t>
                      </a:r>
                      <a:endParaRPr lang="en-IN" b="0" dirty="0">
                        <a:latin typeface="Times New Roman" panose="02020603050405020304" pitchFamily="18" charset="0"/>
                        <a:cs typeface="Times New Roman" panose="02020603050405020304" pitchFamily="18" charset="0"/>
                      </a:endParaRPr>
                    </a:p>
                  </a:txBody>
                  <a:tcPr/>
                </a:tc>
                <a:tc>
                  <a:txBody>
                    <a:bodyPr/>
                    <a:lstStyle/>
                    <a:p>
                      <a:r>
                        <a:rPr lang="en-IN" b="0" dirty="0">
                          <a:latin typeface="Times New Roman" panose="02020603050405020304" pitchFamily="18" charset="0"/>
                          <a:cs typeface="Times New Roman" panose="02020603050405020304" pitchFamily="18" charset="0"/>
                        </a:rPr>
                        <a:t>AUTHOR</a:t>
                      </a:r>
                      <a:endParaRPr lang="en-IN" b="0" dirty="0">
                        <a:latin typeface="Times New Roman" panose="02020603050405020304" pitchFamily="18" charset="0"/>
                        <a:cs typeface="Times New Roman" panose="02020603050405020304" pitchFamily="18" charset="0"/>
                      </a:endParaRPr>
                    </a:p>
                  </a:txBody>
                  <a:tcPr/>
                </a:tc>
                <a:tc>
                  <a:txBody>
                    <a:bodyPr/>
                    <a:lstStyle/>
                    <a:p>
                      <a:r>
                        <a:rPr lang="en-IN" b="0" dirty="0">
                          <a:latin typeface="Times New Roman" panose="02020603050405020304" pitchFamily="18" charset="0"/>
                          <a:cs typeface="Times New Roman" panose="02020603050405020304" pitchFamily="18" charset="0"/>
                        </a:rPr>
                        <a:t>YEAR</a:t>
                      </a:r>
                      <a:endParaRPr lang="en-IN" b="0" dirty="0">
                        <a:latin typeface="Times New Roman" panose="02020603050405020304" pitchFamily="18" charset="0"/>
                        <a:cs typeface="Times New Roman" panose="02020603050405020304" pitchFamily="18" charset="0"/>
                      </a:endParaRPr>
                    </a:p>
                  </a:txBody>
                  <a:tcPr/>
                </a:tc>
              </a:tr>
              <a:tr h="4480560">
                <a:tc>
                  <a:txBody>
                    <a:bodyPr/>
                    <a:lstStyle/>
                    <a:p>
                      <a:r>
                        <a:rPr lang="en-IN" b="0" dirty="0">
                          <a:latin typeface="Times New Roman" panose="02020603050405020304" pitchFamily="18" charset="0"/>
                          <a:cs typeface="Times New Roman" panose="02020603050405020304" pitchFamily="18" charset="0"/>
                        </a:rPr>
                        <a:t>3</a:t>
                      </a:r>
                      <a:endParaRPr lang="en-IN" b="0" dirty="0">
                        <a:latin typeface="Times New Roman" panose="02020603050405020304" pitchFamily="18" charset="0"/>
                        <a:cs typeface="Times New Roman" panose="02020603050405020304" pitchFamily="18" charset="0"/>
                      </a:endParaRPr>
                    </a:p>
                  </a:txBody>
                  <a:tcPr/>
                </a:tc>
                <a:tc>
                  <a:txBody>
                    <a:bodyPr/>
                    <a:lstStyle/>
                    <a:p>
                      <a:r>
                        <a:rPr lang="en-IN" sz="1800" b="1" i="0" kern="1200" dirty="0">
                          <a:solidFill>
                            <a:schemeClr val="tx1"/>
                          </a:solidFill>
                          <a:effectLst/>
                          <a:latin typeface="+mn-lt"/>
                          <a:ea typeface="+mn-ea"/>
                          <a:cs typeface="+mn-cs"/>
                        </a:rPr>
                        <a:t>A Multiagent Approach to q-</a:t>
                      </a:r>
                      <a:r>
                        <a:rPr lang="en-US" sz="1800" b="1" i="0" kern="1200" dirty="0">
                          <a:solidFill>
                            <a:schemeClr val="tx1"/>
                          </a:solidFill>
                          <a:effectLst/>
                          <a:latin typeface="+mn-lt"/>
                          <a:ea typeface="+mn-ea"/>
                          <a:cs typeface="+mn-cs"/>
                        </a:rPr>
                        <a:t>-Learning for Daily Stock Trading</a:t>
                      </a:r>
                      <a:endParaRPr lang="en-US" sz="1800" b="1" i="0" kern="1200" dirty="0">
                        <a:solidFill>
                          <a:schemeClr val="tx1"/>
                        </a:solidFill>
                        <a:effectLst/>
                        <a:latin typeface="+mn-lt"/>
                        <a:ea typeface="+mn-ea"/>
                        <a:cs typeface="+mn-cs"/>
                      </a:endParaRPr>
                    </a:p>
                    <a:p>
                      <a:br>
                        <a:rPr lang="en-US" sz="1800" b="0" i="0" kern="1200" dirty="0">
                          <a:solidFill>
                            <a:schemeClr val="tx1"/>
                          </a:solidFill>
                          <a:effectLst/>
                          <a:latin typeface="+mn-lt"/>
                          <a:ea typeface="+mn-ea"/>
                          <a:cs typeface="+mn-cs"/>
                        </a:rPr>
                      </a:br>
                      <a:br>
                        <a:rPr lang="en-IN" sz="1800" b="0" i="0" u="none" strike="noStrike" kern="1200" dirty="0">
                          <a:solidFill>
                            <a:schemeClr val="tx1"/>
                          </a:solidFill>
                          <a:effectLst/>
                          <a:latin typeface="+mn-lt"/>
                          <a:ea typeface="+mn-ea"/>
                          <a:cs typeface="+mn-cs"/>
                        </a:rPr>
                      </a:br>
                      <a:endParaRPr lang="en-IN" b="0"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tx1"/>
                          </a:solidFill>
                          <a:effectLst/>
                          <a:latin typeface="+mn-lt"/>
                          <a:ea typeface="+mn-ea"/>
                          <a:cs typeface="+mn-cs"/>
                        </a:rPr>
                        <a:t>The portfolio management for trading in the stock market poses a challenging stochastic control problem of significant commercial interests to finance industry. To date, many researchers have proposed various methods to build an intelligent portfolio management system that can recommend financial decisions for daily stock trading. Many promising results have been reported from the supervised learning community on the possibility of building a profitable trading system. More recently, several studies have shown that even the problem of integrating stock price prediction results with trading strategies can be successfully addressed by applying reinforcement learning algorithms</a:t>
                      </a:r>
                      <a:endParaRPr lang="en-IN" b="0" dirty="0">
                        <a:latin typeface="Times New Roman" panose="02020603050405020304" pitchFamily="18" charset="0"/>
                        <a:cs typeface="Times New Roman" panose="02020603050405020304" pitchFamily="18" charset="0"/>
                      </a:endParaRPr>
                    </a:p>
                  </a:txBody>
                  <a:tcPr/>
                </a:tc>
                <a:tc>
                  <a:txBody>
                    <a:bodyPr/>
                    <a:lstStyle/>
                    <a:p>
                      <a:r>
                        <a:rPr lang="en-IN" sz="1800" b="1" i="0" kern="1200" dirty="0" err="1">
                          <a:solidFill>
                            <a:schemeClr val="tx1"/>
                          </a:solidFill>
                          <a:effectLst/>
                          <a:latin typeface="+mn-lt"/>
                          <a:ea typeface="+mn-ea"/>
                          <a:cs typeface="+mn-cs"/>
                        </a:rPr>
                        <a:t>Jonghun</a:t>
                      </a:r>
                      <a:r>
                        <a:rPr lang="en-IN" sz="1800" b="1" i="0" kern="1200" dirty="0">
                          <a:solidFill>
                            <a:schemeClr val="tx1"/>
                          </a:solidFill>
                          <a:effectLst/>
                          <a:latin typeface="+mn-lt"/>
                          <a:ea typeface="+mn-ea"/>
                          <a:cs typeface="+mn-cs"/>
                        </a:rPr>
                        <a:t> Park</a:t>
                      </a:r>
                      <a:endParaRPr lang="en-IN" sz="1800" b="1" i="0" kern="1200" dirty="0">
                        <a:solidFill>
                          <a:schemeClr val="tx1"/>
                        </a:solidFill>
                        <a:effectLst/>
                        <a:latin typeface="+mn-lt"/>
                        <a:ea typeface="+mn-ea"/>
                        <a:cs typeface="+mn-cs"/>
                      </a:endParaRPr>
                    </a:p>
                    <a:p>
                      <a:br>
                        <a:rPr lang="en-IN" dirty="0"/>
                      </a:br>
                      <a:endParaRPr lang="en-IN" b="0" dirty="0">
                        <a:latin typeface="Times New Roman" panose="02020603050405020304" pitchFamily="18" charset="0"/>
                        <a:cs typeface="Times New Roman" panose="02020603050405020304" pitchFamily="18" charset="0"/>
                      </a:endParaRPr>
                    </a:p>
                  </a:txBody>
                  <a:tcPr/>
                </a:tc>
                <a:tc>
                  <a:txBody>
                    <a:bodyPr/>
                    <a:lstStyle/>
                    <a:p>
                      <a:r>
                        <a:rPr lang="en-IN" b="0" dirty="0">
                          <a:latin typeface="Times New Roman" panose="02020603050405020304" pitchFamily="18" charset="0"/>
                          <a:cs typeface="Times New Roman" panose="02020603050405020304" pitchFamily="18" charset="0"/>
                        </a:rPr>
                        <a:t>2007</a:t>
                      </a:r>
                      <a:endParaRPr lang="en-IN" b="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LITERATURE SURVEY</a:t>
            </a:r>
            <a:endParaRPr lang="en-IN" b="1" dirty="0"/>
          </a:p>
        </p:txBody>
      </p:sp>
      <p:graphicFrame>
        <p:nvGraphicFramePr>
          <p:cNvPr id="4" name="Content Placeholder 3"/>
          <p:cNvGraphicFramePr>
            <a:graphicFrameLocks noGrp="1"/>
          </p:cNvGraphicFramePr>
          <p:nvPr>
            <p:ph idx="1"/>
          </p:nvPr>
        </p:nvGraphicFramePr>
        <p:xfrm>
          <a:off x="394335" y="1825625"/>
          <a:ext cx="11625580" cy="4521835"/>
        </p:xfrm>
        <a:graphic>
          <a:graphicData uri="http://schemas.openxmlformats.org/drawingml/2006/table">
            <a:tbl>
              <a:tblPr firstRow="1" bandRow="1">
                <a:tableStyleId>{5940675A-B579-460E-94D1-54222C63F5DA}</a:tableStyleId>
              </a:tblPr>
              <a:tblGrid>
                <a:gridCol w="875665"/>
                <a:gridCol w="2827655"/>
                <a:gridCol w="5172075"/>
                <a:gridCol w="1567180"/>
                <a:gridCol w="1183005"/>
              </a:tblGrid>
              <a:tr h="864051">
                <a:tc>
                  <a:txBody>
                    <a:bodyPr/>
                    <a:lstStyle/>
                    <a:p>
                      <a:r>
                        <a:rPr lang="en-IN" b="0" dirty="0">
                          <a:latin typeface="Times New Roman" panose="02020603050405020304" pitchFamily="18" charset="0"/>
                          <a:cs typeface="Times New Roman" panose="02020603050405020304" pitchFamily="18" charset="0"/>
                        </a:rPr>
                        <a:t>S.NO</a:t>
                      </a:r>
                      <a:endParaRPr lang="en-IN" b="0" dirty="0">
                        <a:latin typeface="Times New Roman" panose="02020603050405020304" pitchFamily="18" charset="0"/>
                        <a:cs typeface="Times New Roman" panose="02020603050405020304" pitchFamily="18" charset="0"/>
                      </a:endParaRPr>
                    </a:p>
                  </a:txBody>
                  <a:tcPr/>
                </a:tc>
                <a:tc>
                  <a:txBody>
                    <a:bodyPr/>
                    <a:lstStyle/>
                    <a:p>
                      <a:r>
                        <a:rPr lang="en-IN" b="0" dirty="0">
                          <a:latin typeface="Times New Roman" panose="02020603050405020304" pitchFamily="18" charset="0"/>
                          <a:cs typeface="Times New Roman" panose="02020603050405020304" pitchFamily="18" charset="0"/>
                        </a:rPr>
                        <a:t>TITLE</a:t>
                      </a:r>
                      <a:endParaRPr lang="en-IN" b="0" dirty="0">
                        <a:latin typeface="Times New Roman" panose="02020603050405020304" pitchFamily="18" charset="0"/>
                        <a:cs typeface="Times New Roman" panose="02020603050405020304" pitchFamily="18" charset="0"/>
                      </a:endParaRPr>
                    </a:p>
                  </a:txBody>
                  <a:tcPr/>
                </a:tc>
                <a:tc>
                  <a:txBody>
                    <a:bodyPr/>
                    <a:lstStyle/>
                    <a:p>
                      <a:r>
                        <a:rPr lang="en-IN" b="0" dirty="0">
                          <a:latin typeface="Times New Roman" panose="02020603050405020304" pitchFamily="18" charset="0"/>
                          <a:cs typeface="Times New Roman" panose="02020603050405020304" pitchFamily="18" charset="0"/>
                        </a:rPr>
                        <a:t>CONTENT </a:t>
                      </a:r>
                      <a:endParaRPr lang="en-IN" b="0" dirty="0">
                        <a:latin typeface="Times New Roman" panose="02020603050405020304" pitchFamily="18" charset="0"/>
                        <a:cs typeface="Times New Roman" panose="02020603050405020304" pitchFamily="18" charset="0"/>
                      </a:endParaRPr>
                    </a:p>
                  </a:txBody>
                  <a:tcPr/>
                </a:tc>
                <a:tc>
                  <a:txBody>
                    <a:bodyPr/>
                    <a:lstStyle/>
                    <a:p>
                      <a:r>
                        <a:rPr lang="en-IN" b="0" dirty="0">
                          <a:latin typeface="Times New Roman" panose="02020603050405020304" pitchFamily="18" charset="0"/>
                          <a:cs typeface="Times New Roman" panose="02020603050405020304" pitchFamily="18" charset="0"/>
                        </a:rPr>
                        <a:t>AUTHOR</a:t>
                      </a:r>
                      <a:endParaRPr lang="en-IN" b="0" dirty="0">
                        <a:latin typeface="Times New Roman" panose="02020603050405020304" pitchFamily="18" charset="0"/>
                        <a:cs typeface="Times New Roman" panose="02020603050405020304" pitchFamily="18" charset="0"/>
                      </a:endParaRPr>
                    </a:p>
                  </a:txBody>
                  <a:tcPr/>
                </a:tc>
                <a:tc>
                  <a:txBody>
                    <a:bodyPr/>
                    <a:lstStyle/>
                    <a:p>
                      <a:r>
                        <a:rPr lang="en-IN" b="0" dirty="0">
                          <a:latin typeface="Times New Roman" panose="02020603050405020304" pitchFamily="18" charset="0"/>
                          <a:cs typeface="Times New Roman" panose="02020603050405020304" pitchFamily="18" charset="0"/>
                        </a:rPr>
                        <a:t>YEAR</a:t>
                      </a:r>
                      <a:endParaRPr lang="en-IN" b="0" dirty="0">
                        <a:latin typeface="Times New Roman" panose="02020603050405020304" pitchFamily="18" charset="0"/>
                        <a:cs typeface="Times New Roman" panose="02020603050405020304" pitchFamily="18" charset="0"/>
                      </a:endParaRPr>
                    </a:p>
                  </a:txBody>
                  <a:tcPr/>
                </a:tc>
              </a:tr>
              <a:tr h="3273803">
                <a:tc>
                  <a:txBody>
                    <a:bodyPr/>
                    <a:lstStyle/>
                    <a:p>
                      <a:r>
                        <a:rPr lang="en-IN" b="0" dirty="0">
                          <a:latin typeface="Times New Roman" panose="02020603050405020304" pitchFamily="18" charset="0"/>
                          <a:cs typeface="Times New Roman" panose="02020603050405020304" pitchFamily="18" charset="0"/>
                        </a:rPr>
                        <a:t>4</a:t>
                      </a:r>
                      <a:endParaRPr lang="en-IN" b="0" dirty="0">
                        <a:latin typeface="Times New Roman" panose="02020603050405020304" pitchFamily="18" charset="0"/>
                        <a:cs typeface="Times New Roman" panose="02020603050405020304" pitchFamily="18" charset="0"/>
                      </a:endParaRPr>
                    </a:p>
                  </a:txBody>
                  <a:tcPr/>
                </a:tc>
                <a:tc>
                  <a:txBody>
                    <a:bodyPr/>
                    <a:lstStyle/>
                    <a:p>
                      <a:r>
                        <a:rPr lang="en-US" sz="1800" b="1" i="0" kern="1200" dirty="0">
                          <a:solidFill>
                            <a:schemeClr val="tx1"/>
                          </a:solidFill>
                          <a:effectLst/>
                          <a:latin typeface="+mn-lt"/>
                          <a:ea typeface="+mn-ea"/>
                          <a:cs typeface="+mn-cs"/>
                        </a:rPr>
                        <a:t>A Novel Instantaneous Frequency Algorithm and Its Application in Stock Index Movement Prediction</a:t>
                      </a:r>
                      <a:endParaRPr lang="en-US" sz="1800" b="1" i="0" kern="1200" dirty="0">
                        <a:solidFill>
                          <a:schemeClr val="tx1"/>
                        </a:solidFill>
                        <a:effectLst/>
                        <a:latin typeface="+mn-lt"/>
                        <a:ea typeface="+mn-ea"/>
                        <a:cs typeface="+mn-cs"/>
                      </a:endParaRPr>
                    </a:p>
                    <a:p>
                      <a:br>
                        <a:rPr lang="en-US" sz="1800" b="0" i="0" kern="1200" dirty="0">
                          <a:solidFill>
                            <a:schemeClr val="tx1"/>
                          </a:solidFill>
                          <a:effectLst/>
                          <a:latin typeface="+mn-lt"/>
                          <a:ea typeface="+mn-ea"/>
                          <a:cs typeface="+mn-cs"/>
                        </a:rPr>
                      </a:br>
                      <a:endParaRPr lang="en-IN" b="0"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tx1"/>
                          </a:solidFill>
                          <a:effectLst/>
                          <a:latin typeface="+mn-lt"/>
                          <a:ea typeface="+mn-ea"/>
                          <a:cs typeface="+mn-cs"/>
                        </a:rPr>
                        <a:t>There are different approaches in defining instantaneous frequency in the literature; however, with a great variety of practical problems a specific approach is not always applicable. This paper proposes a new type instantaneous frequency suitable for a large class of signals called simple wave. The new instantaneous frequency is called -counting instantaneous frequency (IF) that should have independent interest. A stock index movement prediction approach is proposed in this paper based on the newly defined instantaneous frequency and signal decomposition.</a:t>
                      </a:r>
                      <a:endParaRPr lang="en-IN" b="0" dirty="0">
                        <a:latin typeface="Times New Roman" panose="02020603050405020304" pitchFamily="18" charset="0"/>
                        <a:cs typeface="Times New Roman" panose="02020603050405020304" pitchFamily="18" charset="0"/>
                      </a:endParaRPr>
                    </a:p>
                  </a:txBody>
                  <a:tcPr/>
                </a:tc>
                <a:tc>
                  <a:txBody>
                    <a:bodyPr/>
                    <a:lstStyle/>
                    <a:p>
                      <a:r>
                        <a:rPr lang="en-IN" sz="1800" b="1" i="0" kern="1200" dirty="0" err="1">
                          <a:solidFill>
                            <a:schemeClr val="tx1"/>
                          </a:solidFill>
                          <a:effectLst/>
                          <a:latin typeface="+mn-lt"/>
                          <a:ea typeface="+mn-ea"/>
                          <a:cs typeface="+mn-cs"/>
                        </a:rPr>
                        <a:t>Pengyi</a:t>
                      </a:r>
                      <a:r>
                        <a:rPr lang="en-IN" sz="1800" b="1" i="0" kern="1200" dirty="0">
                          <a:solidFill>
                            <a:schemeClr val="tx1"/>
                          </a:solidFill>
                          <a:effectLst/>
                          <a:latin typeface="+mn-lt"/>
                          <a:ea typeface="+mn-ea"/>
                          <a:cs typeface="+mn-cs"/>
                        </a:rPr>
                        <a:t> Yu</a:t>
                      </a:r>
                      <a:endParaRPr lang="en-IN" sz="1800" b="1" i="0" kern="1200" dirty="0">
                        <a:solidFill>
                          <a:schemeClr val="tx1"/>
                        </a:solidFill>
                        <a:effectLst/>
                        <a:latin typeface="+mn-lt"/>
                        <a:ea typeface="+mn-ea"/>
                        <a:cs typeface="+mn-cs"/>
                      </a:endParaRPr>
                    </a:p>
                    <a:p>
                      <a:br>
                        <a:rPr lang="en-IN" sz="1800" b="0" i="0" kern="1200" dirty="0">
                          <a:solidFill>
                            <a:schemeClr val="tx1"/>
                          </a:solidFill>
                          <a:effectLst/>
                          <a:latin typeface="+mn-lt"/>
                          <a:ea typeface="+mn-ea"/>
                          <a:cs typeface="+mn-cs"/>
                        </a:rPr>
                      </a:br>
                      <a:endParaRPr lang="en-IN" b="0" dirty="0">
                        <a:latin typeface="Times New Roman" panose="02020603050405020304" pitchFamily="18" charset="0"/>
                        <a:cs typeface="Times New Roman" panose="02020603050405020304" pitchFamily="18" charset="0"/>
                      </a:endParaRPr>
                    </a:p>
                  </a:txBody>
                  <a:tcPr/>
                </a:tc>
                <a:tc>
                  <a:txBody>
                    <a:bodyPr/>
                    <a:lstStyle/>
                    <a:p>
                      <a:r>
                        <a:rPr lang="en-IN" b="0" dirty="0">
                          <a:latin typeface="Times New Roman" panose="02020603050405020304" pitchFamily="18" charset="0"/>
                          <a:cs typeface="Times New Roman" panose="02020603050405020304" pitchFamily="18" charset="0"/>
                        </a:rPr>
                        <a:t>2012</a:t>
                      </a:r>
                      <a:endParaRPr lang="en-IN" b="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LITERATURE SURVEY</a:t>
            </a:r>
            <a:endParaRPr lang="en-IN" b="1" dirty="0"/>
          </a:p>
        </p:txBody>
      </p:sp>
      <p:graphicFrame>
        <p:nvGraphicFramePr>
          <p:cNvPr id="4" name="Content Placeholder 3"/>
          <p:cNvGraphicFramePr>
            <a:graphicFrameLocks noGrp="1"/>
          </p:cNvGraphicFramePr>
          <p:nvPr>
            <p:ph idx="1"/>
          </p:nvPr>
        </p:nvGraphicFramePr>
        <p:xfrm>
          <a:off x="214630" y="1815465"/>
          <a:ext cx="11816715" cy="4521835"/>
        </p:xfrm>
        <a:graphic>
          <a:graphicData uri="http://schemas.openxmlformats.org/drawingml/2006/table">
            <a:tbl>
              <a:tblPr firstRow="1" bandRow="1">
                <a:tableStyleId>{5940675A-B579-460E-94D1-54222C63F5DA}</a:tableStyleId>
              </a:tblPr>
              <a:tblGrid>
                <a:gridCol w="889635"/>
                <a:gridCol w="2874645"/>
                <a:gridCol w="5257165"/>
                <a:gridCol w="1592580"/>
                <a:gridCol w="1202690"/>
              </a:tblGrid>
              <a:tr h="864051">
                <a:tc>
                  <a:txBody>
                    <a:bodyPr/>
                    <a:lstStyle/>
                    <a:p>
                      <a:r>
                        <a:rPr lang="en-IN" b="0" dirty="0">
                          <a:latin typeface="Times New Roman" panose="02020603050405020304" pitchFamily="18" charset="0"/>
                          <a:cs typeface="Times New Roman" panose="02020603050405020304" pitchFamily="18" charset="0"/>
                        </a:rPr>
                        <a:t>S.NO</a:t>
                      </a:r>
                      <a:endParaRPr lang="en-IN" b="0" dirty="0">
                        <a:latin typeface="Times New Roman" panose="02020603050405020304" pitchFamily="18" charset="0"/>
                        <a:cs typeface="Times New Roman" panose="02020603050405020304" pitchFamily="18" charset="0"/>
                      </a:endParaRPr>
                    </a:p>
                  </a:txBody>
                  <a:tcPr/>
                </a:tc>
                <a:tc>
                  <a:txBody>
                    <a:bodyPr/>
                    <a:lstStyle/>
                    <a:p>
                      <a:r>
                        <a:rPr lang="en-IN" b="0" dirty="0">
                          <a:latin typeface="Times New Roman" panose="02020603050405020304" pitchFamily="18" charset="0"/>
                          <a:cs typeface="Times New Roman" panose="02020603050405020304" pitchFamily="18" charset="0"/>
                        </a:rPr>
                        <a:t>TITLE</a:t>
                      </a:r>
                      <a:endParaRPr lang="en-IN" b="0" dirty="0">
                        <a:latin typeface="Times New Roman" panose="02020603050405020304" pitchFamily="18" charset="0"/>
                        <a:cs typeface="Times New Roman" panose="02020603050405020304" pitchFamily="18" charset="0"/>
                      </a:endParaRPr>
                    </a:p>
                  </a:txBody>
                  <a:tcPr/>
                </a:tc>
                <a:tc>
                  <a:txBody>
                    <a:bodyPr/>
                    <a:lstStyle/>
                    <a:p>
                      <a:r>
                        <a:rPr lang="en-IN" b="0" dirty="0">
                          <a:latin typeface="Times New Roman" panose="02020603050405020304" pitchFamily="18" charset="0"/>
                          <a:cs typeface="Times New Roman" panose="02020603050405020304" pitchFamily="18" charset="0"/>
                        </a:rPr>
                        <a:t>CONTENT </a:t>
                      </a:r>
                      <a:endParaRPr lang="en-IN" b="0" dirty="0">
                        <a:latin typeface="Times New Roman" panose="02020603050405020304" pitchFamily="18" charset="0"/>
                        <a:cs typeface="Times New Roman" panose="02020603050405020304" pitchFamily="18" charset="0"/>
                      </a:endParaRPr>
                    </a:p>
                  </a:txBody>
                  <a:tcPr/>
                </a:tc>
                <a:tc>
                  <a:txBody>
                    <a:bodyPr/>
                    <a:lstStyle/>
                    <a:p>
                      <a:r>
                        <a:rPr lang="en-IN" b="0" dirty="0">
                          <a:latin typeface="Times New Roman" panose="02020603050405020304" pitchFamily="18" charset="0"/>
                          <a:cs typeface="Times New Roman" panose="02020603050405020304" pitchFamily="18" charset="0"/>
                        </a:rPr>
                        <a:t>AUTHOR</a:t>
                      </a:r>
                      <a:endParaRPr lang="en-IN" b="0" dirty="0">
                        <a:latin typeface="Times New Roman" panose="02020603050405020304" pitchFamily="18" charset="0"/>
                        <a:cs typeface="Times New Roman" panose="02020603050405020304" pitchFamily="18" charset="0"/>
                      </a:endParaRPr>
                    </a:p>
                  </a:txBody>
                  <a:tcPr/>
                </a:tc>
                <a:tc>
                  <a:txBody>
                    <a:bodyPr/>
                    <a:lstStyle/>
                    <a:p>
                      <a:r>
                        <a:rPr lang="en-IN" b="0" dirty="0">
                          <a:latin typeface="Times New Roman" panose="02020603050405020304" pitchFamily="18" charset="0"/>
                          <a:cs typeface="Times New Roman" panose="02020603050405020304" pitchFamily="18" charset="0"/>
                        </a:rPr>
                        <a:t>YEAR</a:t>
                      </a:r>
                      <a:endParaRPr lang="en-IN" b="0" dirty="0">
                        <a:latin typeface="Times New Roman" panose="02020603050405020304" pitchFamily="18" charset="0"/>
                        <a:cs typeface="Times New Roman" panose="02020603050405020304" pitchFamily="18" charset="0"/>
                      </a:endParaRPr>
                    </a:p>
                  </a:txBody>
                  <a:tcPr/>
                </a:tc>
              </a:tr>
              <a:tr h="3273803">
                <a:tc>
                  <a:txBody>
                    <a:bodyPr/>
                    <a:lstStyle/>
                    <a:p>
                      <a:r>
                        <a:rPr lang="en-IN" b="0" dirty="0">
                          <a:latin typeface="Times New Roman" panose="02020603050405020304" pitchFamily="18" charset="0"/>
                          <a:cs typeface="Times New Roman" panose="02020603050405020304" pitchFamily="18" charset="0"/>
                        </a:rPr>
                        <a:t>5</a:t>
                      </a:r>
                      <a:endParaRPr lang="en-IN" b="0" dirty="0">
                        <a:latin typeface="Times New Roman" panose="02020603050405020304" pitchFamily="18" charset="0"/>
                        <a:cs typeface="Times New Roman" panose="02020603050405020304" pitchFamily="18" charset="0"/>
                      </a:endParaRPr>
                    </a:p>
                  </a:txBody>
                  <a:tcPr/>
                </a:tc>
                <a:tc>
                  <a:txBody>
                    <a:bodyPr/>
                    <a:lstStyle/>
                    <a:p>
                      <a:r>
                        <a:rPr lang="en-US" sz="1800" b="1" i="0" kern="1200" dirty="0">
                          <a:solidFill>
                            <a:schemeClr val="tx1"/>
                          </a:solidFill>
                          <a:effectLst/>
                          <a:latin typeface="+mn-lt"/>
                          <a:ea typeface="+mn-ea"/>
                          <a:cs typeface="+mn-cs"/>
                        </a:rPr>
                        <a:t>Integrating a Piecewise Linear Representation Method and a Neural Network Model for Stock Trading Points Prediction</a:t>
                      </a:r>
                      <a:endParaRPr lang="en-US" sz="1800" b="1" i="0" kern="1200" dirty="0">
                        <a:solidFill>
                          <a:schemeClr val="tx1"/>
                        </a:solidFill>
                        <a:effectLst/>
                        <a:latin typeface="+mn-lt"/>
                        <a:ea typeface="+mn-ea"/>
                        <a:cs typeface="+mn-cs"/>
                      </a:endParaRPr>
                    </a:p>
                    <a:p>
                      <a:br>
                        <a:rPr lang="en-US" sz="1800" b="0" i="0" kern="1200" dirty="0">
                          <a:solidFill>
                            <a:schemeClr val="tx1"/>
                          </a:solidFill>
                          <a:effectLst/>
                          <a:latin typeface="+mn-lt"/>
                          <a:ea typeface="+mn-ea"/>
                          <a:cs typeface="+mn-cs"/>
                        </a:rPr>
                      </a:br>
                      <a:endParaRPr lang="en-IN" b="0"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tx1"/>
                          </a:solidFill>
                          <a:effectLst/>
                          <a:latin typeface="+mn-lt"/>
                          <a:ea typeface="+mn-ea"/>
                          <a:cs typeface="+mn-cs"/>
                        </a:rPr>
                        <a:t>Recently, the piecewise linear representation (PLR) method has been applied to the stock market for pattern matching. As such, similar patterns can be retrieved from historical data and future prices of the stock can be predicted according to the patterns retrieved. In this paper, a different approach is taken by applying PLR to decompose historical data into different segments. As a result, temporary turning points (trough or peak) of the historical stock data can be detected and inputted to the backpropagation neural network (BPN) for supervised training of the model. </a:t>
                      </a:r>
                      <a:endParaRPr lang="en-IN" b="0" dirty="0">
                        <a:latin typeface="Times New Roman" panose="02020603050405020304" pitchFamily="18" charset="0"/>
                        <a:cs typeface="Times New Roman" panose="02020603050405020304" pitchFamily="18" charset="0"/>
                      </a:endParaRPr>
                    </a:p>
                  </a:txBody>
                  <a:tcPr/>
                </a:tc>
                <a:tc>
                  <a:txBody>
                    <a:bodyPr/>
                    <a:lstStyle/>
                    <a:p>
                      <a:r>
                        <a:rPr lang="en-IN" sz="1800" b="1" i="0" kern="1200" dirty="0">
                          <a:solidFill>
                            <a:schemeClr val="tx1"/>
                          </a:solidFill>
                          <a:effectLst/>
                          <a:latin typeface="+mn-lt"/>
                          <a:ea typeface="+mn-ea"/>
                          <a:cs typeface="+mn-cs"/>
                        </a:rPr>
                        <a:t>Chin-Yuan Fan</a:t>
                      </a:r>
                      <a:endParaRPr lang="en-IN" sz="1800" b="1" i="0" kern="1200" dirty="0">
                        <a:solidFill>
                          <a:schemeClr val="tx1"/>
                        </a:solidFill>
                        <a:effectLst/>
                        <a:latin typeface="+mn-lt"/>
                        <a:ea typeface="+mn-ea"/>
                        <a:cs typeface="+mn-cs"/>
                      </a:endParaRPr>
                    </a:p>
                    <a:p>
                      <a:br>
                        <a:rPr lang="en-IN" dirty="0"/>
                      </a:br>
                      <a:endParaRPr lang="en-IN" b="0" dirty="0">
                        <a:latin typeface="Times New Roman" panose="02020603050405020304" pitchFamily="18" charset="0"/>
                        <a:cs typeface="Times New Roman" panose="02020603050405020304" pitchFamily="18" charset="0"/>
                      </a:endParaRPr>
                    </a:p>
                  </a:txBody>
                  <a:tcPr/>
                </a:tc>
                <a:tc>
                  <a:txBody>
                    <a:bodyPr/>
                    <a:lstStyle/>
                    <a:p>
                      <a:r>
                        <a:rPr lang="en-IN" b="0" dirty="0">
                          <a:latin typeface="Times New Roman" panose="02020603050405020304" pitchFamily="18" charset="0"/>
                          <a:cs typeface="Times New Roman" panose="02020603050405020304" pitchFamily="18" charset="0"/>
                        </a:rPr>
                        <a:t>2009</a:t>
                      </a:r>
                      <a:endParaRPr lang="en-IN" b="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REFERNCE</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6690" y="1417955"/>
            <a:ext cx="11861165" cy="4708525"/>
          </a:xfrm>
        </p:spPr>
        <p:txBody>
          <a:bodyPr>
            <a:noAutofit/>
          </a:bodyPr>
          <a:lstStyle/>
          <a:p>
            <a:r>
              <a:rPr lang="en-IN" sz="1600" dirty="0">
                <a:latin typeface="Calibri Light" panose="020F0302020204030204" charset="0"/>
                <a:cs typeface="Calibri Light" panose="020F0302020204030204" charset="0"/>
              </a:rPr>
              <a:t>[1] </a:t>
            </a:r>
            <a:r>
              <a:rPr lang="en-IN" sz="1600" dirty="0" err="1">
                <a:latin typeface="Calibri Light" panose="020F0302020204030204" charset="0"/>
                <a:cs typeface="Calibri Light" panose="020F0302020204030204" charset="0"/>
              </a:rPr>
              <a:t>Pesaran</a:t>
            </a:r>
            <a:r>
              <a:rPr lang="en-IN" sz="1600" dirty="0">
                <a:latin typeface="Calibri Light" panose="020F0302020204030204" charset="0"/>
                <a:cs typeface="Calibri Light" panose="020F0302020204030204" charset="0"/>
              </a:rPr>
              <a:t> MH, </a:t>
            </a:r>
            <a:r>
              <a:rPr lang="en-IN" sz="1600" dirty="0" err="1">
                <a:latin typeface="Calibri Light" panose="020F0302020204030204" charset="0"/>
                <a:cs typeface="Calibri Light" panose="020F0302020204030204" charset="0"/>
              </a:rPr>
              <a:t>Timmermann</a:t>
            </a:r>
            <a:r>
              <a:rPr lang="en-IN" sz="1600" dirty="0">
                <a:latin typeface="Calibri Light" panose="020F0302020204030204" charset="0"/>
                <a:cs typeface="Calibri Light" panose="020F0302020204030204" charset="0"/>
              </a:rPr>
              <a:t> A. “Predictability of stock returns: Robustness and economic significance,” The Journal of Finance, vol.50, no.4, pp.1201-1228, Sep. 1995. </a:t>
            </a:r>
            <a:endParaRPr lang="en-IN" sz="1600" dirty="0">
              <a:latin typeface="Calibri Light" panose="020F0302020204030204" charset="0"/>
              <a:cs typeface="Calibri Light" panose="020F0302020204030204" charset="0"/>
            </a:endParaRPr>
          </a:p>
          <a:p>
            <a:r>
              <a:rPr lang="en-IN" sz="1600" dirty="0">
                <a:latin typeface="Calibri Light" panose="020F0302020204030204" charset="0"/>
                <a:cs typeface="Calibri Light" panose="020F0302020204030204" charset="0"/>
              </a:rPr>
              <a:t>[2] Ang A, Bekaert G. “Stock return predictability: Is it there?” The Review of Financial Studies, vol.20, no.3, pp.651-707, Jul. 2006. </a:t>
            </a:r>
            <a:endParaRPr lang="en-IN" sz="1600" dirty="0">
              <a:latin typeface="Calibri Light" panose="020F0302020204030204" charset="0"/>
              <a:cs typeface="Calibri Light" panose="020F0302020204030204" charset="0"/>
            </a:endParaRPr>
          </a:p>
          <a:p>
            <a:r>
              <a:rPr lang="en-IN" sz="1600" dirty="0">
                <a:latin typeface="Calibri Light" panose="020F0302020204030204" charset="0"/>
                <a:cs typeface="Calibri Light" panose="020F0302020204030204" charset="0"/>
              </a:rPr>
              <a:t>[3] </a:t>
            </a:r>
            <a:r>
              <a:rPr lang="en-IN" sz="1600" dirty="0" err="1">
                <a:latin typeface="Calibri Light" panose="020F0302020204030204" charset="0"/>
                <a:cs typeface="Calibri Light" panose="020F0302020204030204" charset="0"/>
              </a:rPr>
              <a:t>Rapach</a:t>
            </a:r>
            <a:r>
              <a:rPr lang="en-IN" sz="1600" dirty="0">
                <a:latin typeface="Calibri Light" panose="020F0302020204030204" charset="0"/>
                <a:cs typeface="Calibri Light" panose="020F0302020204030204" charset="0"/>
              </a:rPr>
              <a:t> DE, Strauss JK, Zhou G. “International stock return predictability: what is the role of the United States?” The Journal of Finance, vol.68, no.4, pp.1633-1662, Aug. 2013. </a:t>
            </a:r>
            <a:endParaRPr lang="en-IN" sz="1600" dirty="0">
              <a:latin typeface="Calibri Light" panose="020F0302020204030204" charset="0"/>
              <a:cs typeface="Calibri Light" panose="020F0302020204030204" charset="0"/>
            </a:endParaRPr>
          </a:p>
          <a:p>
            <a:r>
              <a:rPr lang="en-IN" sz="1600" dirty="0">
                <a:latin typeface="Calibri Light" panose="020F0302020204030204" charset="0"/>
                <a:cs typeface="Calibri Light" panose="020F0302020204030204" charset="0"/>
              </a:rPr>
              <a:t>[4] Qi M. “Nonlinear predictability of stock returns using financial and economic variables,” Journal of Business &amp; Economic Statistics, vol.17, no.4, pp.419-429, Oct. 1999.</a:t>
            </a:r>
            <a:endParaRPr lang="en-IN" sz="1600" dirty="0">
              <a:latin typeface="Calibri Light" panose="020F0302020204030204" charset="0"/>
              <a:cs typeface="Calibri Light" panose="020F0302020204030204" charset="0"/>
            </a:endParaRPr>
          </a:p>
          <a:p>
            <a:r>
              <a:rPr lang="en-IN" sz="1600" dirty="0">
                <a:latin typeface="Calibri Light" panose="020F0302020204030204" charset="0"/>
                <a:cs typeface="Calibri Light" panose="020F0302020204030204" charset="0"/>
              </a:rPr>
              <a:t> [5] </a:t>
            </a:r>
            <a:r>
              <a:rPr lang="en-IN" sz="1600" dirty="0" err="1">
                <a:latin typeface="Calibri Light" panose="020F0302020204030204" charset="0"/>
                <a:cs typeface="Calibri Light" panose="020F0302020204030204" charset="0"/>
              </a:rPr>
              <a:t>Aiolfi</a:t>
            </a:r>
            <a:r>
              <a:rPr lang="en-IN" sz="1600" dirty="0">
                <a:latin typeface="Calibri Light" panose="020F0302020204030204" charset="0"/>
                <a:cs typeface="Calibri Light" panose="020F0302020204030204" charset="0"/>
              </a:rPr>
              <a:t> M, </a:t>
            </a:r>
            <a:r>
              <a:rPr lang="en-IN" sz="1600" dirty="0" err="1">
                <a:latin typeface="Calibri Light" panose="020F0302020204030204" charset="0"/>
                <a:cs typeface="Calibri Light" panose="020F0302020204030204" charset="0"/>
              </a:rPr>
              <a:t>Favero</a:t>
            </a:r>
            <a:r>
              <a:rPr lang="en-IN" sz="1600" dirty="0">
                <a:latin typeface="Calibri Light" panose="020F0302020204030204" charset="0"/>
                <a:cs typeface="Calibri Light" panose="020F0302020204030204" charset="0"/>
              </a:rPr>
              <a:t> CA. “Model uncertainty, thick modelling and the predictability of stock returns,” Journal of Forecasting, vol.24, no.4, pp.233-254, Jul. 2005. </a:t>
            </a:r>
            <a:endParaRPr lang="en-IN" sz="1600" dirty="0">
              <a:latin typeface="Calibri Light" panose="020F0302020204030204" charset="0"/>
              <a:cs typeface="Calibri Light" panose="020F0302020204030204" charset="0"/>
            </a:endParaRPr>
          </a:p>
          <a:p>
            <a:r>
              <a:rPr lang="en-IN" sz="1600" dirty="0">
                <a:latin typeface="Calibri Light" panose="020F0302020204030204" charset="0"/>
                <a:cs typeface="Calibri Light" panose="020F0302020204030204" charset="0"/>
              </a:rPr>
              <a:t>[6] Huang W, Nakamori Y, Wang SY. “Forecasting stock market movement direction with support vector machine,” Computers &amp; Operations Research, vol.32, no.10, pp.2513-2522, Oct. 2005.</a:t>
            </a:r>
            <a:endParaRPr lang="en-IN" sz="1600" dirty="0">
              <a:latin typeface="Calibri Light" panose="020F0302020204030204" charset="0"/>
              <a:cs typeface="Calibri Light" panose="020F0302020204030204" charset="0"/>
            </a:endParaRPr>
          </a:p>
          <a:p>
            <a:r>
              <a:rPr lang="en-IN" sz="1600" dirty="0">
                <a:latin typeface="Calibri Light" panose="020F0302020204030204" charset="0"/>
                <a:cs typeface="Calibri Light" panose="020F0302020204030204" charset="0"/>
              </a:rPr>
              <a:t> [7] </a:t>
            </a:r>
            <a:r>
              <a:rPr lang="en-IN" sz="1600" dirty="0" err="1">
                <a:latin typeface="Calibri Light" panose="020F0302020204030204" charset="0"/>
                <a:cs typeface="Calibri Light" panose="020F0302020204030204" charset="0"/>
              </a:rPr>
              <a:t>Atsalakis</a:t>
            </a:r>
            <a:r>
              <a:rPr lang="en-IN" sz="1600" dirty="0">
                <a:latin typeface="Calibri Light" panose="020F0302020204030204" charset="0"/>
                <a:cs typeface="Calibri Light" panose="020F0302020204030204" charset="0"/>
              </a:rPr>
              <a:t> GS, </a:t>
            </a:r>
            <a:r>
              <a:rPr lang="en-IN" sz="1600" dirty="0" err="1">
                <a:latin typeface="Calibri Light" panose="020F0302020204030204" charset="0"/>
                <a:cs typeface="Calibri Light" panose="020F0302020204030204" charset="0"/>
              </a:rPr>
              <a:t>Valavanis</a:t>
            </a:r>
            <a:r>
              <a:rPr lang="en-IN" sz="1600" dirty="0">
                <a:latin typeface="Calibri Light" panose="020F0302020204030204" charset="0"/>
                <a:cs typeface="Calibri Light" panose="020F0302020204030204" charset="0"/>
              </a:rPr>
              <a:t> KP. “Forecasting stock market short-term trends using a neuro-fuzzy based methodology,” Expert Systems with Applications, vol.36, no.7, pp.10696-10707, Sep. 2009. </a:t>
            </a:r>
            <a:endParaRPr lang="en-IN" sz="1600" dirty="0">
              <a:latin typeface="Calibri Light" panose="020F0302020204030204" charset="0"/>
              <a:cs typeface="Calibri Light" panose="020F0302020204030204" charset="0"/>
            </a:endParaRPr>
          </a:p>
          <a:p>
            <a:r>
              <a:rPr lang="en-IN" sz="1600" dirty="0">
                <a:latin typeface="Calibri Light" panose="020F0302020204030204" charset="0"/>
                <a:cs typeface="Calibri Light" panose="020F0302020204030204" charset="0"/>
              </a:rPr>
              <a:t>[8] </a:t>
            </a:r>
            <a:r>
              <a:rPr lang="en-IN" sz="1600" dirty="0" err="1">
                <a:latin typeface="Calibri Light" panose="020F0302020204030204" charset="0"/>
                <a:cs typeface="Calibri Light" panose="020F0302020204030204" charset="0"/>
              </a:rPr>
              <a:t>Schumaker</a:t>
            </a:r>
            <a:r>
              <a:rPr lang="en-IN" sz="1600" dirty="0">
                <a:latin typeface="Calibri Light" panose="020F0302020204030204" charset="0"/>
                <a:cs typeface="Calibri Light" panose="020F0302020204030204" charset="0"/>
              </a:rPr>
              <a:t> R P, Chen H. “Textual analysis of stock market prediction using breaking financial news: The </a:t>
            </a:r>
            <a:r>
              <a:rPr lang="en-IN" sz="1600" dirty="0" err="1">
                <a:latin typeface="Calibri Light" panose="020F0302020204030204" charset="0"/>
                <a:cs typeface="Calibri Light" panose="020F0302020204030204" charset="0"/>
              </a:rPr>
              <a:t>AZFin</a:t>
            </a:r>
            <a:r>
              <a:rPr lang="en-IN" sz="1600" dirty="0">
                <a:latin typeface="Calibri Light" panose="020F0302020204030204" charset="0"/>
                <a:cs typeface="Calibri Light" panose="020F0302020204030204" charset="0"/>
              </a:rPr>
              <a:t> text system,” ACM Transactions on Information Systems (TOIS), vol.27, no.2, pp.12, Feb. 2009.</a:t>
            </a:r>
            <a:endParaRPr lang="en-IN" sz="1600" dirty="0">
              <a:latin typeface="Calibri Light" panose="020F0302020204030204" charset="0"/>
              <a:cs typeface="Calibri Light" panose="020F0302020204030204" charset="0"/>
            </a:endParaRPr>
          </a:p>
          <a:p>
            <a:r>
              <a:rPr lang="en-IN" sz="1600" dirty="0">
                <a:latin typeface="Calibri Light" panose="020F0302020204030204" charset="0"/>
                <a:cs typeface="Calibri Light" panose="020F0302020204030204" charset="0"/>
              </a:rPr>
              <a:t> [9] Adebiyi AA, </a:t>
            </a:r>
            <a:r>
              <a:rPr lang="en-IN" sz="1600" dirty="0" err="1">
                <a:latin typeface="Calibri Light" panose="020F0302020204030204" charset="0"/>
                <a:cs typeface="Calibri Light" panose="020F0302020204030204" charset="0"/>
              </a:rPr>
              <a:t>Adewumi</a:t>
            </a:r>
            <a:r>
              <a:rPr lang="en-IN" sz="1600" dirty="0">
                <a:latin typeface="Calibri Light" panose="020F0302020204030204" charset="0"/>
                <a:cs typeface="Calibri Light" panose="020F0302020204030204" charset="0"/>
              </a:rPr>
              <a:t> AO, Ayo CK. “Comparison of ARIMA and artificial neural networks models for stock price prediction,” Journal of Applied Mathematics, 2014.</a:t>
            </a:r>
            <a:endParaRPr lang="en-IN" sz="1600" dirty="0">
              <a:latin typeface="Calibri Light" panose="020F0302020204030204" charset="0"/>
              <a:cs typeface="Calibri Light" panose="020F0302020204030204" charset="0"/>
            </a:endParaRPr>
          </a:p>
          <a:p>
            <a:r>
              <a:rPr lang="en-IN" sz="1600" dirty="0">
                <a:latin typeface="Calibri Light" panose="020F0302020204030204" charset="0"/>
                <a:cs typeface="Calibri Light" panose="020F0302020204030204" charset="0"/>
              </a:rPr>
              <a:t> [10] Hinich MJ, Patterson DM. “Evidence of nonlinearity in daily stock returns,” Journal of Business &amp; Economic Statistics, vol.3, no.1, pp.69- 77, Jan. 1985.</a:t>
            </a:r>
            <a:endParaRPr lang="en-IN" sz="1600" dirty="0">
              <a:latin typeface="Calibri Light" panose="020F0302020204030204" charset="0"/>
              <a:cs typeface="Calibri Light" panose="020F030202020403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2500"/>
          </a:bodyPr>
          <a:lstStyle/>
          <a:p>
            <a:r>
              <a:rPr lang="en-US" dirty="0">
                <a:latin typeface="Calibri Light" panose="020F0302020204030204" charset="0"/>
                <a:cs typeface="Calibri Light" panose="020F0302020204030204" charset="0"/>
              </a:rPr>
              <a:t>In the past decades, there is an increasing interest in predicting markets among economists, policymakers, academics and market makers. </a:t>
            </a:r>
            <a:endParaRPr lang="en-US" dirty="0">
              <a:latin typeface="Calibri Light" panose="020F0302020204030204" charset="0"/>
              <a:cs typeface="Calibri Light" panose="020F0302020204030204" charset="0"/>
            </a:endParaRPr>
          </a:p>
          <a:p>
            <a:r>
              <a:rPr lang="en-US" dirty="0">
                <a:latin typeface="Calibri Light" panose="020F0302020204030204" charset="0"/>
                <a:cs typeface="Calibri Light" panose="020F0302020204030204" charset="0"/>
              </a:rPr>
              <a:t>The objective of the proposed work is to study and improve the supervised learning algorithms to predict the stock price.</a:t>
            </a:r>
            <a:endParaRPr lang="en-US" dirty="0">
              <a:latin typeface="Calibri Light" panose="020F0302020204030204" charset="0"/>
              <a:cs typeface="Calibri Light" panose="020F0302020204030204" charset="0"/>
            </a:endParaRPr>
          </a:p>
          <a:p>
            <a:r>
              <a:rPr lang="en-IN" dirty="0">
                <a:latin typeface="Calibri Light" panose="020F0302020204030204" charset="0"/>
                <a:cs typeface="Calibri Light" panose="020F0302020204030204" charset="0"/>
              </a:rPr>
              <a:t>Stock Market Analysis of stocks using data mining will be useful for new investors to invest in stock market based on the various factors considered by the software.</a:t>
            </a:r>
            <a:endParaRPr lang="en-IN" dirty="0">
              <a:latin typeface="Calibri Light" panose="020F0302020204030204" charset="0"/>
              <a:cs typeface="Calibri Light" panose="020F0302020204030204" charset="0"/>
            </a:endParaRPr>
          </a:p>
          <a:p>
            <a:r>
              <a:rPr lang="en-IN" dirty="0">
                <a:latin typeface="Calibri Light" panose="020F0302020204030204" charset="0"/>
                <a:cs typeface="Calibri Light" panose="020F0302020204030204" charset="0"/>
              </a:rPr>
              <a:t> Stock market includes daily activities like Sensex calculation, exchange of shares. The exchange provides an efficient and transparent market for trading in equity, debt instruments and derivatives.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60705"/>
            <a:ext cx="10972800" cy="1177925"/>
          </a:xfrm>
        </p:spPr>
        <p:txBody>
          <a:bodyPr/>
          <a:lstStyle/>
          <a:p>
            <a:r>
              <a:rPr lang="en-IN" b="1" dirty="0">
                <a:latin typeface="Times New Roman" panose="02020603050405020304" pitchFamily="18" charset="0"/>
                <a:cs typeface="Times New Roman" panose="02020603050405020304" pitchFamily="18" charset="0"/>
              </a:rPr>
              <a:t>ABSTRACT</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sz="2800" dirty="0">
                <a:latin typeface="Calibri Light" panose="020F0302020204030204" charset="0"/>
                <a:cs typeface="Calibri Light" panose="020F0302020204030204" charset="0"/>
              </a:rPr>
              <a:t>Our aim is to create software that analyses previous stock data of certain companies, with help of certain parameters that affect stock value. </a:t>
            </a:r>
            <a:endParaRPr lang="en-IN" sz="2800" dirty="0">
              <a:latin typeface="Calibri Light" panose="020F0302020204030204" charset="0"/>
              <a:cs typeface="Calibri Light" panose="020F0302020204030204" charset="0"/>
            </a:endParaRPr>
          </a:p>
          <a:p>
            <a:r>
              <a:rPr lang="en-IN" sz="2800" dirty="0">
                <a:latin typeface="Calibri Light" panose="020F0302020204030204" charset="0"/>
                <a:cs typeface="Calibri Light" panose="020F0302020204030204" charset="0"/>
              </a:rPr>
              <a:t>We are going to implement these values in data mining algorithms and we will be able to decide which algorithm gives the best result. </a:t>
            </a:r>
            <a:endParaRPr lang="en-IN" sz="2800" dirty="0">
              <a:latin typeface="Calibri Light" panose="020F0302020204030204" charset="0"/>
              <a:cs typeface="Calibri Light" panose="020F0302020204030204" charset="0"/>
            </a:endParaRPr>
          </a:p>
          <a:p>
            <a:r>
              <a:rPr lang="en-IN" sz="2800" dirty="0">
                <a:latin typeface="Calibri Light" panose="020F0302020204030204" charset="0"/>
                <a:cs typeface="Calibri Light" panose="020F0302020204030204" charset="0"/>
              </a:rPr>
              <a:t>This will also help us to determine the values that particular stock will have in near future.</a:t>
            </a:r>
            <a:endParaRPr lang="en-IN" sz="2800" dirty="0">
              <a:latin typeface="Calibri Light" panose="020F0302020204030204" charset="0"/>
              <a:cs typeface="Calibri Light" panose="020F0302020204030204" charset="0"/>
            </a:endParaRPr>
          </a:p>
          <a:p>
            <a:r>
              <a:rPr lang="en-IN" sz="2800" dirty="0">
                <a:latin typeface="Calibri Light" panose="020F0302020204030204" charset="0"/>
                <a:cs typeface="Calibri Light" panose="020F0302020204030204" charset="0"/>
              </a:rPr>
              <a:t>We will determine the patterns in data with help of data mining algorithms.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EXISTING SYSTEM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IN" altLang="en-US" sz="2800" dirty="0">
                <a:latin typeface="Calibri Light" panose="020F0302020204030204" charset="0"/>
                <a:cs typeface="Calibri Light" panose="020F0302020204030204" charset="0"/>
              </a:rPr>
              <a:t>I</a:t>
            </a:r>
            <a:r>
              <a:rPr lang="en-US" sz="2800" dirty="0">
                <a:latin typeface="Calibri Light" panose="020F0302020204030204" charset="0"/>
                <a:cs typeface="Calibri Light" panose="020F0302020204030204" charset="0"/>
              </a:rPr>
              <a:t>nvesting money into unpredictable, unstable, and uncontrollable facets can be extremely risky. Like the lottery, the success of stock market trading is partly attributed to luck. Many people have lost vast amounts of money through poor investment decisions that they’ve made. </a:t>
            </a:r>
            <a:endParaRPr lang="en-US" sz="2800" dirty="0">
              <a:latin typeface="Calibri Light" panose="020F0302020204030204" charset="0"/>
              <a:cs typeface="Calibri Light" panose="020F0302020204030204" charset="0"/>
            </a:endParaRPr>
          </a:p>
          <a:p>
            <a:r>
              <a:rPr lang="en-US" sz="2800" dirty="0">
                <a:latin typeface="Calibri Light" panose="020F0302020204030204" charset="0"/>
                <a:cs typeface="Calibri Light" panose="020F0302020204030204" charset="0"/>
              </a:rPr>
              <a:t>Recently, investors with shares in loan-giving companies and American car manufacturers, which were previously a fairly stable investment, have suffered severe losses due to the economic crisis. Investors must understand and accept this risk as an intrinsic part of investing. </a:t>
            </a:r>
            <a:endParaRPr lang="en-US" sz="2500" dirty="0">
              <a:latin typeface="Calibri Light" panose="020F0302020204030204" charset="0"/>
              <a:cs typeface="Calibri Light" panose="020F0302020204030204" charset="0"/>
            </a:endParaRPr>
          </a:p>
          <a:p>
            <a:endParaRPr lang="en-US" sz="2500" dirty="0">
              <a:latin typeface="Calibri Light" panose="020F0302020204030204" charset="0"/>
              <a:cs typeface="Calibri Light" panose="020F0302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latin typeface="Times New Roman" panose="02020603050405020304" pitchFamily="18" charset="0"/>
                <a:cs typeface="Times New Roman" panose="02020603050405020304" pitchFamily="18" charset="0"/>
              </a:rPr>
              <a:t>EXISTING SYSTEM</a:t>
            </a:r>
            <a:endParaRPr lang="en-IN" alt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p>
            <a:r>
              <a:rPr lang="en-US" sz="2800" dirty="0">
                <a:latin typeface="Calibri Light" panose="020F0302020204030204" charset="0"/>
                <a:cs typeface="Calibri Light" panose="020F0302020204030204" charset="0"/>
                <a:sym typeface="+mn-ea"/>
              </a:rPr>
              <a:t>There are, however, attractive benefits to successful financial investments. With intelligent decisions, investing can yield significant capital gains, stability, and security. By analyzing the trends of the stock market, the companies one is invested in, and by following an investment strategy, one can be successful in the stock market.</a:t>
            </a:r>
            <a:endParaRPr lang="en-US" sz="2800" dirty="0">
              <a:latin typeface="Calibri Light" panose="020F0302020204030204" charset="0"/>
              <a:cs typeface="Calibri Light" panose="020F0302020204030204" charset="0"/>
            </a:endParaRPr>
          </a:p>
          <a:p>
            <a:r>
              <a:rPr lang="en-US" sz="2800" dirty="0">
                <a:latin typeface="Calibri Light" panose="020F0302020204030204" charset="0"/>
                <a:cs typeface="Calibri Light" panose="020F0302020204030204" charset="0"/>
                <a:sym typeface="+mn-ea"/>
              </a:rPr>
              <a:t>There has been much research into various ways of analyzing the stock market as a means of facilitating intelligent investment decisions. These “intelligent decisions” are paramount to the success of an investment, and will be examined in this experiment.</a:t>
            </a:r>
            <a:endParaRPr lang="en-US" sz="2800" dirty="0">
              <a:latin typeface="Calibri Light" panose="020F0302020204030204" charset="0"/>
              <a:cs typeface="Calibri Light" panose="020F0302020204030204" charset="0"/>
            </a:endParaRPr>
          </a:p>
          <a:p>
            <a:endParaRPr lang="en-US"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PROPOSED SYSTEM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Calibri Light" panose="020F0302020204030204" charset="0"/>
                <a:cs typeface="Calibri Light" panose="020F0302020204030204" charset="0"/>
              </a:rPr>
              <a:t>Two versions of prediction system will be implemented; one using Decision trees and other using Support Vector Machines. </a:t>
            </a:r>
            <a:endParaRPr lang="en-US" dirty="0">
              <a:latin typeface="Calibri Light" panose="020F0302020204030204" charset="0"/>
              <a:cs typeface="Calibri Light" panose="020F0302020204030204" charset="0"/>
            </a:endParaRPr>
          </a:p>
          <a:p>
            <a:r>
              <a:rPr lang="en-US" dirty="0">
                <a:latin typeface="Calibri Light" panose="020F0302020204030204" charset="0"/>
                <a:cs typeface="Calibri Light" panose="020F0302020204030204" charset="0"/>
              </a:rPr>
              <a:t>The experimental objective will be to compare the forecasting ability of SVM with Decision Trees. </a:t>
            </a:r>
            <a:endParaRPr lang="en-US" dirty="0">
              <a:latin typeface="Calibri Light" panose="020F0302020204030204" charset="0"/>
              <a:cs typeface="Calibri Light" panose="020F0302020204030204" charset="0"/>
            </a:endParaRPr>
          </a:p>
          <a:p>
            <a:r>
              <a:rPr lang="en-US" dirty="0">
                <a:latin typeface="Calibri Light" panose="020F0302020204030204" charset="0"/>
                <a:cs typeface="Calibri Light" panose="020F0302020204030204" charset="0"/>
              </a:rPr>
              <a:t>We will test and evaluate both the systems with same test data to find their prediction accuracy.</a:t>
            </a:r>
            <a:endParaRPr lang="en-IN" dirty="0">
              <a:latin typeface="Calibri Light" panose="020F0302020204030204" charset="0"/>
              <a:cs typeface="Calibri Light" panose="020F0302020204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PROBLEM STATEMENT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0000"/>
          </a:bodyPr>
          <a:lstStyle/>
          <a:p>
            <a:r>
              <a:rPr lang="en-US" sz="3600" dirty="0">
                <a:latin typeface="Calibri Light" panose="020F0302020204030204" charset="0"/>
                <a:cs typeface="Calibri Light" panose="020F0302020204030204" charset="0"/>
              </a:rPr>
              <a:t>Financial analysts investing in stock market usually are not aware of the stock market behavior. They are facing the problem of trading as they do not properly understand which stocks to buy or which stocks to sell in order to get more profits. </a:t>
            </a:r>
            <a:endParaRPr lang="en-US" sz="3600" dirty="0">
              <a:latin typeface="Calibri Light" panose="020F0302020204030204" charset="0"/>
              <a:cs typeface="Calibri Light" panose="020F0302020204030204" charset="0"/>
            </a:endParaRPr>
          </a:p>
          <a:p>
            <a:r>
              <a:rPr lang="en-US" sz="3600" dirty="0">
                <a:latin typeface="Calibri Light" panose="020F0302020204030204" charset="0"/>
                <a:cs typeface="Calibri Light" panose="020F0302020204030204" charset="0"/>
              </a:rPr>
              <a:t>In today’s world, all the information pertaining to stock market is available. Analyzing all this information individually or manually is tremendously difficult. As such, automation of the process is required. This is where Data mining techniques help. </a:t>
            </a:r>
            <a:endParaRPr lang="en-US" sz="3600" dirty="0">
              <a:latin typeface="Calibri Light" panose="020F0302020204030204" charset="0"/>
              <a:cs typeface="Calibri Light" panose="020F0302020204030204" charset="0"/>
            </a:endParaRPr>
          </a:p>
          <a:p>
            <a:r>
              <a:rPr lang="en-US" sz="3600" dirty="0">
                <a:latin typeface="Calibri Light" panose="020F0302020204030204" charset="0"/>
                <a:cs typeface="Calibri Light" panose="020F0302020204030204" charset="0"/>
              </a:rPr>
              <a:t>Understanding that analysis of numerical time series gives close results, intelligent investors use machine learning techniques in predicting the stock market behavior. This will allow financial analysts to foresee the behavior of the stock that they are interested in and thus act accordingly.</a:t>
            </a:r>
            <a:endParaRPr lang="en-IN" sz="3600" dirty="0">
              <a:latin typeface="Calibri Light" panose="020F0302020204030204" charset="0"/>
              <a:cs typeface="Calibri Light" panose="020F030202020403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MODULES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dirty="0">
                <a:latin typeface="Calibri Light" panose="020F0302020204030204" charset="0"/>
                <a:cs typeface="Calibri Light" panose="020F0302020204030204" charset="0"/>
              </a:rPr>
              <a:t>Data collection</a:t>
            </a:r>
            <a:endParaRPr lang="en-IN" dirty="0">
              <a:latin typeface="Calibri Light" panose="020F0302020204030204" charset="0"/>
              <a:cs typeface="Calibri Light" panose="020F0302020204030204" charset="0"/>
            </a:endParaRPr>
          </a:p>
          <a:p>
            <a:r>
              <a:rPr lang="en-IN" dirty="0">
                <a:latin typeface="Calibri Light" panose="020F0302020204030204" charset="0"/>
                <a:cs typeface="Calibri Light" panose="020F0302020204030204" charset="0"/>
              </a:rPr>
              <a:t>Data processing &amp; analysis</a:t>
            </a:r>
            <a:endParaRPr lang="en-IN" dirty="0">
              <a:latin typeface="Calibri Light" panose="020F0302020204030204" charset="0"/>
              <a:cs typeface="Calibri Light" panose="020F0302020204030204" charset="0"/>
            </a:endParaRPr>
          </a:p>
          <a:p>
            <a:r>
              <a:rPr lang="en-IN" dirty="0">
                <a:latin typeface="Calibri Light" panose="020F0302020204030204" charset="0"/>
                <a:cs typeface="Calibri Light" panose="020F0302020204030204" charset="0"/>
              </a:rPr>
              <a:t>Result </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LITERATURE SURVEY</a:t>
            </a:r>
            <a:endParaRPr lang="en-IN" b="1" dirty="0"/>
          </a:p>
        </p:txBody>
      </p:sp>
      <p:graphicFrame>
        <p:nvGraphicFramePr>
          <p:cNvPr id="4" name="Content Placeholder 3"/>
          <p:cNvGraphicFramePr>
            <a:graphicFrameLocks noGrp="1"/>
          </p:cNvGraphicFramePr>
          <p:nvPr>
            <p:ph idx="1"/>
          </p:nvPr>
        </p:nvGraphicFramePr>
        <p:xfrm>
          <a:off x="609600" y="1539875"/>
          <a:ext cx="10859770" cy="5296535"/>
        </p:xfrm>
        <a:graphic>
          <a:graphicData uri="http://schemas.openxmlformats.org/drawingml/2006/table">
            <a:tbl>
              <a:tblPr firstRow="1" bandRow="1">
                <a:tableStyleId>{5940675A-B579-460E-94D1-54222C63F5DA}</a:tableStyleId>
              </a:tblPr>
              <a:tblGrid>
                <a:gridCol w="817880"/>
                <a:gridCol w="2641600"/>
                <a:gridCol w="4831080"/>
                <a:gridCol w="1463675"/>
                <a:gridCol w="1105535"/>
              </a:tblGrid>
              <a:tr h="815975">
                <a:tc>
                  <a:txBody>
                    <a:bodyPr/>
                    <a:lstStyle/>
                    <a:p>
                      <a:r>
                        <a:rPr lang="en-IN" b="0" dirty="0">
                          <a:latin typeface="Times New Roman" panose="02020603050405020304" pitchFamily="18" charset="0"/>
                          <a:cs typeface="Times New Roman" panose="02020603050405020304" pitchFamily="18" charset="0"/>
                        </a:rPr>
                        <a:t>S.NO</a:t>
                      </a:r>
                      <a:endParaRPr lang="en-IN" b="0" dirty="0">
                        <a:latin typeface="Times New Roman" panose="02020603050405020304" pitchFamily="18" charset="0"/>
                        <a:cs typeface="Times New Roman" panose="02020603050405020304" pitchFamily="18" charset="0"/>
                      </a:endParaRPr>
                    </a:p>
                  </a:txBody>
                  <a:tcPr/>
                </a:tc>
                <a:tc>
                  <a:txBody>
                    <a:bodyPr/>
                    <a:lstStyle/>
                    <a:p>
                      <a:r>
                        <a:rPr lang="en-IN" b="0" dirty="0">
                          <a:latin typeface="Times New Roman" panose="02020603050405020304" pitchFamily="18" charset="0"/>
                          <a:cs typeface="Times New Roman" panose="02020603050405020304" pitchFamily="18" charset="0"/>
                        </a:rPr>
                        <a:t>TITLE</a:t>
                      </a:r>
                      <a:endParaRPr lang="en-IN" b="0" dirty="0">
                        <a:latin typeface="Times New Roman" panose="02020603050405020304" pitchFamily="18" charset="0"/>
                        <a:cs typeface="Times New Roman" panose="02020603050405020304" pitchFamily="18" charset="0"/>
                      </a:endParaRPr>
                    </a:p>
                  </a:txBody>
                  <a:tcPr/>
                </a:tc>
                <a:tc>
                  <a:txBody>
                    <a:bodyPr/>
                    <a:lstStyle/>
                    <a:p>
                      <a:r>
                        <a:rPr lang="en-IN" b="0" dirty="0">
                          <a:latin typeface="Times New Roman" panose="02020603050405020304" pitchFamily="18" charset="0"/>
                          <a:cs typeface="Times New Roman" panose="02020603050405020304" pitchFamily="18" charset="0"/>
                        </a:rPr>
                        <a:t>CONTENT </a:t>
                      </a:r>
                      <a:endParaRPr lang="en-IN" b="0" dirty="0">
                        <a:latin typeface="Times New Roman" panose="02020603050405020304" pitchFamily="18" charset="0"/>
                        <a:cs typeface="Times New Roman" panose="02020603050405020304" pitchFamily="18" charset="0"/>
                      </a:endParaRPr>
                    </a:p>
                  </a:txBody>
                  <a:tcPr/>
                </a:tc>
                <a:tc>
                  <a:txBody>
                    <a:bodyPr/>
                    <a:lstStyle/>
                    <a:p>
                      <a:r>
                        <a:rPr lang="en-IN" b="0" dirty="0">
                          <a:latin typeface="Times New Roman" panose="02020603050405020304" pitchFamily="18" charset="0"/>
                          <a:cs typeface="Times New Roman" panose="02020603050405020304" pitchFamily="18" charset="0"/>
                        </a:rPr>
                        <a:t>AUTHOR</a:t>
                      </a:r>
                      <a:endParaRPr lang="en-IN" b="0" dirty="0">
                        <a:latin typeface="Times New Roman" panose="02020603050405020304" pitchFamily="18" charset="0"/>
                        <a:cs typeface="Times New Roman" panose="02020603050405020304" pitchFamily="18" charset="0"/>
                      </a:endParaRPr>
                    </a:p>
                  </a:txBody>
                  <a:tcPr/>
                </a:tc>
                <a:tc>
                  <a:txBody>
                    <a:bodyPr/>
                    <a:lstStyle/>
                    <a:p>
                      <a:r>
                        <a:rPr lang="en-IN" b="0" dirty="0">
                          <a:latin typeface="Times New Roman" panose="02020603050405020304" pitchFamily="18" charset="0"/>
                          <a:cs typeface="Times New Roman" panose="02020603050405020304" pitchFamily="18" charset="0"/>
                        </a:rPr>
                        <a:t>YEAR</a:t>
                      </a:r>
                      <a:endParaRPr lang="en-IN" b="0" dirty="0">
                        <a:latin typeface="Times New Roman" panose="02020603050405020304" pitchFamily="18" charset="0"/>
                        <a:cs typeface="Times New Roman" panose="02020603050405020304" pitchFamily="18" charset="0"/>
                      </a:endParaRPr>
                    </a:p>
                  </a:txBody>
                  <a:tcPr/>
                </a:tc>
              </a:tr>
              <a:tr h="4480560">
                <a:tc>
                  <a:txBody>
                    <a:bodyPr/>
                    <a:lstStyle/>
                    <a:p>
                      <a:r>
                        <a:rPr lang="en-IN" b="0" dirty="0">
                          <a:latin typeface="Times New Roman" panose="02020603050405020304" pitchFamily="18" charset="0"/>
                          <a:cs typeface="Times New Roman" panose="02020603050405020304" pitchFamily="18" charset="0"/>
                        </a:rPr>
                        <a:t>1</a:t>
                      </a:r>
                      <a:endParaRPr lang="en-IN" b="0" dirty="0">
                        <a:latin typeface="Times New Roman" panose="02020603050405020304" pitchFamily="18" charset="0"/>
                        <a:cs typeface="Times New Roman" panose="02020603050405020304" pitchFamily="18" charset="0"/>
                      </a:endParaRPr>
                    </a:p>
                  </a:txBody>
                  <a:tcPr/>
                </a:tc>
                <a:tc>
                  <a:txBody>
                    <a:bodyPr/>
                    <a:lstStyle/>
                    <a:p>
                      <a:r>
                        <a:rPr lang="en-US" sz="1800" b="1" i="0" kern="1200" dirty="0">
                          <a:solidFill>
                            <a:schemeClr val="tx1"/>
                          </a:solidFill>
                          <a:effectLst/>
                          <a:latin typeface="+mn-lt"/>
                          <a:ea typeface="+mn-ea"/>
                          <a:cs typeface="+mn-cs"/>
                        </a:rPr>
                        <a:t>Sign Prediction and Volatility Dynamics With Hybrid </a:t>
                      </a:r>
                      <a:r>
                        <a:rPr lang="en-US" sz="1800" b="1" i="0" kern="1200" dirty="0" err="1">
                          <a:solidFill>
                            <a:schemeClr val="tx1"/>
                          </a:solidFill>
                          <a:effectLst/>
                          <a:latin typeface="+mn-lt"/>
                          <a:ea typeface="+mn-ea"/>
                          <a:cs typeface="+mn-cs"/>
                        </a:rPr>
                        <a:t>Neurofuzzy</a:t>
                      </a:r>
                      <a:r>
                        <a:rPr lang="en-US" sz="1800" b="1" i="0" kern="1200" dirty="0">
                          <a:solidFill>
                            <a:schemeClr val="tx1"/>
                          </a:solidFill>
                          <a:effectLst/>
                          <a:latin typeface="+mn-lt"/>
                          <a:ea typeface="+mn-ea"/>
                          <a:cs typeface="+mn-cs"/>
                        </a:rPr>
                        <a:t> Approaches</a:t>
                      </a:r>
                      <a:endParaRPr lang="en-US" sz="1800" b="1" i="0" kern="1200" dirty="0">
                        <a:solidFill>
                          <a:schemeClr val="tx1"/>
                        </a:solidFill>
                        <a:effectLst/>
                        <a:latin typeface="+mn-lt"/>
                        <a:ea typeface="+mn-ea"/>
                        <a:cs typeface="+mn-cs"/>
                      </a:endParaRPr>
                    </a:p>
                    <a:p>
                      <a:br>
                        <a:rPr lang="en-US" sz="1800" b="0" i="0" kern="1200" dirty="0">
                          <a:solidFill>
                            <a:schemeClr val="tx1"/>
                          </a:solidFill>
                          <a:effectLst/>
                          <a:latin typeface="+mn-lt"/>
                          <a:ea typeface="+mn-ea"/>
                          <a:cs typeface="+mn-cs"/>
                        </a:rPr>
                      </a:br>
                      <a:endParaRPr lang="en-IN" b="0"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tx1"/>
                          </a:solidFill>
                          <a:effectLst/>
                          <a:latin typeface="+mn-lt"/>
                          <a:ea typeface="+mn-ea"/>
                          <a:cs typeface="+mn-cs"/>
                        </a:rPr>
                        <a:t>Reliable forecasting techniques for financial applications are important for investors either to make profit by trading or hedge against potential market risks. In this paper the efficiency of a trading strategy based on the utilization of a </a:t>
                      </a:r>
                      <a:r>
                        <a:rPr lang="en-US" sz="1800" b="0" i="0" kern="1200" dirty="0" err="1">
                          <a:solidFill>
                            <a:schemeClr val="tx1"/>
                          </a:solidFill>
                          <a:effectLst/>
                          <a:latin typeface="+mn-lt"/>
                          <a:ea typeface="+mn-ea"/>
                          <a:cs typeface="+mn-cs"/>
                        </a:rPr>
                        <a:t>neurofuzzy</a:t>
                      </a:r>
                      <a:r>
                        <a:rPr lang="en-US" sz="1800" b="0" i="0" kern="1200" dirty="0">
                          <a:solidFill>
                            <a:schemeClr val="tx1"/>
                          </a:solidFill>
                          <a:effectLst/>
                          <a:latin typeface="+mn-lt"/>
                          <a:ea typeface="+mn-ea"/>
                          <a:cs typeface="+mn-cs"/>
                        </a:rPr>
                        <a:t> model is investigated, in order to predict the direction of the market in case of FTSE100 and New York stock exchange returns. Moreover, it is demonstrated that the incorporation of the estimates of the conditional volatility changes, according to the theory of Bekaert and Wu (2000), strongly enhances the predictability of the </a:t>
                      </a:r>
                      <a:r>
                        <a:rPr lang="en-US" sz="1800" b="0" i="0" kern="1200" dirty="0" err="1">
                          <a:solidFill>
                            <a:schemeClr val="tx1"/>
                          </a:solidFill>
                          <a:effectLst/>
                          <a:latin typeface="+mn-lt"/>
                          <a:ea typeface="+mn-ea"/>
                          <a:cs typeface="+mn-cs"/>
                        </a:rPr>
                        <a:t>neurofuzzy</a:t>
                      </a:r>
                      <a:r>
                        <a:rPr lang="en-US" sz="1800" b="0" i="0" kern="1200" dirty="0">
                          <a:solidFill>
                            <a:schemeClr val="tx1"/>
                          </a:solidFill>
                          <a:effectLst/>
                          <a:latin typeface="+mn-lt"/>
                          <a:ea typeface="+mn-ea"/>
                          <a:cs typeface="+mn-cs"/>
                        </a:rPr>
                        <a:t> model, as it provides valid information for a potential turning point on the next trading day. </a:t>
                      </a:r>
                      <a:endParaRPr lang="en-IN" b="0" dirty="0">
                        <a:latin typeface="Times New Roman" panose="02020603050405020304" pitchFamily="18" charset="0"/>
                        <a:cs typeface="Times New Roman" panose="02020603050405020304" pitchFamily="18" charset="0"/>
                      </a:endParaRPr>
                    </a:p>
                  </a:txBody>
                  <a:tcPr/>
                </a:tc>
                <a:tc>
                  <a:txBody>
                    <a:bodyPr/>
                    <a:lstStyle/>
                    <a:p>
                      <a:r>
                        <a:rPr lang="en-IN" sz="1800" b="1" i="0" kern="1200" dirty="0">
                          <a:solidFill>
                            <a:schemeClr val="tx1"/>
                          </a:solidFill>
                          <a:effectLst/>
                          <a:latin typeface="+mn-lt"/>
                          <a:ea typeface="+mn-ea"/>
                          <a:cs typeface="+mn-cs"/>
                        </a:rPr>
                        <a:t>S. </a:t>
                      </a:r>
                      <a:r>
                        <a:rPr lang="en-IN" sz="1800" b="1" i="0" kern="1200" dirty="0" err="1">
                          <a:solidFill>
                            <a:schemeClr val="tx1"/>
                          </a:solidFill>
                          <a:effectLst/>
                          <a:latin typeface="+mn-lt"/>
                          <a:ea typeface="+mn-ea"/>
                          <a:cs typeface="+mn-cs"/>
                        </a:rPr>
                        <a:t>Bekiros</a:t>
                      </a:r>
                      <a:endParaRPr lang="en-IN" sz="1800" b="1" i="0" kern="1200" dirty="0">
                        <a:solidFill>
                          <a:schemeClr val="tx1"/>
                        </a:solidFill>
                        <a:effectLst/>
                        <a:latin typeface="+mn-lt"/>
                        <a:ea typeface="+mn-ea"/>
                        <a:cs typeface="+mn-cs"/>
                      </a:endParaRPr>
                    </a:p>
                    <a:p>
                      <a:br>
                        <a:rPr lang="en-IN" dirty="0"/>
                      </a:br>
                      <a:endParaRPr lang="en-IN" b="0" dirty="0">
                        <a:latin typeface="Times New Roman" panose="02020603050405020304" pitchFamily="18" charset="0"/>
                        <a:cs typeface="Times New Roman" panose="02020603050405020304" pitchFamily="18" charset="0"/>
                      </a:endParaRPr>
                    </a:p>
                  </a:txBody>
                  <a:tcPr/>
                </a:tc>
                <a:tc>
                  <a:txBody>
                    <a:bodyPr/>
                    <a:lstStyle/>
                    <a:p>
                      <a:r>
                        <a:rPr lang="en-IN" b="0" dirty="0">
                          <a:latin typeface="Times New Roman" panose="02020603050405020304" pitchFamily="18" charset="0"/>
                          <a:cs typeface="Times New Roman" panose="02020603050405020304" pitchFamily="18" charset="0"/>
                        </a:rPr>
                        <a:t>2011</a:t>
                      </a:r>
                      <a:endParaRPr lang="en-IN" b="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9506</Words>
  <Application>WPS Presentation</Application>
  <PresentationFormat>Widescreen</PresentationFormat>
  <Paragraphs>188</Paragraphs>
  <Slides>14</Slides>
  <Notes>0</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14</vt:i4>
      </vt:variant>
    </vt:vector>
  </HeadingPairs>
  <TitlesOfParts>
    <vt:vector size="38" baseType="lpstr">
      <vt:lpstr>Arial</vt:lpstr>
      <vt:lpstr>SimSun</vt:lpstr>
      <vt:lpstr>Wingdings</vt:lpstr>
      <vt:lpstr>Times New Roman</vt:lpstr>
      <vt:lpstr>Calibri</vt:lpstr>
      <vt:lpstr>Microsoft YaHei</vt:lpstr>
      <vt:lpstr>Arial Unicode MS</vt:lpstr>
      <vt:lpstr>Calibri Light</vt:lpstr>
      <vt:lpstr>Malgun Gothic Semilight</vt:lpstr>
      <vt:lpstr>PMingLiU-ExtB</vt:lpstr>
      <vt:lpstr>Consolas</vt:lpstr>
      <vt:lpstr>Comic Sans MS</vt:lpstr>
      <vt:lpstr>Candara Light</vt:lpstr>
      <vt:lpstr>Candara</vt:lpstr>
      <vt:lpstr>Yu Gothic Medium</vt:lpstr>
      <vt:lpstr>Yu Gothic</vt:lpstr>
      <vt:lpstr>Corbel</vt:lpstr>
      <vt:lpstr>Corbel Light</vt:lpstr>
      <vt:lpstr>Javanese Text</vt:lpstr>
      <vt:lpstr>Ink Free</vt:lpstr>
      <vt:lpstr>Leelawadee UI</vt:lpstr>
      <vt:lpstr>Microsoft Tai Le</vt:lpstr>
      <vt:lpstr>Microsoft Yi Baiti</vt:lpstr>
      <vt:lpstr>Business Cooperate</vt:lpstr>
      <vt:lpstr>Stock market analyse </vt:lpstr>
      <vt:lpstr>INTRODUCTION</vt:lpstr>
      <vt:lpstr>Abstract </vt:lpstr>
      <vt:lpstr>Existing system</vt:lpstr>
      <vt:lpstr>PowerPoint 演示文稿</vt:lpstr>
      <vt:lpstr>Proposed system:</vt:lpstr>
      <vt:lpstr>Problem statement</vt:lpstr>
      <vt:lpstr>MODULES</vt:lpstr>
      <vt:lpstr>LITERATURE SURVEY</vt:lpstr>
      <vt:lpstr>LITERATURE SURVEY</vt:lpstr>
      <vt:lpstr>LITERATURE SURVEY</vt:lpstr>
      <vt:lpstr>LITERATURE SURVEY</vt:lpstr>
      <vt:lpstr>LITERATURE SURVEY</vt:lpstr>
      <vt:lpstr>REFERNCE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analyse </dc:title>
  <dc:creator>abn infotech</dc:creator>
  <cp:lastModifiedBy>shrus</cp:lastModifiedBy>
  <cp:revision>32</cp:revision>
  <dcterms:created xsi:type="dcterms:W3CDTF">2019-08-20T09:57:00Z</dcterms:created>
  <dcterms:modified xsi:type="dcterms:W3CDTF">2019-10-21T07:54:12Z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1033-11.2.0.8991</vt:lpwstr>
  </property>
</Properties>
</file>