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a53afb95a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5a53afb95a_2_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5a53afb95a_2_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a53afb95a_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5a53afb95a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a53afb95a_2_1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5a53afb95a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59" name="Google Shape;59;p14"/>
          <p:cNvCxnSpPr/>
          <p:nvPr/>
        </p:nvCxnSpPr>
        <p:spPr>
          <a:xfrm>
            <a:off x="475488" y="671545"/>
            <a:ext cx="8211312" cy="0"/>
          </a:xfrm>
          <a:prstGeom prst="straightConnector1">
            <a:avLst/>
          </a:prstGeom>
          <a:noFill/>
          <a:ln cap="flat" cmpd="sng" w="57150">
            <a:solidFill>
              <a:srgbClr val="C00000"/>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p15"/>
          <p:cNvCxnSpPr/>
          <p:nvPr/>
        </p:nvCxnSpPr>
        <p:spPr>
          <a:xfrm>
            <a:off x="475488" y="671545"/>
            <a:ext cx="8211312" cy="0"/>
          </a:xfrm>
          <a:prstGeom prst="straightConnector1">
            <a:avLst/>
          </a:prstGeom>
          <a:noFill/>
          <a:ln cap="flat" cmpd="sng" w="57150">
            <a:solidFill>
              <a:srgbClr val="C00000"/>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6"/>
          <p:cNvSpPr txBox="1"/>
          <p:nvPr>
            <p:ph type="title"/>
          </p:nvPr>
        </p:nvSpPr>
        <p:spPr>
          <a:xfrm>
            <a:off x="477748" y="401533"/>
            <a:ext cx="8229600" cy="208597"/>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16"/>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7"/>
          <p:cNvSpPr txBox="1"/>
          <p:nvPr>
            <p:ph type="title"/>
          </p:nvPr>
        </p:nvSpPr>
        <p:spPr>
          <a:xfrm>
            <a:off x="623888" y="1282304"/>
            <a:ext cx="7886700" cy="2139553"/>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1" name="Google Shape;71;p17"/>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8"/>
          <p:cNvSpPr txBox="1"/>
          <p:nvPr>
            <p:ph type="title"/>
          </p:nvPr>
        </p:nvSpPr>
        <p:spPr>
          <a:xfrm>
            <a:off x="457200" y="401533"/>
            <a:ext cx="8229600" cy="208597"/>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18"/>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9"/>
          <p:cNvSpPr txBox="1"/>
          <p:nvPr>
            <p:ph type="title"/>
          </p:nvPr>
        </p:nvSpPr>
        <p:spPr>
          <a:xfrm>
            <a:off x="629841" y="273845"/>
            <a:ext cx="7886700" cy="994172"/>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4" name="Google Shape;84;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1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6" name="Google Shape;86;p1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9"/>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0"/>
          <p:cNvSpPr txBox="1"/>
          <p:nvPr>
            <p:ph type="title"/>
          </p:nvPr>
        </p:nvSpPr>
        <p:spPr>
          <a:xfrm>
            <a:off x="457200" y="401533"/>
            <a:ext cx="8229600" cy="208597"/>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0"/>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95" name="Google Shape;95;p20"/>
          <p:cNvCxnSpPr/>
          <p:nvPr/>
        </p:nvCxnSpPr>
        <p:spPr>
          <a:xfrm>
            <a:off x="475488" y="671545"/>
            <a:ext cx="8211312" cy="0"/>
          </a:xfrm>
          <a:prstGeom prst="straightConnector1">
            <a:avLst/>
          </a:prstGeom>
          <a:noFill/>
          <a:ln cap="flat" cmpd="sng" w="57150">
            <a:solidFill>
              <a:srgbClr val="C00000"/>
            </a:solidFill>
            <a:prstDash val="solid"/>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21"/>
          <p:cNvSpPr txBox="1"/>
          <p:nvPr>
            <p:ph type="title"/>
          </p:nvPr>
        </p:nvSpPr>
        <p:spPr>
          <a:xfrm>
            <a:off x="629841" y="342900"/>
            <a:ext cx="2949178" cy="120015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1"/>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9" name="Google Shape;99;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0" name="Google Shape;100;p21"/>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178" cy="120015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p:nvPr>
            <p:ph idx="2" type="pic"/>
          </p:nvPr>
        </p:nvSpPr>
        <p:spPr>
          <a:xfrm>
            <a:off x="3887391" y="740570"/>
            <a:ext cx="4629150" cy="3655219"/>
          </a:xfrm>
          <a:prstGeom prst="rect">
            <a:avLst/>
          </a:prstGeom>
          <a:noFill/>
          <a:ln>
            <a:noFill/>
          </a:ln>
        </p:spPr>
      </p:sp>
      <p:sp>
        <p:nvSpPr>
          <p:cNvPr id="106" name="Google Shape;106;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7" name="Google Shape;107;p22"/>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p23"/>
          <p:cNvSpPr txBox="1"/>
          <p:nvPr>
            <p:ph type="title"/>
          </p:nvPr>
        </p:nvSpPr>
        <p:spPr>
          <a:xfrm>
            <a:off x="457200" y="401533"/>
            <a:ext cx="8229600" cy="208597"/>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23"/>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rot="5400000">
            <a:off x="5350073" y="1467445"/>
            <a:ext cx="4358879" cy="1971675"/>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4"/>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24"/>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22" name="Shape 122"/>
        <p:cNvGrpSpPr/>
        <p:nvPr/>
      </p:nvGrpSpPr>
      <p:grpSpPr>
        <a:xfrm>
          <a:off x="0" y="0"/>
          <a:ext cx="0" cy="0"/>
          <a:chOff x="0" y="0"/>
          <a:chExt cx="0" cy="0"/>
        </a:xfrm>
      </p:grpSpPr>
      <p:sp>
        <p:nvSpPr>
          <p:cNvPr id="123" name="Google Shape;123;p25"/>
          <p:cNvSpPr txBox="1"/>
          <p:nvPr>
            <p:ph type="title"/>
          </p:nvPr>
        </p:nvSpPr>
        <p:spPr>
          <a:xfrm>
            <a:off x="457200" y="401533"/>
            <a:ext cx="8229600" cy="208597"/>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5"/>
          <p:cNvSpPr txBox="1"/>
          <p:nvPr>
            <p:ph idx="1" type="body"/>
          </p:nvPr>
        </p:nvSpPr>
        <p:spPr>
          <a:xfrm>
            <a:off x="432262" y="1391770"/>
            <a:ext cx="8279476" cy="2965076"/>
          </a:xfrm>
          <a:prstGeom prst="rect">
            <a:avLst/>
          </a:prstGeom>
          <a:noFill/>
          <a:ln>
            <a:noFill/>
          </a:ln>
        </p:spPr>
        <p:txBody>
          <a:bodyPr anchorCtr="0" anchor="t" bIns="45700" lIns="91425" spcFirstLastPara="1" rIns="91425" wrap="square" tIns="45700">
            <a:noAutofit/>
          </a:bodyPr>
          <a:lstStyle>
            <a:lvl1pPr indent="-295846" lvl="0" marL="457200" marR="0" rtl="0" algn="l">
              <a:lnSpc>
                <a:spcPct val="90000"/>
              </a:lnSpc>
              <a:spcBef>
                <a:spcPts val="10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1pPr>
            <a:lvl2pPr indent="-295846" lvl="1" marL="9144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2pPr>
            <a:lvl3pPr indent="-295846" lvl="2" marL="13716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3pPr>
            <a:lvl4pPr indent="-295846" lvl="3" marL="18288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4pPr>
            <a:lvl5pPr indent="-295846" lvl="4" marL="2286000" marR="0" rtl="0" algn="l">
              <a:lnSpc>
                <a:spcPct val="90000"/>
              </a:lnSpc>
              <a:spcBef>
                <a:spcPts val="500"/>
              </a:spcBef>
              <a:spcAft>
                <a:spcPts val="0"/>
              </a:spcAft>
              <a:buClr>
                <a:schemeClr val="dk2"/>
              </a:buClr>
              <a:buSzPts val="1059"/>
              <a:buFont typeface="Arial"/>
              <a:buChar char="•"/>
              <a:defRPr b="0" i="0" sz="1059"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5" name="Google Shape;125;p25"/>
          <p:cNvSpPr txBox="1"/>
          <p:nvPr>
            <p:ph idx="2" type="subTitle"/>
          </p:nvPr>
        </p:nvSpPr>
        <p:spPr>
          <a:xfrm>
            <a:off x="432262" y="877420"/>
            <a:ext cx="8279476" cy="242047"/>
          </a:xfrm>
          <a:prstGeom prst="rect">
            <a:avLst/>
          </a:prstGeom>
          <a:noFill/>
          <a:ln>
            <a:noFill/>
          </a:ln>
        </p:spPr>
        <p:txBody>
          <a:bodyPr anchorCtr="0" anchor="t" bIns="0" lIns="0" spcFirstLastPara="1" rIns="0" wrap="square" tIns="0">
            <a:noAutofit/>
          </a:bodyPr>
          <a:lstStyle>
            <a:lvl1pPr lvl="0" marR="0" rtl="0" algn="l">
              <a:lnSpc>
                <a:spcPct val="110000"/>
              </a:lnSpc>
              <a:spcBef>
                <a:spcPts val="882"/>
              </a:spcBef>
              <a:spcAft>
                <a:spcPts val="0"/>
              </a:spcAft>
              <a:buClr>
                <a:schemeClr val="dk2"/>
              </a:buClr>
              <a:buSzPts val="1324"/>
              <a:buFont typeface="Arial"/>
              <a:buNone/>
              <a:defRPr b="0" i="0" sz="1324"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2">
  <p:cSld name="DEFAULT-2">
    <p:spTree>
      <p:nvGrpSpPr>
        <p:cNvPr id="126" name="Shape 126"/>
        <p:cNvGrpSpPr/>
        <p:nvPr/>
      </p:nvGrpSpPr>
      <p:grpSpPr>
        <a:xfrm>
          <a:off x="0" y="0"/>
          <a:ext cx="0" cy="0"/>
          <a:chOff x="0" y="0"/>
          <a:chExt cx="0" cy="0"/>
        </a:xfrm>
      </p:grpSpPr>
      <p:sp>
        <p:nvSpPr>
          <p:cNvPr id="127" name="Google Shape;127;p26"/>
          <p:cNvSpPr txBox="1"/>
          <p:nvPr>
            <p:ph type="title"/>
          </p:nvPr>
        </p:nvSpPr>
        <p:spPr>
          <a:xfrm>
            <a:off x="685800" y="142077"/>
            <a:ext cx="6438900" cy="318549"/>
          </a:xfrm>
          <a:prstGeom prst="rect">
            <a:avLst/>
          </a:prstGeom>
          <a:noFill/>
          <a:ln>
            <a:noFill/>
          </a:ln>
        </p:spPr>
        <p:txBody>
          <a:bodyPr anchorCtr="0" anchor="ctr" bIns="45700" lIns="0" spcFirstLastPara="1" rIns="0" wrap="square" tIns="4570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01533"/>
            <a:ext cx="8229600" cy="208597"/>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203243" y="4713173"/>
            <a:ext cx="1406792" cy="3279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pos="288">
          <p15:clr>
            <a:srgbClr val="F26B43"/>
          </p15:clr>
        </p15:guide>
        <p15:guide id="4" pos="5472">
          <p15:clr>
            <a:srgbClr val="F26B43"/>
          </p15:clr>
        </p15:guide>
        <p15:guide id="5" orient="horz" pos="3024">
          <p15:clr>
            <a:srgbClr val="F26B43"/>
          </p15:clr>
        </p15:guide>
        <p15:guide id="6" orient="horz" pos="2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nvSpPr>
        <p:spPr>
          <a:xfrm>
            <a:off x="458068" y="803848"/>
            <a:ext cx="8228700" cy="9852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C00000"/>
              </a:buClr>
              <a:buSzPts val="3200"/>
              <a:buFont typeface="Arial"/>
              <a:buNone/>
            </a:pPr>
            <a:r>
              <a:rPr b="0" i="0" lang="en" sz="3200" u="none" cap="none" strike="noStrike">
                <a:solidFill>
                  <a:srgbClr val="C00000"/>
                </a:solidFill>
                <a:latin typeface="Arial"/>
                <a:ea typeface="Arial"/>
                <a:cs typeface="Arial"/>
                <a:sym typeface="Arial"/>
              </a:rPr>
              <a:t>Digital Product Concept: </a:t>
            </a:r>
            <a:r>
              <a:rPr lang="en" sz="3200">
                <a:solidFill>
                  <a:schemeClr val="dk1"/>
                </a:solidFill>
              </a:rPr>
              <a:t>Mobile Device Real Time AR Virtual Try On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5808617" y="387623"/>
            <a:ext cx="2860766"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Clr>
                <a:schemeClr val="dk2"/>
              </a:buClr>
              <a:buSzPts val="1600"/>
              <a:buFont typeface="Arial"/>
              <a:buNone/>
            </a:pPr>
            <a:r>
              <a:rPr b="0" i="1" lang="en" sz="1600" u="none" cap="none" strike="noStrike">
                <a:solidFill>
                  <a:schemeClr val="dk2"/>
                </a:solidFill>
                <a:latin typeface="Arial"/>
                <a:ea typeface="Arial"/>
                <a:cs typeface="Arial"/>
                <a:sym typeface="Arial"/>
              </a:rPr>
              <a:t>Digital Product Concept</a:t>
            </a:r>
            <a:endParaRPr/>
          </a:p>
        </p:txBody>
      </p:sp>
      <p:sp>
        <p:nvSpPr>
          <p:cNvPr id="139" name="Google Shape;139;p28"/>
          <p:cNvSpPr txBox="1"/>
          <p:nvPr/>
        </p:nvSpPr>
        <p:spPr>
          <a:xfrm>
            <a:off x="383177" y="318372"/>
            <a:ext cx="2403566" cy="3000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2000" u="none" cap="none" strike="noStrike">
                <a:solidFill>
                  <a:srgbClr val="C00000"/>
                </a:solidFill>
                <a:latin typeface="Calibri"/>
                <a:ea typeface="Calibri"/>
                <a:cs typeface="Calibri"/>
                <a:sym typeface="Calibri"/>
              </a:rPr>
              <a:t>Concept name…</a:t>
            </a:r>
            <a:endParaRPr/>
          </a:p>
        </p:txBody>
      </p:sp>
      <p:sp>
        <p:nvSpPr>
          <p:cNvPr id="140" name="Google Shape;140;p28"/>
          <p:cNvSpPr txBox="1"/>
          <p:nvPr/>
        </p:nvSpPr>
        <p:spPr>
          <a:xfrm>
            <a:off x="383177" y="739649"/>
            <a:ext cx="240356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Vision Statement</a:t>
            </a:r>
            <a:endParaRPr/>
          </a:p>
        </p:txBody>
      </p:sp>
      <p:sp>
        <p:nvSpPr>
          <p:cNvPr id="141" name="Google Shape;141;p28"/>
          <p:cNvSpPr/>
          <p:nvPr/>
        </p:nvSpPr>
        <p:spPr>
          <a:xfrm>
            <a:off x="487679" y="934335"/>
            <a:ext cx="8181704" cy="723656"/>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8"/>
          <p:cNvSpPr txBox="1"/>
          <p:nvPr/>
        </p:nvSpPr>
        <p:spPr>
          <a:xfrm>
            <a:off x="465899" y="914750"/>
            <a:ext cx="8181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Transform the in-store shopping experience so that a guest uses their mobile device to visualize themselves or a fellow shopper wearing any clothing item or accessory currently in the store and the current assortment catalog and see what combinations of clothing items, accessories, styles, colors, and customization options would look like. Built-in AI technology auto-suggests other clothing items and accessories that go with the items the guest is considering or fit with the guest's prior interests and purchases. </a:t>
            </a:r>
            <a:endParaRPr/>
          </a:p>
        </p:txBody>
      </p:sp>
      <p:sp>
        <p:nvSpPr>
          <p:cNvPr id="143" name="Google Shape;143;p28"/>
          <p:cNvSpPr txBox="1"/>
          <p:nvPr/>
        </p:nvSpPr>
        <p:spPr>
          <a:xfrm>
            <a:off x="383177" y="1739285"/>
            <a:ext cx="373597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Current State Pain Points / Problem to be Solved</a:t>
            </a:r>
            <a:endParaRPr/>
          </a:p>
        </p:txBody>
      </p:sp>
      <p:sp>
        <p:nvSpPr>
          <p:cNvPr id="144" name="Google Shape;144;p28"/>
          <p:cNvSpPr/>
          <p:nvPr/>
        </p:nvSpPr>
        <p:spPr>
          <a:xfrm>
            <a:off x="487678" y="1936121"/>
            <a:ext cx="3875317" cy="1231622"/>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28"/>
          <p:cNvSpPr txBox="1"/>
          <p:nvPr/>
        </p:nvSpPr>
        <p:spPr>
          <a:xfrm>
            <a:off x="546483" y="2011181"/>
            <a:ext cx="3631500" cy="1169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Guests cannot try on clothing and accessories that are not in store • Guests don’t know what accessories are available that are not in stores</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Guests are not sure what combinations of clothing and accessories are appropriate or look good on them</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Guests want to be able to see customization options, color combinations, etc., then and there</a:t>
            </a:r>
            <a:r>
              <a:rPr lang="en" sz="1000">
                <a:solidFill>
                  <a:schemeClr val="dk1"/>
                </a:solidFill>
                <a:latin typeface="Calibri"/>
                <a:ea typeface="Calibri"/>
                <a:cs typeface="Calibri"/>
                <a:sym typeface="Calibri"/>
              </a:rPr>
              <a:t>.</a:t>
            </a:r>
            <a:endParaRPr/>
          </a:p>
        </p:txBody>
      </p:sp>
      <p:sp>
        <p:nvSpPr>
          <p:cNvPr id="146" name="Google Shape;146;p28"/>
          <p:cNvSpPr txBox="1"/>
          <p:nvPr/>
        </p:nvSpPr>
        <p:spPr>
          <a:xfrm>
            <a:off x="4589418" y="1728372"/>
            <a:ext cx="373597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Possible Opportunities for lululemon</a:t>
            </a:r>
            <a:endParaRPr/>
          </a:p>
        </p:txBody>
      </p:sp>
      <p:sp>
        <p:nvSpPr>
          <p:cNvPr id="147" name="Google Shape;147;p28"/>
          <p:cNvSpPr/>
          <p:nvPr/>
        </p:nvSpPr>
        <p:spPr>
          <a:xfrm>
            <a:off x="4641669" y="1936121"/>
            <a:ext cx="4014652" cy="1231622"/>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28"/>
          <p:cNvSpPr txBox="1"/>
          <p:nvPr/>
        </p:nvSpPr>
        <p:spPr>
          <a:xfrm>
            <a:off x="4641676" y="1919025"/>
            <a:ext cx="40146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A real-time Augmented Reality mobile app to digitally “try on” clothing and accessories on themselves, their friends and family, etc.</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AR capability to show customization options visually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Social media integration so that a guest can post pictures of themselves digitally wearing the items they just purchased (using digital clothing) prior to receiving the physical items</a:t>
            </a:r>
            <a:endParaRPr/>
          </a:p>
        </p:txBody>
      </p:sp>
      <p:sp>
        <p:nvSpPr>
          <p:cNvPr id="149" name="Google Shape;149;p28"/>
          <p:cNvSpPr txBox="1"/>
          <p:nvPr/>
        </p:nvSpPr>
        <p:spPr>
          <a:xfrm>
            <a:off x="383177" y="3249038"/>
            <a:ext cx="373597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Potential Impact / ROI of a lululemon Offering</a:t>
            </a:r>
            <a:endParaRPr/>
          </a:p>
        </p:txBody>
      </p:sp>
      <p:sp>
        <p:nvSpPr>
          <p:cNvPr id="150" name="Google Shape;150;p28"/>
          <p:cNvSpPr/>
          <p:nvPr/>
        </p:nvSpPr>
        <p:spPr>
          <a:xfrm>
            <a:off x="487678" y="3445874"/>
            <a:ext cx="3875317" cy="1231622"/>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8"/>
          <p:cNvSpPr txBox="1"/>
          <p:nvPr/>
        </p:nvSpPr>
        <p:spPr>
          <a:xfrm>
            <a:off x="510138" y="3569300"/>
            <a:ext cx="3830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 Increased sales of clothing and accessories</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Increased up-sell and cross-sell of related clothing and accessories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Increased customer affinity from access to easily visualized large assortment and customization options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Increased community and social media activity and connectivity from use of lululemon branded mobile app</a:t>
            </a:r>
            <a:endParaRPr/>
          </a:p>
        </p:txBody>
      </p:sp>
      <p:sp>
        <p:nvSpPr>
          <p:cNvPr id="152" name="Google Shape;152;p28"/>
          <p:cNvSpPr txBox="1"/>
          <p:nvPr/>
        </p:nvSpPr>
        <p:spPr>
          <a:xfrm>
            <a:off x="4589418" y="3238125"/>
            <a:ext cx="373597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Risks and Challenges</a:t>
            </a:r>
            <a:endParaRPr/>
          </a:p>
        </p:txBody>
      </p:sp>
      <p:sp>
        <p:nvSpPr>
          <p:cNvPr id="153" name="Google Shape;153;p28"/>
          <p:cNvSpPr/>
          <p:nvPr/>
        </p:nvSpPr>
        <p:spPr>
          <a:xfrm>
            <a:off x="4641669" y="3445874"/>
            <a:ext cx="4014652" cy="1231622"/>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8"/>
          <p:cNvSpPr txBox="1"/>
          <p:nvPr/>
        </p:nvSpPr>
        <p:spPr>
          <a:xfrm>
            <a:off x="4693894" y="3516239"/>
            <a:ext cx="3631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 Is real time AR technology fast and accurate enough to make the user experience easy and fun?</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Do stores have sufficiently fast and reliable wifi for customers' mobile devices?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nvSpPr>
        <p:spPr>
          <a:xfrm>
            <a:off x="5129350" y="387623"/>
            <a:ext cx="3540033" cy="184666"/>
          </a:xfrm>
          <a:prstGeom prst="rect">
            <a:avLst/>
          </a:prstGeom>
          <a:noFill/>
          <a:ln>
            <a:noFill/>
          </a:ln>
        </p:spPr>
        <p:txBody>
          <a:bodyPr anchorCtr="0" anchor="b" bIns="0" lIns="0" spcFirstLastPara="1" rIns="0" wrap="square" tIns="0">
            <a:spAutoFit/>
          </a:bodyPr>
          <a:lstStyle/>
          <a:p>
            <a:pPr indent="0" lvl="0" marL="0" marR="0" rtl="0" algn="r">
              <a:spcBef>
                <a:spcPts val="0"/>
              </a:spcBef>
              <a:spcAft>
                <a:spcPts val="0"/>
              </a:spcAft>
              <a:buClr>
                <a:schemeClr val="dk2"/>
              </a:buClr>
              <a:buSzPts val="1600"/>
              <a:buFont typeface="Arial"/>
              <a:buNone/>
            </a:pPr>
            <a:r>
              <a:rPr b="0" i="1" lang="en" sz="1600">
                <a:solidFill>
                  <a:schemeClr val="dk2"/>
                </a:solidFill>
                <a:latin typeface="Arial"/>
                <a:ea typeface="Arial"/>
                <a:cs typeface="Arial"/>
                <a:sym typeface="Arial"/>
              </a:rPr>
              <a:t>Proposed Digital Product or Service</a:t>
            </a:r>
            <a:endParaRPr/>
          </a:p>
        </p:txBody>
      </p:sp>
      <p:sp>
        <p:nvSpPr>
          <p:cNvPr id="160" name="Google Shape;160;p29"/>
          <p:cNvSpPr txBox="1"/>
          <p:nvPr/>
        </p:nvSpPr>
        <p:spPr>
          <a:xfrm>
            <a:off x="383177" y="318372"/>
            <a:ext cx="2403566" cy="3000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C00000"/>
                </a:solidFill>
                <a:latin typeface="Calibri"/>
                <a:ea typeface="Calibri"/>
                <a:cs typeface="Calibri"/>
                <a:sym typeface="Calibri"/>
              </a:rPr>
              <a:t>Concept name…</a:t>
            </a:r>
            <a:endParaRPr/>
          </a:p>
        </p:txBody>
      </p:sp>
      <p:sp>
        <p:nvSpPr>
          <p:cNvPr id="161" name="Google Shape;161;p29"/>
          <p:cNvSpPr txBox="1"/>
          <p:nvPr/>
        </p:nvSpPr>
        <p:spPr>
          <a:xfrm>
            <a:off x="383177" y="739649"/>
            <a:ext cx="2403566"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Product Description</a:t>
            </a:r>
            <a:endParaRPr/>
          </a:p>
        </p:txBody>
      </p:sp>
      <p:sp>
        <p:nvSpPr>
          <p:cNvPr id="162" name="Google Shape;162;p29"/>
          <p:cNvSpPr/>
          <p:nvPr/>
        </p:nvSpPr>
        <p:spPr>
          <a:xfrm>
            <a:off x="487679" y="934335"/>
            <a:ext cx="8181704" cy="476453"/>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9"/>
          <p:cNvSpPr txBox="1"/>
          <p:nvPr/>
        </p:nvSpPr>
        <p:spPr>
          <a:xfrm>
            <a:off x="396234" y="1441775"/>
            <a:ext cx="4027719"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Visualization or Description of Customer Experience  </a:t>
            </a:r>
            <a:endParaRPr/>
          </a:p>
        </p:txBody>
      </p:sp>
      <p:sp>
        <p:nvSpPr>
          <p:cNvPr id="164" name="Google Shape;164;p29"/>
          <p:cNvSpPr/>
          <p:nvPr/>
        </p:nvSpPr>
        <p:spPr>
          <a:xfrm>
            <a:off x="457200" y="1680500"/>
            <a:ext cx="4323600" cy="30027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9"/>
          <p:cNvSpPr txBox="1"/>
          <p:nvPr/>
        </p:nvSpPr>
        <p:spPr>
          <a:xfrm>
            <a:off x="5068381" y="1443012"/>
            <a:ext cx="3679384" cy="2077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C00000"/>
                </a:solidFill>
                <a:latin typeface="Calibri"/>
                <a:ea typeface="Calibri"/>
                <a:cs typeface="Calibri"/>
                <a:sym typeface="Calibri"/>
              </a:rPr>
              <a:t>Minimum Viable Product Features / Functionality</a:t>
            </a:r>
            <a:endParaRPr/>
          </a:p>
        </p:txBody>
      </p:sp>
      <p:sp>
        <p:nvSpPr>
          <p:cNvPr id="166" name="Google Shape;166;p29"/>
          <p:cNvSpPr/>
          <p:nvPr/>
        </p:nvSpPr>
        <p:spPr>
          <a:xfrm>
            <a:off x="5129350" y="1636459"/>
            <a:ext cx="3540033" cy="3046574"/>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9"/>
          <p:cNvSpPr txBox="1"/>
          <p:nvPr/>
        </p:nvSpPr>
        <p:spPr>
          <a:xfrm>
            <a:off x="465899" y="914750"/>
            <a:ext cx="8056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A mobile app frontend and an AI engine and database backend that enable real-time AR visualization and auto-suggestion of clothing and accessories in inventory, either physically in the store or available for shipping to the guest. </a:t>
            </a:r>
            <a:endParaRPr/>
          </a:p>
        </p:txBody>
      </p:sp>
      <p:sp>
        <p:nvSpPr>
          <p:cNvPr id="168" name="Google Shape;168;p29"/>
          <p:cNvSpPr txBox="1"/>
          <p:nvPr/>
        </p:nvSpPr>
        <p:spPr>
          <a:xfrm>
            <a:off x="5103215" y="1641311"/>
            <a:ext cx="3540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000">
                <a:solidFill>
                  <a:schemeClr val="dk1"/>
                </a:solidFill>
                <a:latin typeface="Calibri"/>
                <a:ea typeface="Calibri"/>
                <a:cs typeface="Calibri"/>
                <a:sym typeface="Calibri"/>
              </a:rPr>
              <a:t>Mobile app for IOS and Android that performs real-time AR visualization</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Catalog functionality for guest to search and pick clothing items and accessories of interest</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 Social media integration </a:t>
            </a:r>
            <a:endParaRPr sz="1000">
              <a:solidFill>
                <a:schemeClr val="dk1"/>
              </a:solidFill>
              <a:latin typeface="Calibri"/>
              <a:ea typeface="Calibri"/>
              <a:cs typeface="Calibri"/>
              <a:sym typeface="Calibri"/>
            </a:endParaRPr>
          </a:p>
          <a:p>
            <a:pPr indent="0" lvl="0" marL="0" marR="0" rtl="0" algn="l">
              <a:spcBef>
                <a:spcPts val="0"/>
              </a:spcBef>
              <a:spcAft>
                <a:spcPts val="0"/>
              </a:spcAft>
              <a:buNone/>
            </a:pPr>
            <a:r>
              <a:rPr lang="en" sz="1000">
                <a:solidFill>
                  <a:schemeClr val="dk1"/>
                </a:solidFill>
                <a:latin typeface="Calibri"/>
                <a:ea typeface="Calibri"/>
                <a:cs typeface="Calibri"/>
                <a:sym typeface="Calibri"/>
              </a:rPr>
              <a:t>• Digital versions of clothing and accessories in inventory to provide guests with digital pictures or videos of themselves wearing the digital versions of the clothing and accessories they bought</a:t>
            </a:r>
            <a:r>
              <a:rPr lang="en" sz="1000">
                <a:solidFill>
                  <a:schemeClr val="dk1"/>
                </a:solidFill>
                <a:latin typeface="Calibri"/>
                <a:ea typeface="Calibri"/>
                <a:cs typeface="Calibri"/>
                <a:sym typeface="Calibri"/>
              </a:rPr>
              <a:t>.</a:t>
            </a:r>
            <a:endParaRPr/>
          </a:p>
        </p:txBody>
      </p:sp>
      <p:sp>
        <p:nvSpPr>
          <p:cNvPr id="169" name="Google Shape;169;p29"/>
          <p:cNvSpPr txBox="1"/>
          <p:nvPr/>
        </p:nvSpPr>
        <p:spPr>
          <a:xfrm>
            <a:off x="675275" y="1897525"/>
            <a:ext cx="4027800" cy="25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 Guest connects to store network and downloads the lululemon mobile app</a:t>
            </a:r>
            <a:endParaRPr sz="1000"/>
          </a:p>
          <a:p>
            <a:pPr indent="0" lvl="0" marL="0" rtl="0" algn="l">
              <a:spcBef>
                <a:spcPts val="0"/>
              </a:spcBef>
              <a:spcAft>
                <a:spcPts val="0"/>
              </a:spcAft>
              <a:buNone/>
            </a:pPr>
            <a:r>
              <a:rPr lang="en" sz="1000"/>
              <a:t> • Using their mobile device and the app, guest views themselves in a mirror or a fellow shopper through the mobile device camera or by connecting to the camera in the MIRROR platform if available in the store</a:t>
            </a:r>
            <a:endParaRPr sz="1000"/>
          </a:p>
          <a:p>
            <a:pPr indent="0" lvl="0" marL="0" rtl="0" algn="l">
              <a:spcBef>
                <a:spcPts val="0"/>
              </a:spcBef>
              <a:spcAft>
                <a:spcPts val="0"/>
              </a:spcAft>
              <a:buNone/>
            </a:pPr>
            <a:r>
              <a:rPr lang="en" sz="1000"/>
              <a:t> • Guest can try on physical clothing and accessories that are available in the store as well as digitally try on clothing and accessories that are not physically in the store, and then visualize any combination of physical and digital items using the AR app </a:t>
            </a:r>
            <a:endParaRPr sz="1000"/>
          </a:p>
          <a:p>
            <a:pPr indent="0" lvl="0" marL="0" rtl="0" algn="l">
              <a:spcBef>
                <a:spcPts val="0"/>
              </a:spcBef>
              <a:spcAft>
                <a:spcPts val="0"/>
              </a:spcAft>
              <a:buNone/>
            </a:pPr>
            <a:r>
              <a:rPr lang="en" sz="1000"/>
              <a:t>• Guests can select customization options, different colors, different combinations of items, as suggested by the app or selected from a menu in the app</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