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4" r:id="rId1"/>
  </p:sldMasterIdLst>
  <p:notesMasterIdLst>
    <p:notesMasterId r:id="rId25"/>
  </p:notesMasterIdLst>
  <p:sldIdLst>
    <p:sldId id="256" r:id="rId2"/>
    <p:sldId id="257" r:id="rId3"/>
    <p:sldId id="258" r:id="rId4"/>
    <p:sldId id="292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9" r:id="rId23"/>
    <p:sldId id="291" r:id="rId24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26"/>
      <p:bold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Lato" panose="020F0502020204030203" pitchFamily="34" charset="0"/>
      <p:regular r:id="rId32"/>
      <p:bold r:id="rId33"/>
      <p:italic r:id="rId34"/>
      <p:boldItalic r:id="rId35"/>
    </p:embeddedFont>
    <p:embeddedFont>
      <p:font typeface="Nunito" pitchFamily="2" charset="0"/>
      <p:regular r:id="rId36"/>
      <p:bold r:id="rId37"/>
      <p:italic r:id="rId38"/>
      <p:boldItalic r:id="rId39"/>
    </p:embeddedFont>
    <p:embeddedFont>
      <p:font typeface="Nunito SemiBold" pitchFamily="2" charset="0"/>
      <p:bold r:id="rId40"/>
      <p:boldItalic r:id="rId41"/>
    </p:embeddedFont>
    <p:embeddedFont>
      <p:font typeface="Wingdings 3" panose="05040102010807070707" pitchFamily="18" charset="2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A251D8-AB74-4772-9267-0778F2BA4185}">
  <a:tblStyle styleId="{44A251D8-AB74-4772-9267-0778F2BA41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D45FD0-23EB-4CE7-91A0-A0B32E73A5E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CC197DA-889D-4C2A-8162-CB25B2165A2B}">
      <dgm:prSet/>
      <dgm:spPr/>
      <dgm:t>
        <a:bodyPr/>
        <a:lstStyle/>
        <a:p>
          <a:pPr>
            <a:defRPr b="1"/>
          </a:pPr>
          <a:r>
            <a:rPr lang="en-US"/>
            <a:t>Genre wise popular movies</a:t>
          </a:r>
        </a:p>
      </dgm:t>
    </dgm:pt>
    <dgm:pt modelId="{6E3C046C-BBEF-45E6-B9D6-3644DAFAB12E}" type="parTrans" cxnId="{25FB3EF7-4C02-4941-B022-3D9D95C7617F}">
      <dgm:prSet/>
      <dgm:spPr/>
      <dgm:t>
        <a:bodyPr/>
        <a:lstStyle/>
        <a:p>
          <a:endParaRPr lang="en-US"/>
        </a:p>
      </dgm:t>
    </dgm:pt>
    <dgm:pt modelId="{B56A2602-8DAC-4F34-A311-2D501C7C52AA}" type="sibTrans" cxnId="{25FB3EF7-4C02-4941-B022-3D9D95C7617F}">
      <dgm:prSet/>
      <dgm:spPr/>
      <dgm:t>
        <a:bodyPr/>
        <a:lstStyle/>
        <a:p>
          <a:endParaRPr lang="en-US"/>
        </a:p>
      </dgm:t>
    </dgm:pt>
    <dgm:pt modelId="{87189CEF-7D99-4B70-BD5F-8A5A370CCE99}">
      <dgm:prSet/>
      <dgm:spPr/>
      <dgm:t>
        <a:bodyPr/>
        <a:lstStyle/>
        <a:p>
          <a:pPr>
            <a:defRPr b="1"/>
          </a:pPr>
          <a:r>
            <a:rPr lang="en-US"/>
            <a:t>Computed on:</a:t>
          </a:r>
        </a:p>
      </dgm:t>
    </dgm:pt>
    <dgm:pt modelId="{A22F4A39-A47C-44A9-9C66-1B273E09B77B}" type="parTrans" cxnId="{1C7FA7BB-27CF-4E49-8951-B893C3216D15}">
      <dgm:prSet/>
      <dgm:spPr/>
      <dgm:t>
        <a:bodyPr/>
        <a:lstStyle/>
        <a:p>
          <a:endParaRPr lang="en-US"/>
        </a:p>
      </dgm:t>
    </dgm:pt>
    <dgm:pt modelId="{33B2D3C5-A5B0-4B89-82C4-CCD97BB4CA3B}" type="sibTrans" cxnId="{1C7FA7BB-27CF-4E49-8951-B893C3216D15}">
      <dgm:prSet/>
      <dgm:spPr/>
      <dgm:t>
        <a:bodyPr/>
        <a:lstStyle/>
        <a:p>
          <a:endParaRPr lang="en-US"/>
        </a:p>
      </dgm:t>
    </dgm:pt>
    <dgm:pt modelId="{27CB6175-1B82-4D8E-AF10-0B836F2B0E49}">
      <dgm:prSet/>
      <dgm:spPr/>
      <dgm:t>
        <a:bodyPr/>
        <a:lstStyle/>
        <a:p>
          <a:r>
            <a:rPr lang="en-US"/>
            <a:t>Popularity metric from TMDB data</a:t>
          </a:r>
        </a:p>
      </dgm:t>
    </dgm:pt>
    <dgm:pt modelId="{098293F2-08E3-4B13-90C6-91C565936B8B}" type="parTrans" cxnId="{23D936A3-695A-4E97-860C-0F41A45223CB}">
      <dgm:prSet/>
      <dgm:spPr/>
      <dgm:t>
        <a:bodyPr/>
        <a:lstStyle/>
        <a:p>
          <a:endParaRPr lang="en-US"/>
        </a:p>
      </dgm:t>
    </dgm:pt>
    <dgm:pt modelId="{DA55624D-EC06-4601-9EED-871EB6C019FD}" type="sibTrans" cxnId="{23D936A3-695A-4E97-860C-0F41A45223CB}">
      <dgm:prSet/>
      <dgm:spPr/>
      <dgm:t>
        <a:bodyPr/>
        <a:lstStyle/>
        <a:p>
          <a:endParaRPr lang="en-US"/>
        </a:p>
      </dgm:t>
    </dgm:pt>
    <dgm:pt modelId="{2F0CE62C-1B0E-4F3C-89A3-E325D5520318}" type="pres">
      <dgm:prSet presAssocID="{8AD45FD0-23EB-4CE7-91A0-A0B32E73A5E3}" presName="root" presStyleCnt="0">
        <dgm:presLayoutVars>
          <dgm:dir/>
          <dgm:resizeHandles val="exact"/>
        </dgm:presLayoutVars>
      </dgm:prSet>
      <dgm:spPr/>
    </dgm:pt>
    <dgm:pt modelId="{B9106092-0525-4BD9-B41A-FA3EC34635B1}" type="pres">
      <dgm:prSet presAssocID="{ECC197DA-889D-4C2A-8162-CB25B2165A2B}" presName="compNode" presStyleCnt="0"/>
      <dgm:spPr/>
    </dgm:pt>
    <dgm:pt modelId="{8A403216-87F4-4F59-B62A-CF4B0B4DD0B2}" type="pres">
      <dgm:prSet presAssocID="{ECC197DA-889D-4C2A-8162-CB25B2165A2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F428409D-EFDB-4C38-A149-2916B1FD9369}" type="pres">
      <dgm:prSet presAssocID="{ECC197DA-889D-4C2A-8162-CB25B2165A2B}" presName="iconSpace" presStyleCnt="0"/>
      <dgm:spPr/>
    </dgm:pt>
    <dgm:pt modelId="{AC0A40C6-DDD5-4440-8C5A-51E42A4F234E}" type="pres">
      <dgm:prSet presAssocID="{ECC197DA-889D-4C2A-8162-CB25B2165A2B}" presName="parTx" presStyleLbl="revTx" presStyleIdx="0" presStyleCnt="4">
        <dgm:presLayoutVars>
          <dgm:chMax val="0"/>
          <dgm:chPref val="0"/>
        </dgm:presLayoutVars>
      </dgm:prSet>
      <dgm:spPr/>
    </dgm:pt>
    <dgm:pt modelId="{0F57C923-F44B-4174-9171-9D87D147C851}" type="pres">
      <dgm:prSet presAssocID="{ECC197DA-889D-4C2A-8162-CB25B2165A2B}" presName="txSpace" presStyleCnt="0"/>
      <dgm:spPr/>
    </dgm:pt>
    <dgm:pt modelId="{EEB30D13-0033-4F98-AD1E-79749B02F980}" type="pres">
      <dgm:prSet presAssocID="{ECC197DA-889D-4C2A-8162-CB25B2165A2B}" presName="desTx" presStyleLbl="revTx" presStyleIdx="1" presStyleCnt="4">
        <dgm:presLayoutVars/>
      </dgm:prSet>
      <dgm:spPr/>
    </dgm:pt>
    <dgm:pt modelId="{A79C4D1E-361E-45D8-A98D-3388424933BA}" type="pres">
      <dgm:prSet presAssocID="{B56A2602-8DAC-4F34-A311-2D501C7C52AA}" presName="sibTrans" presStyleCnt="0"/>
      <dgm:spPr/>
    </dgm:pt>
    <dgm:pt modelId="{A1D35015-4F21-4A37-8A21-CDA7AA4B7FEE}" type="pres">
      <dgm:prSet presAssocID="{87189CEF-7D99-4B70-BD5F-8A5A370CCE99}" presName="compNode" presStyleCnt="0"/>
      <dgm:spPr/>
    </dgm:pt>
    <dgm:pt modelId="{A183D9C1-7F30-402C-BFCE-9D992C86B9EE}" type="pres">
      <dgm:prSet presAssocID="{87189CEF-7D99-4B70-BD5F-8A5A370CCE9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2F78819-4F0A-496E-8ADF-9EE5E7A52B60}" type="pres">
      <dgm:prSet presAssocID="{87189CEF-7D99-4B70-BD5F-8A5A370CCE99}" presName="iconSpace" presStyleCnt="0"/>
      <dgm:spPr/>
    </dgm:pt>
    <dgm:pt modelId="{CB3B075C-DD84-4326-A655-685346F275C5}" type="pres">
      <dgm:prSet presAssocID="{87189CEF-7D99-4B70-BD5F-8A5A370CCE99}" presName="parTx" presStyleLbl="revTx" presStyleIdx="2" presStyleCnt="4">
        <dgm:presLayoutVars>
          <dgm:chMax val="0"/>
          <dgm:chPref val="0"/>
        </dgm:presLayoutVars>
      </dgm:prSet>
      <dgm:spPr/>
    </dgm:pt>
    <dgm:pt modelId="{E595BE14-559F-448E-9BC1-D9DFC7F10145}" type="pres">
      <dgm:prSet presAssocID="{87189CEF-7D99-4B70-BD5F-8A5A370CCE99}" presName="txSpace" presStyleCnt="0"/>
      <dgm:spPr/>
    </dgm:pt>
    <dgm:pt modelId="{FA4B912B-783C-4BF0-A4E9-9535812A3541}" type="pres">
      <dgm:prSet presAssocID="{87189CEF-7D99-4B70-BD5F-8A5A370CCE99}" presName="desTx" presStyleLbl="revTx" presStyleIdx="3" presStyleCnt="4">
        <dgm:presLayoutVars/>
      </dgm:prSet>
      <dgm:spPr/>
    </dgm:pt>
  </dgm:ptLst>
  <dgm:cxnLst>
    <dgm:cxn modelId="{42997629-95F5-4460-BBF2-FDCB37C490A8}" type="presOf" srcId="{27CB6175-1B82-4D8E-AF10-0B836F2B0E49}" destId="{FA4B912B-783C-4BF0-A4E9-9535812A3541}" srcOrd="0" destOrd="0" presId="urn:microsoft.com/office/officeart/2018/5/layout/CenteredIconLabelDescriptionList"/>
    <dgm:cxn modelId="{05071D7A-3A7E-41C5-8126-368D3E85348D}" type="presOf" srcId="{8AD45FD0-23EB-4CE7-91A0-A0B32E73A5E3}" destId="{2F0CE62C-1B0E-4F3C-89A3-E325D5520318}" srcOrd="0" destOrd="0" presId="urn:microsoft.com/office/officeart/2018/5/layout/CenteredIconLabelDescriptionList"/>
    <dgm:cxn modelId="{23D936A3-695A-4E97-860C-0F41A45223CB}" srcId="{87189CEF-7D99-4B70-BD5F-8A5A370CCE99}" destId="{27CB6175-1B82-4D8E-AF10-0B836F2B0E49}" srcOrd="0" destOrd="0" parTransId="{098293F2-08E3-4B13-90C6-91C565936B8B}" sibTransId="{DA55624D-EC06-4601-9EED-871EB6C019FD}"/>
    <dgm:cxn modelId="{1C7FA7BB-27CF-4E49-8951-B893C3216D15}" srcId="{8AD45FD0-23EB-4CE7-91A0-A0B32E73A5E3}" destId="{87189CEF-7D99-4B70-BD5F-8A5A370CCE99}" srcOrd="1" destOrd="0" parTransId="{A22F4A39-A47C-44A9-9C66-1B273E09B77B}" sibTransId="{33B2D3C5-A5B0-4B89-82C4-CCD97BB4CA3B}"/>
    <dgm:cxn modelId="{7DCFE8D7-916D-4F42-B9AC-7AD05EBA44E2}" type="presOf" srcId="{87189CEF-7D99-4B70-BD5F-8A5A370CCE99}" destId="{CB3B075C-DD84-4326-A655-685346F275C5}" srcOrd="0" destOrd="0" presId="urn:microsoft.com/office/officeart/2018/5/layout/CenteredIconLabelDescriptionList"/>
    <dgm:cxn modelId="{636006E2-D81E-4EFF-B4C3-1CFBAF086AA1}" type="presOf" srcId="{ECC197DA-889D-4C2A-8162-CB25B2165A2B}" destId="{AC0A40C6-DDD5-4440-8C5A-51E42A4F234E}" srcOrd="0" destOrd="0" presId="urn:microsoft.com/office/officeart/2018/5/layout/CenteredIconLabelDescriptionList"/>
    <dgm:cxn modelId="{25FB3EF7-4C02-4941-B022-3D9D95C7617F}" srcId="{8AD45FD0-23EB-4CE7-91A0-A0B32E73A5E3}" destId="{ECC197DA-889D-4C2A-8162-CB25B2165A2B}" srcOrd="0" destOrd="0" parTransId="{6E3C046C-BBEF-45E6-B9D6-3644DAFAB12E}" sibTransId="{B56A2602-8DAC-4F34-A311-2D501C7C52AA}"/>
    <dgm:cxn modelId="{ED7C5ECB-B2AE-4574-BE67-318718969418}" type="presParOf" srcId="{2F0CE62C-1B0E-4F3C-89A3-E325D5520318}" destId="{B9106092-0525-4BD9-B41A-FA3EC34635B1}" srcOrd="0" destOrd="0" presId="urn:microsoft.com/office/officeart/2018/5/layout/CenteredIconLabelDescriptionList"/>
    <dgm:cxn modelId="{BAE0BAD8-24C9-4119-93E1-B22331D96DD6}" type="presParOf" srcId="{B9106092-0525-4BD9-B41A-FA3EC34635B1}" destId="{8A403216-87F4-4F59-B62A-CF4B0B4DD0B2}" srcOrd="0" destOrd="0" presId="urn:microsoft.com/office/officeart/2018/5/layout/CenteredIconLabelDescriptionList"/>
    <dgm:cxn modelId="{7AB9FC22-18FA-45B9-B774-BAB2D7F2BE55}" type="presParOf" srcId="{B9106092-0525-4BD9-B41A-FA3EC34635B1}" destId="{F428409D-EFDB-4C38-A149-2916B1FD9369}" srcOrd="1" destOrd="0" presId="urn:microsoft.com/office/officeart/2018/5/layout/CenteredIconLabelDescriptionList"/>
    <dgm:cxn modelId="{34A3A3CC-282F-4F67-BA4A-FA3F62B33CC5}" type="presParOf" srcId="{B9106092-0525-4BD9-B41A-FA3EC34635B1}" destId="{AC0A40C6-DDD5-4440-8C5A-51E42A4F234E}" srcOrd="2" destOrd="0" presId="urn:microsoft.com/office/officeart/2018/5/layout/CenteredIconLabelDescriptionList"/>
    <dgm:cxn modelId="{030CB41D-A179-4420-992A-55D65B4F5FF7}" type="presParOf" srcId="{B9106092-0525-4BD9-B41A-FA3EC34635B1}" destId="{0F57C923-F44B-4174-9171-9D87D147C851}" srcOrd="3" destOrd="0" presId="urn:microsoft.com/office/officeart/2018/5/layout/CenteredIconLabelDescriptionList"/>
    <dgm:cxn modelId="{841A54AD-7A00-4238-93DA-97991A004624}" type="presParOf" srcId="{B9106092-0525-4BD9-B41A-FA3EC34635B1}" destId="{EEB30D13-0033-4F98-AD1E-79749B02F980}" srcOrd="4" destOrd="0" presId="urn:microsoft.com/office/officeart/2018/5/layout/CenteredIconLabelDescriptionList"/>
    <dgm:cxn modelId="{F85EA345-D8AD-43E2-AEFF-86CC458E0350}" type="presParOf" srcId="{2F0CE62C-1B0E-4F3C-89A3-E325D5520318}" destId="{A79C4D1E-361E-45D8-A98D-3388424933BA}" srcOrd="1" destOrd="0" presId="urn:microsoft.com/office/officeart/2018/5/layout/CenteredIconLabelDescriptionList"/>
    <dgm:cxn modelId="{18E35BF0-6681-4852-8F9E-74F00566FB40}" type="presParOf" srcId="{2F0CE62C-1B0E-4F3C-89A3-E325D5520318}" destId="{A1D35015-4F21-4A37-8A21-CDA7AA4B7FEE}" srcOrd="2" destOrd="0" presId="urn:microsoft.com/office/officeart/2018/5/layout/CenteredIconLabelDescriptionList"/>
    <dgm:cxn modelId="{EE63B28D-8556-4A10-B187-F5C2F827B54E}" type="presParOf" srcId="{A1D35015-4F21-4A37-8A21-CDA7AA4B7FEE}" destId="{A183D9C1-7F30-402C-BFCE-9D992C86B9EE}" srcOrd="0" destOrd="0" presId="urn:microsoft.com/office/officeart/2018/5/layout/CenteredIconLabelDescriptionList"/>
    <dgm:cxn modelId="{C550FCD7-2D26-4BBE-A707-E872C279D4A3}" type="presParOf" srcId="{A1D35015-4F21-4A37-8A21-CDA7AA4B7FEE}" destId="{72F78819-4F0A-496E-8ADF-9EE5E7A52B60}" srcOrd="1" destOrd="0" presId="urn:microsoft.com/office/officeart/2018/5/layout/CenteredIconLabelDescriptionList"/>
    <dgm:cxn modelId="{4C4A0825-24AB-4B52-ADE2-F41A5BA4CC7A}" type="presParOf" srcId="{A1D35015-4F21-4A37-8A21-CDA7AA4B7FEE}" destId="{CB3B075C-DD84-4326-A655-685346F275C5}" srcOrd="2" destOrd="0" presId="urn:microsoft.com/office/officeart/2018/5/layout/CenteredIconLabelDescriptionList"/>
    <dgm:cxn modelId="{932BFB77-67BB-41F8-899F-8FB15A1C16D3}" type="presParOf" srcId="{A1D35015-4F21-4A37-8A21-CDA7AA4B7FEE}" destId="{E595BE14-559F-448E-9BC1-D9DFC7F10145}" srcOrd="3" destOrd="0" presId="urn:microsoft.com/office/officeart/2018/5/layout/CenteredIconLabelDescriptionList"/>
    <dgm:cxn modelId="{FCD39326-D72D-429C-973A-994210F84105}" type="presParOf" srcId="{A1D35015-4F21-4A37-8A21-CDA7AA4B7FEE}" destId="{FA4B912B-783C-4BF0-A4E9-9535812A354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403216-87F4-4F59-B62A-CF4B0B4DD0B2}">
      <dsp:nvSpPr>
        <dsp:cNvPr id="0" name=""/>
        <dsp:cNvSpPr/>
      </dsp:nvSpPr>
      <dsp:spPr>
        <a:xfrm>
          <a:off x="1080866" y="457743"/>
          <a:ext cx="1159444" cy="11594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A40C6-DDD5-4440-8C5A-51E42A4F234E}">
      <dsp:nvSpPr>
        <dsp:cNvPr id="0" name=""/>
        <dsp:cNvSpPr/>
      </dsp:nvSpPr>
      <dsp:spPr>
        <a:xfrm>
          <a:off x="4239" y="1709836"/>
          <a:ext cx="3312699" cy="496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Genre wise popular movies</a:t>
          </a:r>
        </a:p>
      </dsp:txBody>
      <dsp:txXfrm>
        <a:off x="4239" y="1709836"/>
        <a:ext cx="3312699" cy="496904"/>
      </dsp:txXfrm>
    </dsp:sp>
    <dsp:sp modelId="{EEB30D13-0033-4F98-AD1E-79749B02F980}">
      <dsp:nvSpPr>
        <dsp:cNvPr id="0" name=""/>
        <dsp:cNvSpPr/>
      </dsp:nvSpPr>
      <dsp:spPr>
        <a:xfrm>
          <a:off x="4239" y="2249834"/>
          <a:ext cx="3312699" cy="362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3D9C1-7F30-402C-BFCE-9D992C86B9EE}">
      <dsp:nvSpPr>
        <dsp:cNvPr id="0" name=""/>
        <dsp:cNvSpPr/>
      </dsp:nvSpPr>
      <dsp:spPr>
        <a:xfrm>
          <a:off x="4973288" y="457743"/>
          <a:ext cx="1159444" cy="11594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075C-DD84-4326-A655-685346F275C5}">
      <dsp:nvSpPr>
        <dsp:cNvPr id="0" name=""/>
        <dsp:cNvSpPr/>
      </dsp:nvSpPr>
      <dsp:spPr>
        <a:xfrm>
          <a:off x="3896661" y="1709836"/>
          <a:ext cx="3312699" cy="496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Computed on:</a:t>
          </a:r>
        </a:p>
      </dsp:txBody>
      <dsp:txXfrm>
        <a:off x="3896661" y="1709836"/>
        <a:ext cx="3312699" cy="496904"/>
      </dsp:txXfrm>
    </dsp:sp>
    <dsp:sp modelId="{FA4B912B-783C-4BF0-A4E9-9535812A3541}">
      <dsp:nvSpPr>
        <dsp:cNvPr id="0" name=""/>
        <dsp:cNvSpPr/>
      </dsp:nvSpPr>
      <dsp:spPr>
        <a:xfrm>
          <a:off x="3896661" y="2249834"/>
          <a:ext cx="3312699" cy="362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Popularity metric from TMDB data</a:t>
          </a:r>
        </a:p>
      </dsp:txBody>
      <dsp:txXfrm>
        <a:off x="3896661" y="2249834"/>
        <a:ext cx="3312699" cy="362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3fb1ff459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3fb1ff459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profile = Based on the the genre list for each movie, we build a movie profile. Example movie 1 belongs to genre [“Action”],movie 2 is a RomCom movie, and so 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ratings data, which has ratings for a movie by the user, we build a user profile.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entry in the user profile vector depicts the affinity of the user for that specific genre.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3fb1ff459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3fb1ff459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3fb1ff459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3fb1ff459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Pearson Baseline: This method computes the Pearson correlation coefficient between all pairs of users (or items) using baselines for centering instead of means.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3fb1ff459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3fb1ff459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3fb1ff459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3fb1ff459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4d6c54ba0_5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4d6c54ba0_5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SVD++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4d6c54ba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4d6c54ba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4d6c54ba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4d6c54ba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4d6c54ba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4d6c54ba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4d6c54ba0_5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4d6c54ba0_5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3fb1ff459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3fb1ff459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4d6c54ba0_5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4d6c54ba0_5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4d6c54ba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4d6c54ba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3fb1ff459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3fb1ff459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3fb1ff459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3fb1ff459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4d6c54ba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4d6c54ba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Char char="●"/>
            </a:pPr>
            <a:r>
              <a:rPr lang="en" sz="1000" dirty="0">
                <a:solidFill>
                  <a:srgbClr val="434343"/>
                </a:solidFill>
              </a:rPr>
              <a:t>The primary dataset used for this project is the movielens review dataset. consisting of   27,753,444 reviews  over  58,098  different  movies  by  283,228  users.</a:t>
            </a:r>
            <a:endParaRPr sz="10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3fb1ff459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3fb1ff459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096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3fb1ff459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3fb1ff459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0130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3fb1ff459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3fb1ff459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3fb1ff459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3fb1ff459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3fb1ff459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3fb1ff459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3fb1ff459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3fb1ff459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2225" y="778096"/>
            <a:ext cx="7579546" cy="3864638"/>
          </a:xfrm>
          <a:custGeom>
            <a:avLst/>
            <a:gdLst/>
            <a:ahLst/>
            <a:cxnLst/>
            <a:rect l="l" t="t" r="r" b="b"/>
            <a:pathLst>
              <a:path w="3592202" h="1831582" extrusionOk="0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60343" y="542436"/>
            <a:ext cx="814257" cy="1022479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121968" y="821005"/>
            <a:ext cx="185720" cy="33582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947917" y="505266"/>
            <a:ext cx="831121" cy="96144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868218" y="487291"/>
            <a:ext cx="278364" cy="43099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549755" y="4514760"/>
            <a:ext cx="880619" cy="47277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925109" y="4621068"/>
            <a:ext cx="285390" cy="35142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 rot="-871776">
            <a:off x="594544" y="662599"/>
            <a:ext cx="1234918" cy="1390637"/>
          </a:xfrm>
          <a:custGeom>
            <a:avLst/>
            <a:gdLst/>
            <a:ahLst/>
            <a:cxnLst/>
            <a:rect l="l" t="t" r="r" b="b"/>
            <a:pathLst>
              <a:path w="584559" h="658270" extrusionOk="0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546000" y="3237680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7950210" y="3938411"/>
            <a:ext cx="211749" cy="2681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98022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 - Ligh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4" name="Google Shape;144;p11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-5673298">
            <a:off x="2374092" y="4308014"/>
            <a:ext cx="113285" cy="95367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673298">
            <a:off x="2213926" y="4684679"/>
            <a:ext cx="80405" cy="39888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5590150" y="299125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>
            <a:off x="331162" y="1999469"/>
            <a:ext cx="211591" cy="2679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8564788" y="35845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5069525">
            <a:off x="7853134" y="3741816"/>
            <a:ext cx="814157" cy="1022353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5400000">
            <a:off x="305418" y="30461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74655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 - Dark">
    <p:bg>
      <p:bgPr>
        <a:solidFill>
          <a:schemeClr val="dk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56" name="Google Shape;156;p12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rot="-5673298">
            <a:off x="2374092" y="4308014"/>
            <a:ext cx="113285" cy="95367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673298">
            <a:off x="2213926" y="4684679"/>
            <a:ext cx="80405" cy="39888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5590150" y="299125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331162" y="1999469"/>
            <a:ext cx="211591" cy="2679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>
            <a:off x="8564788" y="35845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5069525">
            <a:off x="7853134" y="3741816"/>
            <a:ext cx="814157" cy="1022353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rot="5400000">
            <a:off x="305418" y="30461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8751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alf">
  <p:cSld name="Blank - Half"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/>
          <p:nvPr/>
        </p:nvSpPr>
        <p:spPr>
          <a:xfrm rot="-1760302">
            <a:off x="4588400" y="637136"/>
            <a:ext cx="4206636" cy="4111947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grpSp>
        <p:nvGrpSpPr>
          <p:cNvPr id="169" name="Google Shape;169;p13"/>
          <p:cNvGrpSpPr/>
          <p:nvPr/>
        </p:nvGrpSpPr>
        <p:grpSpPr>
          <a:xfrm>
            <a:off x="4377287" y="431563"/>
            <a:ext cx="4360802" cy="4280374"/>
            <a:chOff x="576654" y="555403"/>
            <a:chExt cx="3865959" cy="3794658"/>
          </a:xfrm>
        </p:grpSpPr>
        <p:sp>
          <p:nvSpPr>
            <p:cNvPr id="170" name="Google Shape;170;p13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3"/>
          <p:cNvSpPr/>
          <p:nvPr/>
        </p:nvSpPr>
        <p:spPr>
          <a:xfrm rot="2700000">
            <a:off x="4969709" y="954676"/>
            <a:ext cx="200969" cy="172851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8434612">
            <a:off x="7810734" y="3959265"/>
            <a:ext cx="540275" cy="264310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042719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037D-327D-4F24-937C-B6C0A917E1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860524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rot="-898861">
            <a:off x="739797" y="433628"/>
            <a:ext cx="1461825" cy="1605908"/>
          </a:xfrm>
          <a:custGeom>
            <a:avLst/>
            <a:gdLst/>
            <a:ahLst/>
            <a:cxnLst/>
            <a:rect l="l" t="t" r="r" b="b"/>
            <a:pathLst>
              <a:path w="462239" h="507799" extrusionOk="0">
                <a:moveTo>
                  <a:pt x="459973" y="179541"/>
                </a:moveTo>
                <a:cubicBezTo>
                  <a:pt x="458636" y="122779"/>
                  <a:pt x="461727" y="55887"/>
                  <a:pt x="399242" y="30652"/>
                </a:cubicBezTo>
                <a:cubicBezTo>
                  <a:pt x="293347" y="-13921"/>
                  <a:pt x="170306" y="-1205"/>
                  <a:pt x="59171" y="14844"/>
                </a:cubicBezTo>
                <a:cubicBezTo>
                  <a:pt x="33585" y="19514"/>
                  <a:pt x="9512" y="39816"/>
                  <a:pt x="8569" y="67090"/>
                </a:cubicBezTo>
                <a:cubicBezTo>
                  <a:pt x="-7195" y="174126"/>
                  <a:pt x="2605" y="285590"/>
                  <a:pt x="7933" y="393766"/>
                </a:cubicBezTo>
                <a:cubicBezTo>
                  <a:pt x="10235" y="423781"/>
                  <a:pt x="16703" y="454453"/>
                  <a:pt x="42377" y="473550"/>
                </a:cubicBezTo>
                <a:cubicBezTo>
                  <a:pt x="111527" y="513693"/>
                  <a:pt x="199071" y="505691"/>
                  <a:pt x="276684" y="507664"/>
                </a:cubicBezTo>
                <a:cubicBezTo>
                  <a:pt x="477513" y="513540"/>
                  <a:pt x="465279" y="327137"/>
                  <a:pt x="459973" y="1795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4673461">
            <a:off x="7546626" y="3625444"/>
            <a:ext cx="814039" cy="102220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4673461">
            <a:off x="7996900" y="4294821"/>
            <a:ext cx="185670" cy="33573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167633">
            <a:off x="338201" y="3492220"/>
            <a:ext cx="831049" cy="96136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-5167633">
            <a:off x="614037" y="2873277"/>
            <a:ext cx="278340" cy="43095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5262249" y="462245"/>
            <a:ext cx="681049" cy="214332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2829661" y="4511611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309554" y="454497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7710737" y="66712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7865454" y="61702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1625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1711339" y="1054787"/>
            <a:ext cx="2954" cy="1397"/>
          </a:xfrm>
          <a:custGeom>
            <a:avLst/>
            <a:gdLst/>
            <a:ahLst/>
            <a:cxnLst/>
            <a:rect l="l" t="t" r="r" b="b"/>
            <a:pathLst>
              <a:path w="1400" h="662" extrusionOk="0">
                <a:moveTo>
                  <a:pt x="0" y="663"/>
                </a:moveTo>
                <a:cubicBezTo>
                  <a:pt x="2192" y="-368"/>
                  <a:pt x="1513" y="-61"/>
                  <a:pt x="0" y="6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789941" y="506013"/>
            <a:ext cx="7919231" cy="4371184"/>
          </a:xfrm>
          <a:custGeom>
            <a:avLst/>
            <a:gdLst/>
            <a:ahLst/>
            <a:cxnLst/>
            <a:rect l="l" t="t" r="r" b="b"/>
            <a:pathLst>
              <a:path w="3753190" h="2071651" extrusionOk="0">
                <a:moveTo>
                  <a:pt x="3559557" y="312526"/>
                </a:moveTo>
                <a:cubicBezTo>
                  <a:pt x="3462673" y="190537"/>
                  <a:pt x="3320580" y="114262"/>
                  <a:pt x="3169958" y="80871"/>
                </a:cubicBezTo>
                <a:cubicBezTo>
                  <a:pt x="2666702" y="-4635"/>
                  <a:pt x="2149217" y="-1697"/>
                  <a:pt x="1639734" y="934"/>
                </a:cubicBezTo>
                <a:cubicBezTo>
                  <a:pt x="1246802" y="10932"/>
                  <a:pt x="855690" y="56206"/>
                  <a:pt x="467318" y="117923"/>
                </a:cubicBezTo>
                <a:cubicBezTo>
                  <a:pt x="174056" y="164557"/>
                  <a:pt x="89909" y="643718"/>
                  <a:pt x="35646" y="899687"/>
                </a:cubicBezTo>
                <a:cubicBezTo>
                  <a:pt x="-28637" y="1401979"/>
                  <a:pt x="-84588" y="1869849"/>
                  <a:pt x="614695" y="1936390"/>
                </a:cubicBezTo>
                <a:cubicBezTo>
                  <a:pt x="1341779" y="2005561"/>
                  <a:pt x="2076558" y="2008434"/>
                  <a:pt x="2804213" y="1931237"/>
                </a:cubicBezTo>
                <a:cubicBezTo>
                  <a:pt x="2974808" y="1913456"/>
                  <a:pt x="3089078" y="1906791"/>
                  <a:pt x="3089078" y="1906791"/>
                </a:cubicBezTo>
                <a:cubicBezTo>
                  <a:pt x="3099164" y="1977323"/>
                  <a:pt x="3363661" y="2103279"/>
                  <a:pt x="3459384" y="2064341"/>
                </a:cubicBezTo>
                <a:cubicBezTo>
                  <a:pt x="3373725" y="1984887"/>
                  <a:pt x="3328363" y="1836962"/>
                  <a:pt x="3328363" y="1836962"/>
                </a:cubicBezTo>
                <a:cubicBezTo>
                  <a:pt x="3697529" y="1838781"/>
                  <a:pt x="3736708" y="1487660"/>
                  <a:pt x="3747407" y="1232568"/>
                </a:cubicBezTo>
                <a:cubicBezTo>
                  <a:pt x="3760452" y="920406"/>
                  <a:pt x="3769770" y="568692"/>
                  <a:pt x="3559557" y="3125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529421" y="349800"/>
            <a:ext cx="8062595" cy="4512254"/>
          </a:xfrm>
          <a:custGeom>
            <a:avLst/>
            <a:gdLst/>
            <a:ahLst/>
            <a:cxnLst/>
            <a:rect l="l" t="t" r="r" b="b"/>
            <a:pathLst>
              <a:path w="3821135" h="2138509" extrusionOk="0">
                <a:moveTo>
                  <a:pt x="3819859" y="752034"/>
                </a:moveTo>
                <a:cubicBezTo>
                  <a:pt x="3812054" y="539103"/>
                  <a:pt x="3741062" y="308303"/>
                  <a:pt x="3556764" y="183793"/>
                </a:cubicBezTo>
                <a:cubicBezTo>
                  <a:pt x="3418070" y="94210"/>
                  <a:pt x="3245918" y="93267"/>
                  <a:pt x="3087294" y="70619"/>
                </a:cubicBezTo>
                <a:cubicBezTo>
                  <a:pt x="2233223" y="-29401"/>
                  <a:pt x="1371303" y="-1973"/>
                  <a:pt x="513768" y="25410"/>
                </a:cubicBezTo>
                <a:cubicBezTo>
                  <a:pt x="504472" y="25717"/>
                  <a:pt x="504626" y="40517"/>
                  <a:pt x="514360" y="40210"/>
                </a:cubicBezTo>
                <a:cubicBezTo>
                  <a:pt x="1396429" y="12037"/>
                  <a:pt x="2283672" y="-16268"/>
                  <a:pt x="3161333" y="94714"/>
                </a:cubicBezTo>
                <a:cubicBezTo>
                  <a:pt x="3242301" y="104953"/>
                  <a:pt x="3324781" y="113350"/>
                  <a:pt x="3403994" y="133740"/>
                </a:cubicBezTo>
                <a:cubicBezTo>
                  <a:pt x="3829331" y="245730"/>
                  <a:pt x="3826151" y="758590"/>
                  <a:pt x="3794098" y="1112320"/>
                </a:cubicBezTo>
                <a:cubicBezTo>
                  <a:pt x="3788682" y="1201882"/>
                  <a:pt x="3783289" y="1291422"/>
                  <a:pt x="3777873" y="1380984"/>
                </a:cubicBezTo>
                <a:cubicBezTo>
                  <a:pt x="3772919" y="1463047"/>
                  <a:pt x="3775440" y="1551052"/>
                  <a:pt x="3749985" y="1630069"/>
                </a:cubicBezTo>
                <a:cubicBezTo>
                  <a:pt x="3682304" y="1828398"/>
                  <a:pt x="3446681" y="1860474"/>
                  <a:pt x="3265453" y="1869353"/>
                </a:cubicBezTo>
                <a:cubicBezTo>
                  <a:pt x="3261550" y="1869572"/>
                  <a:pt x="3258525" y="1872861"/>
                  <a:pt x="3258634" y="1876786"/>
                </a:cubicBezTo>
                <a:cubicBezTo>
                  <a:pt x="3253372" y="1875865"/>
                  <a:pt x="3247256" y="1880315"/>
                  <a:pt x="3249865" y="1886191"/>
                </a:cubicBezTo>
                <a:cubicBezTo>
                  <a:pt x="3272885" y="1936245"/>
                  <a:pt x="3299743" y="1984457"/>
                  <a:pt x="3330196" y="2030367"/>
                </a:cubicBezTo>
                <a:cubicBezTo>
                  <a:pt x="3349928" y="2060119"/>
                  <a:pt x="3371305" y="2094321"/>
                  <a:pt x="3399850" y="2118065"/>
                </a:cubicBezTo>
                <a:cubicBezTo>
                  <a:pt x="3244186" y="2098991"/>
                  <a:pt x="3086110" y="2032976"/>
                  <a:pt x="3003959" y="1892242"/>
                </a:cubicBezTo>
                <a:cubicBezTo>
                  <a:pt x="2999859" y="1885183"/>
                  <a:pt x="2990103" y="1890752"/>
                  <a:pt x="2990453" y="1897526"/>
                </a:cubicBezTo>
                <a:cubicBezTo>
                  <a:pt x="2129739" y="1952338"/>
                  <a:pt x="1256221" y="2013003"/>
                  <a:pt x="401887" y="1860956"/>
                </a:cubicBezTo>
                <a:cubicBezTo>
                  <a:pt x="297351" y="1841224"/>
                  <a:pt x="184352" y="1811078"/>
                  <a:pt x="108098" y="1731974"/>
                </a:cubicBezTo>
                <a:cubicBezTo>
                  <a:pt x="16212" y="1636602"/>
                  <a:pt x="18953" y="1494092"/>
                  <a:pt x="16147" y="1370482"/>
                </a:cubicBezTo>
                <a:cubicBezTo>
                  <a:pt x="9487" y="1077504"/>
                  <a:pt x="25437" y="784439"/>
                  <a:pt x="63854" y="493916"/>
                </a:cubicBezTo>
                <a:cubicBezTo>
                  <a:pt x="68605" y="458026"/>
                  <a:pt x="73720" y="422223"/>
                  <a:pt x="79202" y="386486"/>
                </a:cubicBezTo>
                <a:cubicBezTo>
                  <a:pt x="80649" y="376795"/>
                  <a:pt x="66200" y="374800"/>
                  <a:pt x="64775" y="384140"/>
                </a:cubicBezTo>
                <a:cubicBezTo>
                  <a:pt x="20408" y="677030"/>
                  <a:pt x="-1230" y="972902"/>
                  <a:pt x="54" y="1269125"/>
                </a:cubicBezTo>
                <a:cubicBezTo>
                  <a:pt x="3869" y="1541932"/>
                  <a:pt x="-19854" y="1759752"/>
                  <a:pt x="293580" y="1850871"/>
                </a:cubicBezTo>
                <a:cubicBezTo>
                  <a:pt x="349290" y="1867336"/>
                  <a:pt x="406579" y="1877421"/>
                  <a:pt x="463868" y="1886739"/>
                </a:cubicBezTo>
                <a:cubicBezTo>
                  <a:pt x="1302153" y="2022671"/>
                  <a:pt x="2155128" y="1967049"/>
                  <a:pt x="2998127" y="1911755"/>
                </a:cubicBezTo>
                <a:cubicBezTo>
                  <a:pt x="3084838" y="2049463"/>
                  <a:pt x="3246971" y="2117276"/>
                  <a:pt x="3404016" y="2133610"/>
                </a:cubicBezTo>
                <a:cubicBezTo>
                  <a:pt x="3407984" y="2133961"/>
                  <a:pt x="3411624" y="2131330"/>
                  <a:pt x="3412501" y="2127427"/>
                </a:cubicBezTo>
                <a:cubicBezTo>
                  <a:pt x="3418552" y="2131461"/>
                  <a:pt x="3424954" y="2134969"/>
                  <a:pt x="3431619" y="2137885"/>
                </a:cubicBezTo>
                <a:cubicBezTo>
                  <a:pt x="3440060" y="2141546"/>
                  <a:pt x="3446966" y="2128063"/>
                  <a:pt x="3438372" y="2124292"/>
                </a:cubicBezTo>
                <a:cubicBezTo>
                  <a:pt x="3394128" y="2105152"/>
                  <a:pt x="3366021" y="2057137"/>
                  <a:pt x="3340479" y="2018506"/>
                </a:cubicBezTo>
                <a:cubicBezTo>
                  <a:pt x="3312196" y="1975643"/>
                  <a:pt x="3287092" y="1930742"/>
                  <a:pt x="3265409" y="1884174"/>
                </a:cubicBezTo>
                <a:cubicBezTo>
                  <a:pt x="3490267" y="1876413"/>
                  <a:pt x="3757769" y="1818401"/>
                  <a:pt x="3780987" y="1549825"/>
                </a:cubicBezTo>
                <a:cubicBezTo>
                  <a:pt x="3790809" y="1463069"/>
                  <a:pt x="3792848" y="1374976"/>
                  <a:pt x="3798132" y="1287826"/>
                </a:cubicBezTo>
                <a:cubicBezTo>
                  <a:pt x="3806945" y="1109339"/>
                  <a:pt x="3826261" y="930851"/>
                  <a:pt x="3819859" y="75203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" name="Google Shape;40;p4"/>
          <p:cNvGrpSpPr/>
          <p:nvPr/>
        </p:nvGrpSpPr>
        <p:grpSpPr>
          <a:xfrm>
            <a:off x="550224" y="368620"/>
            <a:ext cx="878229" cy="627539"/>
            <a:chOff x="550224" y="368620"/>
            <a:chExt cx="878229" cy="627539"/>
          </a:xfrm>
        </p:grpSpPr>
        <p:sp>
          <p:nvSpPr>
            <p:cNvPr id="41" name="Google Shape;41;p4"/>
            <p:cNvSpPr/>
            <p:nvPr/>
          </p:nvSpPr>
          <p:spPr>
            <a:xfrm>
              <a:off x="550224" y="368620"/>
              <a:ext cx="430805" cy="627539"/>
            </a:xfrm>
            <a:custGeom>
              <a:avLst/>
              <a:gdLst/>
              <a:ahLst/>
              <a:cxnLst/>
              <a:rect l="l" t="t" r="r" b="b"/>
              <a:pathLst>
                <a:path w="204173" h="297412" extrusionOk="0">
                  <a:moveTo>
                    <a:pt x="139600" y="3918"/>
                  </a:moveTo>
                  <a:cubicBezTo>
                    <a:pt x="98338" y="-8491"/>
                    <a:pt x="54708" y="9706"/>
                    <a:pt x="28442" y="42571"/>
                  </a:cubicBezTo>
                  <a:cubicBezTo>
                    <a:pt x="-1200" y="79689"/>
                    <a:pt x="-6483" y="131738"/>
                    <a:pt x="7088" y="176311"/>
                  </a:cubicBezTo>
                  <a:cubicBezTo>
                    <a:pt x="15375" y="203497"/>
                    <a:pt x="33244" y="222045"/>
                    <a:pt x="55322" y="238993"/>
                  </a:cubicBezTo>
                  <a:cubicBezTo>
                    <a:pt x="80842" y="258550"/>
                    <a:pt x="107305" y="276835"/>
                    <a:pt x="134360" y="294199"/>
                  </a:cubicBezTo>
                  <a:cubicBezTo>
                    <a:pt x="135671" y="295098"/>
                    <a:pt x="137291" y="295449"/>
                    <a:pt x="138855" y="295142"/>
                  </a:cubicBezTo>
                  <a:cubicBezTo>
                    <a:pt x="140391" y="296326"/>
                    <a:pt x="142213" y="297093"/>
                    <a:pt x="144138" y="297334"/>
                  </a:cubicBezTo>
                  <a:cubicBezTo>
                    <a:pt x="153237" y="298606"/>
                    <a:pt x="156855" y="283982"/>
                    <a:pt x="147295" y="282667"/>
                  </a:cubicBezTo>
                  <a:cubicBezTo>
                    <a:pt x="145827" y="282448"/>
                    <a:pt x="140981" y="260479"/>
                    <a:pt x="140148" y="257081"/>
                  </a:cubicBezTo>
                  <a:cubicBezTo>
                    <a:pt x="133825" y="231100"/>
                    <a:pt x="132067" y="204221"/>
                    <a:pt x="134952" y="177648"/>
                  </a:cubicBezTo>
                  <a:cubicBezTo>
                    <a:pt x="176609" y="182954"/>
                    <a:pt x="202633" y="143665"/>
                    <a:pt x="203883" y="105670"/>
                  </a:cubicBezTo>
                  <a:cubicBezTo>
                    <a:pt x="206974" y="59694"/>
                    <a:pt x="185444" y="17687"/>
                    <a:pt x="139600" y="3918"/>
                  </a:cubicBezTo>
                  <a:close/>
                  <a:moveTo>
                    <a:pt x="183054" y="133777"/>
                  </a:moveTo>
                  <a:cubicBezTo>
                    <a:pt x="174767" y="153268"/>
                    <a:pt x="153741" y="169383"/>
                    <a:pt x="131882" y="161709"/>
                  </a:cubicBezTo>
                  <a:cubicBezTo>
                    <a:pt x="129346" y="160810"/>
                    <a:pt x="126524" y="161336"/>
                    <a:pt x="124472" y="163068"/>
                  </a:cubicBezTo>
                  <a:cubicBezTo>
                    <a:pt x="123380" y="163770"/>
                    <a:pt x="122532" y="164800"/>
                    <a:pt x="122038" y="166006"/>
                  </a:cubicBezTo>
                  <a:cubicBezTo>
                    <a:pt x="121199" y="167475"/>
                    <a:pt x="120874" y="169185"/>
                    <a:pt x="121118" y="170852"/>
                  </a:cubicBezTo>
                  <a:cubicBezTo>
                    <a:pt x="116602" y="204944"/>
                    <a:pt x="119253" y="239629"/>
                    <a:pt x="128901" y="272647"/>
                  </a:cubicBezTo>
                  <a:cubicBezTo>
                    <a:pt x="113583" y="262540"/>
                    <a:pt x="98506" y="252082"/>
                    <a:pt x="83670" y="241229"/>
                  </a:cubicBezTo>
                  <a:cubicBezTo>
                    <a:pt x="67008" y="229039"/>
                    <a:pt x="48460" y="216783"/>
                    <a:pt x="35699" y="200274"/>
                  </a:cubicBezTo>
                  <a:cubicBezTo>
                    <a:pt x="-9706" y="138886"/>
                    <a:pt x="18840" y="27553"/>
                    <a:pt x="100223" y="15450"/>
                  </a:cubicBezTo>
                  <a:cubicBezTo>
                    <a:pt x="169505" y="7667"/>
                    <a:pt x="206601" y="72783"/>
                    <a:pt x="183054" y="133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007307" y="372376"/>
              <a:ext cx="421145" cy="613504"/>
            </a:xfrm>
            <a:custGeom>
              <a:avLst/>
              <a:gdLst/>
              <a:ahLst/>
              <a:cxnLst/>
              <a:rect l="l" t="t" r="r" b="b"/>
              <a:pathLst>
                <a:path w="199595" h="290760" extrusionOk="0">
                  <a:moveTo>
                    <a:pt x="136439" y="3825"/>
                  </a:moveTo>
                  <a:cubicBezTo>
                    <a:pt x="96098" y="-8299"/>
                    <a:pt x="53476" y="9504"/>
                    <a:pt x="27803" y="41623"/>
                  </a:cubicBezTo>
                  <a:cubicBezTo>
                    <a:pt x="-1182" y="77908"/>
                    <a:pt x="-6334" y="128751"/>
                    <a:pt x="6930" y="172359"/>
                  </a:cubicBezTo>
                  <a:cubicBezTo>
                    <a:pt x="15021" y="198932"/>
                    <a:pt x="32494" y="217063"/>
                    <a:pt x="54090" y="233616"/>
                  </a:cubicBezTo>
                  <a:cubicBezTo>
                    <a:pt x="79040" y="252735"/>
                    <a:pt x="104911" y="270603"/>
                    <a:pt x="131352" y="287573"/>
                  </a:cubicBezTo>
                  <a:cubicBezTo>
                    <a:pt x="132626" y="288472"/>
                    <a:pt x="134211" y="288801"/>
                    <a:pt x="135737" y="288494"/>
                  </a:cubicBezTo>
                  <a:cubicBezTo>
                    <a:pt x="137241" y="289678"/>
                    <a:pt x="139037" y="290423"/>
                    <a:pt x="140933" y="290686"/>
                  </a:cubicBezTo>
                  <a:cubicBezTo>
                    <a:pt x="149813" y="291914"/>
                    <a:pt x="153343" y="277641"/>
                    <a:pt x="144003" y="276347"/>
                  </a:cubicBezTo>
                  <a:cubicBezTo>
                    <a:pt x="142556" y="276150"/>
                    <a:pt x="137842" y="254664"/>
                    <a:pt x="137009" y="251332"/>
                  </a:cubicBezTo>
                  <a:cubicBezTo>
                    <a:pt x="130839" y="225943"/>
                    <a:pt x="129125" y="199677"/>
                    <a:pt x="131944" y="173697"/>
                  </a:cubicBezTo>
                  <a:cubicBezTo>
                    <a:pt x="172768" y="178893"/>
                    <a:pt x="198091" y="140481"/>
                    <a:pt x="199318" y="103341"/>
                  </a:cubicBezTo>
                  <a:cubicBezTo>
                    <a:pt x="202300" y="58352"/>
                    <a:pt x="181253" y="17287"/>
                    <a:pt x="136439" y="3825"/>
                  </a:cubicBezTo>
                  <a:close/>
                  <a:moveTo>
                    <a:pt x="178907" y="130768"/>
                  </a:moveTo>
                  <a:cubicBezTo>
                    <a:pt x="170794" y="149799"/>
                    <a:pt x="150251" y="165541"/>
                    <a:pt x="128897" y="158042"/>
                  </a:cubicBezTo>
                  <a:cubicBezTo>
                    <a:pt x="126417" y="157187"/>
                    <a:pt x="123670" y="157692"/>
                    <a:pt x="121662" y="159380"/>
                  </a:cubicBezTo>
                  <a:cubicBezTo>
                    <a:pt x="120592" y="160082"/>
                    <a:pt x="119756" y="161068"/>
                    <a:pt x="119272" y="162252"/>
                  </a:cubicBezTo>
                  <a:cubicBezTo>
                    <a:pt x="118458" y="163699"/>
                    <a:pt x="118143" y="165343"/>
                    <a:pt x="118373" y="166988"/>
                  </a:cubicBezTo>
                  <a:cubicBezTo>
                    <a:pt x="113973" y="200335"/>
                    <a:pt x="116571" y="234230"/>
                    <a:pt x="126003" y="266503"/>
                  </a:cubicBezTo>
                  <a:cubicBezTo>
                    <a:pt x="111006" y="256615"/>
                    <a:pt x="96266" y="246399"/>
                    <a:pt x="81781" y="235809"/>
                  </a:cubicBezTo>
                  <a:cubicBezTo>
                    <a:pt x="65491" y="223882"/>
                    <a:pt x="47359" y="211911"/>
                    <a:pt x="34884" y="195775"/>
                  </a:cubicBezTo>
                  <a:cubicBezTo>
                    <a:pt x="-9491" y="135855"/>
                    <a:pt x="18419" y="26955"/>
                    <a:pt x="97961" y="15116"/>
                  </a:cubicBezTo>
                  <a:cubicBezTo>
                    <a:pt x="165664" y="7508"/>
                    <a:pt x="202015" y="71133"/>
                    <a:pt x="178907" y="1307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1305031" y="475050"/>
              <a:ext cx="59409" cy="175613"/>
            </a:xfrm>
            <a:custGeom>
              <a:avLst/>
              <a:gdLst/>
              <a:ahLst/>
              <a:cxnLst/>
              <a:rect l="l" t="t" r="r" b="b"/>
              <a:pathLst>
                <a:path w="28156" h="83229" extrusionOk="0">
                  <a:moveTo>
                    <a:pt x="12001" y="2074"/>
                  </a:moveTo>
                  <a:cubicBezTo>
                    <a:pt x="5687" y="-4723"/>
                    <a:pt x="-4289" y="6788"/>
                    <a:pt x="2004" y="13584"/>
                  </a:cubicBezTo>
                  <a:cubicBezTo>
                    <a:pt x="17298" y="29699"/>
                    <a:pt x="17395" y="54956"/>
                    <a:pt x="2223" y="71180"/>
                  </a:cubicBezTo>
                  <a:cubicBezTo>
                    <a:pt x="-4354" y="78459"/>
                    <a:pt x="6608" y="87887"/>
                    <a:pt x="13054" y="80608"/>
                  </a:cubicBezTo>
                  <a:cubicBezTo>
                    <a:pt x="33750" y="57455"/>
                    <a:pt x="32961" y="24678"/>
                    <a:pt x="12001" y="2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260832" y="642594"/>
              <a:ext cx="30076" cy="31226"/>
            </a:xfrm>
            <a:custGeom>
              <a:avLst/>
              <a:gdLst/>
              <a:ahLst/>
              <a:cxnLst/>
              <a:rect l="l" t="t" r="r" b="b"/>
              <a:pathLst>
                <a:path w="14254" h="14799" extrusionOk="0">
                  <a:moveTo>
                    <a:pt x="6816" y="0"/>
                  </a:moveTo>
                  <a:cubicBezTo>
                    <a:pt x="-2458" y="0"/>
                    <a:pt x="-2283" y="14799"/>
                    <a:pt x="7430" y="14799"/>
                  </a:cubicBezTo>
                  <a:cubicBezTo>
                    <a:pt x="16726" y="14799"/>
                    <a:pt x="16529" y="0"/>
                    <a:pt x="6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611671" y="601479"/>
              <a:ext cx="103968" cy="202921"/>
            </a:xfrm>
            <a:custGeom>
              <a:avLst/>
              <a:gdLst/>
              <a:ahLst/>
              <a:cxnLst/>
              <a:rect l="l" t="t" r="r" b="b"/>
              <a:pathLst>
                <a:path w="49274" h="96171" extrusionOk="0">
                  <a:moveTo>
                    <a:pt x="46778" y="83022"/>
                  </a:moveTo>
                  <a:cubicBezTo>
                    <a:pt x="27791" y="67456"/>
                    <a:pt x="9199" y="33057"/>
                    <a:pt x="16281" y="8194"/>
                  </a:cubicBezTo>
                  <a:cubicBezTo>
                    <a:pt x="18978" y="-1277"/>
                    <a:pt x="4442" y="-3163"/>
                    <a:pt x="1877" y="5848"/>
                  </a:cubicBezTo>
                  <a:cubicBezTo>
                    <a:pt x="-2947" y="22796"/>
                    <a:pt x="2271" y="39436"/>
                    <a:pt x="9112" y="55091"/>
                  </a:cubicBezTo>
                  <a:cubicBezTo>
                    <a:pt x="15689" y="70153"/>
                    <a:pt x="23933" y="83965"/>
                    <a:pt x="36802" y="94555"/>
                  </a:cubicBezTo>
                  <a:cubicBezTo>
                    <a:pt x="43994" y="100409"/>
                    <a:pt x="53991" y="88920"/>
                    <a:pt x="46778" y="830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14300" y="1186825"/>
            <a:ext cx="5715300" cy="276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06400" algn="ctr" rtl="0">
              <a:spcBef>
                <a:spcPts val="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marL="914400" lvl="1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L="1371600" lvl="2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L="1828800" lvl="3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L="2286000" lvl="4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L="2743200" lvl="5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L="3200400" lvl="6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L="3657600" lvl="7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L="4114800" lvl="8" indent="-406400" algn="ctr" rtl="0">
              <a:spcBef>
                <a:spcPts val="1000"/>
              </a:spcBef>
              <a:spcAft>
                <a:spcPts val="100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8" name="Google Shape;48;p4"/>
          <p:cNvSpPr/>
          <p:nvPr/>
        </p:nvSpPr>
        <p:spPr>
          <a:xfrm rot="-10653455">
            <a:off x="308904" y="3412015"/>
            <a:ext cx="814998" cy="1023408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"/>
          <p:cNvSpPr/>
          <p:nvPr/>
        </p:nvSpPr>
        <p:spPr>
          <a:xfrm rot="5624237">
            <a:off x="8289671" y="2866841"/>
            <a:ext cx="540119" cy="264234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/>
          <p:nvPr/>
        </p:nvSpPr>
        <p:spPr>
          <a:xfrm rot="5400000">
            <a:off x="6259143" y="-119213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"/>
          <p:cNvSpPr/>
          <p:nvPr/>
        </p:nvSpPr>
        <p:spPr>
          <a:xfrm rot="5400000">
            <a:off x="6459663" y="73310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"/>
          <p:cNvSpPr/>
          <p:nvPr/>
        </p:nvSpPr>
        <p:spPr>
          <a:xfrm flipH="1">
            <a:off x="486100" y="253760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"/>
          <p:cNvSpPr/>
          <p:nvPr/>
        </p:nvSpPr>
        <p:spPr>
          <a:xfrm flipH="1">
            <a:off x="509560" y="230637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326655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✗"/>
              <a:defRPr/>
            </a:lvl1pPr>
            <a:lvl2pPr marL="914400" lvl="1" indent="-368300" rtl="0">
              <a:spcBef>
                <a:spcPts val="1000"/>
              </a:spcBef>
              <a:spcAft>
                <a:spcPts val="0"/>
              </a:spcAft>
              <a:buSzPts val="2200"/>
              <a:buChar char="✗"/>
              <a:defRPr/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1" name="Google Shape;61;p5"/>
          <p:cNvSpPr/>
          <p:nvPr/>
        </p:nvSpPr>
        <p:spPr>
          <a:xfrm>
            <a:off x="3215361" y="371192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4695254" y="40455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244743" y="409436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8578274" y="29574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4853896" y="4607301"/>
            <a:ext cx="851649" cy="155161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663303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 + 1 column half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chemeClr val="lt1"/>
              </a:gs>
              <a:gs pos="4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 rot="10800000">
            <a:off x="478120" y="499499"/>
            <a:ext cx="3891580" cy="4389451"/>
          </a:xfrm>
          <a:custGeom>
            <a:avLst/>
            <a:gdLst/>
            <a:ahLst/>
            <a:cxnLst/>
            <a:rect l="l" t="t" r="r" b="b"/>
            <a:pathLst>
              <a:path w="873041" h="513236" extrusionOk="0">
                <a:moveTo>
                  <a:pt x="807026" y="87874"/>
                </a:moveTo>
                <a:cubicBezTo>
                  <a:pt x="687888" y="-12496"/>
                  <a:pt x="94894" y="-27493"/>
                  <a:pt x="35062" y="46020"/>
                </a:cubicBezTo>
                <a:cubicBezTo>
                  <a:pt x="-6967" y="97718"/>
                  <a:pt x="2767" y="252111"/>
                  <a:pt x="1233" y="323344"/>
                </a:cubicBezTo>
                <a:cubicBezTo>
                  <a:pt x="-5849" y="404706"/>
                  <a:pt x="16010" y="492163"/>
                  <a:pt x="108027" y="508036"/>
                </a:cubicBezTo>
                <a:cubicBezTo>
                  <a:pt x="181211" y="520007"/>
                  <a:pt x="256478" y="507488"/>
                  <a:pt x="330298" y="508036"/>
                </a:cubicBezTo>
                <a:cubicBezTo>
                  <a:pt x="482038" y="490497"/>
                  <a:pt x="728667" y="541318"/>
                  <a:pt x="831077" y="410055"/>
                </a:cubicBezTo>
                <a:cubicBezTo>
                  <a:pt x="891479" y="316196"/>
                  <a:pt x="889396" y="168425"/>
                  <a:pt x="807026" y="878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6"/>
          <p:cNvSpPr/>
          <p:nvPr/>
        </p:nvSpPr>
        <p:spPr>
          <a:xfrm>
            <a:off x="359638" y="371200"/>
            <a:ext cx="3869146" cy="4400299"/>
          </a:xfrm>
          <a:custGeom>
            <a:avLst/>
            <a:gdLst/>
            <a:ahLst/>
            <a:cxnLst/>
            <a:rect l="l" t="t" r="r" b="b"/>
            <a:pathLst>
              <a:path w="1717712" h="1953518" extrusionOk="0">
                <a:moveTo>
                  <a:pt x="1717677" y="1051758"/>
                </a:moveTo>
                <a:cubicBezTo>
                  <a:pt x="1717041" y="813899"/>
                  <a:pt x="1713292" y="575995"/>
                  <a:pt x="1710661" y="338136"/>
                </a:cubicBezTo>
                <a:cubicBezTo>
                  <a:pt x="1721382" y="143007"/>
                  <a:pt x="1668478" y="-11692"/>
                  <a:pt x="1396636" y="695"/>
                </a:cubicBezTo>
                <a:cubicBezTo>
                  <a:pt x="1075945" y="147"/>
                  <a:pt x="626492" y="30556"/>
                  <a:pt x="313102" y="62895"/>
                </a:cubicBezTo>
                <a:cubicBezTo>
                  <a:pt x="228254" y="71248"/>
                  <a:pt x="127029" y="84929"/>
                  <a:pt x="80877" y="166423"/>
                </a:cubicBezTo>
                <a:cubicBezTo>
                  <a:pt x="57506" y="207641"/>
                  <a:pt x="52222" y="256313"/>
                  <a:pt x="47991" y="302574"/>
                </a:cubicBezTo>
                <a:cubicBezTo>
                  <a:pt x="26527" y="536443"/>
                  <a:pt x="5742" y="770773"/>
                  <a:pt x="765" y="1005673"/>
                </a:cubicBezTo>
                <a:cubicBezTo>
                  <a:pt x="-2436" y="1229303"/>
                  <a:pt x="2826" y="1455674"/>
                  <a:pt x="47355" y="1675512"/>
                </a:cubicBezTo>
                <a:cubicBezTo>
                  <a:pt x="105433" y="1930275"/>
                  <a:pt x="294247" y="1910587"/>
                  <a:pt x="507266" y="1924377"/>
                </a:cubicBezTo>
                <a:cubicBezTo>
                  <a:pt x="802152" y="1942663"/>
                  <a:pt x="1097629" y="1958514"/>
                  <a:pt x="1393172" y="1952046"/>
                </a:cubicBezTo>
                <a:cubicBezTo>
                  <a:pt x="1441055" y="1950775"/>
                  <a:pt x="1490210" y="1947420"/>
                  <a:pt x="1535440" y="1930429"/>
                </a:cubicBezTo>
                <a:cubicBezTo>
                  <a:pt x="1677402" y="1878007"/>
                  <a:pt x="1689065" y="1706645"/>
                  <a:pt x="1699874" y="1577005"/>
                </a:cubicBezTo>
                <a:cubicBezTo>
                  <a:pt x="1715068" y="1402398"/>
                  <a:pt x="1718093" y="1226979"/>
                  <a:pt x="1717677" y="1051758"/>
                </a:cubicBezTo>
                <a:close/>
                <a:moveTo>
                  <a:pt x="1684308" y="1587616"/>
                </a:moveTo>
                <a:cubicBezTo>
                  <a:pt x="1671833" y="1818701"/>
                  <a:pt x="1618008" y="1947946"/>
                  <a:pt x="1360789" y="1937861"/>
                </a:cubicBezTo>
                <a:cubicBezTo>
                  <a:pt x="1016574" y="1942663"/>
                  <a:pt x="672358" y="1921374"/>
                  <a:pt x="329042" y="1897608"/>
                </a:cubicBezTo>
                <a:cubicBezTo>
                  <a:pt x="86951" y="1886316"/>
                  <a:pt x="53428" y="1699979"/>
                  <a:pt x="34726" y="1498208"/>
                </a:cubicBezTo>
                <a:cubicBezTo>
                  <a:pt x="-9452" y="1099970"/>
                  <a:pt x="26790" y="698817"/>
                  <a:pt x="62702" y="301390"/>
                </a:cubicBezTo>
                <a:cubicBezTo>
                  <a:pt x="68753" y="111151"/>
                  <a:pt x="183835" y="84798"/>
                  <a:pt x="348357" y="74011"/>
                </a:cubicBezTo>
                <a:cubicBezTo>
                  <a:pt x="645698" y="44939"/>
                  <a:pt x="1089889" y="7404"/>
                  <a:pt x="1389160" y="15363"/>
                </a:cubicBezTo>
                <a:cubicBezTo>
                  <a:pt x="1422529" y="16262"/>
                  <a:pt x="1545876" y="-5817"/>
                  <a:pt x="1635416" y="89906"/>
                </a:cubicBezTo>
                <a:cubicBezTo>
                  <a:pt x="1708337" y="167848"/>
                  <a:pt x="1693692" y="282645"/>
                  <a:pt x="1696388" y="380999"/>
                </a:cubicBezTo>
                <a:cubicBezTo>
                  <a:pt x="1696805" y="783117"/>
                  <a:pt x="1718115" y="1186353"/>
                  <a:pt x="1684242" y="15876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883375" y="1004988"/>
            <a:ext cx="2879400" cy="95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1"/>
          </p:nvPr>
        </p:nvSpPr>
        <p:spPr>
          <a:xfrm>
            <a:off x="883525" y="2078413"/>
            <a:ext cx="2879400" cy="206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Google Shape;74;p6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5" name="Google Shape;75;p6"/>
          <p:cNvSpPr/>
          <p:nvPr/>
        </p:nvSpPr>
        <p:spPr>
          <a:xfrm rot="5400000">
            <a:off x="3614542" y="2581686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6"/>
          <p:cNvSpPr/>
          <p:nvPr/>
        </p:nvSpPr>
        <p:spPr>
          <a:xfrm rot="5400000">
            <a:off x="4155556" y="352287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6"/>
          <p:cNvSpPr/>
          <p:nvPr/>
        </p:nvSpPr>
        <p:spPr>
          <a:xfrm rot="10800000">
            <a:off x="542537" y="4490175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6"/>
          <p:cNvSpPr/>
          <p:nvPr/>
        </p:nvSpPr>
        <p:spPr>
          <a:xfrm rot="5130764">
            <a:off x="247642" y="411835"/>
            <a:ext cx="745888" cy="775329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6"/>
          <p:cNvSpPr/>
          <p:nvPr/>
        </p:nvSpPr>
        <p:spPr>
          <a:xfrm>
            <a:off x="2994774" y="300554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1495696" y="4628071"/>
            <a:ext cx="851649" cy="155161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6"/>
          <p:cNvSpPr/>
          <p:nvPr/>
        </p:nvSpPr>
        <p:spPr>
          <a:xfrm rot="10800000">
            <a:off x="545766" y="4680253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3178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Google Shape;88;p7"/>
          <p:cNvSpPr txBox="1">
            <a:spLocks noGrp="1"/>
          </p:cNvSpPr>
          <p:nvPr>
            <p:ph type="body" idx="2"/>
          </p:nvPr>
        </p:nvSpPr>
        <p:spPr>
          <a:xfrm>
            <a:off x="4611864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9" name="Google Shape;89;p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0" name="Google Shape;90;p7"/>
          <p:cNvSpPr/>
          <p:nvPr/>
        </p:nvSpPr>
        <p:spPr>
          <a:xfrm>
            <a:off x="8138824" y="237026"/>
            <a:ext cx="739006" cy="92798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8547668" y="2847045"/>
            <a:ext cx="262123" cy="231108"/>
          </a:xfrm>
          <a:custGeom>
            <a:avLst/>
            <a:gdLst/>
            <a:ahLst/>
            <a:cxnLst/>
            <a:rect l="l" t="t" r="r" b="b"/>
            <a:pathLst>
              <a:path w="124229" h="109530" extrusionOk="0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4426766" y="4724706"/>
            <a:ext cx="888148" cy="61490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5368771" y="4755508"/>
            <a:ext cx="86890" cy="31179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5538652" y="4755173"/>
            <a:ext cx="299728" cy="4068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325536" y="1027644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257001" y="1121076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201680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Google Shape;102;p8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2001900" cy="278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Google Shape;103;p8"/>
          <p:cNvSpPr txBox="1">
            <a:spLocks noGrp="1"/>
          </p:cNvSpPr>
          <p:nvPr>
            <p:ph type="body" idx="2"/>
          </p:nvPr>
        </p:nvSpPr>
        <p:spPr>
          <a:xfrm>
            <a:off x="3400388" y="1506350"/>
            <a:ext cx="2001900" cy="278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" name="Google Shape;104;p8"/>
          <p:cNvSpPr txBox="1">
            <a:spLocks noGrp="1"/>
          </p:cNvSpPr>
          <p:nvPr>
            <p:ph type="body" idx="3"/>
          </p:nvPr>
        </p:nvSpPr>
        <p:spPr>
          <a:xfrm>
            <a:off x="5612601" y="1506350"/>
            <a:ext cx="2001900" cy="278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Google Shape;105;p8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6" name="Google Shape;106;p8"/>
          <p:cNvSpPr/>
          <p:nvPr/>
        </p:nvSpPr>
        <p:spPr>
          <a:xfrm rot="10338673">
            <a:off x="8747978" y="1166276"/>
            <a:ext cx="113410" cy="95472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8"/>
          <p:cNvSpPr/>
          <p:nvPr/>
        </p:nvSpPr>
        <p:spPr>
          <a:xfrm rot="10338673">
            <a:off x="8873347" y="1615232"/>
            <a:ext cx="80494" cy="39932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8"/>
          <p:cNvSpPr/>
          <p:nvPr/>
        </p:nvSpPr>
        <p:spPr>
          <a:xfrm>
            <a:off x="3152266" y="381106"/>
            <a:ext cx="888148" cy="61490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4094271" y="411908"/>
            <a:ext cx="86890" cy="31179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4264152" y="411573"/>
            <a:ext cx="299728" cy="4068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/>
          <p:nvPr/>
        </p:nvSpPr>
        <p:spPr>
          <a:xfrm rot="5534346">
            <a:off x="22341" y="3409311"/>
            <a:ext cx="681569" cy="214495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6092030" y="4766054"/>
            <a:ext cx="880619" cy="47277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6467384" y="4872362"/>
            <a:ext cx="285390" cy="35142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557024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0" name="Google Shape;120;p9"/>
          <p:cNvSpPr/>
          <p:nvPr/>
        </p:nvSpPr>
        <p:spPr>
          <a:xfrm>
            <a:off x="325536" y="1027644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257001" y="1121076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2910561" y="377935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4390454" y="411302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244743" y="409436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8624662" y="1757104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4654424" y="4555495"/>
            <a:ext cx="681049" cy="214332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794434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642525" y="4216625"/>
            <a:ext cx="5890324" cy="562639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0"/>
          <p:cNvSpPr txBox="1">
            <a:spLocks noGrp="1"/>
          </p:cNvSpPr>
          <p:nvPr>
            <p:ph type="body" idx="1"/>
          </p:nvPr>
        </p:nvSpPr>
        <p:spPr>
          <a:xfrm>
            <a:off x="823076" y="4261808"/>
            <a:ext cx="5522700" cy="39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4" name="Google Shape;134;p1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35" name="Google Shape;135;p10"/>
          <p:cNvSpPr/>
          <p:nvPr/>
        </p:nvSpPr>
        <p:spPr>
          <a:xfrm rot="5400000">
            <a:off x="312168" y="30461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0"/>
          <p:cNvSpPr/>
          <p:nvPr/>
        </p:nvSpPr>
        <p:spPr>
          <a:xfrm rot="-9525180">
            <a:off x="252849" y="4358394"/>
            <a:ext cx="290510" cy="231333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0"/>
          <p:cNvSpPr/>
          <p:nvPr/>
        </p:nvSpPr>
        <p:spPr>
          <a:xfrm rot="-9525180">
            <a:off x="217769" y="4512917"/>
            <a:ext cx="132490" cy="91286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/>
          <p:nvPr/>
        </p:nvSpPr>
        <p:spPr>
          <a:xfrm rot="-167066">
            <a:off x="4934240" y="363639"/>
            <a:ext cx="888144" cy="61489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0"/>
          <p:cNvSpPr/>
          <p:nvPr/>
        </p:nvSpPr>
        <p:spPr>
          <a:xfrm rot="-167066">
            <a:off x="5876367" y="368207"/>
            <a:ext cx="86889" cy="31179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0"/>
          <p:cNvSpPr/>
          <p:nvPr/>
        </p:nvSpPr>
        <p:spPr>
          <a:xfrm rot="-167066">
            <a:off x="6046138" y="354459"/>
            <a:ext cx="299726" cy="4068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0"/>
          <p:cNvSpPr/>
          <p:nvPr/>
        </p:nvSpPr>
        <p:spPr>
          <a:xfrm rot="5400000">
            <a:off x="8280263" y="2495763"/>
            <a:ext cx="850640" cy="154977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75811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683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978677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8" r:id="rId1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76172" y="552459"/>
            <a:ext cx="7688100" cy="13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CS550: Massive Data Mining</a:t>
            </a:r>
            <a:br>
              <a:rPr lang="en-US" dirty="0"/>
            </a:br>
            <a:r>
              <a:rPr lang="en-US" dirty="0"/>
              <a:t>Movie Recommendation System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261780" y="2162975"/>
            <a:ext cx="7688100" cy="18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rgbClr val="000000"/>
                </a:solidFill>
              </a:rPr>
              <a:t>Group 29: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000000"/>
                </a:solidFill>
              </a:rPr>
              <a:t>Shreyas Kulkarni (spk111)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000000"/>
                </a:solidFill>
              </a:rPr>
              <a:t>Udit Wadhera (uw17)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000000"/>
                </a:solidFill>
              </a:rPr>
              <a:t>Professor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err="1">
                <a:solidFill>
                  <a:srgbClr val="000000"/>
                </a:solidFill>
              </a:rPr>
              <a:t>Yongfeng</a:t>
            </a:r>
            <a:r>
              <a:rPr lang="en-US" sz="1700" dirty="0">
                <a:solidFill>
                  <a:srgbClr val="000000"/>
                </a:solidFill>
              </a:rPr>
              <a:t> Zhang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000000"/>
              </a:solidFill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E37AC21-73A5-42D4-BA7A-8FEFDD4F8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748" y="2162975"/>
            <a:ext cx="3532470" cy="2034496"/>
          </a:xfrm>
          <a:prstGeom prst="rect">
            <a:avLst/>
          </a:prstGeom>
        </p:spPr>
      </p:pic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43B84D5F-F216-4634-9A3E-F5973D116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847" y="4805082"/>
            <a:ext cx="1154370" cy="2873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811900" y="555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and Item Vectors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773" y="1167075"/>
            <a:ext cx="3401986" cy="342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677074" y="1562050"/>
            <a:ext cx="3792025" cy="27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Lato"/>
                <a:ea typeface="Lato"/>
                <a:cs typeface="Lato"/>
                <a:sym typeface="Lato"/>
              </a:rPr>
              <a:t>Item Vector:</a:t>
            </a:r>
            <a:endParaRPr sz="18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Vector of length total genres with 1 at relevant indices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Lato"/>
                <a:ea typeface="Lato"/>
                <a:cs typeface="Lato"/>
                <a:sym typeface="Lato"/>
              </a:rPr>
              <a:t>User Vector:</a:t>
            </a:r>
            <a:endParaRPr sz="18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Vector of length total genres with the value of average rating for each genre based on ratings in train set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61FAC2-AD61-41E8-A771-3B077B15D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847" y="4805082"/>
            <a:ext cx="1154370" cy="2873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graphicFrame>
        <p:nvGraphicFramePr>
          <p:cNvPr id="155" name="Google Shape;155;p23"/>
          <p:cNvGraphicFramePr/>
          <p:nvPr/>
        </p:nvGraphicFramePr>
        <p:xfrm>
          <a:off x="5013675" y="2103875"/>
          <a:ext cx="3482200" cy="2395635"/>
        </p:xfrm>
        <a:graphic>
          <a:graphicData uri="http://schemas.openxmlformats.org/drawingml/2006/table">
            <a:tbl>
              <a:tblPr>
                <a:noFill/>
                <a:tableStyleId>{44A251D8-AB74-4772-9267-0778F2BA4185}</a:tableStyleId>
              </a:tblPr>
              <a:tblGrid>
                <a:gridCol w="174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Metric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Content based (Genre)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Precision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0.800932214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Recall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0.495168862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F-Measure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0.6119842046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NDCG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0.945576877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6" name="Google Shape;156;p23"/>
          <p:cNvGraphicFramePr/>
          <p:nvPr>
            <p:extLst>
              <p:ext uri="{D42A27DB-BD31-4B8C-83A1-F6EECF244321}">
                <p14:modId xmlns:p14="http://schemas.microsoft.com/office/powerpoint/2010/main" val="369817737"/>
              </p:ext>
            </p:extLst>
          </p:nvPr>
        </p:nvGraphicFramePr>
        <p:xfrm>
          <a:off x="912950" y="2103875"/>
          <a:ext cx="3482200" cy="1916622"/>
        </p:xfrm>
        <a:graphic>
          <a:graphicData uri="http://schemas.openxmlformats.org/drawingml/2006/table">
            <a:tbl>
              <a:tblPr>
                <a:noFill/>
                <a:tableStyleId>{44A251D8-AB74-4772-9267-0778F2BA4185}</a:tableStyleId>
              </a:tblPr>
              <a:tblGrid>
                <a:gridCol w="174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Lato"/>
                          <a:ea typeface="Lato"/>
                          <a:cs typeface="Lato"/>
                          <a:sym typeface="Lato"/>
                        </a:rPr>
                        <a:t>Metric</a:t>
                      </a:r>
                      <a:endParaRPr sz="18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Lato"/>
                          <a:ea typeface="Lato"/>
                          <a:cs typeface="Lato"/>
                          <a:sym typeface="Lato"/>
                        </a:rPr>
                        <a:t>Content based (Genre)</a:t>
                      </a:r>
                      <a:endParaRPr sz="18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Lato"/>
                          <a:ea typeface="Lato"/>
                          <a:cs typeface="Lato"/>
                          <a:sym typeface="Lato"/>
                        </a:rPr>
                        <a:t>RMSE</a:t>
                      </a:r>
                      <a:endParaRPr sz="18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0.9199</a:t>
                      </a:r>
                      <a:endParaRPr sz="18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Lato"/>
                          <a:ea typeface="Lato"/>
                          <a:cs typeface="Lato"/>
                          <a:sym typeface="Lato"/>
                        </a:rPr>
                        <a:t>MAE</a:t>
                      </a:r>
                      <a:endParaRPr sz="18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0.7085</a:t>
                      </a:r>
                      <a:endParaRPr sz="18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13552933-2CE7-454D-A961-BDD79117A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847" y="4805082"/>
            <a:ext cx="1154370" cy="2873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title"/>
          </p:nvPr>
        </p:nvSpPr>
        <p:spPr>
          <a:xfrm>
            <a:off x="1000126" y="457200"/>
            <a:ext cx="6447501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</a:rPr>
              <a:t>Collaborative Filtering</a:t>
            </a:r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1"/>
          </p:nvPr>
        </p:nvSpPr>
        <p:spPr>
          <a:xfrm>
            <a:off x="1000126" y="1620442"/>
            <a:ext cx="6353174" cy="257194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92500" lnSpcReduction="20000"/>
          </a:bodyPr>
          <a:lstStyle/>
          <a:p>
            <a:pPr marL="457200" lvl="0" indent="-3238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000" dirty="0"/>
              <a:t>KNN (k- nearest neighbors) algorithm using Surprise library</a:t>
            </a:r>
          </a:p>
          <a:p>
            <a:pPr marL="457200" lvl="0" indent="-3238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000" dirty="0"/>
              <a:t>Variations of KNN based approaches:</a:t>
            </a:r>
          </a:p>
          <a:p>
            <a:pPr marL="914400" lvl="1" indent="-3238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000" dirty="0" err="1"/>
              <a:t>KNNBasic</a:t>
            </a:r>
            <a:endParaRPr lang="en-US" sz="1000" dirty="0"/>
          </a:p>
          <a:p>
            <a:pPr marL="914400" lvl="1" indent="-3238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000" dirty="0" err="1"/>
              <a:t>KNNwithMeans</a:t>
            </a:r>
            <a:endParaRPr lang="en-US" sz="1000" dirty="0"/>
          </a:p>
          <a:p>
            <a:pPr marL="914400" lvl="1" indent="-3238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000" dirty="0" err="1"/>
              <a:t>KNNWithZScore</a:t>
            </a:r>
            <a:endParaRPr lang="en-US" sz="1000" dirty="0"/>
          </a:p>
          <a:p>
            <a:pPr marL="914400" lvl="1" indent="-3238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000" dirty="0" err="1"/>
              <a:t>KNNBaseline</a:t>
            </a:r>
            <a:r>
              <a:rPr lang="en-US" sz="1000" dirty="0"/>
              <a:t> : integrates the baseline estimate ratings</a:t>
            </a:r>
          </a:p>
          <a:p>
            <a:pPr marL="457200" lvl="0" indent="-3238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000" dirty="0"/>
              <a:t>Similarity metrics:</a:t>
            </a:r>
          </a:p>
          <a:p>
            <a:pPr marL="914400" lvl="1" indent="-3238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000" dirty="0"/>
              <a:t>Cosine similarity</a:t>
            </a:r>
          </a:p>
          <a:p>
            <a:pPr marL="914400" lvl="1" indent="-3238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000" dirty="0"/>
              <a:t>Mean square difference-based similarity</a:t>
            </a:r>
          </a:p>
          <a:p>
            <a:pPr marL="914400" lvl="1" indent="-3238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000" dirty="0"/>
              <a:t>Pearson coefficient (mean-centered cosine similarity)</a:t>
            </a:r>
          </a:p>
          <a:p>
            <a:pPr marL="914400" lvl="1" indent="-3238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000" dirty="0"/>
              <a:t>Pearson Baseline (uses global baselines for centering instead of means)</a:t>
            </a:r>
          </a:p>
        </p:txBody>
      </p:sp>
      <p:pic>
        <p:nvPicPr>
          <p:cNvPr id="23" name="Picture 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FA0B8CC8-7474-4461-BB9E-E949409ED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847" y="4805082"/>
            <a:ext cx="1154370" cy="2873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615575" y="578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User-User and Item-Item comparison</a:t>
            </a:r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00" y="1489900"/>
            <a:ext cx="8999000" cy="35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282D7A12-29BA-4308-84CC-0BB23F0CA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847" y="4805082"/>
            <a:ext cx="1154370" cy="28736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Latent Factor Methods</a:t>
            </a:r>
            <a:endParaRPr dirty="0"/>
          </a:p>
        </p:txBody>
      </p:sp>
      <p:sp>
        <p:nvSpPr>
          <p:cNvPr id="206" name="Google Shape;206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800" dirty="0">
                <a:solidFill>
                  <a:srgbClr val="000000"/>
                </a:solidFill>
              </a:rPr>
              <a:t>Matrix Factorisation algorithms using Surprise library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000000"/>
                </a:solidFill>
              </a:rPr>
              <a:t>SVD : baseline estimates + latent factor predictions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000000"/>
                </a:solidFill>
              </a:rPr>
              <a:t>SVDpp : SVD + considers implicit ratings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800" dirty="0">
                <a:solidFill>
                  <a:srgbClr val="000000"/>
                </a:solidFill>
              </a:rPr>
              <a:t>Hyperparameter tuning using GridsearchCV</a:t>
            </a:r>
            <a:endParaRPr sz="1800" dirty="0">
              <a:solidFill>
                <a:srgbClr val="000000"/>
              </a:solidFill>
            </a:endParaRPr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719CF1C-731E-4C66-9929-F78463339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847" y="4805082"/>
            <a:ext cx="1154370" cy="28736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>
            <a:spLocks noGrp="1"/>
          </p:cNvSpPr>
          <p:nvPr>
            <p:ph type="title"/>
          </p:nvPr>
        </p:nvSpPr>
        <p:spPr>
          <a:xfrm>
            <a:off x="88915" y="51143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Comparisons of various Algorithm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B7B55-5065-4E42-868A-879502E26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047" y="1707295"/>
            <a:ext cx="6781800" cy="197167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2237F223-8097-444D-88DD-D33CCC2C2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847" y="4805082"/>
            <a:ext cx="1154370" cy="28736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610863" y="6049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 vs MAE for different algorithms</a:t>
            </a:r>
            <a:endParaRPr/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618" y="1394575"/>
            <a:ext cx="7845692" cy="314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B1895963-D382-4EAD-9F39-865FF3514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847" y="4805082"/>
            <a:ext cx="1154370" cy="28736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565375" y="588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different algorithms</a:t>
            </a:r>
            <a:endParaRPr/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787" y="1410975"/>
            <a:ext cx="8408426" cy="362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2DA188C8-86FE-40F0-89DF-9936B654F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847" y="4805082"/>
            <a:ext cx="1154370" cy="28736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532575" y="6213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NDCG scores for different algorithms</a:t>
            </a:r>
            <a:endParaRPr/>
          </a:p>
        </p:txBody>
      </p:sp>
      <p:pic>
        <p:nvPicPr>
          <p:cNvPr id="231" name="Google Shape;2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50" y="1452000"/>
            <a:ext cx="8279051" cy="34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AA11CD8E-7EB4-4093-90D3-A62C76DC3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847" y="4805082"/>
            <a:ext cx="1154370" cy="28736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>
            <a:spLocks noGrp="1"/>
          </p:cNvSpPr>
          <p:nvPr>
            <p:ph type="title" idx="4294967295"/>
          </p:nvPr>
        </p:nvSpPr>
        <p:spPr>
          <a:xfrm>
            <a:off x="921380" y="1293813"/>
            <a:ext cx="6768470" cy="12779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Which model is best for less ratings in training data? 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/>
              <a:t>(Less than 18 ratings per  user)</a:t>
            </a:r>
            <a:endParaRPr sz="2400" b="0" dirty="0"/>
          </a:p>
        </p:txBody>
      </p:sp>
      <p:pic>
        <p:nvPicPr>
          <p:cNvPr id="237" name="Google Shape;2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936" y="2179450"/>
            <a:ext cx="4402976" cy="215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50700F46-080B-43DA-989B-08E895E8E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847" y="4805082"/>
            <a:ext cx="1154370" cy="2873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952814" y="571500"/>
            <a:ext cx="4233439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Problem Statement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448650" y="1922800"/>
            <a:ext cx="7189279" cy="30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Desgin and build a  movie  recommendation  system  based  on  ‘MovieLens’  dataset.</a:t>
            </a:r>
            <a:endParaRPr sz="1650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8EF0EF-7427-4D15-95DD-5DA783D02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606" y="2778101"/>
            <a:ext cx="1975383" cy="16403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7FAD24-1263-42EC-8CAC-C00CFB022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643" y="2877785"/>
            <a:ext cx="1975383" cy="1607582"/>
          </a:xfrm>
          <a:prstGeom prst="rect">
            <a:avLst/>
          </a:prstGeom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D94A08-7BE4-4672-9300-8E18BEA35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2847" y="4805082"/>
            <a:ext cx="1154370" cy="28736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Combined Model </a:t>
            </a:r>
            <a:endParaRPr/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3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Matrix Factorization + CF 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Combined: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dirty="0">
                <a:solidFill>
                  <a:srgbClr val="000000"/>
                </a:solidFill>
              </a:rPr>
              <a:t>KNNBaseline (with pearson baseline similarity)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dirty="0">
                <a:solidFill>
                  <a:srgbClr val="000000"/>
                </a:solidFill>
              </a:rPr>
              <a:t>SVDpp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dirty="0">
                <a:solidFill>
                  <a:srgbClr val="000000"/>
                </a:solidFill>
              </a:rPr>
              <a:t>SVD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dirty="0">
                <a:solidFill>
                  <a:srgbClr val="000000"/>
                </a:solidFill>
              </a:rPr>
              <a:t>BaselineOnly</a:t>
            </a:r>
            <a:endParaRPr sz="1800" dirty="0">
              <a:solidFill>
                <a:srgbClr val="000000"/>
              </a:solidFill>
            </a:endParaRPr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7A513CBF-3C9F-46C0-809E-BBCFDCE29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847" y="4805082"/>
            <a:ext cx="1154370" cy="28736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Combination of the best Algorithms</a:t>
            </a:r>
            <a:endParaRPr/>
          </a:p>
        </p:txBody>
      </p:sp>
      <p:graphicFrame>
        <p:nvGraphicFramePr>
          <p:cNvPr id="249" name="Google Shape;249;p38"/>
          <p:cNvGraphicFramePr/>
          <p:nvPr>
            <p:extLst>
              <p:ext uri="{D42A27DB-BD31-4B8C-83A1-F6EECF244321}">
                <p14:modId xmlns:p14="http://schemas.microsoft.com/office/powerpoint/2010/main" val="3011129338"/>
              </p:ext>
            </p:extLst>
          </p:nvPr>
        </p:nvGraphicFramePr>
        <p:xfrm>
          <a:off x="1054001" y="1561801"/>
          <a:ext cx="7035997" cy="2676957"/>
        </p:xfrm>
        <a:graphic>
          <a:graphicData uri="http://schemas.openxmlformats.org/drawingml/2006/table">
            <a:tbl>
              <a:tblPr>
                <a:noFill/>
                <a:tableStyleId>{44A251D8-AB74-4772-9267-0778F2BA4185}</a:tableStyleId>
              </a:tblPr>
              <a:tblGrid>
                <a:gridCol w="456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3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76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9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73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93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40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23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839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SVD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KNNBaseline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(PearsonBaseline)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SVDPP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Baseline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RMSE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MAE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Precision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Recall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F-Measure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NDCG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0.8626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0.6735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0.79921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0.33642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0.47352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0.95872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0.8527</a:t>
                      </a:r>
                      <a:endParaRPr sz="1200" dirty="0">
                        <a:solidFill>
                          <a:srgbClr val="21212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0.6482</a:t>
                      </a:r>
                      <a:endParaRPr sz="1200" dirty="0">
                        <a:solidFill>
                          <a:srgbClr val="21212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0.81984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0.36242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0.50264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0.96310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16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0.6</a:t>
                      </a:r>
                      <a:endParaRPr sz="12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0.4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0.844</a:t>
                      </a:r>
                      <a:endParaRPr sz="1200">
                        <a:solidFill>
                          <a:srgbClr val="21212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0.6427</a:t>
                      </a:r>
                      <a:endParaRPr sz="1200">
                        <a:solidFill>
                          <a:srgbClr val="21212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0.82732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0.35428</a:t>
                      </a:r>
                      <a:endParaRPr sz="12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0.49611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0.96637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16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0.05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0.6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0.35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0.84405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0.6427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0.82836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0.35424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0.49626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0.96731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16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0.5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0.3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0.84405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0.6433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0.83139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0.35040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0.49301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0.96614</a:t>
                      </a:r>
                      <a:endParaRPr sz="12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A7808691-91F4-4E94-82F8-7A8C25661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847" y="4805082"/>
            <a:ext cx="1154370" cy="28736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>
            <a:spLocks noGrp="1"/>
          </p:cNvSpPr>
          <p:nvPr>
            <p:ph type="title"/>
          </p:nvPr>
        </p:nvSpPr>
        <p:spPr>
          <a:xfrm>
            <a:off x="649075" y="57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Conclusions:</a:t>
            </a:r>
            <a:endParaRPr dirty="0"/>
          </a:p>
        </p:txBody>
      </p:sp>
      <p:sp>
        <p:nvSpPr>
          <p:cNvPr id="299" name="Google Shape;299;p46"/>
          <p:cNvSpPr txBox="1">
            <a:spLocks noGrp="1"/>
          </p:cNvSpPr>
          <p:nvPr>
            <p:ph type="body" idx="1"/>
          </p:nvPr>
        </p:nvSpPr>
        <p:spPr>
          <a:xfrm>
            <a:off x="727650" y="1593575"/>
            <a:ext cx="7688700" cy="29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 sz="1800" dirty="0">
                <a:solidFill>
                  <a:srgbClr val="000000"/>
                </a:solidFill>
              </a:rPr>
              <a:t>Content based with genre is good when a user has less ratings.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 dirty="0">
                <a:solidFill>
                  <a:srgbClr val="000000"/>
                </a:solidFill>
              </a:rPr>
              <a:t>Item-item collaborative filtering is found to be working better with  user-user collaborative filtering.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 sz="1800" dirty="0">
                <a:solidFill>
                  <a:srgbClr val="000000"/>
                </a:solidFill>
              </a:rPr>
              <a:t>When different models' predictions and recommendations are combined, the accuracy and quality of the recommendations improves</a:t>
            </a:r>
            <a:r>
              <a:rPr lang="en" sz="1800" dirty="0">
                <a:solidFill>
                  <a:srgbClr val="000000"/>
                </a:solidFill>
              </a:rPr>
              <a:t>.</a:t>
            </a:r>
            <a:endParaRPr sz="1800" dirty="0">
              <a:solidFill>
                <a:srgbClr val="000000"/>
              </a:solidFill>
            </a:endParaRPr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797ED036-A8A0-4200-ACAD-932F771B1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847" y="4805082"/>
            <a:ext cx="1154370" cy="28736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>
            <a:spLocks noGrp="1"/>
          </p:cNvSpPr>
          <p:nvPr>
            <p:ph type="title" idx="4294967295"/>
          </p:nvPr>
        </p:nvSpPr>
        <p:spPr>
          <a:xfrm>
            <a:off x="2066125" y="2064659"/>
            <a:ext cx="5211763" cy="1730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 you!</a:t>
            </a:r>
            <a:endParaRPr sz="4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B94E1F0-6E63-4F48-9C74-D693FFD2C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847" y="4805082"/>
            <a:ext cx="1154370" cy="2873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585250" y="6136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28500" y="1522225"/>
            <a:ext cx="7020318" cy="31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800" dirty="0">
                <a:solidFill>
                  <a:srgbClr val="000000"/>
                </a:solidFill>
              </a:rPr>
              <a:t>MovieLens review dataset (ml-latest-small)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000000"/>
                </a:solidFill>
              </a:rPr>
              <a:t>Ratings: 100k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000000"/>
                </a:solidFill>
              </a:rPr>
              <a:t>Movies: 9k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000000"/>
                </a:solidFill>
              </a:rPr>
              <a:t>Users: 600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800" dirty="0">
                <a:solidFill>
                  <a:srgbClr val="000000"/>
                </a:solidFill>
              </a:rPr>
              <a:t>Integrated the dataset with TMDB dataset</a:t>
            </a:r>
            <a:endParaRPr sz="1800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FDDCD3-E40D-4D9D-A080-9DFE08AA6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199" y="1347169"/>
            <a:ext cx="1847619" cy="2172026"/>
          </a:xfrm>
          <a:prstGeom prst="rect">
            <a:avLst/>
          </a:prstGeom>
        </p:spPr>
      </p:pic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2633642-D24A-45DA-A5E6-E7029E6EF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847" y="4805082"/>
            <a:ext cx="1154370" cy="2873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67833" y="457200"/>
            <a:ext cx="2552385" cy="75337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100" dirty="0">
                <a:solidFill>
                  <a:schemeClr val="tx1"/>
                </a:solidFill>
              </a:rPr>
              <a:t>Data Analysis</a:t>
            </a:r>
          </a:p>
        </p:txBody>
      </p:sp>
      <p:sp>
        <p:nvSpPr>
          <p:cNvPr id="106" name="Google Shape;106;p16"/>
          <p:cNvSpPr txBox="1"/>
          <p:nvPr/>
        </p:nvSpPr>
        <p:spPr>
          <a:xfrm>
            <a:off x="3506558" y="3923892"/>
            <a:ext cx="2765334" cy="61177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lvl="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Lato"/>
              </a:rPr>
              <a:t>Distribution of Genre                                              </a:t>
            </a: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/>
          <a:srcRect t="1908" b="1908"/>
          <a:stretch/>
        </p:blipFill>
        <p:spPr>
          <a:xfrm>
            <a:off x="2769533" y="1440219"/>
            <a:ext cx="3797245" cy="2410545"/>
          </a:xfrm>
          <a:prstGeom prst="rect">
            <a:avLst/>
          </a:prstGeom>
          <a:noFill/>
        </p:spPr>
      </p:pic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EDA69E9D-E7C7-495F-9868-012540203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847" y="4805082"/>
            <a:ext cx="1154370" cy="2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851579" y="457200"/>
            <a:ext cx="6103922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</a:rPr>
              <a:t>Data Analysis</a:t>
            </a:r>
          </a:p>
        </p:txBody>
      </p:sp>
      <p:sp>
        <p:nvSpPr>
          <p:cNvPr id="108" name="Google Shape;108;p16"/>
          <p:cNvSpPr txBox="1"/>
          <p:nvPr/>
        </p:nvSpPr>
        <p:spPr>
          <a:xfrm>
            <a:off x="766547" y="1613461"/>
            <a:ext cx="2201035" cy="291058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85750" lvl="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Lato"/>
              </a:rPr>
              <a:t>Number of ratings per user                                              </a:t>
            </a:r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/>
          <a:srcRect r="21421" b="-2"/>
          <a:stretch/>
        </p:blipFill>
        <p:spPr>
          <a:xfrm>
            <a:off x="3845275" y="1500836"/>
            <a:ext cx="4067572" cy="2911771"/>
          </a:xfrm>
          <a:prstGeom prst="rect">
            <a:avLst/>
          </a:prstGeom>
          <a:noFill/>
        </p:spPr>
      </p:pic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DFE47F6F-4019-4BBB-AE2B-1F640C386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847" y="4805082"/>
            <a:ext cx="1154370" cy="287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E2C7B7-CC95-418E-92D8-6446AFE69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579" y="2300941"/>
            <a:ext cx="2791897" cy="222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9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1000126" y="457200"/>
            <a:ext cx="6447501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</a:rPr>
              <a:t>Models used</a:t>
            </a:r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1000126" y="1620442"/>
            <a:ext cx="6353174" cy="257194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42900" defTabSz="457200"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Popularity based model</a:t>
            </a:r>
          </a:p>
          <a:p>
            <a:pPr marL="457200" lvl="0" indent="-342900" defTabSz="457200"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Content based model </a:t>
            </a:r>
          </a:p>
          <a:p>
            <a:pPr marL="457200" lvl="0" indent="-342900" defTabSz="457200"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Collaborative Filtering</a:t>
            </a:r>
          </a:p>
          <a:p>
            <a:pPr marL="457200" lvl="0" indent="-342900" defTabSz="457200"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Matrix Factorization method</a:t>
            </a:r>
          </a:p>
          <a:p>
            <a:pPr marL="457200" lvl="0" indent="-342900" defTabSz="457200"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Combined model ( SVD + CF)</a:t>
            </a:r>
          </a:p>
        </p:txBody>
      </p:sp>
      <p:pic>
        <p:nvPicPr>
          <p:cNvPr id="23" name="Picture 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67778717-4DA9-48A6-95D1-8B25680AE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847" y="4805082"/>
            <a:ext cx="1154370" cy="2873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965199" y="636815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</a:rPr>
              <a:t>Popularity Model</a:t>
            </a:r>
          </a:p>
        </p:txBody>
      </p:sp>
      <p:graphicFrame>
        <p:nvGraphicFramePr>
          <p:cNvPr id="155" name="Google Shape;126;p19">
            <a:extLst>
              <a:ext uri="{FF2B5EF4-FFF2-40B4-BE49-F238E27FC236}">
                <a16:creationId xmlns:a16="http://schemas.microsoft.com/office/drawing/2014/main" id="{AEA8BDDC-F4C8-D004-ADCB-A6C314BEC9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5252277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" name="Picture 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F2739514-5345-4DE5-A582-0AC6D54C47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2847" y="4805082"/>
            <a:ext cx="1154370" cy="2873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/>
        </p:nvSpPr>
        <p:spPr>
          <a:xfrm>
            <a:off x="1942338" y="3614481"/>
            <a:ext cx="5682725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Action Movies                                          Animated Movies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87022B6C-9EA3-4373-A1FE-3BF9C5A95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52" y="939864"/>
            <a:ext cx="3550221" cy="2466619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B40911B8-3215-44AE-97C0-7EFFE7BCD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262" y="916662"/>
            <a:ext cx="2602523" cy="2466619"/>
          </a:xfrm>
          <a:prstGeom prst="rect">
            <a:avLst/>
          </a:prstGeom>
        </p:spPr>
      </p:pic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3D85804-4F6E-4D22-AAA0-8C1A5DF725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2847" y="4805082"/>
            <a:ext cx="1154370" cy="2873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1000126" y="457200"/>
            <a:ext cx="6447501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300" dirty="0">
                <a:solidFill>
                  <a:schemeClr val="tx1"/>
                </a:solidFill>
              </a:rPr>
              <a:t>Content-Based Recommendation</a:t>
            </a:r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1000126" y="1620442"/>
            <a:ext cx="6353174" cy="257194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00050" lvl="0" indent="-285750" defTabSz="457200"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User profile based on item profiles</a:t>
            </a:r>
          </a:p>
          <a:p>
            <a:pPr marL="914400" lvl="1" indent="-342900" defTabSz="457200"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Genre</a:t>
            </a:r>
          </a:p>
          <a:p>
            <a:pPr marL="914400" lvl="1" indent="-342900" defTabSz="457200"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Year of release of movie</a:t>
            </a:r>
          </a:p>
        </p:txBody>
      </p:sp>
      <p:pic>
        <p:nvPicPr>
          <p:cNvPr id="23" name="Picture 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1586BFEE-FBA0-4EFE-962C-EC0FA3163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847" y="4805082"/>
            <a:ext cx="1154370" cy="2873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Curio · SlidesCarnival</Template>
  <TotalTime>400</TotalTime>
  <Words>589</Words>
  <Application>Microsoft Office PowerPoint</Application>
  <PresentationFormat>On-screen Show (16:9)</PresentationFormat>
  <Paragraphs>162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Wingdings 3</vt:lpstr>
      <vt:lpstr>Wingdings</vt:lpstr>
      <vt:lpstr>Calibri</vt:lpstr>
      <vt:lpstr>Arial</vt:lpstr>
      <vt:lpstr>Amatic SC</vt:lpstr>
      <vt:lpstr>Lato</vt:lpstr>
      <vt:lpstr>Nunito</vt:lpstr>
      <vt:lpstr>Nunito SemiBold</vt:lpstr>
      <vt:lpstr>Curio template</vt:lpstr>
      <vt:lpstr>CS550: Massive Data Mining Movie Recommendation System</vt:lpstr>
      <vt:lpstr>Problem Statement</vt:lpstr>
      <vt:lpstr>DataSet</vt:lpstr>
      <vt:lpstr>Data Analysis</vt:lpstr>
      <vt:lpstr>Data Analysis</vt:lpstr>
      <vt:lpstr>Models used</vt:lpstr>
      <vt:lpstr>Popularity Model</vt:lpstr>
      <vt:lpstr>PowerPoint Presentation</vt:lpstr>
      <vt:lpstr>Content-Based Recommendation</vt:lpstr>
      <vt:lpstr>User and Item Vectors</vt:lpstr>
      <vt:lpstr>Evaluation metrics</vt:lpstr>
      <vt:lpstr>Collaborative Filtering</vt:lpstr>
      <vt:lpstr>User-User and Item-Item comparison</vt:lpstr>
      <vt:lpstr>Latent Factor Methods</vt:lpstr>
      <vt:lpstr>Comparisons of various Algorithm</vt:lpstr>
      <vt:lpstr>RMSE vs MAE for different algorithms</vt:lpstr>
      <vt:lpstr>Evaluation of different algorithms</vt:lpstr>
      <vt:lpstr>NDCG scores for different algorithms</vt:lpstr>
      <vt:lpstr>Which model is best for less ratings in training data?  (Less than 18 ratings per  user)</vt:lpstr>
      <vt:lpstr>Combined Model </vt:lpstr>
      <vt:lpstr>Weighted Combination of the best Algorithms</vt:lpstr>
      <vt:lpstr>Conclusions: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</dc:title>
  <cp:lastModifiedBy>Udit Wadhera</cp:lastModifiedBy>
  <cp:revision>22</cp:revision>
  <dcterms:modified xsi:type="dcterms:W3CDTF">2022-04-28T21:39:45Z</dcterms:modified>
</cp:coreProperties>
</file>