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3"/>
  </p:notesMasterIdLst>
  <p:handoutMasterIdLst>
    <p:handoutMasterId r:id="rId24"/>
  </p:handoutMasterIdLst>
  <p:sldIdLst>
    <p:sldId id="590" r:id="rId2"/>
    <p:sldId id="591" r:id="rId3"/>
    <p:sldId id="592" r:id="rId4"/>
    <p:sldId id="593" r:id="rId5"/>
    <p:sldId id="595" r:id="rId6"/>
    <p:sldId id="256" r:id="rId7"/>
    <p:sldId id="556" r:id="rId8"/>
    <p:sldId id="557" r:id="rId9"/>
    <p:sldId id="561" r:id="rId10"/>
    <p:sldId id="565" r:id="rId11"/>
    <p:sldId id="559" r:id="rId12"/>
    <p:sldId id="562" r:id="rId13"/>
    <p:sldId id="563" r:id="rId14"/>
    <p:sldId id="567" r:id="rId15"/>
    <p:sldId id="568" r:id="rId16"/>
    <p:sldId id="585" r:id="rId17"/>
    <p:sldId id="586" r:id="rId18"/>
    <p:sldId id="587" r:id="rId19"/>
    <p:sldId id="589" r:id="rId20"/>
    <p:sldId id="573" r:id="rId21"/>
    <p:sldId id="56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D3"/>
    <a:srgbClr val="00FA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09"/>
    <p:restoredTop sz="93605" autoAdjust="0"/>
  </p:normalViewPr>
  <p:slideViewPr>
    <p:cSldViewPr snapToGrid="0" snapToObjects="1">
      <p:cViewPr varScale="1">
        <p:scale>
          <a:sx n="120" d="100"/>
          <a:sy n="120" d="100"/>
        </p:scale>
        <p:origin x="416"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3D05E8-3DF5-FD46-9141-5A7084B5FDF3}" type="datetimeFigureOut">
              <a:rPr lang="en-US" smtClean="0"/>
              <a:t>2/24/22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E8DEBC-DACC-FE4F-BAEC-439EE2357818}" type="slidenum">
              <a:rPr lang="en-US" smtClean="0"/>
              <a:t>‹#›</a:t>
            </a:fld>
            <a:endParaRPr lang="en-US"/>
          </a:p>
        </p:txBody>
      </p:sp>
    </p:spTree>
    <p:extLst>
      <p:ext uri="{BB962C8B-B14F-4D97-AF65-F5344CB8AC3E}">
        <p14:creationId xmlns:p14="http://schemas.microsoft.com/office/powerpoint/2010/main" val="21645285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878A0-9C37-D94F-A0A6-9A400FDA9B06}" type="datetimeFigureOut">
              <a:rPr lang="en-US" smtClean="0"/>
              <a:t>2/24/22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21C64F-D9EB-7940-B1ED-B7B0809D9F2C}" type="slidenum">
              <a:rPr lang="en-US" smtClean="0"/>
              <a:t>‹#›</a:t>
            </a:fld>
            <a:endParaRPr lang="en-US"/>
          </a:p>
        </p:txBody>
      </p:sp>
    </p:spTree>
    <p:extLst>
      <p:ext uri="{BB962C8B-B14F-4D97-AF65-F5344CB8AC3E}">
        <p14:creationId xmlns:p14="http://schemas.microsoft.com/office/powerpoint/2010/main" val="39783954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21C64F-D9EB-7940-B1ED-B7B0809D9F2C}" type="slidenum">
              <a:rPr lang="en-US" smtClean="0"/>
              <a:t>6</a:t>
            </a:fld>
            <a:endParaRPr lang="en-US"/>
          </a:p>
        </p:txBody>
      </p:sp>
    </p:spTree>
    <p:extLst>
      <p:ext uri="{BB962C8B-B14F-4D97-AF65-F5344CB8AC3E}">
        <p14:creationId xmlns:p14="http://schemas.microsoft.com/office/powerpoint/2010/main" val="147547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674994"/>
            <a:ext cx="7886700" cy="2387600"/>
          </a:xfrm>
        </p:spPr>
        <p:txBody>
          <a:bodyPr anchor="b">
            <a:normAutofit/>
          </a:bodyPr>
          <a:lstStyle>
            <a:lvl1pPr algn="ctr" latinLnBrk="0">
              <a:defRPr lang="zh-CN" sz="4400">
                <a:solidFill>
                  <a:schemeClr val="tx1"/>
                </a:solidFill>
                <a:latin typeface="Arial"/>
                <a:cs typeface="Arial"/>
              </a:defRPr>
            </a:lvl1pPr>
          </a:lstStyle>
          <a:p>
            <a:r>
              <a:rPr lang="en-US" altLang="zh-CN" dirty="0"/>
              <a:t>Click to edit Master title style</a:t>
            </a:r>
            <a:endParaRPr lang="zh-CN" dirty="0"/>
          </a:p>
        </p:txBody>
      </p:sp>
      <p:sp>
        <p:nvSpPr>
          <p:cNvPr id="3" name="副标题 2"/>
          <p:cNvSpPr>
            <a:spLocks noGrp="1"/>
          </p:cNvSpPr>
          <p:nvPr>
            <p:ph type="subTitle" idx="1"/>
          </p:nvPr>
        </p:nvSpPr>
        <p:spPr>
          <a:xfrm>
            <a:off x="790515" y="4238972"/>
            <a:ext cx="7564372" cy="1137793"/>
          </a:xfrm>
        </p:spPr>
        <p:txBody>
          <a:bodyPr>
            <a:normAutofit/>
          </a:bodyPr>
          <a:lstStyle>
            <a:lvl1pPr marL="0" indent="0" algn="ctr" latinLnBrk="0">
              <a:lnSpc>
                <a:spcPct val="100000"/>
              </a:lnSpc>
              <a:spcBef>
                <a:spcPts val="0"/>
              </a:spcBef>
              <a:buNone/>
              <a:defRPr lang="zh-CN" sz="2800">
                <a:solidFill>
                  <a:schemeClr val="tx1"/>
                </a:solidFill>
                <a:latin typeface="Arial"/>
                <a:cs typeface="Aria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en-US" altLang="zh-CN" dirty="0"/>
              <a:t>Click to edit Master subtitle style</a:t>
            </a:r>
            <a:endParaRPr lang="zh-CN" dirty="0"/>
          </a:p>
        </p:txBody>
      </p:sp>
      <p:sp>
        <p:nvSpPr>
          <p:cNvPr id="4" name="日期占位符 3"/>
          <p:cNvSpPr>
            <a:spLocks noGrp="1"/>
          </p:cNvSpPr>
          <p:nvPr>
            <p:ph type="dt" sz="half" idx="10"/>
          </p:nvPr>
        </p:nvSpPr>
        <p:spPr/>
        <p:txBody>
          <a:bodyPr/>
          <a:lstStyle/>
          <a:p>
            <a:fld id="{DFF151F7-36B5-D143-9C1D-88EFEC9F617B}" type="datetime1">
              <a:rPr lang="en-US" smtClean="0"/>
              <a:t>2/24/22</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dirty="0"/>
          </a:p>
        </p:txBody>
      </p:sp>
      <p:sp>
        <p:nvSpPr>
          <p:cNvPr id="4" name="日期占位符 3"/>
          <p:cNvSpPr>
            <a:spLocks noGrp="1"/>
          </p:cNvSpPr>
          <p:nvPr>
            <p:ph type="dt" sz="half" idx="10"/>
          </p:nvPr>
        </p:nvSpPr>
        <p:spPr/>
        <p:txBody>
          <a:bodyPr/>
          <a:lstStyle/>
          <a:p>
            <a:fld id="{DC33FCEA-7196-7E4F-8B32-C4975F41D42B}" type="datetime1">
              <a:rPr lang="en-US" smtClean="0"/>
              <a:t>2/24/22</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dirty="0"/>
          </a:p>
        </p:txBody>
      </p:sp>
      <p:sp>
        <p:nvSpPr>
          <p:cNvPr id="4" name="日期占位符 3"/>
          <p:cNvSpPr>
            <a:spLocks noGrp="1"/>
          </p:cNvSpPr>
          <p:nvPr>
            <p:ph type="dt" sz="half" idx="10"/>
          </p:nvPr>
        </p:nvSpPr>
        <p:spPr/>
        <p:txBody>
          <a:bodyPr/>
          <a:lstStyle/>
          <a:p>
            <a:fld id="{8666B90C-3782-864A-B289-5FDF3A37EC7A}" type="datetime1">
              <a:rPr lang="en-US" smtClean="0"/>
              <a:t>2/24/22</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3327" y="87165"/>
            <a:ext cx="8062025" cy="659962"/>
          </a:xfrm>
        </p:spPr>
        <p:txBody>
          <a:bodyPr anchor="b">
            <a:normAutofit/>
          </a:bodyPr>
          <a:lstStyle>
            <a:lvl1pPr latinLnBrk="0">
              <a:defRPr lang="zh-CN" sz="2800">
                <a:solidFill>
                  <a:schemeClr val="tx1"/>
                </a:solidFill>
                <a:latin typeface="Arial"/>
                <a:cs typeface="Arial"/>
              </a:defRPr>
            </a:lvl1pPr>
          </a:lstStyle>
          <a:p>
            <a:r>
              <a:rPr lang="en-US" altLang="zh-CN" dirty="0"/>
              <a:t>Click to edit Master title style</a:t>
            </a:r>
            <a:endParaRPr lang="zh-CN" dirty="0"/>
          </a:p>
        </p:txBody>
      </p:sp>
      <p:sp>
        <p:nvSpPr>
          <p:cNvPr id="3" name="内容占位符 2"/>
          <p:cNvSpPr>
            <a:spLocks noGrp="1"/>
          </p:cNvSpPr>
          <p:nvPr>
            <p:ph idx="1"/>
          </p:nvPr>
        </p:nvSpPr>
        <p:spPr>
          <a:xfrm>
            <a:off x="628651" y="971267"/>
            <a:ext cx="7888110" cy="5385087"/>
          </a:xfrm>
        </p:spPr>
        <p:txBody>
          <a:bodyPr>
            <a:normAutofit/>
          </a:bodyPr>
          <a:lstStyle>
            <a:lvl1pPr marL="285750" indent="-285750" algn="l" latinLnBrk="0">
              <a:lnSpc>
                <a:spcPct val="100000"/>
              </a:lnSpc>
              <a:spcBef>
                <a:spcPts val="200"/>
              </a:spcBef>
              <a:spcAft>
                <a:spcPts val="200"/>
              </a:spcAft>
              <a:buClrTx/>
              <a:buSzPct val="100000"/>
              <a:buFont typeface="Wingdings" charset="2"/>
              <a:buChar char="Ø"/>
              <a:defRPr lang="zh-CN" sz="2400">
                <a:solidFill>
                  <a:schemeClr val="tx1"/>
                </a:solidFill>
                <a:latin typeface="Arial"/>
                <a:ea typeface="华文宋体"/>
                <a:cs typeface="Arial"/>
              </a:defRPr>
            </a:lvl1pPr>
            <a:lvl2pPr marL="685800" indent="-228600" algn="l" latinLnBrk="0">
              <a:lnSpc>
                <a:spcPct val="100000"/>
              </a:lnSpc>
              <a:spcBef>
                <a:spcPts val="200"/>
              </a:spcBef>
              <a:spcAft>
                <a:spcPts val="200"/>
              </a:spcAft>
              <a:buClrTx/>
              <a:buSzPct val="100000"/>
              <a:buFont typeface="Wingdings" charset="2"/>
              <a:buChar char="Ø"/>
              <a:defRPr lang="zh-CN" sz="2000">
                <a:solidFill>
                  <a:schemeClr val="tx1"/>
                </a:solidFill>
                <a:latin typeface="Arial"/>
                <a:ea typeface="华文宋体"/>
                <a:cs typeface="Arial"/>
              </a:defRPr>
            </a:lvl2pPr>
            <a:lvl3pPr marL="1143000" indent="-228600" algn="l" latinLnBrk="0">
              <a:lnSpc>
                <a:spcPct val="100000"/>
              </a:lnSpc>
              <a:spcBef>
                <a:spcPts val="200"/>
              </a:spcBef>
              <a:spcAft>
                <a:spcPts val="200"/>
              </a:spcAft>
              <a:buClrTx/>
              <a:buSzPct val="100000"/>
              <a:buFont typeface="Wingdings" charset="2"/>
              <a:buChar char="Ø"/>
              <a:defRPr lang="zh-CN" sz="1800">
                <a:solidFill>
                  <a:schemeClr val="tx1"/>
                </a:solidFill>
                <a:latin typeface="Arial"/>
                <a:ea typeface="华文宋体"/>
                <a:cs typeface="Arial"/>
              </a:defRPr>
            </a:lvl3pPr>
            <a:lvl4pPr marL="1600200" indent="-228600" algn="l" latinLnBrk="0">
              <a:lnSpc>
                <a:spcPct val="100000"/>
              </a:lnSpc>
              <a:spcBef>
                <a:spcPts val="200"/>
              </a:spcBef>
              <a:spcAft>
                <a:spcPts val="200"/>
              </a:spcAft>
              <a:buClrTx/>
              <a:buSzPct val="100000"/>
              <a:buFont typeface="Wingdings" charset="2"/>
              <a:buChar char="Ø"/>
              <a:defRPr lang="zh-CN" sz="1600">
                <a:solidFill>
                  <a:schemeClr val="tx1"/>
                </a:solidFill>
                <a:latin typeface="Arial"/>
                <a:ea typeface="华文宋体"/>
                <a:cs typeface="Arial"/>
              </a:defRPr>
            </a:lvl4pPr>
            <a:lvl5pPr marL="2057400" indent="-228600" algn="l" latinLnBrk="0">
              <a:lnSpc>
                <a:spcPct val="100000"/>
              </a:lnSpc>
              <a:spcBef>
                <a:spcPts val="200"/>
              </a:spcBef>
              <a:spcAft>
                <a:spcPts val="200"/>
              </a:spcAft>
              <a:buClrTx/>
              <a:buSzPct val="100000"/>
              <a:buFont typeface="Wingdings" charset="2"/>
              <a:buChar char="Ø"/>
              <a:defRPr lang="zh-CN" sz="1400">
                <a:solidFill>
                  <a:schemeClr val="tx1"/>
                </a:solidFill>
                <a:latin typeface="Arial"/>
                <a:ea typeface="华文宋体"/>
                <a:cs typeface="Aria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dirty="0"/>
          </a:p>
        </p:txBody>
      </p:sp>
      <p:sp>
        <p:nvSpPr>
          <p:cNvPr id="4" name="日期占位符 3"/>
          <p:cNvSpPr>
            <a:spLocks noGrp="1"/>
          </p:cNvSpPr>
          <p:nvPr>
            <p:ph type="dt" sz="half" idx="10"/>
          </p:nvPr>
        </p:nvSpPr>
        <p:spPr>
          <a:xfrm>
            <a:off x="628651" y="6450195"/>
            <a:ext cx="2457450" cy="271285"/>
          </a:xfrm>
        </p:spPr>
        <p:txBody>
          <a:bodyPr/>
          <a:lstStyle/>
          <a:p>
            <a:fld id="{4205D912-1351-634A-8C62-1CD87216AF6E}" type="datetime1">
              <a:rPr lang="en-US" smtClean="0"/>
              <a:t>2/24/22</a:t>
            </a:fld>
            <a:endParaRPr lang="en-US"/>
          </a:p>
        </p:txBody>
      </p:sp>
      <p:sp>
        <p:nvSpPr>
          <p:cNvPr id="6" name="幻灯片编号占位符 5"/>
          <p:cNvSpPr>
            <a:spLocks noGrp="1"/>
          </p:cNvSpPr>
          <p:nvPr>
            <p:ph type="sldNum" sz="quarter" idx="12"/>
          </p:nvPr>
        </p:nvSpPr>
        <p:spPr>
          <a:xfrm>
            <a:off x="6057900" y="6450195"/>
            <a:ext cx="2457450" cy="271285"/>
          </a:xfrm>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28652" y="2402239"/>
            <a:ext cx="3381536" cy="2187227"/>
          </a:xfrm>
        </p:spPr>
        <p:txBody>
          <a:bodyPr anchor="ctr">
            <a:noAutofit/>
          </a:bodyPr>
          <a:lstStyle>
            <a:lvl1pPr algn="l" latinLnBrk="0">
              <a:defRPr lang="zh-CN" sz="4800">
                <a:solidFill>
                  <a:srgbClr val="D24726"/>
                </a:solidFill>
              </a:defRPr>
            </a:lvl1pPr>
          </a:lstStyle>
          <a:p>
            <a:r>
              <a:rPr lang="en-US" altLang="zh-CN"/>
              <a:t>Click to edit Master title style</a:t>
            </a:r>
            <a:endParaRPr lang="zh-CN" dirty="0"/>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en-US" altLang="zh-CN"/>
              <a:t>Click to edit Master text styles</a:t>
            </a:r>
          </a:p>
        </p:txBody>
      </p:sp>
      <p:sp>
        <p:nvSpPr>
          <p:cNvPr id="4" name="日期占位符 3"/>
          <p:cNvSpPr>
            <a:spLocks noGrp="1"/>
          </p:cNvSpPr>
          <p:nvPr>
            <p:ph type="dt" sz="half" idx="10"/>
          </p:nvPr>
        </p:nvSpPr>
        <p:spPr/>
        <p:txBody>
          <a:bodyPr/>
          <a:lstStyle/>
          <a:p>
            <a:fld id="{7CD5BFA0-47B7-424D-8B95-32A235981F6E}" type="datetime1">
              <a:rPr lang="en-US" smtClean="0"/>
              <a:t>2/24/22</a:t>
            </a:fld>
            <a:endParaRPr lang="en-US"/>
          </a:p>
        </p:txBody>
      </p:sp>
      <p:sp>
        <p:nvSpPr>
          <p:cNvPr id="6" name="幻灯片编号占位符 5"/>
          <p:cNvSpPr>
            <a:spLocks noGrp="1"/>
          </p:cNvSpPr>
          <p:nvPr>
            <p:ph type="sldNum" sz="quarter" idx="12"/>
          </p:nvPr>
        </p:nvSpPr>
        <p:spPr/>
        <p:txBody>
          <a:bodyPr/>
          <a:lstStyle/>
          <a:p>
            <a:fld id="{AEC44C54-BAF9-9C49-9C7D-D463085BC6A7}" type="slidenum">
              <a:rPr lang="en-US" smtClean="0"/>
              <a:t>‹#›</a:t>
            </a:fld>
            <a:endParaRPr lang="en-US"/>
          </a:p>
        </p:txBody>
      </p:sp>
      <p:sp>
        <p:nvSpPr>
          <p:cNvPr id="8" name="矩形 7"/>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内容占位符 2"/>
          <p:cNvSpPr>
            <a:spLocks noGrp="1"/>
          </p:cNvSpPr>
          <p:nvPr>
            <p:ph sz="half" idx="1"/>
          </p:nvPr>
        </p:nvSpPr>
        <p:spPr>
          <a:xfrm>
            <a:off x="628651" y="1825625"/>
            <a:ext cx="3886200" cy="4351338"/>
          </a:xfrm>
        </p:spPr>
        <p:txBody>
          <a:bodyPr vert="horz" lIns="91440" tIns="45720" rIns="91440" bIns="45720" rtlCol="0">
            <a:normAutofit/>
          </a:bodyPr>
          <a:lstStyle>
            <a:lvl1pPr marL="228600" indent="-228600" latinLnBrk="0">
              <a:buClrTx/>
              <a:buFont typeface="Arial"/>
              <a:buChar char="•"/>
              <a:defRPr lang="zh-CN" sz="1600">
                <a:solidFill>
                  <a:srgbClr val="000000"/>
                </a:solidFill>
              </a:defRPr>
            </a:lvl1pPr>
            <a:lvl2pPr marL="285750" indent="-285750" latinLnBrk="0">
              <a:buClrTx/>
              <a:buFont typeface="Arial"/>
              <a:buChar char="•"/>
              <a:defRPr lang="zh-CN" sz="1400">
                <a:solidFill>
                  <a:srgbClr val="000000"/>
                </a:solidFill>
              </a:defRPr>
            </a:lvl2pPr>
            <a:lvl3pPr marL="171450" indent="-171450" latinLnBrk="0">
              <a:buClrTx/>
              <a:buFont typeface="Arial"/>
              <a:buChar char="•"/>
              <a:defRPr lang="zh-CN" sz="1200">
                <a:solidFill>
                  <a:srgbClr val="000000"/>
                </a:solidFill>
              </a:defRPr>
            </a:lvl3pPr>
            <a:lvl4pPr marL="171450" indent="-171450" latinLnBrk="0">
              <a:buClrTx/>
              <a:buFont typeface="Arial"/>
              <a:buChar char="•"/>
              <a:defRPr lang="zh-CN" sz="1100">
                <a:solidFill>
                  <a:srgbClr val="000000"/>
                </a:solidFill>
              </a:defRPr>
            </a:lvl4pPr>
            <a:lvl5pPr marL="171450" indent="-171450" latinLnBrk="0">
              <a:buClrTx/>
              <a:buFont typeface="Arial"/>
              <a:buChar char="•"/>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5" name="日期占位符 4"/>
          <p:cNvSpPr>
            <a:spLocks noGrp="1"/>
          </p:cNvSpPr>
          <p:nvPr>
            <p:ph type="dt" sz="half" idx="10"/>
          </p:nvPr>
        </p:nvSpPr>
        <p:spPr/>
        <p:txBody>
          <a:bodyPr/>
          <a:lstStyle/>
          <a:p>
            <a:fld id="{9B71D40B-6957-5647-A2D4-6D9FE171E0D1}" type="datetime1">
              <a:rPr lang="en-US" smtClean="0"/>
              <a:t>2/24/22</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
        <p:nvSpPr>
          <p:cNvPr id="9" name="矩形 8"/>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en-US" altLang="zh-CN"/>
              <a:t>Click to edit Master text styles</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5" name="文本占位符 4"/>
          <p:cNvSpPr>
            <a:spLocks noGrp="1"/>
          </p:cNvSpPr>
          <p:nvPr>
            <p:ph type="body" sz="quarter" idx="3"/>
          </p:nvPr>
        </p:nvSpPr>
        <p:spPr>
          <a:xfrm>
            <a:off x="4642250" y="1489075"/>
            <a:ext cx="386834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en-US" altLang="zh-CN"/>
              <a:t>Click to edit Master text styles</a:t>
            </a:r>
          </a:p>
        </p:txBody>
      </p:sp>
      <p:sp>
        <p:nvSpPr>
          <p:cNvPr id="6" name="内容占位符 5"/>
          <p:cNvSpPr>
            <a:spLocks noGrp="1"/>
          </p:cNvSpPr>
          <p:nvPr>
            <p:ph sz="quarter" idx="4"/>
          </p:nvPr>
        </p:nvSpPr>
        <p:spPr>
          <a:xfrm>
            <a:off x="4642250" y="2193929"/>
            <a:ext cx="3868340" cy="397827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7" name="日期占位符 6"/>
          <p:cNvSpPr>
            <a:spLocks noGrp="1"/>
          </p:cNvSpPr>
          <p:nvPr>
            <p:ph type="dt" sz="half" idx="10"/>
          </p:nvPr>
        </p:nvSpPr>
        <p:spPr/>
        <p:txBody>
          <a:bodyPr/>
          <a:lstStyle/>
          <a:p>
            <a:fld id="{CF0E8FC1-53E6-5349-897A-8543DD68AA5C}" type="datetime1">
              <a:rPr lang="en-US" smtClean="0"/>
              <a:t>2/24/22</a:t>
            </a:fld>
            <a:endParaRPr lang="en-US"/>
          </a:p>
        </p:txBody>
      </p:sp>
      <p:sp>
        <p:nvSpPr>
          <p:cNvPr id="9" name="幻灯片编号占位符 8"/>
          <p:cNvSpPr>
            <a:spLocks noGrp="1"/>
          </p:cNvSpPr>
          <p:nvPr>
            <p:ph type="sldNum" sz="quarter" idx="12"/>
          </p:nvPr>
        </p:nvSpPr>
        <p:spPr/>
        <p:txBody>
          <a:bodyPr/>
          <a:lstStyle/>
          <a:p>
            <a:fld id="{AEC44C54-BAF9-9C49-9C7D-D463085BC6A7}" type="slidenum">
              <a:rPr lang="en-US" smtClean="0"/>
              <a:t>‹#›</a:t>
            </a:fld>
            <a:endParaRPr lang="en-US"/>
          </a:p>
        </p:txBody>
      </p:sp>
      <p:sp>
        <p:nvSpPr>
          <p:cNvPr id="11" name="矩形 10"/>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en-US" altLang="zh-CN"/>
              <a:t>Click to edit Master title style</a:t>
            </a:r>
            <a:endParaRPr lang="zh-CN"/>
          </a:p>
        </p:txBody>
      </p:sp>
      <p:sp>
        <p:nvSpPr>
          <p:cNvPr id="3" name="日期占位符 2"/>
          <p:cNvSpPr>
            <a:spLocks noGrp="1"/>
          </p:cNvSpPr>
          <p:nvPr>
            <p:ph type="dt" sz="half" idx="10"/>
          </p:nvPr>
        </p:nvSpPr>
        <p:spPr/>
        <p:txBody>
          <a:bodyPr/>
          <a:lstStyle/>
          <a:p>
            <a:fld id="{92341219-F138-3348-B886-7CAA4BD03A5E}" type="datetime1">
              <a:rPr lang="en-US" smtClean="0"/>
              <a:t>2/24/22</a:t>
            </a:fld>
            <a:endParaRPr lang="en-US"/>
          </a:p>
        </p:txBody>
      </p:sp>
      <p:sp>
        <p:nvSpPr>
          <p:cNvPr id="5" name="幻灯片编号占位符 4"/>
          <p:cNvSpPr>
            <a:spLocks noGrp="1"/>
          </p:cNvSpPr>
          <p:nvPr>
            <p:ph type="sldNum" sz="quarter" idx="12"/>
          </p:nvPr>
        </p:nvSpPr>
        <p:spPr/>
        <p:txBody>
          <a:bodyPr/>
          <a:lstStyle/>
          <a:p>
            <a:fld id="{AEC44C54-BAF9-9C49-9C7D-D463085BC6A7}" type="slidenum">
              <a:rPr lang="en-US" smtClean="0"/>
              <a:t>‹#›</a:t>
            </a:fld>
            <a:endParaRPr lang="en-US"/>
          </a:p>
        </p:txBody>
      </p:sp>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8840EE-BDE7-9241-84E9-183A22D75A55}" type="datetime1">
              <a:rPr lang="en-US" smtClean="0"/>
              <a:t>2/24/22</a:t>
            </a:fld>
            <a:endParaRPr lang="en-US"/>
          </a:p>
        </p:txBody>
      </p:sp>
      <p:sp>
        <p:nvSpPr>
          <p:cNvPr id="4" name="幻灯片编号占位符 3"/>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en-US" altLang="zh-CN"/>
              <a:t>Click to edit Master title style</a:t>
            </a:r>
            <a:endParaRPr lang="zh-CN" dirty="0"/>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600">
                <a:solidFill>
                  <a:srgbClr val="000000"/>
                </a:solidFill>
              </a:defRPr>
            </a:lvl1pPr>
            <a:lvl2pPr latinLnBrk="0">
              <a:defRPr lang="zh-CN" sz="1400">
                <a:solidFill>
                  <a:srgbClr val="000000"/>
                </a:solidFill>
              </a:defRPr>
            </a:lvl2pPr>
            <a:lvl3pPr latinLnBrk="0">
              <a:defRPr lang="zh-CN" sz="1200">
                <a:solidFill>
                  <a:srgbClr val="000000"/>
                </a:solidFill>
              </a:defRPr>
            </a:lvl3pPr>
            <a:lvl4pPr latinLnBrk="0">
              <a:defRPr lang="zh-CN" sz="1100">
                <a:solidFill>
                  <a:srgbClr val="000000"/>
                </a:solidFill>
              </a:defRPr>
            </a:lvl4pPr>
            <a:lvl5pPr latinLnBrk="0">
              <a:defRPr lang="zh-CN" sz="1100">
                <a:solidFill>
                  <a:srgbClr val="000000"/>
                </a:solidFill>
              </a:defRPr>
            </a:lvl5pPr>
          </a:lstStyle>
          <a:p>
            <a:pPr marL="0" lvl="0" indent="0">
              <a:lnSpc>
                <a:spcPct val="150000"/>
              </a:lnSpc>
              <a:spcAft>
                <a:spcPts val="1200"/>
              </a:spcAft>
              <a:buNone/>
            </a:pPr>
            <a:r>
              <a:rPr lang="en-US" altLang="zh-CN"/>
              <a:t>Click to edit Master text styles</a:t>
            </a:r>
          </a:p>
          <a:p>
            <a:pPr marL="0" lvl="1" indent="0">
              <a:lnSpc>
                <a:spcPct val="150000"/>
              </a:lnSpc>
              <a:spcAft>
                <a:spcPts val="1200"/>
              </a:spcAft>
              <a:buNone/>
            </a:pPr>
            <a:r>
              <a:rPr lang="en-US" altLang="zh-CN"/>
              <a:t>Second level</a:t>
            </a:r>
          </a:p>
          <a:p>
            <a:pPr marL="0" lvl="2" indent="0">
              <a:lnSpc>
                <a:spcPct val="150000"/>
              </a:lnSpc>
              <a:spcAft>
                <a:spcPts val="1200"/>
              </a:spcAft>
              <a:buNone/>
            </a:pPr>
            <a:r>
              <a:rPr lang="en-US" altLang="zh-CN"/>
              <a:t>Third level</a:t>
            </a:r>
          </a:p>
          <a:p>
            <a:pPr marL="0" lvl="3" indent="0">
              <a:lnSpc>
                <a:spcPct val="150000"/>
              </a:lnSpc>
              <a:spcAft>
                <a:spcPts val="1200"/>
              </a:spcAft>
              <a:buNone/>
            </a:pPr>
            <a:r>
              <a:rPr lang="en-US" altLang="zh-CN"/>
              <a:t>Fourth level</a:t>
            </a:r>
          </a:p>
          <a:p>
            <a:pPr marL="0" lvl="4" indent="0">
              <a:lnSpc>
                <a:spcPct val="150000"/>
              </a:lnSpc>
              <a:spcAft>
                <a:spcPts val="1200"/>
              </a:spcAft>
              <a:buNone/>
            </a:pPr>
            <a:r>
              <a:rPr lang="en-US" altLang="zh-CN"/>
              <a:t>Fifth level</a:t>
            </a:r>
            <a:endParaRPr lang="zh-CN" dirty="0"/>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en-US" altLang="zh-CN"/>
              <a:t>Click to edit Master text styles</a:t>
            </a:r>
          </a:p>
        </p:txBody>
      </p:sp>
      <p:sp>
        <p:nvSpPr>
          <p:cNvPr id="5" name="日期占位符 4"/>
          <p:cNvSpPr>
            <a:spLocks noGrp="1"/>
          </p:cNvSpPr>
          <p:nvPr>
            <p:ph type="dt" sz="half" idx="10"/>
          </p:nvPr>
        </p:nvSpPr>
        <p:spPr/>
        <p:txBody>
          <a:bodyPr/>
          <a:lstStyle/>
          <a:p>
            <a:fld id="{0CC7852A-9871-3B4C-93D9-A6952F6BF0FB}" type="datetime1">
              <a:rPr lang="en-US" smtClean="0"/>
              <a:t>2/24/22</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en-US" altLang="zh-CN"/>
              <a:t>Click to edit Master title style</a:t>
            </a:r>
            <a:endParaRPr lang="zh-CN" dirty="0"/>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en-US" altLang="zh-CN"/>
              <a:t>Drag picture to placeholder or click icon to add</a:t>
            </a:r>
            <a:endParaRPr lang="zh-CN" dirty="0"/>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en-US" altLang="zh-CN"/>
              <a:t>Click to edit Master text styles</a:t>
            </a:r>
          </a:p>
        </p:txBody>
      </p:sp>
      <p:sp>
        <p:nvSpPr>
          <p:cNvPr id="5" name="日期占位符 4"/>
          <p:cNvSpPr>
            <a:spLocks noGrp="1"/>
          </p:cNvSpPr>
          <p:nvPr>
            <p:ph type="dt" sz="half" idx="10"/>
          </p:nvPr>
        </p:nvSpPr>
        <p:spPr/>
        <p:txBody>
          <a:bodyPr/>
          <a:lstStyle/>
          <a:p>
            <a:fld id="{25782CDA-5BE6-B24E-8CDA-117A9FB7F165}" type="datetime1">
              <a:rPr lang="en-US" smtClean="0"/>
              <a:t>2/24/22</a:t>
            </a:fld>
            <a:endParaRPr lang="en-US"/>
          </a:p>
        </p:txBody>
      </p:sp>
      <p:sp>
        <p:nvSpPr>
          <p:cNvPr id="7" name="幻灯片编号占位符 6"/>
          <p:cNvSpPr>
            <a:spLocks noGrp="1"/>
          </p:cNvSpPr>
          <p:nvPr>
            <p:ph type="sldNum" sz="quarter" idx="12"/>
          </p:nvPr>
        </p:nvSpPr>
        <p:spPr/>
        <p:txBody>
          <a:bodyPr/>
          <a:lstStyle/>
          <a:p>
            <a:fld id="{AEC44C54-BAF9-9C49-9C7D-D463085BC6A7}"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1156186" y="6356355"/>
            <a:ext cx="245745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4C36AA73-39E1-7947-BC1A-AFCF61EC0215}" type="datetime1">
              <a:rPr lang="en-US" smtClean="0"/>
              <a:t>2/24/22</a:t>
            </a:fld>
            <a:endParaRPr 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EC44C54-BAF9-9C49-9C7D-D463085BC6A7}"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lang="zh-CN" sz="2800" kern="1200">
          <a:solidFill>
            <a:schemeClr val="tx1"/>
          </a:solidFill>
          <a:latin typeface="Arial"/>
          <a:ea typeface="Microsoft YaHei UI" panose="020B0503020204020204" pitchFamily="34" charset="-122"/>
          <a:cs typeface="Arial"/>
        </a:defRPr>
      </a:lvl1pPr>
    </p:titleStyle>
    <p:bodyStyle>
      <a:lvl1pPr marL="228600" indent="-228600" algn="l" defTabSz="914400" rtl="0" eaLnBrk="1" latinLnBrk="0" hangingPunct="1">
        <a:lnSpc>
          <a:spcPct val="100000"/>
        </a:lnSpc>
        <a:spcBef>
          <a:spcPts val="0"/>
        </a:spcBef>
        <a:buFont typeface="Wingdings" charset="2"/>
        <a:buChar char="Ø"/>
        <a:defRPr lang="zh-CN" sz="2800" kern="1200" baseline="0">
          <a:solidFill>
            <a:schemeClr val="tx1"/>
          </a:solidFill>
          <a:latin typeface="Arial"/>
          <a:ea typeface="华文宋体"/>
          <a:cs typeface="华文宋体"/>
        </a:defRPr>
      </a:lvl1pPr>
      <a:lvl2pPr marL="685800" indent="-228600" algn="l" defTabSz="914400" rtl="0" eaLnBrk="1" latinLnBrk="0" hangingPunct="1">
        <a:lnSpc>
          <a:spcPct val="100000"/>
        </a:lnSpc>
        <a:spcBef>
          <a:spcPts val="0"/>
        </a:spcBef>
        <a:buFont typeface="Wingdings" charset="2"/>
        <a:buChar char="Ø"/>
        <a:defRPr lang="zh-CN" sz="2400" kern="1200" baseline="0">
          <a:solidFill>
            <a:schemeClr val="tx1"/>
          </a:solidFill>
          <a:latin typeface="Arial"/>
          <a:ea typeface="华文宋体"/>
          <a:cs typeface="华文宋体"/>
        </a:defRPr>
      </a:lvl2pPr>
      <a:lvl3pPr marL="1143000" indent="-228600" algn="l" defTabSz="914400" rtl="0" eaLnBrk="1" latinLnBrk="0" hangingPunct="1">
        <a:lnSpc>
          <a:spcPct val="100000"/>
        </a:lnSpc>
        <a:spcBef>
          <a:spcPts val="0"/>
        </a:spcBef>
        <a:buFont typeface="Wingdings" charset="2"/>
        <a:buChar char="Ø"/>
        <a:defRPr lang="zh-CN" sz="2000" kern="1200" baseline="0">
          <a:solidFill>
            <a:schemeClr val="tx1"/>
          </a:solidFill>
          <a:latin typeface="Arial"/>
          <a:ea typeface="华文宋体"/>
          <a:cs typeface="华文宋体"/>
        </a:defRPr>
      </a:lvl3pPr>
      <a:lvl4pPr marL="1600200" indent="-228600" algn="l" defTabSz="914400" rtl="0" eaLnBrk="1" latinLnBrk="0" hangingPunct="1">
        <a:lnSpc>
          <a:spcPct val="100000"/>
        </a:lnSpc>
        <a:spcBef>
          <a:spcPts val="0"/>
        </a:spcBef>
        <a:buFont typeface="Wingdings" charset="2"/>
        <a:buChar char="Ø"/>
        <a:defRPr lang="zh-CN" sz="1800" kern="1200" baseline="0">
          <a:solidFill>
            <a:schemeClr val="tx1"/>
          </a:solidFill>
          <a:latin typeface="Arial"/>
          <a:ea typeface="华文宋体"/>
          <a:cs typeface="华文宋体"/>
        </a:defRPr>
      </a:lvl4pPr>
      <a:lvl5pPr marL="2057400" indent="-228600" algn="l" defTabSz="914400" rtl="0" eaLnBrk="1" latinLnBrk="0" hangingPunct="1">
        <a:lnSpc>
          <a:spcPct val="100000"/>
        </a:lnSpc>
        <a:spcBef>
          <a:spcPts val="0"/>
        </a:spcBef>
        <a:buFont typeface="Wingdings" charset="2"/>
        <a:buChar char="Ø"/>
        <a:defRPr lang="zh-CN" sz="1800" kern="1200" baseline="0">
          <a:solidFill>
            <a:schemeClr val="tx1"/>
          </a:solidFill>
          <a:latin typeface="Arial"/>
          <a:ea typeface="华文宋体"/>
          <a:cs typeface="华文宋体"/>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10" Type="http://schemas.openxmlformats.org/officeDocument/2006/relationships/image" Target="../media/image8.png"/><Relationship Id="rId4" Type="http://schemas.openxmlformats.org/officeDocument/2006/relationships/image" Target="../media/image112.png"/><Relationship Id="rId9" Type="http://schemas.openxmlformats.org/officeDocument/2006/relationships/image" Target="../media/image117.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21.png"/></Relationships>
</file>

<file path=ppt/slides/_rels/slide1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24.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tiff"/><Relationship Id="rId7" Type="http://schemas.openxmlformats.org/officeDocument/2006/relationships/image" Target="../media/image18.tif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tiff"/><Relationship Id="rId5" Type="http://schemas.openxmlformats.org/officeDocument/2006/relationships/image" Target="../media/image3.png"/><Relationship Id="rId4" Type="http://schemas.openxmlformats.org/officeDocument/2006/relationships/image" Target="../media/image2.tiff"/><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zh252@cs.rutgers.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tiff"/><Relationship Id="rId1" Type="http://schemas.openxmlformats.org/officeDocument/2006/relationships/slideLayout" Target="../slideLayouts/slideLayout2.xml"/><Relationship Id="rId6" Type="http://schemas.openxmlformats.org/officeDocument/2006/relationships/image" Target="../media/image28.tiff"/><Relationship Id="rId5" Type="http://schemas.openxmlformats.org/officeDocument/2006/relationships/image" Target="../media/image27.tiff"/><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0.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6.png"/></Relationships>
</file>

<file path=ppt/slides/_rels/slide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0.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 Id="rId9" Type="http://schemas.openxmlformats.org/officeDocument/2006/relationships/image" Target="../media/image10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10" y="430065"/>
            <a:ext cx="8576373" cy="1569902"/>
          </a:xfrm>
        </p:spPr>
        <p:txBody>
          <a:bodyPr>
            <a:normAutofit/>
          </a:bodyPr>
          <a:lstStyle/>
          <a:p>
            <a:r>
              <a:rPr lang="en-US" dirty="0"/>
              <a:t>Large-scale Data Analytics in Recommender Systems or Graphs</a:t>
            </a:r>
          </a:p>
        </p:txBody>
      </p:sp>
      <p:sp>
        <p:nvSpPr>
          <p:cNvPr id="3" name="Content Placeholder 2"/>
          <p:cNvSpPr>
            <a:spLocks noGrp="1"/>
          </p:cNvSpPr>
          <p:nvPr>
            <p:ph idx="1"/>
          </p:nvPr>
        </p:nvSpPr>
        <p:spPr>
          <a:xfrm>
            <a:off x="627945" y="2478432"/>
            <a:ext cx="7888110" cy="2610133"/>
          </a:xfrm>
        </p:spPr>
        <p:txBody>
          <a:bodyPr/>
          <a:lstStyle/>
          <a:p>
            <a:r>
              <a:rPr lang="en-US" dirty="0"/>
              <a:t>More detailed </a:t>
            </a:r>
            <a:r>
              <a:rPr lang="en-US" sz="2400" dirty="0"/>
              <a:t>project description will be uploaded </a:t>
            </a:r>
            <a:r>
              <a:rPr lang="en-US" sz="2400"/>
              <a:t>to Canvas</a:t>
            </a:r>
            <a:endParaRPr lang="en-US" sz="2400" dirty="0"/>
          </a:p>
        </p:txBody>
      </p:sp>
    </p:spTree>
    <p:extLst>
      <p:ext uri="{BB962C8B-B14F-4D97-AF65-F5344CB8AC3E}">
        <p14:creationId xmlns:p14="http://schemas.microsoft.com/office/powerpoint/2010/main" val="16774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10</a:t>
            </a:fld>
            <a:endParaRPr lang="en-US"/>
          </a:p>
        </p:txBody>
      </p:sp>
      <p:sp>
        <p:nvSpPr>
          <p:cNvPr id="173" name="Title 172"/>
          <p:cNvSpPr>
            <a:spLocks noGrp="1"/>
          </p:cNvSpPr>
          <p:nvPr>
            <p:ph type="title"/>
          </p:nvPr>
        </p:nvSpPr>
        <p:spPr/>
        <p:txBody>
          <a:bodyPr/>
          <a:lstStyle/>
          <a:p>
            <a:r>
              <a:rPr lang="en-US" dirty="0"/>
              <a:t>Joint Representation Learning</a:t>
            </a: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165" y="1590729"/>
            <a:ext cx="4855090" cy="3859416"/>
          </a:xfrm>
          <a:prstGeom prst="rect">
            <a:avLst/>
          </a:prstGeom>
        </p:spPr>
      </p:pic>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35255" y="3962011"/>
            <a:ext cx="4098091" cy="561149"/>
          </a:xfrm>
          <a:prstGeom prst="rect">
            <a:avLst/>
          </a:prstGeom>
        </p:spPr>
      </p:pic>
      <p:sp>
        <p:nvSpPr>
          <p:cNvPr id="9" name="Rounded Rectangle 8"/>
          <p:cNvSpPr/>
          <p:nvPr/>
        </p:nvSpPr>
        <p:spPr>
          <a:xfrm>
            <a:off x="6832794" y="4004546"/>
            <a:ext cx="939452" cy="336656"/>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8388109" y="4006634"/>
            <a:ext cx="624214" cy="336656"/>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6189947" y="2226794"/>
            <a:ext cx="237566" cy="369332"/>
          </a:xfrm>
          <a:prstGeom prst="rect">
            <a:avLst/>
          </a:prstGeom>
          <a:noFill/>
        </p:spPr>
        <p:txBody>
          <a:bodyPr wrap="none" rtlCol="0">
            <a:spAutoFit/>
          </a:bodyPr>
          <a:lstStyle/>
          <a:p>
            <a:r>
              <a:rPr lang="en-US" dirty="0"/>
              <a:t> </a:t>
            </a:r>
          </a:p>
        </p:txBody>
      </p:sp>
      <p:sp>
        <p:nvSpPr>
          <p:cNvPr id="60" name="TextBox 59"/>
          <p:cNvSpPr txBox="1"/>
          <p:nvPr/>
        </p:nvSpPr>
        <p:spPr>
          <a:xfrm>
            <a:off x="6189947" y="2054755"/>
            <a:ext cx="237566" cy="369332"/>
          </a:xfrm>
          <a:prstGeom prst="rect">
            <a:avLst/>
          </a:prstGeom>
          <a:noFill/>
        </p:spPr>
        <p:txBody>
          <a:bodyPr wrap="none" rtlCol="0">
            <a:spAutoFit/>
          </a:bodyPr>
          <a:lstStyle/>
          <a:p>
            <a:r>
              <a:rPr lang="en-US" dirty="0"/>
              <a:t> </a:t>
            </a:r>
          </a:p>
        </p:txBody>
      </p:sp>
      <p:cxnSp>
        <p:nvCxnSpPr>
          <p:cNvPr id="18" name="Elbow Connector 17"/>
          <p:cNvCxnSpPr>
            <a:stCxn id="9" idx="2"/>
          </p:cNvCxnSpPr>
          <p:nvPr/>
        </p:nvCxnSpPr>
        <p:spPr>
          <a:xfrm rot="5400000">
            <a:off x="5677810" y="3323074"/>
            <a:ext cx="606582" cy="264283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0"/>
          </p:cNvCxnSpPr>
          <p:nvPr/>
        </p:nvCxnSpPr>
        <p:spPr>
          <a:xfrm rot="16200000" flipV="1">
            <a:off x="6442803" y="1749220"/>
            <a:ext cx="649659" cy="386516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0800000">
            <a:off x="4659683" y="3031300"/>
            <a:ext cx="425885" cy="325675"/>
          </a:xfrm>
          <a:prstGeom prst="bentConnector3">
            <a:avLst>
              <a:gd name="adj1" fmla="val -7058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0800000">
            <a:off x="4509372" y="2682120"/>
            <a:ext cx="826717" cy="349181"/>
          </a:xfrm>
          <a:prstGeom prst="bentConnector3">
            <a:avLst>
              <a:gd name="adj1" fmla="val 2575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58884" y="4978334"/>
            <a:ext cx="1044434" cy="287219"/>
          </a:xfrm>
          <a:prstGeom prst="rect">
            <a:avLst/>
          </a:prstGeom>
        </p:spPr>
      </p:pic>
      <p:sp>
        <p:nvSpPr>
          <p:cNvPr id="29" name="TextBox 28"/>
          <p:cNvSpPr txBox="1"/>
          <p:nvPr/>
        </p:nvSpPr>
        <p:spPr>
          <a:xfrm>
            <a:off x="4835048" y="2317314"/>
            <a:ext cx="360996" cy="369332"/>
          </a:xfrm>
          <a:prstGeom prst="rect">
            <a:avLst/>
          </a:prstGeom>
          <a:noFill/>
        </p:spPr>
        <p:txBody>
          <a:bodyPr wrap="none" rtlCol="0">
            <a:spAutoFit/>
          </a:bodyPr>
          <a:lstStyle/>
          <a:p>
            <a:r>
              <a:rPr lang="en-US"/>
              <a:t>L</a:t>
            </a:r>
            <a:r>
              <a:rPr lang="en-US" baseline="-25000"/>
              <a:t>1</a:t>
            </a:r>
            <a:endParaRPr lang="en-US"/>
          </a:p>
        </p:txBody>
      </p:sp>
      <p:sp>
        <p:nvSpPr>
          <p:cNvPr id="37" name="TextBox 36"/>
          <p:cNvSpPr txBox="1"/>
          <p:nvPr/>
        </p:nvSpPr>
        <p:spPr>
          <a:xfrm>
            <a:off x="5075130" y="2670130"/>
            <a:ext cx="360996" cy="369332"/>
          </a:xfrm>
          <a:prstGeom prst="rect">
            <a:avLst/>
          </a:prstGeom>
          <a:noFill/>
        </p:spPr>
        <p:txBody>
          <a:bodyPr wrap="none" rtlCol="0">
            <a:spAutoFit/>
          </a:bodyPr>
          <a:lstStyle/>
          <a:p>
            <a:r>
              <a:rPr lang="en-US" dirty="0"/>
              <a:t>L</a:t>
            </a:r>
            <a:r>
              <a:rPr lang="en-US" baseline="-25000" dirty="0"/>
              <a:t>2</a:t>
            </a:r>
            <a:endParaRPr lang="en-US" dirty="0"/>
          </a:p>
        </p:txBody>
      </p:sp>
      <p:sp>
        <p:nvSpPr>
          <p:cNvPr id="38" name="TextBox 37"/>
          <p:cNvSpPr txBox="1"/>
          <p:nvPr/>
        </p:nvSpPr>
        <p:spPr>
          <a:xfrm>
            <a:off x="5338176" y="3008332"/>
            <a:ext cx="360996" cy="369332"/>
          </a:xfrm>
          <a:prstGeom prst="rect">
            <a:avLst/>
          </a:prstGeom>
          <a:noFill/>
        </p:spPr>
        <p:txBody>
          <a:bodyPr wrap="none" rtlCol="0">
            <a:spAutoFit/>
          </a:bodyPr>
          <a:lstStyle/>
          <a:p>
            <a:r>
              <a:rPr lang="en-US" dirty="0"/>
              <a:t>L</a:t>
            </a:r>
            <a:r>
              <a:rPr lang="en-US" baseline="-25000" dirty="0"/>
              <a:t>3</a:t>
            </a:r>
            <a:endParaRPr lang="en-US" dirty="0"/>
          </a:p>
        </p:txBody>
      </p:sp>
      <p:sp>
        <p:nvSpPr>
          <p:cNvPr id="20" name="TextBox 19">
            <a:extLst>
              <a:ext uri="{FF2B5EF4-FFF2-40B4-BE49-F238E27FC236}">
                <a16:creationId xmlns:a16="http://schemas.microsoft.com/office/drawing/2014/main" id="{B1975831-3D63-D248-A787-219F76915762}"/>
              </a:ext>
            </a:extLst>
          </p:cNvPr>
          <p:cNvSpPr txBox="1"/>
          <p:nvPr/>
        </p:nvSpPr>
        <p:spPr>
          <a:xfrm>
            <a:off x="266938" y="710968"/>
            <a:ext cx="8163132" cy="369332"/>
          </a:xfrm>
          <a:prstGeom prst="rect">
            <a:avLst/>
          </a:prstGeom>
          <a:noFill/>
        </p:spPr>
        <p:txBody>
          <a:bodyPr wrap="none" rtlCol="0">
            <a:spAutoFit/>
          </a:bodyPr>
          <a:lstStyle/>
          <a:p>
            <a:r>
              <a:rPr lang="en-US" dirty="0"/>
              <a:t>A Multi-View Machine Learning Framework with Heterogeneous Information Sources</a:t>
            </a:r>
          </a:p>
        </p:txBody>
      </p:sp>
    </p:spTree>
    <p:extLst>
      <p:ext uri="{BB962C8B-B14F-4D97-AF65-F5344CB8AC3E}">
        <p14:creationId xmlns:p14="http://schemas.microsoft.com/office/powerpoint/2010/main" val="71863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250"/>
                                        <p:tgtEl>
                                          <p:spTgt spid="18"/>
                                        </p:tgtEl>
                                      </p:cBhvr>
                                    </p:animEffect>
                                  </p:childTnLst>
                                </p:cTn>
                              </p:par>
                            </p:childTnLst>
                          </p:cTn>
                        </p:par>
                        <p:par>
                          <p:cTn id="11" fill="hold">
                            <p:stCondLst>
                              <p:cond delay="25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0"/>
                            </p:stCondLst>
                            <p:childTnLst>
                              <p:par>
                                <p:cTn id="19" presetID="22" presetClass="entr" presetSubtype="4"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250"/>
                                        <p:tgtEl>
                                          <p:spTgt spid="21"/>
                                        </p:tgtEl>
                                      </p:cBhvr>
                                    </p:animEffect>
                                  </p:childTnLst>
                                </p:cTn>
                              </p:par>
                            </p:childTnLst>
                          </p:cTn>
                        </p:par>
                        <p:par>
                          <p:cTn id="22" fill="hold">
                            <p:stCondLst>
                              <p:cond delay="250"/>
                            </p:stCondLst>
                            <p:childTnLst>
                              <p:par>
                                <p:cTn id="23" presetID="22" presetClass="entr" presetSubtype="4"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250"/>
                                        <p:tgtEl>
                                          <p:spTgt spid="25"/>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250"/>
                                        <p:tgtEl>
                                          <p:spTgt spid="30"/>
                                        </p:tgtEl>
                                      </p:cBhvr>
                                    </p:animEffect>
                                  </p:childTnLst>
                                </p:cTn>
                              </p:par>
                            </p:childTnLst>
                          </p:cTn>
                        </p:par>
                        <p:par>
                          <p:cTn id="30" fill="hold">
                            <p:stCondLst>
                              <p:cond delay="75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par>
                          <p:cTn id="33" fill="hold">
                            <p:stCondLst>
                              <p:cond delay="750"/>
                            </p:stCondLst>
                            <p:childTnLst>
                              <p:par>
                                <p:cTn id="34" presetID="1" presetClass="entr" presetSubtype="0"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par>
                          <p:cTn id="36" fill="hold">
                            <p:stCondLst>
                              <p:cond delay="750"/>
                            </p:stCondLst>
                            <p:childTnLst>
                              <p:par>
                                <p:cTn id="37" presetID="1"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29"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Textual Reviews (View V</a:t>
            </a:r>
            <a:r>
              <a:rPr lang="en-US" baseline="-25000" dirty="0"/>
              <a:t>1</a:t>
            </a:r>
            <a:r>
              <a:rPr lang="en-US" dirty="0"/>
              <a:t>)</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11</a:t>
            </a:fld>
            <a:endParaRPr lang="en-US"/>
          </a:p>
        </p:txBody>
      </p:sp>
      <p:sp>
        <p:nvSpPr>
          <p:cNvPr id="7" name="Rounded Rectangle 6"/>
          <p:cNvSpPr/>
          <p:nvPr/>
        </p:nvSpPr>
        <p:spPr>
          <a:xfrm>
            <a:off x="282908" y="1916505"/>
            <a:ext cx="4067571" cy="2685766"/>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7984" y="4208625"/>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260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546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3832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38884" y="4234025"/>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61084" y="4202275"/>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4" name="Rectangle 13"/>
          <p:cNvSpPr/>
          <p:nvPr/>
        </p:nvSpPr>
        <p:spPr>
          <a:xfrm>
            <a:off x="2640584" y="4208625"/>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6786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072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358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91484" y="4234025"/>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313684" y="4202275"/>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cxnSp>
        <p:nvCxnSpPr>
          <p:cNvPr id="20" name="Straight Arrow Connector 19"/>
          <p:cNvCxnSpPr>
            <a:endCxn id="8" idx="0"/>
          </p:cNvCxnSpPr>
          <p:nvPr/>
        </p:nvCxnSpPr>
        <p:spPr>
          <a:xfrm flipH="1">
            <a:off x="1415034" y="4071042"/>
            <a:ext cx="885187" cy="1375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0" idx="0"/>
          </p:cNvCxnSpPr>
          <p:nvPr/>
        </p:nvCxnSpPr>
        <p:spPr>
          <a:xfrm>
            <a:off x="2300221" y="4071042"/>
            <a:ext cx="867413" cy="1375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1131776" y="4386425"/>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22" name="TextBox 21"/>
              <p:cNvSpPr txBox="1">
                <a:spLocks noRot="1" noChangeAspect="1" noMove="1" noResize="1" noEditPoints="1" noAdjustHandles="1" noChangeArrowheads="1" noChangeShapeType="1" noTextEdit="1"/>
              </p:cNvSpPr>
              <p:nvPr/>
            </p:nvSpPr>
            <p:spPr>
              <a:xfrm>
                <a:off x="1131776" y="4386425"/>
                <a:ext cx="602153" cy="276999"/>
              </a:xfrm>
              <a:prstGeom prst="rect">
                <a:avLst/>
              </a:prstGeom>
              <a:blipFill rotWithShape="0">
                <a:blip r:embed="rId2"/>
                <a:stretch>
                  <a:fillRect l="-1020"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893647" y="4386425"/>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23" name="TextBox 22"/>
              <p:cNvSpPr txBox="1">
                <a:spLocks noRot="1" noChangeAspect="1" noMove="1" noResize="1" noEditPoints="1" noAdjustHandles="1" noChangeArrowheads="1" noChangeShapeType="1" noTextEdit="1"/>
              </p:cNvSpPr>
              <p:nvPr/>
            </p:nvSpPr>
            <p:spPr>
              <a:xfrm>
                <a:off x="2893647" y="4386425"/>
                <a:ext cx="596382" cy="276999"/>
              </a:xfrm>
              <a:prstGeom prst="rect">
                <a:avLst/>
              </a:prstGeom>
              <a:blipFill rotWithShape="0">
                <a:blip r:embed="rId3"/>
                <a:stretch>
                  <a:fillRect l="-1020"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Document 23"/>
              <p:cNvSpPr/>
              <p:nvPr/>
            </p:nvSpPr>
            <p:spPr>
              <a:xfrm>
                <a:off x="1705803" y="2055676"/>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Review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charset="0"/>
                          </a:rPr>
                          <m:t>𝑑</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24" name="Document 23"/>
              <p:cNvSpPr>
                <a:spLocks noRot="1" noChangeAspect="1" noMove="1" noResize="1" noEditPoints="1" noAdjustHandles="1" noChangeArrowheads="1" noChangeShapeType="1" noTextEdit="1"/>
              </p:cNvSpPr>
              <p:nvPr/>
            </p:nvSpPr>
            <p:spPr>
              <a:xfrm>
                <a:off x="1705803" y="2055676"/>
                <a:ext cx="1221783" cy="317500"/>
              </a:xfrm>
              <a:prstGeom prst="flowChartDocument">
                <a:avLst/>
              </a:prstGeom>
              <a:blipFill rotWithShape="0">
                <a:blip r:embed="rId4"/>
                <a:stretch>
                  <a:fillRect t="-14815" b="-16667"/>
                </a:stretch>
              </a:blipFill>
              <a:ln>
                <a:solidFill>
                  <a:schemeClr val="tx1"/>
                </a:solidFill>
              </a:ln>
            </p:spPr>
            <p:txBody>
              <a:bodyPr/>
              <a:lstStyle/>
              <a:p>
                <a:r>
                  <a:rPr lang="en-US">
                    <a:noFill/>
                  </a:rPr>
                  <a:t> </a:t>
                </a:r>
              </a:p>
            </p:txBody>
          </p:sp>
        </mc:Fallback>
      </mc:AlternateContent>
      <p:sp>
        <p:nvSpPr>
          <p:cNvPr id="25" name="Rectangle 24"/>
          <p:cNvSpPr/>
          <p:nvPr/>
        </p:nvSpPr>
        <p:spPr>
          <a:xfrm>
            <a:off x="1506238" y="3298185"/>
            <a:ext cx="1587965"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Projection</a:t>
            </a:r>
            <a:endParaRPr lang="en-US" dirty="0">
              <a:solidFill>
                <a:schemeClr val="tx1"/>
              </a:solidFill>
            </a:endParaRPr>
          </a:p>
        </p:txBody>
      </p:sp>
      <p:sp>
        <p:nvSpPr>
          <p:cNvPr id="26" name="Rounded Rectangle 25"/>
          <p:cNvSpPr/>
          <p:nvPr/>
        </p:nvSpPr>
        <p:spPr>
          <a:xfrm>
            <a:off x="543765"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p:cNvSpPr/>
          <p:nvPr/>
        </p:nvSpPr>
        <p:spPr>
          <a:xfrm>
            <a:off x="1773171" y="384244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8112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0398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684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624071" y="3867842"/>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446271" y="383609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mc:AlternateContent xmlns:mc="http://schemas.openxmlformats.org/markup-compatibility/2006" xmlns:a14="http://schemas.microsoft.com/office/drawing/2010/main">
        <mc:Choice Requires="a14">
          <p:sp>
            <p:nvSpPr>
              <p:cNvPr id="33" name="TextBox 32"/>
              <p:cNvSpPr txBox="1"/>
              <p:nvPr/>
            </p:nvSpPr>
            <p:spPr>
              <a:xfrm>
                <a:off x="611113"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1</m:t>
                          </m:r>
                        </m:sup>
                      </m:sSubSup>
                    </m:oMath>
                  </m:oMathPara>
                </a14:m>
                <a:endParaRPr lang="en-US" sz="1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611113" y="2748721"/>
                <a:ext cx="331181" cy="215444"/>
              </a:xfrm>
              <a:prstGeom prst="rect">
                <a:avLst/>
              </a:prstGeom>
              <a:blipFill rotWithShape="0">
                <a:blip r:embed="rId5"/>
                <a:stretch>
                  <a:fillRect l="-7273" b="-17143"/>
                </a:stretch>
              </a:blipFill>
            </p:spPr>
            <p:txBody>
              <a:bodyPr/>
              <a:lstStyle/>
              <a:p>
                <a:r>
                  <a:rPr lang="en-US">
                    <a:noFill/>
                  </a:rPr>
                  <a:t> </a:t>
                </a:r>
              </a:p>
            </p:txBody>
          </p:sp>
        </mc:Fallback>
      </mc:AlternateContent>
      <p:sp>
        <p:nvSpPr>
          <p:cNvPr id="34" name="Rounded Rectangle 33"/>
          <p:cNvSpPr/>
          <p:nvPr/>
        </p:nvSpPr>
        <p:spPr>
          <a:xfrm>
            <a:off x="1177154"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5" name="TextBox 34"/>
              <p:cNvSpPr txBox="1"/>
              <p:nvPr/>
            </p:nvSpPr>
            <p:spPr>
              <a:xfrm>
                <a:off x="1244502"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2</m:t>
                          </m:r>
                        </m:sup>
                      </m:sSubSup>
                    </m:oMath>
                  </m:oMathPara>
                </a14:m>
                <a:endParaRPr 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244502" y="2748721"/>
                <a:ext cx="331181" cy="215444"/>
              </a:xfrm>
              <a:prstGeom prst="rect">
                <a:avLst/>
              </a:prstGeom>
              <a:blipFill rotWithShape="0">
                <a:blip r:embed="rId6"/>
                <a:stretch>
                  <a:fillRect l="-7407" b="-17143"/>
                </a:stretch>
              </a:blipFill>
            </p:spPr>
            <p:txBody>
              <a:bodyPr/>
              <a:lstStyle/>
              <a:p>
                <a:r>
                  <a:rPr lang="en-US">
                    <a:noFill/>
                  </a:rPr>
                  <a:t> </a:t>
                </a:r>
              </a:p>
            </p:txBody>
          </p:sp>
        </mc:Fallback>
      </mc:AlternateContent>
      <p:sp>
        <p:nvSpPr>
          <p:cNvPr id="36" name="Rounded Rectangle 35"/>
          <p:cNvSpPr/>
          <p:nvPr/>
        </p:nvSpPr>
        <p:spPr>
          <a:xfrm>
            <a:off x="1811206"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7" name="TextBox 36"/>
              <p:cNvSpPr txBox="1"/>
              <p:nvPr/>
            </p:nvSpPr>
            <p:spPr>
              <a:xfrm>
                <a:off x="1878554" y="2748721"/>
                <a:ext cx="331181" cy="215444"/>
              </a:xfrm>
              <a:prstGeom prst="rect">
                <a:avLst/>
              </a:prstGeom>
              <a:solidFill>
                <a:schemeClr val="accent1">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r>
                            <a:rPr lang="en-US" sz="1400" b="0" i="1" smtClean="0">
                              <a:latin typeface="Cambria Math" charset="0"/>
                            </a:rPr>
                            <m:t>3</m:t>
                          </m:r>
                        </m:sup>
                      </m:sSubSup>
                    </m:oMath>
                  </m:oMathPara>
                </a14:m>
                <a:endParaRPr lang="en-US"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1878554" y="2748721"/>
                <a:ext cx="331181" cy="215444"/>
              </a:xfrm>
              <a:prstGeom prst="rect">
                <a:avLst/>
              </a:prstGeom>
              <a:blipFill rotWithShape="0">
                <a:blip r:embed="rId7"/>
                <a:stretch>
                  <a:fillRect l="-7407" b="-17143"/>
                </a:stretch>
              </a:blipFill>
            </p:spPr>
            <p:txBody>
              <a:bodyPr/>
              <a:lstStyle/>
              <a:p>
                <a:r>
                  <a:rPr lang="en-US">
                    <a:noFill/>
                  </a:rPr>
                  <a:t> </a:t>
                </a:r>
              </a:p>
            </p:txBody>
          </p:sp>
        </mc:Fallback>
      </mc:AlternateContent>
      <p:sp>
        <p:nvSpPr>
          <p:cNvPr id="38" name="Rounded Rectangle 37"/>
          <p:cNvSpPr/>
          <p:nvPr/>
        </p:nvSpPr>
        <p:spPr>
          <a:xfrm>
            <a:off x="2764609" y="2725627"/>
            <a:ext cx="651858"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9" name="TextBox 38"/>
              <p:cNvSpPr txBox="1"/>
              <p:nvPr/>
            </p:nvSpPr>
            <p:spPr>
              <a:xfrm>
                <a:off x="2828540" y="2726156"/>
                <a:ext cx="589713" cy="2498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sSub>
                            <m:sSubPr>
                              <m:ctrlPr>
                                <a:rPr lang="en-US" sz="140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𝑢𝑣</m:t>
                              </m:r>
                            </m:sub>
                          </m:sSub>
                          <m:r>
                            <a:rPr lang="en-US" sz="1400" b="0" i="1" smtClean="0">
                              <a:latin typeface="Cambria Math" charset="0"/>
                            </a:rPr>
                            <m:t>−1</m:t>
                          </m:r>
                        </m:sup>
                      </m:sSubSup>
                    </m:oMath>
                  </m:oMathPara>
                </a14:m>
                <a:endParaRPr lang="en-US"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2828540" y="2726156"/>
                <a:ext cx="589713" cy="249812"/>
              </a:xfrm>
              <a:prstGeom prst="rect">
                <a:avLst/>
              </a:prstGeom>
              <a:blipFill rotWithShape="0">
                <a:blip r:embed="rId8"/>
                <a:stretch>
                  <a:fillRect l="-3093" r="-2062" b="-17073"/>
                </a:stretch>
              </a:blipFill>
            </p:spPr>
            <p:txBody>
              <a:bodyPr/>
              <a:lstStyle/>
              <a:p>
                <a:r>
                  <a:rPr lang="en-US">
                    <a:noFill/>
                  </a:rPr>
                  <a:t> </a:t>
                </a:r>
              </a:p>
            </p:txBody>
          </p:sp>
        </mc:Fallback>
      </mc:AlternateContent>
      <p:sp>
        <p:nvSpPr>
          <p:cNvPr id="40" name="Rounded Rectangle 39"/>
          <p:cNvSpPr/>
          <p:nvPr/>
        </p:nvSpPr>
        <p:spPr>
          <a:xfrm>
            <a:off x="3618935" y="2725627"/>
            <a:ext cx="445227" cy="283633"/>
          </a:xfrm>
          <a:prstGeom prst="roundRect">
            <a:avLst>
              <a:gd name="adj" fmla="val 9825"/>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1" name="TextBox 40"/>
              <p:cNvSpPr txBox="1"/>
              <p:nvPr/>
            </p:nvSpPr>
            <p:spPr>
              <a:xfrm>
                <a:off x="3648183" y="2748721"/>
                <a:ext cx="419795"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charset="0"/>
                            </a:rPr>
                            <m:t>𝑤</m:t>
                          </m:r>
                        </m:e>
                        <m:sub>
                          <m:r>
                            <a:rPr lang="en-US" sz="1400" b="0" i="1" smtClean="0">
                              <a:latin typeface="Cambria Math" charset="0"/>
                            </a:rPr>
                            <m:t>𝑢𝑣</m:t>
                          </m:r>
                        </m:sub>
                        <m:sup>
                          <m:sSub>
                            <m:sSubPr>
                              <m:ctrlPr>
                                <a:rPr lang="en-US" sz="140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𝑢𝑣</m:t>
                              </m:r>
                            </m:sub>
                          </m:sSub>
                        </m:sup>
                      </m:sSubSup>
                    </m:oMath>
                  </m:oMathPara>
                </a14:m>
                <a:endParaRPr lang="en-US"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648183" y="2748721"/>
                <a:ext cx="419795" cy="232756"/>
              </a:xfrm>
              <a:prstGeom prst="rect">
                <a:avLst/>
              </a:prstGeom>
              <a:blipFill rotWithShape="0">
                <a:blip r:embed="rId9"/>
                <a:stretch>
                  <a:fillRect l="-4348" b="-18421"/>
                </a:stretch>
              </a:blipFill>
            </p:spPr>
            <p:txBody>
              <a:bodyPr/>
              <a:lstStyle/>
              <a:p>
                <a:r>
                  <a:rPr lang="en-US">
                    <a:noFill/>
                  </a:rPr>
                  <a:t> </a:t>
                </a:r>
              </a:p>
            </p:txBody>
          </p:sp>
        </mc:Fallback>
      </mc:AlternateContent>
      <p:sp>
        <p:nvSpPr>
          <p:cNvPr id="42" name="TextBox 41"/>
          <p:cNvSpPr txBox="1"/>
          <p:nvPr/>
        </p:nvSpPr>
        <p:spPr>
          <a:xfrm>
            <a:off x="2354033" y="2627679"/>
            <a:ext cx="343364" cy="369332"/>
          </a:xfrm>
          <a:prstGeom prst="rect">
            <a:avLst/>
          </a:prstGeom>
          <a:noFill/>
        </p:spPr>
        <p:txBody>
          <a:bodyPr wrap="none" rtlCol="0">
            <a:spAutoFit/>
          </a:bodyPr>
          <a:lstStyle/>
          <a:p>
            <a:r>
              <a:rPr lang="is-IS"/>
              <a:t>…</a:t>
            </a:r>
            <a:endParaRPr lang="en-US" dirty="0"/>
          </a:p>
        </p:txBody>
      </p:sp>
      <p:cxnSp>
        <p:nvCxnSpPr>
          <p:cNvPr id="43" name="Straight Arrow Connector 42"/>
          <p:cNvCxnSpPr/>
          <p:nvPr/>
        </p:nvCxnSpPr>
        <p:spPr>
          <a:xfrm flipH="1">
            <a:off x="766379" y="2352186"/>
            <a:ext cx="1550316"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1399768" y="2352186"/>
            <a:ext cx="916927"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033820" y="2352186"/>
            <a:ext cx="282875"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316695" y="2352186"/>
            <a:ext cx="806702" cy="3739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316695" y="2352186"/>
            <a:ext cx="1524854" cy="3734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50060" y="2484831"/>
            <a:ext cx="3728540" cy="12274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V="1">
            <a:off x="2300221" y="3566447"/>
            <a:ext cx="0" cy="2759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66379" y="3009260"/>
            <a:ext cx="1533842"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1399768" y="3009260"/>
            <a:ext cx="900453"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2033820" y="3009260"/>
            <a:ext cx="266401"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300221" y="3009260"/>
            <a:ext cx="790317"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2300221" y="3009260"/>
            <a:ext cx="1541328" cy="2889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633354" y="2726733"/>
            <a:ext cx="4226597" cy="1065310"/>
          </a:xfrm>
          <a:prstGeom prst="rect">
            <a:avLst/>
          </a:prstGeom>
        </p:spPr>
      </p:pic>
      <p:sp>
        <p:nvSpPr>
          <p:cNvPr id="100" name="TextBox 99"/>
          <p:cNvSpPr txBox="1"/>
          <p:nvPr/>
        </p:nvSpPr>
        <p:spPr>
          <a:xfrm>
            <a:off x="1942084" y="4941658"/>
            <a:ext cx="4621009" cy="369332"/>
          </a:xfrm>
          <a:prstGeom prst="rect">
            <a:avLst/>
          </a:prstGeom>
          <a:noFill/>
        </p:spPr>
        <p:txBody>
          <a:bodyPr wrap="none" rtlCol="0">
            <a:spAutoFit/>
          </a:bodyPr>
          <a:lstStyle/>
          <a:p>
            <a:r>
              <a:rPr lang="en-US" dirty="0"/>
              <a:t>Word Embedding by Paragraph Vector Learning</a:t>
            </a:r>
          </a:p>
        </p:txBody>
      </p:sp>
      <p:sp>
        <p:nvSpPr>
          <p:cNvPr id="102" name="TextBox 101"/>
          <p:cNvSpPr txBox="1"/>
          <p:nvPr/>
        </p:nvSpPr>
        <p:spPr>
          <a:xfrm>
            <a:off x="293517" y="4227150"/>
            <a:ext cx="394660" cy="369332"/>
          </a:xfrm>
          <a:prstGeom prst="rect">
            <a:avLst/>
          </a:prstGeom>
          <a:noFill/>
        </p:spPr>
        <p:txBody>
          <a:bodyPr wrap="none" rtlCol="0">
            <a:spAutoFit/>
          </a:bodyPr>
          <a:lstStyle/>
          <a:p>
            <a:r>
              <a:rPr lang="en-US" dirty="0"/>
              <a:t>V</a:t>
            </a:r>
            <a:r>
              <a:rPr lang="en-US" baseline="-25000" dirty="0"/>
              <a:t>1</a:t>
            </a:r>
            <a:endParaRPr lang="en-US" dirty="0"/>
          </a:p>
        </p:txBody>
      </p:sp>
    </p:spTree>
    <p:extLst>
      <p:ext uri="{BB962C8B-B14F-4D97-AF65-F5344CB8AC3E}">
        <p14:creationId xmlns:p14="http://schemas.microsoft.com/office/powerpoint/2010/main" val="564707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Visual Images (View V</a:t>
            </a:r>
            <a:r>
              <a:rPr lang="en-US" baseline="-25000" dirty="0"/>
              <a:t>2</a:t>
            </a:r>
            <a:r>
              <a:rPr lang="en-US" dirty="0"/>
              <a:t>)</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12</a:t>
            </a:fld>
            <a:endParaRPr lang="en-US"/>
          </a:p>
        </p:txBody>
      </p:sp>
      <p:sp>
        <p:nvSpPr>
          <p:cNvPr id="7" name="Rounded Rectangle 6"/>
          <p:cNvSpPr/>
          <p:nvPr/>
        </p:nvSpPr>
        <p:spPr>
          <a:xfrm>
            <a:off x="286797" y="1918851"/>
            <a:ext cx="4067571" cy="2685766"/>
          </a:xfrm>
          <a:prstGeom prst="roundRect">
            <a:avLst>
              <a:gd name="adj" fmla="val 982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Document 7"/>
              <p:cNvSpPr/>
              <p:nvPr/>
            </p:nvSpPr>
            <p:spPr>
              <a:xfrm>
                <a:off x="1696025" y="2057595"/>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Image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charset="0"/>
                          </a:rPr>
                          <m:t>𝑝</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8" name="Document 7"/>
              <p:cNvSpPr>
                <a:spLocks noRot="1" noChangeAspect="1" noMove="1" noResize="1" noEditPoints="1" noAdjustHandles="1" noChangeArrowheads="1" noChangeShapeType="1" noTextEdit="1"/>
              </p:cNvSpPr>
              <p:nvPr/>
            </p:nvSpPr>
            <p:spPr>
              <a:xfrm>
                <a:off x="1696025" y="2057595"/>
                <a:ext cx="1221783" cy="317500"/>
              </a:xfrm>
              <a:prstGeom prst="flowChartDocument">
                <a:avLst/>
              </a:prstGeom>
              <a:blipFill rotWithShape="0">
                <a:blip r:embed="rId2"/>
                <a:stretch>
                  <a:fillRect t="-16667" b="-14815"/>
                </a:stretch>
              </a:blipFill>
              <a:ln>
                <a:solidFill>
                  <a:schemeClr val="tx1"/>
                </a:solidFill>
              </a:ln>
            </p:spPr>
            <p:txBody>
              <a:bodyPr/>
              <a:lstStyle/>
              <a:p>
                <a:r>
                  <a:rPr lang="en-US">
                    <a:noFill/>
                  </a:rPr>
                  <a:t> </a:t>
                </a:r>
              </a:p>
            </p:txBody>
          </p:sp>
        </mc:Fallback>
      </mc:AlternateContent>
      <p:sp>
        <p:nvSpPr>
          <p:cNvPr id="9" name="Rectangle 8"/>
          <p:cNvSpPr/>
          <p:nvPr/>
        </p:nvSpPr>
        <p:spPr>
          <a:xfrm>
            <a:off x="455348" y="2483291"/>
            <a:ext cx="3728540" cy="1232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9670" y="2560327"/>
            <a:ext cx="3094495" cy="1723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Multi-Layer Convolutional Neural Network</a:t>
            </a:r>
            <a:endParaRPr lang="en-US" sz="1400" dirty="0">
              <a:solidFill>
                <a:schemeClr val="tx1"/>
              </a:solidFill>
            </a:endParaRPr>
          </a:p>
        </p:txBody>
      </p:sp>
      <p:sp>
        <p:nvSpPr>
          <p:cNvPr id="11" name="Rectangle 10"/>
          <p:cNvSpPr/>
          <p:nvPr/>
        </p:nvSpPr>
        <p:spPr>
          <a:xfrm>
            <a:off x="1144448" y="2849436"/>
            <a:ext cx="2324940" cy="174250"/>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Multiple Fully Connected Layers</a:t>
            </a:r>
          </a:p>
        </p:txBody>
      </p:sp>
      <p:cxnSp>
        <p:nvCxnSpPr>
          <p:cNvPr id="12" name="Straight Arrow Connector 11"/>
          <p:cNvCxnSpPr/>
          <p:nvPr/>
        </p:nvCxnSpPr>
        <p:spPr>
          <a:xfrm>
            <a:off x="2306917" y="2354105"/>
            <a:ext cx="1" cy="2062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306918" y="2732689"/>
            <a:ext cx="0" cy="1167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306918" y="3636704"/>
            <a:ext cx="102" cy="1822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404942" y="4047507"/>
            <a:ext cx="902078" cy="142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307020" y="4047507"/>
            <a:ext cx="853271" cy="143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129802" y="4374532"/>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1129802" y="4374532"/>
                <a:ext cx="602153" cy="276999"/>
              </a:xfrm>
              <a:prstGeom prst="rect">
                <a:avLst/>
              </a:prstGeom>
              <a:blipFill rotWithShape="0">
                <a:blip r:embed="rId3"/>
                <a:stretch>
                  <a:fillRect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891673" y="4374532"/>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18" name="TextBox 17"/>
              <p:cNvSpPr txBox="1">
                <a:spLocks noRot="1" noChangeAspect="1" noMove="1" noResize="1" noEditPoints="1" noAdjustHandles="1" noChangeArrowheads="1" noChangeShapeType="1" noTextEdit="1"/>
              </p:cNvSpPr>
              <p:nvPr/>
            </p:nvSpPr>
            <p:spPr>
              <a:xfrm>
                <a:off x="2891673" y="4374532"/>
                <a:ext cx="596382" cy="276999"/>
              </a:xfrm>
              <a:prstGeom prst="rect">
                <a:avLst/>
              </a:prstGeom>
              <a:blipFill rotWithShape="0">
                <a:blip r:embed="rId4"/>
                <a:stretch>
                  <a:fillRect t="-2222" b="-17778"/>
                </a:stretch>
              </a:blipFill>
            </p:spPr>
            <p:txBody>
              <a:bodyPr/>
              <a:lstStyle/>
              <a:p>
                <a:r>
                  <a:rPr lang="en-US">
                    <a:noFill/>
                  </a:rPr>
                  <a:t> </a:t>
                </a:r>
              </a:p>
            </p:txBody>
          </p:sp>
        </mc:Fallback>
      </mc:AlternateContent>
      <p:sp>
        <p:nvSpPr>
          <p:cNvPr id="19" name="Rectangle 18"/>
          <p:cNvSpPr/>
          <p:nvPr/>
        </p:nvSpPr>
        <p:spPr>
          <a:xfrm>
            <a:off x="1779970" y="381890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8180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466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752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630870" y="3844307"/>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53070" y="381255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5" name="Rectangle 24"/>
          <p:cNvSpPr/>
          <p:nvPr/>
        </p:nvSpPr>
        <p:spPr>
          <a:xfrm>
            <a:off x="1346199" y="3478295"/>
            <a:ext cx="1921438" cy="158409"/>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Fully Connected Layer</a:t>
            </a:r>
          </a:p>
        </p:txBody>
      </p:sp>
      <p:sp>
        <p:nvSpPr>
          <p:cNvPr id="26" name="Rectangle 25"/>
          <p:cNvSpPr/>
          <p:nvPr/>
        </p:nvSpPr>
        <p:spPr>
          <a:xfrm>
            <a:off x="1486785" y="315850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9873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378260" y="315850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29" name="Oval 28"/>
          <p:cNvSpPr/>
          <p:nvPr/>
        </p:nvSpPr>
        <p:spPr>
          <a:xfrm>
            <a:off x="21397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92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5207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8349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6825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530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6731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8255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7940" y="319025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2306918" y="3023686"/>
            <a:ext cx="102" cy="1348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306918" y="3323607"/>
            <a:ext cx="102" cy="154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77892" y="4190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159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1445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3731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728792" y="4215782"/>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550992" y="4184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46" name="Rectangle 45"/>
          <p:cNvSpPr/>
          <p:nvPr/>
        </p:nvSpPr>
        <p:spPr>
          <a:xfrm>
            <a:off x="2633241" y="419083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6713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28999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1285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484141" y="4216232"/>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306341" y="418448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pic>
        <p:nvPicPr>
          <p:cNvPr id="89" name="Picture 8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05768" y="2953741"/>
            <a:ext cx="3776253" cy="615985"/>
          </a:xfrm>
          <a:prstGeom prst="rect">
            <a:avLst/>
          </a:prstGeom>
        </p:spPr>
      </p:pic>
      <p:sp>
        <p:nvSpPr>
          <p:cNvPr id="90" name="TextBox 89"/>
          <p:cNvSpPr txBox="1"/>
          <p:nvPr/>
        </p:nvSpPr>
        <p:spPr>
          <a:xfrm>
            <a:off x="1754194" y="4941658"/>
            <a:ext cx="5044651" cy="369332"/>
          </a:xfrm>
          <a:prstGeom prst="rect">
            <a:avLst/>
          </a:prstGeom>
          <a:noFill/>
        </p:spPr>
        <p:txBody>
          <a:bodyPr wrap="none" rtlCol="0">
            <a:spAutoFit/>
          </a:bodyPr>
          <a:lstStyle/>
          <a:p>
            <a:r>
              <a:rPr lang="en-US" dirty="0"/>
              <a:t>Image Embedding by Convolutional Neural Network</a:t>
            </a:r>
          </a:p>
        </p:txBody>
      </p:sp>
      <p:sp>
        <p:nvSpPr>
          <p:cNvPr id="91" name="TextBox 90"/>
          <p:cNvSpPr txBox="1"/>
          <p:nvPr/>
        </p:nvSpPr>
        <p:spPr>
          <a:xfrm>
            <a:off x="286797" y="4215782"/>
            <a:ext cx="394660" cy="369332"/>
          </a:xfrm>
          <a:prstGeom prst="rect">
            <a:avLst/>
          </a:prstGeom>
          <a:noFill/>
        </p:spPr>
        <p:txBody>
          <a:bodyPr wrap="none" rtlCol="0">
            <a:spAutoFit/>
          </a:bodyPr>
          <a:lstStyle/>
          <a:p>
            <a:r>
              <a:rPr lang="en-US" dirty="0"/>
              <a:t>V</a:t>
            </a:r>
            <a:r>
              <a:rPr lang="en-US" baseline="-25000" dirty="0"/>
              <a:t>2</a:t>
            </a:r>
            <a:endParaRPr lang="en-US" dirty="0"/>
          </a:p>
        </p:txBody>
      </p:sp>
    </p:spTree>
    <p:extLst>
      <p:ext uri="{BB962C8B-B14F-4D97-AF65-F5344CB8AC3E}">
        <p14:creationId xmlns:p14="http://schemas.microsoft.com/office/powerpoint/2010/main" val="779748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of Numerical Ratings (View V</a:t>
            </a:r>
            <a:r>
              <a:rPr lang="en-US" baseline="-25000" dirty="0"/>
              <a:t>3</a:t>
            </a:r>
            <a:r>
              <a:rPr lang="en-US" dirty="0"/>
              <a:t>)</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13</a:t>
            </a:fld>
            <a:endParaRPr lang="en-US"/>
          </a:p>
        </p:txBody>
      </p:sp>
      <p:sp>
        <p:nvSpPr>
          <p:cNvPr id="7" name="Rounded Rectangle 6"/>
          <p:cNvSpPr/>
          <p:nvPr/>
        </p:nvSpPr>
        <p:spPr>
          <a:xfrm>
            <a:off x="273131" y="1918851"/>
            <a:ext cx="4067571" cy="2685766"/>
          </a:xfrm>
          <a:prstGeom prst="roundRect">
            <a:avLst>
              <a:gd name="adj" fmla="val 982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3542" y="3827179"/>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616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902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188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7744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96642" y="3820829"/>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4" name="Rectangle 13"/>
          <p:cNvSpPr/>
          <p:nvPr/>
        </p:nvSpPr>
        <p:spPr>
          <a:xfrm>
            <a:off x="923542" y="4198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616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1902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4188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774442" y="4223782"/>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596642" y="4192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0" name="Rectangle 19"/>
          <p:cNvSpPr/>
          <p:nvPr/>
        </p:nvSpPr>
        <p:spPr>
          <a:xfrm>
            <a:off x="2714242" y="419838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523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9809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2095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65142" y="4223782"/>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387342" y="419203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6" name="Rectangle 25"/>
          <p:cNvSpPr/>
          <p:nvPr/>
        </p:nvSpPr>
        <p:spPr>
          <a:xfrm>
            <a:off x="462622" y="2484941"/>
            <a:ext cx="3728540" cy="12325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30267" y="3233731"/>
            <a:ext cx="3403945"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Fully Connected Layer 1</a:t>
            </a:r>
          </a:p>
        </p:txBody>
      </p:sp>
      <p:sp>
        <p:nvSpPr>
          <p:cNvPr id="28" name="Rectangle 27"/>
          <p:cNvSpPr/>
          <p:nvPr/>
        </p:nvSpPr>
        <p:spPr>
          <a:xfrm>
            <a:off x="1048174" y="2713623"/>
            <a:ext cx="2557434" cy="268262"/>
          </a:xfrm>
          <a:prstGeom prst="rect">
            <a:avLst/>
          </a:prstGeom>
          <a:solidFill>
            <a:schemeClr val="accent1">
              <a:lumMod val="20000"/>
              <a:lumOff val="80000"/>
            </a:schemeClr>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Fully Connected Layer 2</a:t>
            </a:r>
          </a:p>
        </p:txBody>
      </p:sp>
      <mc:AlternateContent xmlns:mc="http://schemas.openxmlformats.org/markup-compatibility/2006" xmlns:a14="http://schemas.microsoft.com/office/drawing/2010/main">
        <mc:Choice Requires="a14">
          <p:sp>
            <p:nvSpPr>
              <p:cNvPr id="29" name="TextBox 28"/>
              <p:cNvSpPr txBox="1"/>
              <p:nvPr/>
            </p:nvSpPr>
            <p:spPr>
              <a:xfrm>
                <a:off x="1142079" y="4369288"/>
                <a:ext cx="602153" cy="276999"/>
              </a:xfrm>
              <a:prstGeom prst="rect">
                <a:avLst/>
              </a:prstGeom>
              <a:noFill/>
            </p:spPr>
            <p:txBody>
              <a:bodyPr wrap="none" rtlCol="0">
                <a:spAutoFit/>
              </a:bodyPr>
              <a:lstStyle/>
              <a:p>
                <a:r>
                  <a:rPr lang="en-US" sz="1200" dirty="0"/>
                  <a:t>User </a:t>
                </a:r>
                <a14:m>
                  <m:oMath xmlns:m="http://schemas.openxmlformats.org/officeDocument/2006/math">
                    <m:r>
                      <a:rPr lang="en-US" sz="1200" b="0" i="1" smtClean="0">
                        <a:latin typeface="Cambria Math" charset="0"/>
                      </a:rPr>
                      <m:t>𝑢</m:t>
                    </m:r>
                  </m:oMath>
                </a14:m>
                <a:endParaRPr lang="en-US" sz="1200" i="1" dirty="0"/>
              </a:p>
            </p:txBody>
          </p:sp>
        </mc:Choice>
        <mc:Fallback xmlns="">
          <p:sp>
            <p:nvSpPr>
              <p:cNvPr id="29" name="TextBox 28"/>
              <p:cNvSpPr txBox="1">
                <a:spLocks noRot="1" noChangeAspect="1" noMove="1" noResize="1" noEditPoints="1" noAdjustHandles="1" noChangeArrowheads="1" noChangeShapeType="1" noTextEdit="1"/>
              </p:cNvSpPr>
              <p:nvPr/>
            </p:nvSpPr>
            <p:spPr>
              <a:xfrm>
                <a:off x="1142079" y="4369288"/>
                <a:ext cx="602153" cy="276999"/>
              </a:xfrm>
              <a:prstGeom prst="rect">
                <a:avLst/>
              </a:prstGeom>
              <a:blipFill rotWithShape="0">
                <a:blip r:embed="rId2"/>
                <a:stretch>
                  <a:fillRect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942050" y="4369288"/>
                <a:ext cx="596382" cy="276999"/>
              </a:xfrm>
              <a:prstGeom prst="rect">
                <a:avLst/>
              </a:prstGeom>
              <a:noFill/>
            </p:spPr>
            <p:txBody>
              <a:bodyPr wrap="none" rtlCol="0">
                <a:spAutoFit/>
              </a:bodyPr>
              <a:lstStyle/>
              <a:p>
                <a:r>
                  <a:rPr lang="en-US" sz="1200" dirty="0"/>
                  <a:t>Item </a:t>
                </a:r>
                <a14:m>
                  <m:oMath xmlns:m="http://schemas.openxmlformats.org/officeDocument/2006/math">
                    <m:r>
                      <a:rPr lang="en-US" sz="1200" b="0" i="1" smtClean="0">
                        <a:latin typeface="Cambria Math" charset="0"/>
                      </a:rPr>
                      <m:t>𝑣</m:t>
                    </m:r>
                  </m:oMath>
                </a14:m>
                <a:endParaRPr lang="en-US" sz="1200" i="1" dirty="0"/>
              </a:p>
            </p:txBody>
          </p:sp>
        </mc:Choice>
        <mc:Fallback xmlns="">
          <p:sp>
            <p:nvSpPr>
              <p:cNvPr id="30" name="TextBox 29"/>
              <p:cNvSpPr txBox="1">
                <a:spLocks noRot="1" noChangeAspect="1" noMove="1" noResize="1" noEditPoints="1" noAdjustHandles="1" noChangeArrowheads="1" noChangeShapeType="1" noTextEdit="1"/>
              </p:cNvSpPr>
              <p:nvPr/>
            </p:nvSpPr>
            <p:spPr>
              <a:xfrm>
                <a:off x="2942050" y="4369288"/>
                <a:ext cx="596382" cy="276999"/>
              </a:xfrm>
              <a:prstGeom prst="rect">
                <a:avLst/>
              </a:prstGeom>
              <a:blipFill rotWithShape="0">
                <a:blip r:embed="rId3"/>
                <a:stretch>
                  <a:fillRect l="-1031" t="-2222" b="-17778"/>
                </a:stretch>
              </a:blipFill>
            </p:spPr>
            <p:txBody>
              <a:bodyPr/>
              <a:lstStyle/>
              <a:p>
                <a:r>
                  <a:rPr lang="en-US">
                    <a:noFill/>
                  </a:rPr>
                  <a:t> </a:t>
                </a:r>
              </a:p>
            </p:txBody>
          </p:sp>
        </mc:Fallback>
      </mc:AlternateContent>
      <p:sp>
        <p:nvSpPr>
          <p:cNvPr id="31" name="Rectangle 30"/>
          <p:cNvSpPr/>
          <p:nvPr/>
        </p:nvSpPr>
        <p:spPr>
          <a:xfrm>
            <a:off x="2714242" y="3827179"/>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7523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9809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2095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565142" y="3852579"/>
            <a:ext cx="177800" cy="1778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87342" y="3820829"/>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mc:AlternateContent xmlns:mc="http://schemas.openxmlformats.org/markup-compatibility/2006" xmlns:a14="http://schemas.microsoft.com/office/drawing/2010/main">
        <mc:Choice Requires="a14">
          <p:sp>
            <p:nvSpPr>
              <p:cNvPr id="37" name="Document 36"/>
              <p:cNvSpPr/>
              <p:nvPr/>
            </p:nvSpPr>
            <p:spPr>
              <a:xfrm>
                <a:off x="1708649" y="2058022"/>
                <a:ext cx="1221783"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Rating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charset="0"/>
                          </a:rPr>
                          <m:t>𝑟</m:t>
                        </m:r>
                      </m:e>
                      <m:sub>
                        <m:r>
                          <a:rPr lang="en-US" sz="1600" b="0" i="1" smtClean="0">
                            <a:solidFill>
                              <a:schemeClr val="tx1"/>
                            </a:solidFill>
                            <a:latin typeface="Cambria Math" charset="0"/>
                          </a:rPr>
                          <m:t>𝑢𝑣</m:t>
                        </m:r>
                      </m:sub>
                    </m:sSub>
                  </m:oMath>
                </a14:m>
                <a:endParaRPr lang="en-US" sz="1600" dirty="0">
                  <a:solidFill>
                    <a:schemeClr val="tx1"/>
                  </a:solidFill>
                </a:endParaRPr>
              </a:p>
            </p:txBody>
          </p:sp>
        </mc:Choice>
        <mc:Fallback xmlns="">
          <p:sp>
            <p:nvSpPr>
              <p:cNvPr id="37" name="Document 36"/>
              <p:cNvSpPr>
                <a:spLocks noRot="1" noChangeAspect="1" noMove="1" noResize="1" noEditPoints="1" noAdjustHandles="1" noChangeArrowheads="1" noChangeShapeType="1" noTextEdit="1"/>
              </p:cNvSpPr>
              <p:nvPr/>
            </p:nvSpPr>
            <p:spPr>
              <a:xfrm>
                <a:off x="1708649" y="2058022"/>
                <a:ext cx="1221783" cy="317500"/>
              </a:xfrm>
              <a:prstGeom prst="flowChartDocument">
                <a:avLst/>
              </a:prstGeom>
              <a:blipFill rotWithShape="0">
                <a:blip r:embed="rId4"/>
                <a:stretch>
                  <a:fillRect t="-16667" b="-14815"/>
                </a:stretch>
              </a:blipFill>
              <a:ln>
                <a:solidFill>
                  <a:schemeClr val="tx1"/>
                </a:solidFill>
              </a:ln>
            </p:spPr>
            <p:txBody>
              <a:bodyPr/>
              <a:lstStyle/>
              <a:p>
                <a:r>
                  <a:rPr lang="en-US">
                    <a:noFill/>
                  </a:rPr>
                  <a:t> </a:t>
                </a:r>
              </a:p>
            </p:txBody>
          </p:sp>
        </mc:Fallback>
      </mc:AlternateContent>
      <p:cxnSp>
        <p:nvCxnSpPr>
          <p:cNvPr id="38" name="Straight Arrow Connector 37"/>
          <p:cNvCxnSpPr/>
          <p:nvPr/>
        </p:nvCxnSpPr>
        <p:spPr>
          <a:xfrm>
            <a:off x="1450592" y="4055779"/>
            <a:ext cx="0" cy="1426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241292" y="4055779"/>
            <a:ext cx="0" cy="1426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450592" y="3501993"/>
            <a:ext cx="881648" cy="325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332240" y="3501993"/>
            <a:ext cx="909052" cy="325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2326892" y="2958135"/>
            <a:ext cx="5348" cy="2755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2319541" y="2354532"/>
            <a:ext cx="7350" cy="3353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24518" y="2970351"/>
            <a:ext cx="3579513" cy="376256"/>
          </a:xfrm>
          <a:prstGeom prst="rect">
            <a:avLst/>
          </a:prstGeom>
        </p:spPr>
      </p:pic>
      <p:pic>
        <p:nvPicPr>
          <p:cNvPr id="45" name="Picture 4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591467" y="3339994"/>
            <a:ext cx="3926231" cy="543192"/>
          </a:xfrm>
          <a:prstGeom prst="rect">
            <a:avLst/>
          </a:prstGeom>
        </p:spPr>
      </p:pic>
      <p:sp>
        <p:nvSpPr>
          <p:cNvPr id="46" name="TextBox 45"/>
          <p:cNvSpPr txBox="1"/>
          <p:nvPr/>
        </p:nvSpPr>
        <p:spPr>
          <a:xfrm>
            <a:off x="1942084" y="4941658"/>
            <a:ext cx="4368440" cy="369332"/>
          </a:xfrm>
          <a:prstGeom prst="rect">
            <a:avLst/>
          </a:prstGeom>
          <a:noFill/>
        </p:spPr>
        <p:txBody>
          <a:bodyPr wrap="none" rtlCol="0">
            <a:spAutoFit/>
          </a:bodyPr>
          <a:lstStyle/>
          <a:p>
            <a:r>
              <a:rPr lang="en-US" dirty="0"/>
              <a:t>Rating Embedding </a:t>
            </a:r>
            <a:r>
              <a:rPr lang="en-US"/>
              <a:t>by Fully </a:t>
            </a:r>
            <a:r>
              <a:rPr lang="en-US" dirty="0"/>
              <a:t>Connected Layers</a:t>
            </a:r>
          </a:p>
        </p:txBody>
      </p:sp>
      <p:sp>
        <p:nvSpPr>
          <p:cNvPr id="47" name="TextBox 46"/>
          <p:cNvSpPr txBox="1"/>
          <p:nvPr/>
        </p:nvSpPr>
        <p:spPr>
          <a:xfrm>
            <a:off x="282213" y="4260409"/>
            <a:ext cx="394660" cy="369332"/>
          </a:xfrm>
          <a:prstGeom prst="rect">
            <a:avLst/>
          </a:prstGeom>
          <a:noFill/>
        </p:spPr>
        <p:txBody>
          <a:bodyPr wrap="none" rtlCol="0">
            <a:spAutoFit/>
          </a:bodyPr>
          <a:lstStyle/>
          <a:p>
            <a:r>
              <a:rPr lang="en-US" dirty="0"/>
              <a:t>V</a:t>
            </a:r>
            <a:r>
              <a:rPr lang="en-US" baseline="-25000" dirty="0"/>
              <a:t>3</a:t>
            </a:r>
            <a:endParaRPr lang="en-US" dirty="0"/>
          </a:p>
        </p:txBody>
      </p:sp>
    </p:spTree>
    <p:extLst>
      <p:ext uri="{BB962C8B-B14F-4D97-AF65-F5344CB8AC3E}">
        <p14:creationId xmlns:p14="http://schemas.microsoft.com/office/powerpoint/2010/main" val="144528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Representation Learning</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14</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1" y="1099188"/>
            <a:ext cx="4855090" cy="3859416"/>
          </a:xfrm>
          <a:prstGeom prst="rect">
            <a:avLst/>
          </a:prstGeom>
        </p:spPr>
      </p:pic>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37805" y="1099188"/>
            <a:ext cx="2489239" cy="1685390"/>
          </a:xfrm>
          <a:prstGeom prst="rect">
            <a:avLst/>
          </a:prstGeom>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684467" y="2730074"/>
            <a:ext cx="2467629" cy="1675745"/>
          </a:xfrm>
          <a:prstGeom prst="rect">
            <a:avLst/>
          </a:prstGeom>
        </p:spPr>
      </p:pic>
      <p:pic>
        <p:nvPicPr>
          <p:cNvPr id="10" name="Picture 9"/>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684469" y="4415464"/>
            <a:ext cx="2467627" cy="1682669"/>
          </a:xfrm>
          <a:prstGeom prst="rect">
            <a:avLst/>
          </a:prstGeom>
        </p:spPr>
      </p:pic>
      <p:pic>
        <p:nvPicPr>
          <p:cNvPr id="11" name="Picture 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94624" y="5191160"/>
            <a:ext cx="4098091" cy="561149"/>
          </a:xfrm>
          <a:prstGeom prst="rect">
            <a:avLst/>
          </a:prstGeom>
        </p:spPr>
      </p:pic>
      <p:sp>
        <p:nvSpPr>
          <p:cNvPr id="12" name="TextBox 11"/>
          <p:cNvSpPr txBox="1"/>
          <p:nvPr/>
        </p:nvSpPr>
        <p:spPr>
          <a:xfrm>
            <a:off x="5663240" y="2360742"/>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 name="TextBox 12"/>
          <p:cNvSpPr txBox="1"/>
          <p:nvPr/>
        </p:nvSpPr>
        <p:spPr>
          <a:xfrm>
            <a:off x="5675940" y="4017028"/>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4" name="TextBox 13"/>
          <p:cNvSpPr txBox="1"/>
          <p:nvPr/>
        </p:nvSpPr>
        <p:spPr>
          <a:xfrm>
            <a:off x="5675940" y="5693285"/>
            <a:ext cx="394660" cy="369332"/>
          </a:xfrm>
          <a:prstGeom prst="rect">
            <a:avLst/>
          </a:prstGeom>
          <a:noFill/>
        </p:spPr>
        <p:txBody>
          <a:bodyPr wrap="none" rtlCol="0">
            <a:spAutoFit/>
          </a:bodyPr>
          <a:lstStyle/>
          <a:p>
            <a:r>
              <a:rPr lang="en-US" dirty="0"/>
              <a:t>V</a:t>
            </a:r>
            <a:r>
              <a:rPr lang="en-US" baseline="-25000" dirty="0"/>
              <a:t>3</a:t>
            </a:r>
            <a:endParaRPr lang="en-US" dirty="0"/>
          </a:p>
        </p:txBody>
      </p:sp>
    </p:spTree>
    <p:extLst>
      <p:ext uri="{BB962C8B-B14F-4D97-AF65-F5344CB8AC3E}">
        <p14:creationId xmlns:p14="http://schemas.microsoft.com/office/powerpoint/2010/main" val="1770537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55739" y="4031542"/>
            <a:ext cx="1470112" cy="639594"/>
          </a:xfrm>
          <a:prstGeom prst="rect">
            <a:avLst/>
          </a:prstGeom>
        </p:spPr>
      </p:pic>
      <p:sp>
        <p:nvSpPr>
          <p:cNvPr id="2" name="Title 1"/>
          <p:cNvSpPr>
            <a:spLocks noGrp="1"/>
          </p:cNvSpPr>
          <p:nvPr>
            <p:ph type="title"/>
          </p:nvPr>
        </p:nvSpPr>
        <p:spPr/>
        <p:txBody>
          <a:bodyPr/>
          <a:lstStyle/>
          <a:p>
            <a:r>
              <a:rPr lang="en-US" dirty="0"/>
              <a:t>Extendable to New Information Sources</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15</a:t>
            </a:fld>
            <a:endParaRPr lang="en-US"/>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8859" y="1454629"/>
            <a:ext cx="1287831" cy="1287831"/>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03039" y="1693636"/>
            <a:ext cx="1583778" cy="83847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419767" y="1497679"/>
            <a:ext cx="1275412" cy="1205334"/>
          </a:xfrm>
          <a:prstGeom prst="rect">
            <a:avLst/>
          </a:prstGeom>
        </p:spPr>
      </p:pic>
      <p:sp>
        <p:nvSpPr>
          <p:cNvPr id="10" name="Rounded Rectangle 9"/>
          <p:cNvSpPr/>
          <p:nvPr/>
        </p:nvSpPr>
        <p:spPr>
          <a:xfrm>
            <a:off x="453327" y="1356813"/>
            <a:ext cx="5408854" cy="15446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28333" y="1824221"/>
            <a:ext cx="588723" cy="707886"/>
          </a:xfrm>
          <a:prstGeom prst="rect">
            <a:avLst/>
          </a:prstGeom>
          <a:solidFill>
            <a:schemeClr val="bg1"/>
          </a:solidFill>
        </p:spPr>
        <p:txBody>
          <a:bodyPr wrap="square" rtlCol="0">
            <a:spAutoFit/>
          </a:bodyPr>
          <a:lstStyle/>
          <a:p>
            <a:r>
              <a:rPr lang="zh-CN" altLang="en-US" sz="4000" dirty="0"/>
              <a:t>➕</a:t>
            </a:r>
            <a:endParaRPr lang="en-US" sz="6000" dirty="0"/>
          </a:p>
        </p:txBody>
      </p:sp>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983208" y="1379506"/>
            <a:ext cx="1269683" cy="678363"/>
          </a:xfrm>
          <a:prstGeom prst="rect">
            <a:avLst/>
          </a:prstGeom>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224217" y="2161117"/>
            <a:ext cx="876261" cy="656499"/>
          </a:xfrm>
          <a:prstGeom prst="rect">
            <a:avLst/>
          </a:prstGeom>
        </p:spPr>
      </p:pic>
      <p:sp>
        <p:nvSpPr>
          <p:cNvPr id="14" name="TextBox 13"/>
          <p:cNvSpPr txBox="1"/>
          <p:nvPr/>
        </p:nvSpPr>
        <p:spPr>
          <a:xfrm>
            <a:off x="1090132" y="2594737"/>
            <a:ext cx="565283" cy="369332"/>
          </a:xfrm>
          <a:prstGeom prst="rect">
            <a:avLst/>
          </a:prstGeom>
          <a:noFill/>
        </p:spPr>
        <p:txBody>
          <a:bodyPr wrap="none" rtlCol="0">
            <a:spAutoFit/>
          </a:bodyPr>
          <a:lstStyle/>
          <a:p>
            <a:r>
              <a:rPr lang="en-US" altLang="zh-CN"/>
              <a:t>Text</a:t>
            </a:r>
            <a:endParaRPr lang="en-US" dirty="0"/>
          </a:p>
        </p:txBody>
      </p:sp>
      <p:sp>
        <p:nvSpPr>
          <p:cNvPr id="15" name="TextBox 14"/>
          <p:cNvSpPr txBox="1"/>
          <p:nvPr/>
        </p:nvSpPr>
        <p:spPr>
          <a:xfrm>
            <a:off x="2720247" y="2565085"/>
            <a:ext cx="759888" cy="369332"/>
          </a:xfrm>
          <a:prstGeom prst="rect">
            <a:avLst/>
          </a:prstGeom>
          <a:noFill/>
        </p:spPr>
        <p:txBody>
          <a:bodyPr wrap="none" rtlCol="0">
            <a:spAutoFit/>
          </a:bodyPr>
          <a:lstStyle/>
          <a:p>
            <a:r>
              <a:rPr lang="en-US" altLang="zh-CN"/>
              <a:t>Image</a:t>
            </a:r>
            <a:endParaRPr lang="en-US" dirty="0"/>
          </a:p>
        </p:txBody>
      </p:sp>
      <p:sp>
        <p:nvSpPr>
          <p:cNvPr id="16" name="TextBox 15"/>
          <p:cNvSpPr txBox="1"/>
          <p:nvPr/>
        </p:nvSpPr>
        <p:spPr>
          <a:xfrm>
            <a:off x="4544967" y="2565085"/>
            <a:ext cx="868699" cy="369332"/>
          </a:xfrm>
          <a:prstGeom prst="rect">
            <a:avLst/>
          </a:prstGeom>
          <a:noFill/>
        </p:spPr>
        <p:txBody>
          <a:bodyPr wrap="none" rtlCol="0">
            <a:spAutoFit/>
          </a:bodyPr>
          <a:lstStyle/>
          <a:p>
            <a:r>
              <a:rPr lang="en-US" altLang="zh-CN"/>
              <a:t>Ratings</a:t>
            </a:r>
            <a:endParaRPr lang="en-US" dirty="0"/>
          </a:p>
        </p:txBody>
      </p:sp>
      <p:sp>
        <p:nvSpPr>
          <p:cNvPr id="17" name="TextBox 16"/>
          <p:cNvSpPr txBox="1"/>
          <p:nvPr/>
        </p:nvSpPr>
        <p:spPr>
          <a:xfrm>
            <a:off x="8275842" y="1529785"/>
            <a:ext cx="694549" cy="369332"/>
          </a:xfrm>
          <a:prstGeom prst="rect">
            <a:avLst/>
          </a:prstGeom>
          <a:noFill/>
        </p:spPr>
        <p:txBody>
          <a:bodyPr wrap="none" rtlCol="0">
            <a:spAutoFit/>
          </a:bodyPr>
          <a:lstStyle/>
          <a:p>
            <a:r>
              <a:rPr lang="en-US" altLang="zh-CN"/>
              <a:t>Voice</a:t>
            </a:r>
            <a:endParaRPr lang="en-US" dirty="0"/>
          </a:p>
        </p:txBody>
      </p:sp>
      <p:sp>
        <p:nvSpPr>
          <p:cNvPr id="18" name="TextBox 17"/>
          <p:cNvSpPr txBox="1"/>
          <p:nvPr/>
        </p:nvSpPr>
        <p:spPr>
          <a:xfrm>
            <a:off x="8275842" y="2304161"/>
            <a:ext cx="728084" cy="369332"/>
          </a:xfrm>
          <a:prstGeom prst="rect">
            <a:avLst/>
          </a:prstGeom>
          <a:noFill/>
        </p:spPr>
        <p:txBody>
          <a:bodyPr wrap="none" rtlCol="0">
            <a:spAutoFit/>
          </a:bodyPr>
          <a:lstStyle/>
          <a:p>
            <a:r>
              <a:rPr lang="en-US" altLang="zh-CN" dirty="0"/>
              <a:t>Video</a:t>
            </a:r>
            <a:endParaRPr lang="en-US" dirty="0"/>
          </a:p>
        </p:txBody>
      </p:sp>
      <p:pic>
        <p:nvPicPr>
          <p:cNvPr id="20" name="Picture 19"/>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1617640" y="4657423"/>
            <a:ext cx="6595566" cy="697486"/>
          </a:xfrm>
          <a:prstGeom prst="rect">
            <a:avLst/>
          </a:prstGeom>
        </p:spPr>
      </p:pic>
      <p:sp>
        <p:nvSpPr>
          <p:cNvPr id="21" name="Rounded Rectangle 20"/>
          <p:cNvSpPr/>
          <p:nvPr/>
        </p:nvSpPr>
        <p:spPr>
          <a:xfrm>
            <a:off x="1604939" y="4077465"/>
            <a:ext cx="595315" cy="1277444"/>
          </a:xfrm>
          <a:prstGeom prst="roundRect">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endCxn id="21" idx="2"/>
          </p:cNvCxnSpPr>
          <p:nvPr/>
        </p:nvCxnSpPr>
        <p:spPr>
          <a:xfrm flipV="1">
            <a:off x="1898457" y="5354909"/>
            <a:ext cx="4140" cy="3445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86642" y="5616037"/>
            <a:ext cx="3578993" cy="369332"/>
          </a:xfrm>
          <a:prstGeom prst="rect">
            <a:avLst/>
          </a:prstGeom>
          <a:noFill/>
        </p:spPr>
        <p:txBody>
          <a:bodyPr wrap="none" rtlCol="0">
            <a:spAutoFit/>
          </a:bodyPr>
          <a:lstStyle/>
          <a:p>
            <a:r>
              <a:rPr lang="en-US" dirty="0"/>
              <a:t>Gradient </a:t>
            </a:r>
            <a:r>
              <a:rPr lang="en-US"/>
              <a:t>on parameters from view k</a:t>
            </a:r>
          </a:p>
        </p:txBody>
      </p:sp>
      <p:sp>
        <p:nvSpPr>
          <p:cNvPr id="28" name="Rounded Rectangle 27"/>
          <p:cNvSpPr/>
          <p:nvPr/>
        </p:nvSpPr>
        <p:spPr>
          <a:xfrm>
            <a:off x="2390796" y="4077465"/>
            <a:ext cx="5859054" cy="1277444"/>
          </a:xfrm>
          <a:prstGeom prst="roundRect">
            <a:avLst>
              <a:gd name="adj" fmla="val 8714"/>
            </a:avLst>
          </a:prstGeom>
          <a:solidFill>
            <a:schemeClr val="accent5">
              <a:lumMod val="75000"/>
              <a:alpha val="2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5405919" y="5329940"/>
            <a:ext cx="0" cy="3757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24680" y="5611524"/>
            <a:ext cx="3985065" cy="646331"/>
          </a:xfrm>
          <a:prstGeom prst="rect">
            <a:avLst/>
          </a:prstGeom>
          <a:noFill/>
        </p:spPr>
        <p:txBody>
          <a:bodyPr wrap="none" rtlCol="0">
            <a:spAutoFit/>
          </a:bodyPr>
          <a:lstStyle/>
          <a:p>
            <a:r>
              <a:rPr lang="en-US" dirty="0"/>
              <a:t>Only contains parameters of view k itself</a:t>
            </a:r>
          </a:p>
          <a:p>
            <a:r>
              <a:rPr lang="en-US" dirty="0"/>
              <a:t>Independent from other views</a:t>
            </a:r>
          </a:p>
        </p:txBody>
      </p:sp>
      <p:pic>
        <p:nvPicPr>
          <p:cNvPr id="25" name="Picture 2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533918" y="3293887"/>
            <a:ext cx="4523982" cy="619466"/>
          </a:xfrm>
          <a:prstGeom prst="rect">
            <a:avLst/>
          </a:prstGeom>
        </p:spPr>
      </p:pic>
    </p:spTree>
    <p:extLst>
      <p:ext uri="{BB962C8B-B14F-4D97-AF65-F5344CB8AC3E}">
        <p14:creationId xmlns:p14="http://schemas.microsoft.com/office/powerpoint/2010/main" val="87992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18" grpId="0"/>
      <p:bldP spid="21" grpId="0" animBg="1"/>
      <p:bldP spid="27" grpId="0"/>
      <p:bldP spid="28" grpId="0"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Setup</a:t>
            </a:r>
          </a:p>
        </p:txBody>
      </p:sp>
      <p:sp>
        <p:nvSpPr>
          <p:cNvPr id="3" name="Content Placeholder 2"/>
          <p:cNvSpPr>
            <a:spLocks noGrp="1"/>
          </p:cNvSpPr>
          <p:nvPr>
            <p:ph idx="1"/>
          </p:nvPr>
        </p:nvSpPr>
        <p:spPr>
          <a:xfrm>
            <a:off x="628651" y="1774390"/>
            <a:ext cx="8375649" cy="699878"/>
          </a:xfrm>
        </p:spPr>
        <p:txBody>
          <a:bodyPr>
            <a:normAutofit/>
          </a:bodyPr>
          <a:lstStyle/>
          <a:p>
            <a:r>
              <a:rPr lang="en-US" dirty="0"/>
              <a:t>We take the Amazon dataset for experiments</a:t>
            </a:r>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5" name="Slide Number Placeholder 4"/>
          <p:cNvSpPr>
            <a:spLocks noGrp="1"/>
          </p:cNvSpPr>
          <p:nvPr>
            <p:ph type="sldNum" sz="quarter" idx="12"/>
          </p:nvPr>
        </p:nvSpPr>
        <p:spPr/>
        <p:txBody>
          <a:bodyPr/>
          <a:lstStyle/>
          <a:p>
            <a:fld id="{AEC44C54-BAF9-9C49-9C7D-D463085BC6A7}"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5339" y="2474268"/>
            <a:ext cx="6858000" cy="2209800"/>
          </a:xfrm>
          <a:prstGeom prst="rect">
            <a:avLst/>
          </a:prstGeom>
        </p:spPr>
      </p:pic>
    </p:spTree>
    <p:extLst>
      <p:ext uri="{BB962C8B-B14F-4D97-AF65-F5344CB8AC3E}">
        <p14:creationId xmlns:p14="http://schemas.microsoft.com/office/powerpoint/2010/main" val="166385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methods</a:t>
            </a:r>
          </a:p>
        </p:txBody>
      </p:sp>
      <p:sp>
        <p:nvSpPr>
          <p:cNvPr id="3" name="Content Placeholder 2"/>
          <p:cNvSpPr>
            <a:spLocks noGrp="1"/>
          </p:cNvSpPr>
          <p:nvPr>
            <p:ph idx="1"/>
          </p:nvPr>
        </p:nvSpPr>
        <p:spPr/>
        <p:txBody>
          <a:bodyPr/>
          <a:lstStyle/>
          <a:p>
            <a:r>
              <a:rPr lang="en-US" dirty="0"/>
              <a:t>Baseline Methods</a:t>
            </a:r>
          </a:p>
          <a:p>
            <a:pPr lvl="1"/>
            <a:r>
              <a:rPr lang="en-US" dirty="0"/>
              <a:t>BPR: Bayesian Personalized Ranking with </a:t>
            </a:r>
            <a:r>
              <a:rPr lang="en-US" dirty="0">
                <a:solidFill>
                  <a:srgbClr val="2D33D3"/>
                </a:solidFill>
              </a:rPr>
              <a:t>implicit feedback</a:t>
            </a:r>
            <a:r>
              <a:rPr lang="en-US" dirty="0"/>
              <a:t>.</a:t>
            </a:r>
          </a:p>
          <a:p>
            <a:pPr lvl="1"/>
            <a:r>
              <a:rPr lang="en-US" dirty="0"/>
              <a:t>HFT: Hidden factor and topics model integrated into BPR, because the original model is designed for rating prediction. It relies on </a:t>
            </a:r>
            <a:r>
              <a:rPr lang="en-US" dirty="0">
                <a:solidFill>
                  <a:srgbClr val="2D33D3"/>
                </a:solidFill>
              </a:rPr>
              <a:t>reviews</a:t>
            </a:r>
            <a:r>
              <a:rPr lang="en-US" dirty="0"/>
              <a:t>.</a:t>
            </a:r>
          </a:p>
          <a:p>
            <a:pPr lvl="1"/>
            <a:r>
              <a:rPr lang="en-US" dirty="0"/>
              <a:t>VBPR: Visual Bayesian Personalized Ranking method based on </a:t>
            </a:r>
            <a:r>
              <a:rPr lang="en-US" dirty="0">
                <a:solidFill>
                  <a:srgbClr val="2D33D3"/>
                </a:solidFill>
              </a:rPr>
              <a:t>images</a:t>
            </a:r>
            <a:r>
              <a:rPr lang="en-US" dirty="0"/>
              <a:t>.</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5" name="Slide Number Placeholder 4"/>
          <p:cNvSpPr>
            <a:spLocks noGrp="1"/>
          </p:cNvSpPr>
          <p:nvPr>
            <p:ph type="sldNum" sz="quarter" idx="12"/>
          </p:nvPr>
        </p:nvSpPr>
        <p:spPr/>
        <p:txBody>
          <a:bodyPr/>
          <a:lstStyle/>
          <a:p>
            <a:fld id="{AEC44C54-BAF9-9C49-9C7D-D463085BC6A7}" type="slidenum">
              <a:rPr lang="en-US" smtClean="0"/>
              <a:t>17</a:t>
            </a:fld>
            <a:endParaRPr lang="en-US"/>
          </a:p>
        </p:txBody>
      </p:sp>
    </p:spTree>
    <p:extLst>
      <p:ext uri="{BB962C8B-B14F-4D97-AF65-F5344CB8AC3E}">
        <p14:creationId xmlns:p14="http://schemas.microsoft.com/office/powerpoint/2010/main" val="154577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11" y="1121489"/>
            <a:ext cx="8295569" cy="4353793"/>
          </a:xfrm>
          <a:prstGeom prst="rect">
            <a:avLst/>
          </a:prstGeom>
        </p:spPr>
      </p:pic>
      <p:sp>
        <p:nvSpPr>
          <p:cNvPr id="2" name="Title 1"/>
          <p:cNvSpPr>
            <a:spLocks noGrp="1"/>
          </p:cNvSpPr>
          <p:nvPr>
            <p:ph type="title"/>
          </p:nvPr>
        </p:nvSpPr>
        <p:spPr/>
        <p:txBody>
          <a:bodyPr>
            <a:normAutofit/>
          </a:bodyPr>
          <a:lstStyle/>
          <a:p>
            <a:r>
              <a:rPr lang="en-US" dirty="0"/>
              <a:t>Compare with Shallow Models on NDCG</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18</a:t>
            </a:fld>
            <a:endParaRPr lang="en-US"/>
          </a:p>
        </p:txBody>
      </p:sp>
      <p:sp>
        <p:nvSpPr>
          <p:cNvPr id="8" name="TextBox 7"/>
          <p:cNvSpPr txBox="1"/>
          <p:nvPr/>
        </p:nvSpPr>
        <p:spPr>
          <a:xfrm>
            <a:off x="989019" y="5615899"/>
            <a:ext cx="7323159" cy="369332"/>
          </a:xfrm>
          <a:prstGeom prst="rect">
            <a:avLst/>
          </a:prstGeom>
          <a:noFill/>
        </p:spPr>
        <p:txBody>
          <a:bodyPr wrap="none" rtlCol="0">
            <a:spAutoFit/>
          </a:bodyPr>
          <a:lstStyle/>
          <a:p>
            <a:r>
              <a:rPr lang="en-US" dirty="0"/>
              <a:t>State-of-the-art = Best of {BPR (</a:t>
            </a:r>
            <a:r>
              <a:rPr lang="en-US"/>
              <a:t>by rating), HFT (by review), VBPR (by image)}</a:t>
            </a:r>
          </a:p>
        </p:txBody>
      </p:sp>
      <p:sp>
        <p:nvSpPr>
          <p:cNvPr id="21" name="Rectangle 20"/>
          <p:cNvSpPr/>
          <p:nvPr/>
        </p:nvSpPr>
        <p:spPr>
          <a:xfrm>
            <a:off x="2004672" y="1121490"/>
            <a:ext cx="577808" cy="3736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993420" y="1150835"/>
            <a:ext cx="539780" cy="3700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57900" y="1137204"/>
            <a:ext cx="504475" cy="3720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082695" y="1121489"/>
            <a:ext cx="483455" cy="372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88534" y="1774089"/>
            <a:ext cx="14859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316859" y="1150834"/>
            <a:ext cx="1265621" cy="3706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002819" y="1780423"/>
            <a:ext cx="14859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352165" y="1774081"/>
            <a:ext cx="12446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027614" y="1774090"/>
            <a:ext cx="14859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66450" y="1780448"/>
            <a:ext cx="12446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031389" y="1780423"/>
            <a:ext cx="1485900" cy="3077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391245" y="1315459"/>
            <a:ext cx="1244600" cy="35358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84864" y="627508"/>
            <a:ext cx="1459951" cy="646331"/>
          </a:xfrm>
          <a:prstGeom prst="rect">
            <a:avLst/>
          </a:prstGeom>
          <a:noFill/>
        </p:spPr>
        <p:txBody>
          <a:bodyPr wrap="none" rtlCol="0">
            <a:spAutoFit/>
          </a:bodyPr>
          <a:lstStyle/>
          <a:p>
            <a:pPr algn="r"/>
            <a:r>
              <a:rPr lang="en-US" b="1" dirty="0"/>
              <a:t>Times of </a:t>
            </a:r>
          </a:p>
          <a:p>
            <a:pPr algn="r"/>
            <a:r>
              <a:rPr lang="en-US" b="1" dirty="0"/>
              <a:t>Improvement</a:t>
            </a:r>
          </a:p>
        </p:txBody>
      </p:sp>
      <p:sp>
        <p:nvSpPr>
          <p:cNvPr id="44" name="TextBox 43"/>
          <p:cNvSpPr txBox="1"/>
          <p:nvPr/>
        </p:nvSpPr>
        <p:spPr>
          <a:xfrm>
            <a:off x="1909151" y="860597"/>
            <a:ext cx="6638356" cy="369332"/>
          </a:xfrm>
          <a:prstGeom prst="rect">
            <a:avLst/>
          </a:prstGeom>
          <a:noFill/>
        </p:spPr>
        <p:txBody>
          <a:bodyPr wrap="none" rtlCol="0">
            <a:spAutoFit/>
          </a:bodyPr>
          <a:lstStyle/>
          <a:p>
            <a:r>
              <a:rPr lang="en-US" b="1" dirty="0"/>
              <a:t>2.08		                   1.61		               1.34	                           1.54</a:t>
            </a:r>
          </a:p>
        </p:txBody>
      </p:sp>
    </p:spTree>
    <p:extLst>
      <p:ext uri="{BB962C8B-B14F-4D97-AF65-F5344CB8AC3E}">
        <p14:creationId xmlns:p14="http://schemas.microsoft.com/office/powerpoint/2010/main" val="200319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3" grpId="0" animBg="1"/>
      <p:bldP spid="34" grpId="0" animBg="1"/>
      <p:bldP spid="35" grpId="0" animBg="1"/>
      <p:bldP spid="36" grpId="0" animBg="1"/>
      <p:bldP spid="37" grpId="0" animBg="1"/>
      <p:bldP spid="38" grpId="0" animBg="1"/>
      <p:bldP spid="39" grpId="0" animBg="1"/>
      <p:bldP spid="40" grpId="0" animBg="1"/>
      <p:bldP spid="43" grpId="0"/>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Impact of Embedding Size</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19</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33" y="1151761"/>
            <a:ext cx="7276612" cy="2631966"/>
          </a:xfrm>
          <a:prstGeom prst="rect">
            <a:avLst/>
          </a:prstGeom>
        </p:spPr>
      </p:pic>
      <p:sp>
        <p:nvSpPr>
          <p:cNvPr id="19" name="Content Placeholder 2"/>
          <p:cNvSpPr>
            <a:spLocks noGrp="1"/>
          </p:cNvSpPr>
          <p:nvPr>
            <p:ph idx="1"/>
          </p:nvPr>
        </p:nvSpPr>
        <p:spPr>
          <a:xfrm>
            <a:off x="157656" y="687490"/>
            <a:ext cx="8870730" cy="6033989"/>
          </a:xfrm>
        </p:spPr>
        <p:txBody>
          <a:bodyPr>
            <a:normAutofit lnSpcReduction="10000"/>
          </a:bodyPr>
          <a:lstStyle/>
          <a:p>
            <a:r>
              <a:rPr lang="en-US" dirty="0"/>
              <a:t>Tune embedding size from 10 to 500</a:t>
            </a:r>
          </a:p>
          <a:p>
            <a:endParaRPr lang="en-US" dirty="0"/>
          </a:p>
          <a:p>
            <a:endParaRPr lang="en-US" dirty="0"/>
          </a:p>
          <a:p>
            <a:endParaRPr lang="en-US" dirty="0"/>
          </a:p>
          <a:p>
            <a:endParaRPr lang="en-US" dirty="0"/>
          </a:p>
          <a:p>
            <a:endParaRPr lang="en-US" dirty="0"/>
          </a:p>
          <a:p>
            <a:endParaRPr lang="en-US" dirty="0"/>
          </a:p>
          <a:p>
            <a:endParaRPr lang="en-US" dirty="0"/>
          </a:p>
          <a:p>
            <a:r>
              <a:rPr lang="en-US" dirty="0"/>
              <a:t>Observations</a:t>
            </a:r>
          </a:p>
          <a:p>
            <a:pPr lvl="1"/>
            <a:r>
              <a:rPr lang="en-US" dirty="0"/>
              <a:t>Our model: performance keeps increasing until about 300 dimension, and does not decrease when using more dimensions.</a:t>
            </a:r>
          </a:p>
          <a:p>
            <a:pPr lvl="1"/>
            <a:r>
              <a:rPr lang="en-US" dirty="0"/>
              <a:t>Shallow baselines: best performance when dimension less than 100, performance decreases when using more dimensions.</a:t>
            </a:r>
          </a:p>
          <a:p>
            <a:r>
              <a:rPr lang="en-US" dirty="0"/>
              <a:t>What we learn</a:t>
            </a:r>
          </a:p>
          <a:p>
            <a:pPr lvl="1"/>
            <a:r>
              <a:rPr lang="en-US" dirty="0"/>
              <a:t>Deep models can capture more complex interaction from data</a:t>
            </a:r>
          </a:p>
          <a:p>
            <a:pPr lvl="1"/>
            <a:r>
              <a:rPr lang="en-US" dirty="0"/>
              <a:t>Learning ability of shallow models is limited and may over-fit if model complexity is too high.</a:t>
            </a:r>
          </a:p>
          <a:p>
            <a:pPr lvl="1"/>
            <a:endParaRPr lang="en-US" dirty="0"/>
          </a:p>
          <a:p>
            <a:pPr lvl="1"/>
            <a:endParaRPr lang="en-US" dirty="0"/>
          </a:p>
        </p:txBody>
      </p:sp>
    </p:spTree>
    <p:extLst>
      <p:ext uri="{BB962C8B-B14F-4D97-AF65-F5344CB8AC3E}">
        <p14:creationId xmlns:p14="http://schemas.microsoft.com/office/powerpoint/2010/main" val="201860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27" y="734865"/>
            <a:ext cx="8062025" cy="659962"/>
          </a:xfrm>
        </p:spPr>
        <p:txBody>
          <a:bodyPr/>
          <a:lstStyle/>
          <a:p>
            <a:r>
              <a:rPr lang="en-US" dirty="0"/>
              <a:t>Build up your team (</a:t>
            </a:r>
            <a:r>
              <a:rPr lang="en-US" b="0" dirty="0"/>
              <a:t>Due by Mar </a:t>
            </a:r>
            <a:r>
              <a:rPr lang="en-US" dirty="0"/>
              <a:t>11)</a:t>
            </a:r>
          </a:p>
        </p:txBody>
      </p:sp>
      <p:sp>
        <p:nvSpPr>
          <p:cNvPr id="3" name="Content Placeholder 2"/>
          <p:cNvSpPr>
            <a:spLocks noGrp="1"/>
          </p:cNvSpPr>
          <p:nvPr>
            <p:ph idx="1"/>
          </p:nvPr>
        </p:nvSpPr>
        <p:spPr>
          <a:xfrm>
            <a:off x="627242" y="2025367"/>
            <a:ext cx="7888110" cy="4290373"/>
          </a:xfrm>
        </p:spPr>
        <p:txBody>
          <a:bodyPr>
            <a:normAutofit lnSpcReduction="10000"/>
          </a:bodyPr>
          <a:lstStyle/>
          <a:p>
            <a:r>
              <a:rPr lang="en-US" dirty="0"/>
              <a:t>At most 3 persons per team</a:t>
            </a:r>
          </a:p>
          <a:p>
            <a:r>
              <a:rPr lang="en-US" dirty="0"/>
              <a:t>Email TA the members and the representative of your team by Mar 11 (in two weeks)</a:t>
            </a:r>
          </a:p>
          <a:p>
            <a:pPr lvl="1"/>
            <a:r>
              <a:rPr lang="en-US" dirty="0">
                <a:hlinkClick r:id="rId2"/>
              </a:rPr>
              <a:t>zh252@cs.rutgers.edu</a:t>
            </a:r>
            <a:endParaRPr lang="en-US" dirty="0"/>
          </a:p>
          <a:p>
            <a:r>
              <a:rPr lang="en-US" dirty="0"/>
              <a:t>Each team works on a project and give a presentation together</a:t>
            </a:r>
          </a:p>
          <a:p>
            <a:endParaRPr lang="en-US" dirty="0"/>
          </a:p>
          <a:p>
            <a:r>
              <a:rPr lang="en-US" dirty="0"/>
              <a:t>Project due date is 4/18, Presentations on 4/21, 26 and part of 28)</a:t>
            </a:r>
          </a:p>
          <a:p>
            <a:r>
              <a:rPr lang="en-US" dirty="0"/>
              <a:t>Submission</a:t>
            </a:r>
          </a:p>
          <a:p>
            <a:pPr lvl="1"/>
            <a:r>
              <a:rPr lang="en-US" dirty="0"/>
              <a:t>Code, a project report, and presentation slides</a:t>
            </a:r>
          </a:p>
          <a:p>
            <a:endParaRPr lang="en-US" dirty="0"/>
          </a:p>
          <a:p>
            <a:endParaRPr lang="en-US" dirty="0"/>
          </a:p>
        </p:txBody>
      </p:sp>
    </p:spTree>
    <p:extLst>
      <p:ext uri="{BB962C8B-B14F-4D97-AF65-F5344CB8AC3E}">
        <p14:creationId xmlns:p14="http://schemas.microsoft.com/office/powerpoint/2010/main" val="1740795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and Future Works</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20</a:t>
            </a:fld>
            <a:endParaRPr lang="en-US"/>
          </a:p>
        </p:txBody>
      </p:sp>
      <p:sp>
        <p:nvSpPr>
          <p:cNvPr id="17" name="TextBox 16"/>
          <p:cNvSpPr txBox="1"/>
          <p:nvPr/>
        </p:nvSpPr>
        <p:spPr>
          <a:xfrm>
            <a:off x="3968797" y="1361987"/>
            <a:ext cx="4222951" cy="646331"/>
          </a:xfrm>
          <a:prstGeom prst="rect">
            <a:avLst/>
          </a:prstGeom>
          <a:noFill/>
        </p:spPr>
        <p:txBody>
          <a:bodyPr wrap="none" rtlCol="0">
            <a:spAutoFit/>
          </a:bodyPr>
          <a:lstStyle/>
          <a:p>
            <a:r>
              <a:rPr lang="en-US" dirty="0"/>
              <a:t>Use various heterogeneous data to provide</a:t>
            </a:r>
          </a:p>
          <a:p>
            <a:r>
              <a:rPr lang="en-US" b="1" dirty="0"/>
              <a:t>Significant personalization performance.</a:t>
            </a:r>
          </a:p>
        </p:txBody>
      </p:sp>
      <p:sp>
        <p:nvSpPr>
          <p:cNvPr id="18" name="Rectangle 17"/>
          <p:cNvSpPr/>
          <p:nvPr/>
        </p:nvSpPr>
        <p:spPr>
          <a:xfrm>
            <a:off x="947900" y="976429"/>
            <a:ext cx="3008199" cy="14100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0"/>
            <a:endCxn id="18" idx="2"/>
          </p:cNvCxnSpPr>
          <p:nvPr/>
        </p:nvCxnSpPr>
        <p:spPr>
          <a:xfrm>
            <a:off x="2452000" y="976429"/>
            <a:ext cx="0" cy="1410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32260" y="1063134"/>
            <a:ext cx="656172" cy="656172"/>
          </a:xfrm>
          <a:prstGeom prst="rect">
            <a:avLst/>
          </a:prstGeom>
        </p:spPr>
      </p:pic>
      <p:pic>
        <p:nvPicPr>
          <p:cNvPr id="21" name="Picture 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66213" y="1486988"/>
            <a:ext cx="1015577" cy="537659"/>
          </a:xfrm>
          <a:prstGeom prst="rect">
            <a:avLst/>
          </a:prstGeom>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64887" y="1121842"/>
            <a:ext cx="588004" cy="555696"/>
          </a:xfrm>
          <a:prstGeom prst="rect">
            <a:avLst/>
          </a:prstGeom>
        </p:spPr>
      </p:pic>
      <p:pic>
        <p:nvPicPr>
          <p:cNvPr id="23" name="Picture 2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302000" y="1836765"/>
            <a:ext cx="565199" cy="423450"/>
          </a:xfrm>
          <a:prstGeom prst="rect">
            <a:avLst/>
          </a:prstGeom>
        </p:spPr>
      </p:pic>
      <p:pic>
        <p:nvPicPr>
          <p:cNvPr id="24" name="Picture 2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65560" y="1886733"/>
            <a:ext cx="634842" cy="339182"/>
          </a:xfrm>
          <a:prstGeom prst="rect">
            <a:avLst/>
          </a:prstGeom>
        </p:spPr>
      </p:pic>
      <p:sp>
        <p:nvSpPr>
          <p:cNvPr id="13" name="Content Placeholder 2"/>
          <p:cNvSpPr>
            <a:spLocks noGrp="1"/>
          </p:cNvSpPr>
          <p:nvPr>
            <p:ph idx="1"/>
          </p:nvPr>
        </p:nvSpPr>
        <p:spPr>
          <a:xfrm>
            <a:off x="340672" y="2818708"/>
            <a:ext cx="8870730" cy="3484160"/>
          </a:xfrm>
        </p:spPr>
        <p:txBody>
          <a:bodyPr>
            <a:normAutofit/>
          </a:bodyPr>
          <a:lstStyle/>
          <a:p>
            <a:r>
              <a:rPr lang="en-US" sz="2000" dirty="0"/>
              <a:t>Develop a </a:t>
            </a:r>
            <a:r>
              <a:rPr lang="en-US" sz="2000" dirty="0">
                <a:solidFill>
                  <a:srgbClr val="2D33D3"/>
                </a:solidFill>
              </a:rPr>
              <a:t>Joint Representation Learning </a:t>
            </a:r>
            <a:r>
              <a:rPr lang="en-US" sz="2000" dirty="0"/>
              <a:t>framework for recommendation based on heterogeneous information sources.</a:t>
            </a:r>
          </a:p>
          <a:p>
            <a:r>
              <a:rPr lang="en-US" sz="2000" dirty="0"/>
              <a:t>Not only ratings, review, and images, but also </a:t>
            </a:r>
            <a:r>
              <a:rPr lang="en-US" sz="2000" dirty="0">
                <a:solidFill>
                  <a:srgbClr val="2D33D3"/>
                </a:solidFill>
              </a:rPr>
              <a:t>extendable to new information sources</a:t>
            </a:r>
            <a:r>
              <a:rPr lang="en-US" sz="2000" dirty="0"/>
              <a:t>.</a:t>
            </a:r>
          </a:p>
          <a:p>
            <a:r>
              <a:rPr lang="en-US" sz="2000" dirty="0"/>
              <a:t>Achieved significant improve for top-N recommendation.</a:t>
            </a:r>
          </a:p>
          <a:p>
            <a:endParaRPr lang="en-US" sz="2000" dirty="0"/>
          </a:p>
          <a:p>
            <a:r>
              <a:rPr lang="en-US" sz="2000" dirty="0"/>
              <a:t>Future work</a:t>
            </a:r>
          </a:p>
          <a:p>
            <a:pPr lvl="1"/>
            <a:r>
              <a:rPr lang="en-US" sz="1600" dirty="0"/>
              <a:t>Consider </a:t>
            </a:r>
            <a:r>
              <a:rPr lang="en-US" sz="1600" dirty="0">
                <a:solidFill>
                  <a:srgbClr val="2D33D3"/>
                </a:solidFill>
              </a:rPr>
              <a:t>other representation learning architectures </a:t>
            </a:r>
            <a:r>
              <a:rPr lang="en-US" sz="1600" dirty="0"/>
              <a:t>for recommendation</a:t>
            </a:r>
          </a:p>
          <a:p>
            <a:pPr lvl="1"/>
            <a:r>
              <a:rPr lang="en-US" sz="1600" dirty="0"/>
              <a:t>Consider </a:t>
            </a:r>
            <a:r>
              <a:rPr lang="en-US" sz="1600" dirty="0">
                <a:solidFill>
                  <a:srgbClr val="2D33D3"/>
                </a:solidFill>
              </a:rPr>
              <a:t>other information sources </a:t>
            </a:r>
            <a:r>
              <a:rPr lang="en-US" sz="1600" dirty="0"/>
              <a:t>for recommendation</a:t>
            </a:r>
          </a:p>
        </p:txBody>
      </p:sp>
    </p:spTree>
    <p:extLst>
      <p:ext uri="{BB962C8B-B14F-4D97-AF65-F5344CB8AC3E}">
        <p14:creationId xmlns:p14="http://schemas.microsoft.com/office/powerpoint/2010/main" val="315277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AB7B5D-0D59-D247-8C22-2FB344FD9EB9}"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21</a:t>
            </a:fld>
            <a:endParaRPr lang="en-US"/>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43100" y="2679700"/>
            <a:ext cx="5080000" cy="2476500"/>
          </a:xfrm>
          <a:prstGeom prst="rect">
            <a:avLst/>
          </a:prstGeom>
        </p:spPr>
      </p:pic>
    </p:spTree>
    <p:extLst>
      <p:ext uri="{BB962C8B-B14F-4D97-AF65-F5344CB8AC3E}">
        <p14:creationId xmlns:p14="http://schemas.microsoft.com/office/powerpoint/2010/main" val="1728034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565"/>
            <a:ext cx="9144000" cy="659962"/>
          </a:xfrm>
        </p:spPr>
        <p:txBody>
          <a:bodyPr>
            <a:normAutofit/>
          </a:bodyPr>
          <a:lstStyle/>
          <a:p>
            <a:r>
              <a:rPr lang="en-US" dirty="0"/>
              <a:t>Project Option 1</a:t>
            </a:r>
          </a:p>
        </p:txBody>
      </p:sp>
      <p:sp>
        <p:nvSpPr>
          <p:cNvPr id="3" name="Content Placeholder 2"/>
          <p:cNvSpPr>
            <a:spLocks noGrp="1"/>
          </p:cNvSpPr>
          <p:nvPr>
            <p:ph idx="1"/>
          </p:nvPr>
        </p:nvSpPr>
        <p:spPr>
          <a:xfrm>
            <a:off x="457200" y="1093936"/>
            <a:ext cx="8229600" cy="5257800"/>
          </a:xfrm>
        </p:spPr>
        <p:txBody>
          <a:bodyPr>
            <a:normAutofit fontScale="92500" lnSpcReduction="10000"/>
          </a:bodyPr>
          <a:lstStyle/>
          <a:p>
            <a:r>
              <a:rPr lang="en-US" dirty="0"/>
              <a:t>Dataset-1</a:t>
            </a:r>
          </a:p>
          <a:p>
            <a:pPr lvl="1"/>
            <a:r>
              <a:rPr lang="en-US" dirty="0"/>
              <a:t>Amazon (24 product categories: 24 sub-datasets)</a:t>
            </a:r>
          </a:p>
          <a:p>
            <a:pPr lvl="1"/>
            <a:r>
              <a:rPr lang="en-US" dirty="0"/>
              <a:t>Only need to choose </a:t>
            </a:r>
            <a:r>
              <a:rPr lang="en-US" b="1" dirty="0"/>
              <a:t>one </a:t>
            </a:r>
            <a:r>
              <a:rPr lang="en-US" dirty="0"/>
              <a:t>sub-dataset</a:t>
            </a:r>
          </a:p>
          <a:p>
            <a:r>
              <a:rPr lang="en-US" dirty="0"/>
              <a:t>Basic data format (Actually it is a sparse matrix)</a:t>
            </a:r>
          </a:p>
          <a:p>
            <a:pPr lvl="1"/>
            <a:r>
              <a:rPr lang="en-US" b="1" dirty="0"/>
              <a:t>user-id</a:t>
            </a:r>
            <a:r>
              <a:rPr lang="en-US" dirty="0"/>
              <a:t>: which is denoted as “</a:t>
            </a:r>
            <a:r>
              <a:rPr lang="en-US" dirty="0" err="1"/>
              <a:t>reviewerID</a:t>
            </a:r>
            <a:r>
              <a:rPr lang="en-US" dirty="0"/>
              <a:t>” in the dataset</a:t>
            </a:r>
          </a:p>
          <a:p>
            <a:pPr lvl="1"/>
            <a:r>
              <a:rPr lang="en-US" b="1" dirty="0"/>
              <a:t>product-id</a:t>
            </a:r>
            <a:r>
              <a:rPr lang="en-US" dirty="0"/>
              <a:t>: which is denoted as “</a:t>
            </a:r>
            <a:r>
              <a:rPr lang="en-US" dirty="0" err="1"/>
              <a:t>asin</a:t>
            </a:r>
            <a:r>
              <a:rPr lang="en-US" dirty="0"/>
              <a:t>” in the dataset</a:t>
            </a:r>
          </a:p>
          <a:p>
            <a:pPr lvl="1"/>
            <a:r>
              <a:rPr lang="en-US" b="1" dirty="0"/>
              <a:t>rating</a:t>
            </a:r>
            <a:r>
              <a:rPr lang="en-US" dirty="0"/>
              <a:t>: a 1-5 integer star rating, which is the rating that the user rated on the product, it is denoted as “overall” in the dataset</a:t>
            </a:r>
          </a:p>
          <a:p>
            <a:pPr lvl="1"/>
            <a:r>
              <a:rPr lang="en-US" b="1" dirty="0"/>
              <a:t>review</a:t>
            </a:r>
            <a:r>
              <a:rPr lang="en-US" dirty="0"/>
              <a:t>: a piece of review text, which is the review content that the user commented about the product, it is denoted as “</a:t>
            </a:r>
            <a:r>
              <a:rPr lang="en-US" dirty="0" err="1"/>
              <a:t>reviewText</a:t>
            </a:r>
            <a:r>
              <a:rPr lang="en-US" dirty="0"/>
              <a:t>” in the dataset</a:t>
            </a:r>
          </a:p>
          <a:p>
            <a:pPr lvl="1"/>
            <a:r>
              <a:rPr lang="en-US" b="1" dirty="0"/>
              <a:t>title</a:t>
            </a:r>
            <a:r>
              <a:rPr lang="en-US" dirty="0"/>
              <a:t>: the title of the review, which is denoted as “summary” in the dataset</a:t>
            </a:r>
          </a:p>
          <a:p>
            <a:pPr lvl="1"/>
            <a:r>
              <a:rPr lang="en-US" b="1" dirty="0"/>
              <a:t>timestamp</a:t>
            </a:r>
            <a:r>
              <a:rPr lang="en-US" dirty="0"/>
              <a:t>: time that the user made the rating and review</a:t>
            </a:r>
          </a:p>
          <a:p>
            <a:pPr lvl="1"/>
            <a:r>
              <a:rPr lang="en-US" b="1" dirty="0"/>
              <a:t>image</a:t>
            </a:r>
            <a:r>
              <a:rPr lang="en-US" dirty="0"/>
              <a:t>: image of the product</a:t>
            </a:r>
          </a:p>
          <a:p>
            <a:pPr lvl="1"/>
            <a:r>
              <a:rPr lang="en-US" b="1" dirty="0"/>
              <a:t>description</a:t>
            </a:r>
            <a:r>
              <a:rPr lang="en-US" dirty="0"/>
              <a:t>: a piece of text description of the product</a:t>
            </a:r>
          </a:p>
          <a:p>
            <a:pPr lvl="1"/>
            <a:r>
              <a:rPr lang="is-IS" dirty="0"/>
              <a:t>….....</a:t>
            </a:r>
            <a:endParaRPr lang="en-US" dirty="0"/>
          </a:p>
          <a:p>
            <a:pPr lvl="1"/>
            <a:endParaRPr lang="en-US" dirty="0"/>
          </a:p>
        </p:txBody>
      </p:sp>
    </p:spTree>
    <p:extLst>
      <p:ext uri="{BB962C8B-B14F-4D97-AF65-F5344CB8AC3E}">
        <p14:creationId xmlns:p14="http://schemas.microsoft.com/office/powerpoint/2010/main" val="23019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Option 1 - Tasks</a:t>
            </a:r>
          </a:p>
        </p:txBody>
      </p:sp>
      <p:sp>
        <p:nvSpPr>
          <p:cNvPr id="3" name="Content Placeholder 2"/>
          <p:cNvSpPr>
            <a:spLocks noGrp="1"/>
          </p:cNvSpPr>
          <p:nvPr>
            <p:ph idx="1"/>
          </p:nvPr>
        </p:nvSpPr>
        <p:spPr/>
        <p:txBody>
          <a:bodyPr/>
          <a:lstStyle/>
          <a:p>
            <a:r>
              <a:rPr lang="en-US" dirty="0"/>
              <a:t>Basic Requirements</a:t>
            </a:r>
          </a:p>
          <a:p>
            <a:pPr lvl="1"/>
            <a:r>
              <a:rPr lang="en-US" dirty="0"/>
              <a:t>Step 1: </a:t>
            </a:r>
            <a:r>
              <a:rPr lang="en-US" dirty="0">
                <a:solidFill>
                  <a:srgbClr val="2D33D3"/>
                </a:solidFill>
              </a:rPr>
              <a:t>Data prepressing and split</a:t>
            </a:r>
            <a:r>
              <a:rPr lang="en-US" dirty="0"/>
              <a:t>, create a training dataset and a testing dataset for experiment</a:t>
            </a:r>
          </a:p>
          <a:p>
            <a:pPr lvl="1"/>
            <a:r>
              <a:rPr lang="en-US" dirty="0"/>
              <a:t>Step 2: </a:t>
            </a:r>
            <a:r>
              <a:rPr lang="en-US" dirty="0">
                <a:solidFill>
                  <a:srgbClr val="2D33D3"/>
                </a:solidFill>
              </a:rPr>
              <a:t>Rating prediction</a:t>
            </a:r>
            <a:r>
              <a:rPr lang="en-US" dirty="0"/>
              <a:t>, develop an algorithm to predict the ratings in the testing set based on the information (ratings and others) in the training dataset, and evaluate the predictions based on MAE and RMSE.</a:t>
            </a:r>
          </a:p>
          <a:p>
            <a:pPr lvl="1"/>
            <a:r>
              <a:rPr lang="en-US" dirty="0"/>
              <a:t>Step 3: </a:t>
            </a:r>
            <a:r>
              <a:rPr lang="en-US" dirty="0">
                <a:solidFill>
                  <a:srgbClr val="2D33D3"/>
                </a:solidFill>
              </a:rPr>
              <a:t>Item Recommendation</a:t>
            </a:r>
            <a:r>
              <a:rPr lang="en-US" dirty="0"/>
              <a:t>, construct a recommendation list for each user, and then evaluate the recommendation quality based on precision, recall, F-measure, and NDCG.</a:t>
            </a:r>
          </a:p>
        </p:txBody>
      </p:sp>
    </p:spTree>
    <p:extLst>
      <p:ext uri="{BB962C8B-B14F-4D97-AF65-F5344CB8AC3E}">
        <p14:creationId xmlns:p14="http://schemas.microsoft.com/office/powerpoint/2010/main" val="119034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9565"/>
            <a:ext cx="9144000" cy="659962"/>
          </a:xfrm>
        </p:spPr>
        <p:txBody>
          <a:bodyPr>
            <a:normAutofit/>
          </a:bodyPr>
          <a:lstStyle/>
          <a:p>
            <a:r>
              <a:rPr lang="en-US" dirty="0"/>
              <a:t>Project Option 2</a:t>
            </a:r>
          </a:p>
        </p:txBody>
      </p:sp>
      <p:sp>
        <p:nvSpPr>
          <p:cNvPr id="3" name="Content Placeholder 2"/>
          <p:cNvSpPr>
            <a:spLocks noGrp="1"/>
          </p:cNvSpPr>
          <p:nvPr>
            <p:ph idx="1"/>
          </p:nvPr>
        </p:nvSpPr>
        <p:spPr>
          <a:xfrm>
            <a:off x="457200" y="1093936"/>
            <a:ext cx="8229600" cy="5257800"/>
          </a:xfrm>
        </p:spPr>
        <p:txBody>
          <a:bodyPr>
            <a:normAutofit fontScale="92500" lnSpcReduction="20000"/>
          </a:bodyPr>
          <a:lstStyle/>
          <a:p>
            <a:r>
              <a:rPr lang="en-US" dirty="0"/>
              <a:t>Dataset-2</a:t>
            </a:r>
          </a:p>
          <a:p>
            <a:pPr lvl="1"/>
            <a:r>
              <a:rPr lang="en-US" dirty="0"/>
              <a:t>A social network graph</a:t>
            </a:r>
          </a:p>
          <a:p>
            <a:r>
              <a:rPr lang="en-US" dirty="0"/>
              <a:t>Basic data format</a:t>
            </a:r>
          </a:p>
          <a:p>
            <a:pPr lvl="1"/>
            <a:r>
              <a:rPr lang="en-US" b="1" dirty="0"/>
              <a:t>node-id</a:t>
            </a:r>
            <a:r>
              <a:rPr lang="en-US" dirty="0"/>
              <a:t>: represents a node</a:t>
            </a:r>
          </a:p>
          <a:p>
            <a:pPr lvl="1"/>
            <a:r>
              <a:rPr lang="en-US" b="1" dirty="0"/>
              <a:t>edge-id: </a:t>
            </a:r>
            <a:r>
              <a:rPr lang="en-US" dirty="0"/>
              <a:t>represents an edge</a:t>
            </a:r>
          </a:p>
          <a:p>
            <a:pPr lvl="1"/>
            <a:r>
              <a:rPr lang="en-US" b="1" dirty="0"/>
              <a:t>Node feature</a:t>
            </a:r>
            <a:r>
              <a:rPr lang="en-US" dirty="0"/>
              <a:t>: a set of features for the node</a:t>
            </a:r>
          </a:p>
          <a:p>
            <a:endParaRPr lang="en-US" dirty="0"/>
          </a:p>
          <a:p>
            <a:r>
              <a:rPr lang="en-US" dirty="0"/>
              <a:t>Tasks:</a:t>
            </a:r>
          </a:p>
          <a:p>
            <a:r>
              <a:rPr lang="en-US" dirty="0"/>
              <a:t>Basic Requirements</a:t>
            </a:r>
          </a:p>
          <a:p>
            <a:pPr lvl="1"/>
            <a:r>
              <a:rPr lang="en-US" dirty="0"/>
              <a:t>Step 1: </a:t>
            </a:r>
            <a:r>
              <a:rPr lang="en-US" dirty="0">
                <a:solidFill>
                  <a:srgbClr val="2D33D3"/>
                </a:solidFill>
              </a:rPr>
              <a:t>Data prepressing and split</a:t>
            </a:r>
            <a:r>
              <a:rPr lang="en-US" dirty="0"/>
              <a:t>, create a training dataset and a testing dataset for experiment</a:t>
            </a:r>
          </a:p>
          <a:p>
            <a:pPr lvl="1"/>
            <a:r>
              <a:rPr lang="en-US" dirty="0"/>
              <a:t>Step 2: </a:t>
            </a:r>
            <a:r>
              <a:rPr lang="en-US" dirty="0">
                <a:solidFill>
                  <a:srgbClr val="2D33D3"/>
                </a:solidFill>
              </a:rPr>
              <a:t>Link Prediction</a:t>
            </a:r>
            <a:r>
              <a:rPr lang="en-US" dirty="0"/>
              <a:t>, develop an algorithm to predict the links in the testing set based on the information (nodes, features, edges) in the training dataset, and evaluate the predictions based on precision, recall, F-measure.</a:t>
            </a:r>
          </a:p>
          <a:p>
            <a:pPr lvl="1"/>
            <a:r>
              <a:rPr lang="en-US" dirty="0"/>
              <a:t>Step 3: </a:t>
            </a:r>
            <a:r>
              <a:rPr lang="en-US" dirty="0">
                <a:solidFill>
                  <a:srgbClr val="2D33D3"/>
                </a:solidFill>
              </a:rPr>
              <a:t>Node classification</a:t>
            </a:r>
            <a:r>
              <a:rPr lang="en-US" dirty="0"/>
              <a:t>, predict the node labels in the testing dataset and evaluate the performance based on precision, recall, F-measure</a:t>
            </a:r>
          </a:p>
        </p:txBody>
      </p:sp>
    </p:spTree>
    <p:extLst>
      <p:ext uri="{BB962C8B-B14F-4D97-AF65-F5344CB8AC3E}">
        <p14:creationId xmlns:p14="http://schemas.microsoft.com/office/powerpoint/2010/main" val="163613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44717"/>
            <a:ext cx="9144000" cy="2725683"/>
          </a:xfrm>
        </p:spPr>
        <p:txBody>
          <a:bodyPr>
            <a:normAutofit/>
          </a:bodyPr>
          <a:lstStyle/>
          <a:p>
            <a:r>
              <a:rPr lang="en-US" sz="2800" b="1" dirty="0"/>
              <a:t>An example project implementation</a:t>
            </a:r>
            <a:br>
              <a:rPr lang="en-US" sz="2800" b="1" dirty="0"/>
            </a:br>
            <a:br>
              <a:rPr lang="en-US" sz="2800" b="1" dirty="0"/>
            </a:br>
            <a:r>
              <a:rPr lang="en-US" sz="2800" dirty="0"/>
              <a:t>Joint Representation Learning for Recommendation with Heterogeneous Information Sources</a:t>
            </a:r>
          </a:p>
        </p:txBody>
      </p:sp>
    </p:spTree>
    <p:extLst>
      <p:ext uri="{BB962C8B-B14F-4D97-AF65-F5344CB8AC3E}">
        <p14:creationId xmlns:p14="http://schemas.microsoft.com/office/powerpoint/2010/main" val="299929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Representation Learning</a:t>
            </a:r>
          </a:p>
        </p:txBody>
      </p:sp>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7</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77240" y="1435049"/>
            <a:ext cx="1562315" cy="1562315"/>
          </a:xfrm>
          <a:prstGeom prst="rect">
            <a:avLst/>
          </a:prstGeom>
        </p:spPr>
      </p:pic>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07621" y="1765060"/>
            <a:ext cx="1642593" cy="869608"/>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04644" y="1512026"/>
            <a:ext cx="1490241" cy="1408359"/>
          </a:xfrm>
          <a:prstGeom prst="rect">
            <a:avLst/>
          </a:prstGeom>
        </p:spPr>
      </p:pic>
      <p:sp>
        <p:nvSpPr>
          <p:cNvPr id="12" name="Rectangle 11"/>
          <p:cNvSpPr/>
          <p:nvPr/>
        </p:nvSpPr>
        <p:spPr>
          <a:xfrm>
            <a:off x="1077240" y="3362073"/>
            <a:ext cx="1814816"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3" name="Rectangle 12"/>
          <p:cNvSpPr/>
          <p:nvPr/>
        </p:nvSpPr>
        <p:spPr>
          <a:xfrm>
            <a:off x="3654395" y="3362073"/>
            <a:ext cx="1814816"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4" name="Rectangle 13"/>
          <p:cNvSpPr/>
          <p:nvPr/>
        </p:nvSpPr>
        <p:spPr>
          <a:xfrm>
            <a:off x="6231550" y="3362073"/>
            <a:ext cx="1814816" cy="837885"/>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a:t>
            </a:r>
            <a:endParaRPr lang="en-US" dirty="0">
              <a:solidFill>
                <a:schemeClr val="tx1"/>
              </a:solidFill>
            </a:endParaRPr>
          </a:p>
          <a:p>
            <a:pPr algn="ctr"/>
            <a:r>
              <a:rPr lang="en-US" dirty="0">
                <a:solidFill>
                  <a:schemeClr val="tx1"/>
                </a:solidFill>
              </a:rPr>
              <a:t>Representation </a:t>
            </a:r>
          </a:p>
          <a:p>
            <a:pPr algn="ctr"/>
            <a:r>
              <a:rPr lang="en-US" dirty="0">
                <a:solidFill>
                  <a:schemeClr val="tx1"/>
                </a:solidFill>
              </a:rPr>
              <a:t>Learning</a:t>
            </a:r>
          </a:p>
        </p:txBody>
      </p:sp>
      <p:sp>
        <p:nvSpPr>
          <p:cNvPr id="15" name="Down Arrow 14"/>
          <p:cNvSpPr/>
          <p:nvPr/>
        </p:nvSpPr>
        <p:spPr>
          <a:xfrm>
            <a:off x="1680268"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4269026"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880756" y="302241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1680268"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269026"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880756" y="4267686"/>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85953"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5865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977428"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24" name="Oval 23"/>
          <p:cNvSpPr/>
          <p:nvPr/>
        </p:nvSpPr>
        <p:spPr>
          <a:xfrm>
            <a:off x="17389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891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1199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341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2817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29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723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247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77108"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670559"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1711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62034"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43235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475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7045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187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38663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713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569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0093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161714"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250968" y="4661627"/>
            <a:ext cx="164047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7515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142443" y="466162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69039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056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2849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5991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4467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294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74373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75897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7742123" y="4693377"/>
            <a:ext cx="121440" cy="121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descr="user4.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282165" y="5649479"/>
            <a:ext cx="404348" cy="513604"/>
          </a:xfrm>
          <a:prstGeom prst="rect">
            <a:avLst/>
          </a:prstGeom>
        </p:spPr>
      </p:pic>
      <p:sp>
        <p:nvSpPr>
          <p:cNvPr id="66" name="Down Arrow 65"/>
          <p:cNvSpPr/>
          <p:nvPr/>
        </p:nvSpPr>
        <p:spPr>
          <a:xfrm rot="18017956">
            <a:off x="2592539" y="5100959"/>
            <a:ext cx="361475" cy="59610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4269026" y="5113839"/>
            <a:ext cx="361475" cy="271929"/>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rot="3580252">
            <a:off x="5958655" y="5101047"/>
            <a:ext cx="361475" cy="59610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78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5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250"/>
                                        <p:tgtEl>
                                          <p:spTgt spid="1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250"/>
                                        <p:tgtEl>
                                          <p:spTgt spid="17"/>
                                        </p:tgtEl>
                                      </p:cBhvr>
                                    </p:animEffect>
                                  </p:childTnLst>
                                </p:cTn>
                              </p:par>
                            </p:childTnLst>
                          </p:cTn>
                        </p:par>
                        <p:par>
                          <p:cTn id="14" fill="hold">
                            <p:stCondLst>
                              <p:cond delay="250"/>
                            </p:stCondLst>
                            <p:childTnLst>
                              <p:par>
                                <p:cTn id="15" presetID="22"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25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250"/>
                                        <p:tgtEl>
                                          <p:spTgt spid="1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250"/>
                                        <p:tgtEl>
                                          <p:spTgt spid="14"/>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250"/>
                                        <p:tgtEl>
                                          <p:spTgt spid="1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250"/>
                                        <p:tgtEl>
                                          <p:spTgt spid="1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250"/>
                                        <p:tgtEl>
                                          <p:spTgt spid="20"/>
                                        </p:tgtEl>
                                      </p:cBhvr>
                                    </p:animEffect>
                                  </p:childTnLst>
                                </p:cTn>
                              </p:par>
                            </p:childTnLst>
                          </p:cTn>
                        </p:par>
                        <p:par>
                          <p:cTn id="34" fill="hold">
                            <p:stCondLst>
                              <p:cond delay="750"/>
                            </p:stCondLst>
                            <p:childTnLst>
                              <p:par>
                                <p:cTn id="35" presetID="1" presetClass="entr" presetSubtype="0" fill="hold" grpId="1" nodeType="after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wipe(up)">
                                      <p:cBhvr>
                                        <p:cTn id="117" dur="250"/>
                                        <p:tgtEl>
                                          <p:spTgt spid="66"/>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wipe(up)">
                                      <p:cBhvr>
                                        <p:cTn id="120" dur="250"/>
                                        <p:tgtEl>
                                          <p:spTgt spid="68"/>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wipe(up)">
                                      <p:cBhvr>
                                        <p:cTn id="123" dur="250"/>
                                        <p:tgtEl>
                                          <p:spTgt spid="69"/>
                                        </p:tgtEl>
                                      </p:cBhvr>
                                    </p:animEffect>
                                  </p:childTnLst>
                                </p:cTn>
                              </p:par>
                            </p:childTnLst>
                          </p:cTn>
                        </p:par>
                        <p:par>
                          <p:cTn id="124" fill="hold">
                            <p:stCondLst>
                              <p:cond delay="250"/>
                            </p:stCondLst>
                            <p:childTnLst>
                              <p:par>
                                <p:cTn id="125" presetID="1" presetClass="entr" presetSubtype="0" fill="hold" nodeType="afterEffect">
                                  <p:stCondLst>
                                    <p:cond delay="0"/>
                                  </p:stCondLst>
                                  <p:childTnLst>
                                    <p:set>
                                      <p:cBhvr>
                                        <p:cTn id="1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8" grpId="1" animBg="1"/>
      <p:bldP spid="19" grpId="0" animBg="1"/>
      <p:bldP spid="19" grpId="1" animBg="1"/>
      <p:bldP spid="20" grpId="0" animBg="1"/>
      <p:bldP spid="20" grpId="1" animBg="1"/>
      <p:bldP spid="21" grpId="0" animBg="1"/>
      <p:bldP spid="22"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4" grpId="0" animBg="1"/>
      <p:bldP spid="35" grpId="0" animBg="1"/>
      <p:bldP spid="36" grpId="0"/>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66" grpId="0" animBg="1"/>
      <p:bldP spid="68" grpId="0" animBg="1"/>
      <p:bldP spid="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8</a:t>
            </a:fld>
            <a:endParaRPr lang="en-US"/>
          </a:p>
        </p:txBody>
      </p:sp>
      <p:sp>
        <p:nvSpPr>
          <p:cNvPr id="7" name="Rounded Rectangle 6"/>
          <p:cNvSpPr/>
          <p:nvPr/>
        </p:nvSpPr>
        <p:spPr>
          <a:xfrm>
            <a:off x="1900660" y="2244197"/>
            <a:ext cx="5798527"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75250" y="1718435"/>
            <a:ext cx="5795338"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55020" y="1300962"/>
            <a:ext cx="5786968" cy="2540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01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882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168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454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10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232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6" name="Rectangle 15"/>
          <p:cNvSpPr/>
          <p:nvPr/>
        </p:nvSpPr>
        <p:spPr>
          <a:xfrm>
            <a:off x="55027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408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694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980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3536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1758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2" name="Rectangle 21"/>
          <p:cNvSpPr/>
          <p:nvPr/>
        </p:nvSpPr>
        <p:spPr>
          <a:xfrm>
            <a:off x="19848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229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515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801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357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579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8" name="Document 27"/>
          <p:cNvSpPr/>
          <p:nvPr/>
        </p:nvSpPr>
        <p:spPr>
          <a:xfrm>
            <a:off x="17344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1</a:t>
            </a:r>
            <a:endParaRPr lang="en-US" sz="1400" dirty="0">
              <a:solidFill>
                <a:schemeClr val="tx1"/>
              </a:solidFill>
            </a:endParaRPr>
          </a:p>
        </p:txBody>
      </p:sp>
      <p:sp>
        <p:nvSpPr>
          <p:cNvPr id="29" name="Document 28"/>
          <p:cNvSpPr/>
          <p:nvPr/>
        </p:nvSpPr>
        <p:spPr>
          <a:xfrm>
            <a:off x="26107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2</a:t>
            </a:r>
            <a:endParaRPr lang="en-US" sz="1400" dirty="0">
              <a:solidFill>
                <a:schemeClr val="tx1"/>
              </a:solidFill>
            </a:endParaRPr>
          </a:p>
        </p:txBody>
      </p:sp>
      <p:sp>
        <p:nvSpPr>
          <p:cNvPr id="30" name="Document 29"/>
          <p:cNvSpPr/>
          <p:nvPr/>
        </p:nvSpPr>
        <p:spPr>
          <a:xfrm>
            <a:off x="34870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3</a:t>
            </a:r>
            <a:endParaRPr lang="en-US" sz="1400" dirty="0">
              <a:solidFill>
                <a:schemeClr val="tx1"/>
              </a:solidFill>
            </a:endParaRPr>
          </a:p>
        </p:txBody>
      </p:sp>
      <p:sp>
        <p:nvSpPr>
          <p:cNvPr id="31" name="Document 30"/>
          <p:cNvSpPr/>
          <p:nvPr/>
        </p:nvSpPr>
        <p:spPr>
          <a:xfrm>
            <a:off x="4363321" y="1643862"/>
            <a:ext cx="69215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4</a:t>
            </a:r>
            <a:endParaRPr lang="en-US" sz="1400" dirty="0">
              <a:solidFill>
                <a:schemeClr val="tx1"/>
              </a:solidFill>
            </a:endParaRPr>
          </a:p>
        </p:txBody>
      </p:sp>
      <p:sp>
        <p:nvSpPr>
          <p:cNvPr id="32" name="TextBox 31"/>
          <p:cNvSpPr txBox="1"/>
          <p:nvPr/>
        </p:nvSpPr>
        <p:spPr>
          <a:xfrm>
            <a:off x="5074521" y="1529562"/>
            <a:ext cx="343364" cy="369332"/>
          </a:xfrm>
          <a:prstGeom prst="rect">
            <a:avLst/>
          </a:prstGeom>
          <a:noFill/>
        </p:spPr>
        <p:txBody>
          <a:bodyPr wrap="none" rtlCol="0">
            <a:spAutoFit/>
          </a:bodyPr>
          <a:lstStyle/>
          <a:p>
            <a:r>
              <a:rPr lang="is-IS"/>
              <a:t>…</a:t>
            </a:r>
            <a:endParaRPr lang="en-US" dirty="0"/>
          </a:p>
        </p:txBody>
      </p:sp>
      <p:sp>
        <p:nvSpPr>
          <p:cNvPr id="33" name="Document 32"/>
          <p:cNvSpPr/>
          <p:nvPr/>
        </p:nvSpPr>
        <p:spPr>
          <a:xfrm>
            <a:off x="541107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Entity</a:t>
            </a:r>
            <a:r>
              <a:rPr lang="en-US" sz="1400" baseline="-25000" dirty="0">
                <a:solidFill>
                  <a:schemeClr val="tx1"/>
                </a:solidFill>
              </a:rPr>
              <a:t>N-1</a:t>
            </a:r>
            <a:endParaRPr lang="en-US" sz="1400" dirty="0">
              <a:solidFill>
                <a:schemeClr val="tx1"/>
              </a:solidFill>
            </a:endParaRPr>
          </a:p>
        </p:txBody>
      </p:sp>
      <p:sp>
        <p:nvSpPr>
          <p:cNvPr id="34" name="Rectangle 33"/>
          <p:cNvSpPr/>
          <p:nvPr/>
        </p:nvSpPr>
        <p:spPr>
          <a:xfrm>
            <a:off x="17344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626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1535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1915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674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296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0794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6361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2704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3" name="Oval 42"/>
          <p:cNvSpPr/>
          <p:nvPr/>
        </p:nvSpPr>
        <p:spPr>
          <a:xfrm>
            <a:off x="2788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09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69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8980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79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90890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3670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227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51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633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915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824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55" name="Oval 54"/>
          <p:cNvSpPr/>
          <p:nvPr/>
        </p:nvSpPr>
        <p:spPr>
          <a:xfrm>
            <a:off x="4543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963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924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417885"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460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836985"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61" name="Oval 60"/>
          <p:cNvSpPr/>
          <p:nvPr/>
        </p:nvSpPr>
        <p:spPr>
          <a:xfrm>
            <a:off x="5598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508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79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074521" y="2578344"/>
            <a:ext cx="343364" cy="369332"/>
          </a:xfrm>
          <a:prstGeom prst="rect">
            <a:avLst/>
          </a:prstGeom>
          <a:noFill/>
        </p:spPr>
        <p:txBody>
          <a:bodyPr wrap="none" rtlCol="0">
            <a:spAutoFit/>
          </a:bodyPr>
          <a:lstStyle/>
          <a:p>
            <a:r>
              <a:rPr lang="is-IS"/>
              <a:t>…</a:t>
            </a:r>
            <a:endParaRPr lang="en-US" dirty="0"/>
          </a:p>
        </p:txBody>
      </p:sp>
      <p:cxnSp>
        <p:nvCxnSpPr>
          <p:cNvPr id="65" name="Straight Arrow Connector 64"/>
          <p:cNvCxnSpPr>
            <a:stCxn id="37" idx="2"/>
            <a:endCxn id="24" idx="0"/>
          </p:cNvCxnSpPr>
          <p:nvPr/>
        </p:nvCxnSpPr>
        <p:spPr>
          <a:xfrm>
            <a:off x="2082281" y="2894812"/>
            <a:ext cx="42962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3" idx="2"/>
            <a:endCxn id="11" idx="0"/>
          </p:cNvCxnSpPr>
          <p:nvPr/>
        </p:nvCxnSpPr>
        <p:spPr>
          <a:xfrm>
            <a:off x="3837661" y="2894812"/>
            <a:ext cx="43954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2"/>
            <a:endCxn id="24" idx="0"/>
          </p:cNvCxnSpPr>
          <p:nvPr/>
        </p:nvCxnSpPr>
        <p:spPr>
          <a:xfrm flipH="1">
            <a:off x="2511901" y="2894812"/>
            <a:ext cx="132576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7" idx="2"/>
            <a:endCxn id="11" idx="0"/>
          </p:cNvCxnSpPr>
          <p:nvPr/>
        </p:nvCxnSpPr>
        <p:spPr>
          <a:xfrm>
            <a:off x="2955801" y="2894812"/>
            <a:ext cx="132140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69" idx="2"/>
            <a:endCxn id="18" idx="0"/>
          </p:cNvCxnSpPr>
          <p:nvPr/>
        </p:nvCxnSpPr>
        <p:spPr>
          <a:xfrm flipH="1">
            <a:off x="6029801" y="2894812"/>
            <a:ext cx="611992"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2"/>
            <a:endCxn id="18" idx="0"/>
          </p:cNvCxnSpPr>
          <p:nvPr/>
        </p:nvCxnSpPr>
        <p:spPr>
          <a:xfrm>
            <a:off x="5765745" y="2894812"/>
            <a:ext cx="264056"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0" idx="2"/>
            <a:endCxn id="37" idx="0"/>
          </p:cNvCxnSpPr>
          <p:nvPr/>
        </p:nvCxnSpPr>
        <p:spPr>
          <a:xfrm flipH="1">
            <a:off x="208228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2"/>
            <a:endCxn id="47" idx="0"/>
          </p:cNvCxnSpPr>
          <p:nvPr/>
        </p:nvCxnSpPr>
        <p:spPr>
          <a:xfrm flipH="1">
            <a:off x="2955801" y="1940372"/>
            <a:ext cx="417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2" idx="2"/>
            <a:endCxn id="53" idx="0"/>
          </p:cNvCxnSpPr>
          <p:nvPr/>
        </p:nvCxnSpPr>
        <p:spPr>
          <a:xfrm>
            <a:off x="383627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3" idx="2"/>
            <a:endCxn id="59" idx="0"/>
          </p:cNvCxnSpPr>
          <p:nvPr/>
        </p:nvCxnSpPr>
        <p:spPr>
          <a:xfrm>
            <a:off x="4709396" y="1940372"/>
            <a:ext cx="1785"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5" idx="2"/>
            <a:endCxn id="65" idx="0"/>
          </p:cNvCxnSpPr>
          <p:nvPr/>
        </p:nvCxnSpPr>
        <p:spPr>
          <a:xfrm>
            <a:off x="5760321" y="1940372"/>
            <a:ext cx="542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p:cNvSpPr txBox="1"/>
              <p:nvPr/>
            </p:nvSpPr>
            <p:spPr>
              <a:xfrm>
                <a:off x="4286043" y="3488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4286043" y="3488537"/>
                <a:ext cx="648575" cy="276999"/>
              </a:xfrm>
              <a:prstGeom prst="rect">
                <a:avLst/>
              </a:prstGeom>
              <a:blipFill rotWithShape="0">
                <a:blip r:embed="rId2"/>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415714" y="3488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77" name="TextBox 76"/>
              <p:cNvSpPr txBox="1">
                <a:spLocks noRot="1" noChangeAspect="1" noMove="1" noResize="1" noEditPoints="1" noAdjustHandles="1" noChangeArrowheads="1" noChangeShapeType="1" noTextEdit="1"/>
              </p:cNvSpPr>
              <p:nvPr/>
            </p:nvSpPr>
            <p:spPr>
              <a:xfrm>
                <a:off x="2415714" y="3488537"/>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972877" y="3488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78" name="TextBox 77"/>
              <p:cNvSpPr txBox="1">
                <a:spLocks noRot="1" noChangeAspect="1" noMove="1" noResize="1" noEditPoints="1" noAdjustHandles="1" noChangeArrowheads="1" noChangeShapeType="1" noTextEdit="1"/>
              </p:cNvSpPr>
              <p:nvPr/>
            </p:nvSpPr>
            <p:spPr>
              <a:xfrm>
                <a:off x="5972877" y="3488537"/>
                <a:ext cx="748218" cy="291875"/>
              </a:xfrm>
              <a:prstGeom prst="rect">
                <a:avLst/>
              </a:prstGeom>
              <a:blipFill rotWithShape="0">
                <a:blip r:embed="rId4"/>
                <a:stretch>
                  <a:fillRect l="-813" b="-12500"/>
                </a:stretch>
              </a:blipFill>
            </p:spPr>
            <p:txBody>
              <a:bodyPr/>
              <a:lstStyle/>
              <a:p>
                <a:r>
                  <a:rPr lang="en-US">
                    <a:noFill/>
                  </a:rPr>
                  <a:t> </a:t>
                </a:r>
              </a:p>
            </p:txBody>
          </p:sp>
        </mc:Fallback>
      </mc:AlternateContent>
      <p:sp>
        <p:nvSpPr>
          <p:cNvPr id="79" name="Rectangle 78"/>
          <p:cNvSpPr/>
          <p:nvPr/>
        </p:nvSpPr>
        <p:spPr>
          <a:xfrm>
            <a:off x="41617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1998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284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6570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126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348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85" name="Rectangle 84"/>
          <p:cNvSpPr/>
          <p:nvPr/>
        </p:nvSpPr>
        <p:spPr>
          <a:xfrm>
            <a:off x="5952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990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219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447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803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25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1" name="Rectangle 90"/>
          <p:cNvSpPr/>
          <p:nvPr/>
        </p:nvSpPr>
        <p:spPr>
          <a:xfrm>
            <a:off x="2396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434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663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891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47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069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7" name="Rectangle 96"/>
          <p:cNvSpPr/>
          <p:nvPr/>
        </p:nvSpPr>
        <p:spPr>
          <a:xfrm>
            <a:off x="46275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656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8942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1228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4784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3006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3" name="Rectangle 102"/>
          <p:cNvSpPr/>
          <p:nvPr/>
        </p:nvSpPr>
        <p:spPr>
          <a:xfrm>
            <a:off x="64944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5325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7611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9897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3453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1675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9" name="Rectangle 108"/>
          <p:cNvSpPr/>
          <p:nvPr/>
        </p:nvSpPr>
        <p:spPr>
          <a:xfrm>
            <a:off x="28241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622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0908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3194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6750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4972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15" name="Rectangle 114"/>
          <p:cNvSpPr/>
          <p:nvPr/>
        </p:nvSpPr>
        <p:spPr>
          <a:xfrm>
            <a:off x="40269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0650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42936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5222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8778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7000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1" name="Rectangle 120"/>
          <p:cNvSpPr/>
          <p:nvPr/>
        </p:nvSpPr>
        <p:spPr>
          <a:xfrm>
            <a:off x="5897907"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9360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1646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3932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488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571007"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7" name="Rectangle 126"/>
          <p:cNvSpPr/>
          <p:nvPr/>
        </p:nvSpPr>
        <p:spPr>
          <a:xfrm>
            <a:off x="22108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489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4775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7061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0617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8839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33" name="TextBox 132"/>
          <p:cNvSpPr txBox="1"/>
          <p:nvPr/>
        </p:nvSpPr>
        <p:spPr>
          <a:xfrm>
            <a:off x="1662550" y="3975630"/>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34" name="TextBox 133"/>
          <p:cNvSpPr txBox="1"/>
          <p:nvPr/>
        </p:nvSpPr>
        <p:spPr>
          <a:xfrm>
            <a:off x="1420817" y="3436745"/>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5" name="TextBox 134"/>
          <p:cNvSpPr txBox="1"/>
          <p:nvPr/>
        </p:nvSpPr>
        <p:spPr>
          <a:xfrm>
            <a:off x="1898067" y="4535981"/>
            <a:ext cx="394660" cy="369332"/>
          </a:xfrm>
          <a:prstGeom prst="rect">
            <a:avLst/>
          </a:prstGeom>
          <a:noFill/>
        </p:spPr>
        <p:txBody>
          <a:bodyPr wrap="none" rtlCol="0">
            <a:spAutoFit/>
          </a:bodyPr>
          <a:lstStyle/>
          <a:p>
            <a:r>
              <a:rPr lang="en-US" dirty="0"/>
              <a:t>V</a:t>
            </a:r>
            <a:r>
              <a:rPr lang="en-US" baseline="-25000" dirty="0"/>
              <a:t>3</a:t>
            </a:r>
            <a:endParaRPr lang="en-US" dirty="0"/>
          </a:p>
        </p:txBody>
      </p:sp>
      <p:sp>
        <p:nvSpPr>
          <p:cNvPr id="136" name="Document 135"/>
          <p:cNvSpPr/>
          <p:nvPr/>
        </p:nvSpPr>
        <p:spPr>
          <a:xfrm>
            <a:off x="6288429"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rPr>
              <a:t>Entity</a:t>
            </a:r>
            <a:r>
              <a:rPr lang="en-US" sz="1400" baseline="-25000" dirty="0" err="1">
                <a:solidFill>
                  <a:schemeClr val="tx1"/>
                </a:solidFill>
              </a:rPr>
              <a:t>N</a:t>
            </a:r>
            <a:endParaRPr lang="en-US" sz="1400" dirty="0">
              <a:solidFill>
                <a:schemeClr val="tx1"/>
              </a:solidFill>
            </a:endParaRPr>
          </a:p>
        </p:txBody>
      </p:sp>
      <p:sp>
        <p:nvSpPr>
          <p:cNvPr id="137" name="Rectangle 136"/>
          <p:cNvSpPr/>
          <p:nvPr/>
        </p:nvSpPr>
        <p:spPr>
          <a:xfrm>
            <a:off x="6293933"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3221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713033"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140" name="Oval 139"/>
          <p:cNvSpPr/>
          <p:nvPr/>
        </p:nvSpPr>
        <p:spPr>
          <a:xfrm>
            <a:off x="6474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6269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855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p:cNvCxnSpPr>
            <a:stCxn id="167" idx="2"/>
            <a:endCxn id="169" idx="0"/>
          </p:cNvCxnSpPr>
          <p:nvPr/>
        </p:nvCxnSpPr>
        <p:spPr>
          <a:xfrm>
            <a:off x="6637679" y="1940372"/>
            <a:ext cx="411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1734421" y="2177262"/>
            <a:ext cx="5252508" cy="32805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(Deep) Representation </a:t>
            </a:r>
            <a:r>
              <a:rPr lang="en-US" dirty="0">
                <a:solidFill>
                  <a:schemeClr val="tx1"/>
                </a:solidFill>
              </a:rPr>
              <a:t>Learning</a:t>
            </a:r>
          </a:p>
        </p:txBody>
      </p:sp>
      <p:cxnSp>
        <p:nvCxnSpPr>
          <p:cNvPr id="145" name="Straight Arrow Connector 144"/>
          <p:cNvCxnSpPr>
            <a:stCxn id="59" idx="2"/>
            <a:endCxn id="11" idx="0"/>
          </p:cNvCxnSpPr>
          <p:nvPr/>
        </p:nvCxnSpPr>
        <p:spPr>
          <a:xfrm flipH="1">
            <a:off x="4277201" y="2894812"/>
            <a:ext cx="43398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2095310" y="3577697"/>
            <a:ext cx="642561" cy="167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737871" y="4171936"/>
            <a:ext cx="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a:off x="2737871" y="4706427"/>
            <a:ext cx="261434"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4543901" y="4171936"/>
            <a:ext cx="1007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861236" y="3564737"/>
            <a:ext cx="692735"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4553971" y="4706427"/>
            <a:ext cx="260621"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592738" y="3564737"/>
            <a:ext cx="832219"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6408731" y="4158462"/>
            <a:ext cx="16226" cy="1098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6424957" y="4706427"/>
            <a:ext cx="259256"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3476873"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1</a:t>
            </a:r>
            <a:endParaRPr lang="en-US" dirty="0">
              <a:solidFill>
                <a:schemeClr val="tx1"/>
              </a:solidFill>
            </a:endParaRPr>
          </a:p>
        </p:txBody>
      </p:sp>
      <p:cxnSp>
        <p:nvCxnSpPr>
          <p:cNvPr id="156" name="Straight Arrow Connector 155"/>
          <p:cNvCxnSpPr/>
          <p:nvPr/>
        </p:nvCxnSpPr>
        <p:spPr>
          <a:xfrm>
            <a:off x="2292727" y="5485872"/>
            <a:ext cx="1352845"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5502751" y="5485872"/>
            <a:ext cx="922206"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5334052"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2</a:t>
            </a:r>
            <a:endParaRPr lang="en-US" dirty="0">
              <a:solidFill>
                <a:schemeClr val="tx1"/>
              </a:solidFill>
            </a:endParaRPr>
          </a:p>
        </p:txBody>
      </p:sp>
      <p:sp>
        <p:nvSpPr>
          <p:cNvPr id="159" name="TextBox 158"/>
          <p:cNvSpPr txBox="1"/>
          <p:nvPr/>
        </p:nvSpPr>
        <p:spPr>
          <a:xfrm>
            <a:off x="4412576" y="5722761"/>
            <a:ext cx="364202" cy="523220"/>
          </a:xfrm>
          <a:prstGeom prst="rect">
            <a:avLst/>
          </a:prstGeom>
          <a:noFill/>
        </p:spPr>
        <p:txBody>
          <a:bodyPr wrap="none" rtlCol="0">
            <a:spAutoFit/>
          </a:bodyPr>
          <a:lstStyle/>
          <a:p>
            <a:r>
              <a:rPr lang="en-US" sz="2800" dirty="0"/>
              <a:t>&gt;</a:t>
            </a:r>
          </a:p>
        </p:txBody>
      </p:sp>
      <p:cxnSp>
        <p:nvCxnSpPr>
          <p:cNvPr id="160" name="Straight Arrow Connector 159"/>
          <p:cNvCxnSpPr/>
          <p:nvPr/>
        </p:nvCxnSpPr>
        <p:spPr>
          <a:xfrm flipH="1">
            <a:off x="3645572" y="5485872"/>
            <a:ext cx="908399"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553971" y="5485872"/>
            <a:ext cx="948780"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a:xfrm>
            <a:off x="1662551" y="5076297"/>
            <a:ext cx="5808038" cy="11240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TextBox 162"/>
              <p:cNvSpPr txBox="1"/>
              <p:nvPr/>
            </p:nvSpPr>
            <p:spPr>
              <a:xfrm>
                <a:off x="2785872" y="4109761"/>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3" name="TextBox 162"/>
              <p:cNvSpPr txBox="1">
                <a:spLocks noRot="1" noChangeAspect="1" noMove="1" noResize="1" noEditPoints="1" noAdjustHandles="1" noChangeArrowheads="1" noChangeShapeType="1" noTextEdit="1"/>
              </p:cNvSpPr>
              <p:nvPr/>
            </p:nvSpPr>
            <p:spPr>
              <a:xfrm>
                <a:off x="2785872" y="4109761"/>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3228514" y="4631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4" name="TextBox 163"/>
              <p:cNvSpPr txBox="1">
                <a:spLocks noRot="1" noChangeAspect="1" noMove="1" noResize="1" noEditPoints="1" noAdjustHandles="1" noChangeArrowheads="1" noChangeShapeType="1" noTextEdit="1"/>
              </p:cNvSpPr>
              <p:nvPr/>
            </p:nvSpPr>
            <p:spPr>
              <a:xfrm>
                <a:off x="3228514" y="4631537"/>
                <a:ext cx="778675" cy="291875"/>
              </a:xfrm>
              <a:prstGeom prst="rect">
                <a:avLst/>
              </a:prstGeom>
              <a:blipFill rotWithShape="0">
                <a:blip r:embed="rId5"/>
                <a:stretch>
                  <a:fillRect l="-78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644314" y="54062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644314" y="5406237"/>
                <a:ext cx="778675" cy="291875"/>
              </a:xfrm>
              <a:prstGeom prst="rect">
                <a:avLst/>
              </a:prstGeom>
              <a:blipFill rotWithShape="0">
                <a:blip r:embed="rId6"/>
                <a:stretch>
                  <a:fillRect l="-7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4667043" y="40981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6" name="TextBox 165"/>
              <p:cNvSpPr txBox="1">
                <a:spLocks noRot="1" noChangeAspect="1" noMove="1" noResize="1" noEditPoints="1" noAdjustHandles="1" noChangeArrowheads="1" noChangeShapeType="1" noTextEdit="1"/>
              </p:cNvSpPr>
              <p:nvPr/>
            </p:nvSpPr>
            <p:spPr>
              <a:xfrm>
                <a:off x="4667043" y="4098137"/>
                <a:ext cx="648575" cy="276999"/>
              </a:xfrm>
              <a:prstGeom prst="rect">
                <a:avLst/>
              </a:prstGeom>
              <a:blipFill rotWithShape="0">
                <a:blip r:embed="rId7"/>
                <a:stretch>
                  <a:fillRect l="-94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5136943" y="4631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7" name="TextBox 166"/>
              <p:cNvSpPr txBox="1">
                <a:spLocks noRot="1" noChangeAspect="1" noMove="1" noResize="1" noEditPoints="1" noAdjustHandles="1" noChangeArrowheads="1" noChangeShapeType="1" noTextEdit="1"/>
              </p:cNvSpPr>
              <p:nvPr/>
            </p:nvSpPr>
            <p:spPr>
              <a:xfrm>
                <a:off x="5136943" y="4631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4552743" y="5393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8" name="TextBox 167"/>
              <p:cNvSpPr txBox="1">
                <a:spLocks noRot="1" noChangeAspect="1" noMove="1" noResize="1" noEditPoints="1" noAdjustHandles="1" noChangeArrowheads="1" noChangeShapeType="1" noTextEdit="1"/>
              </p:cNvSpPr>
              <p:nvPr/>
            </p:nvSpPr>
            <p:spPr>
              <a:xfrm>
                <a:off x="4552743" y="5393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6366577" y="40981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69" name="TextBox 168"/>
              <p:cNvSpPr txBox="1">
                <a:spLocks noRot="1" noChangeAspect="1" noMove="1" noResize="1" noEditPoints="1" noAdjustHandles="1" noChangeArrowheads="1" noChangeShapeType="1" noTextEdit="1"/>
              </p:cNvSpPr>
              <p:nvPr/>
            </p:nvSpPr>
            <p:spPr>
              <a:xfrm>
                <a:off x="6366577" y="4098137"/>
                <a:ext cx="748218" cy="291875"/>
              </a:xfrm>
              <a:prstGeom prst="rect">
                <a:avLst/>
              </a:prstGeom>
              <a:blipFill rotWithShape="0">
                <a:blip r:embed="rId9"/>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6899977" y="4631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0" name="TextBox 169"/>
              <p:cNvSpPr txBox="1">
                <a:spLocks noRot="1" noChangeAspect="1" noMove="1" noResize="1" noEditPoints="1" noAdjustHandles="1" noChangeArrowheads="1" noChangeShapeType="1" noTextEdit="1"/>
              </p:cNvSpPr>
              <p:nvPr/>
            </p:nvSpPr>
            <p:spPr>
              <a:xfrm>
                <a:off x="6899977" y="4631537"/>
                <a:ext cx="748218" cy="291875"/>
              </a:xfrm>
              <a:prstGeom prst="rect">
                <a:avLst/>
              </a:prstGeom>
              <a:blipFill rotWithShape="0">
                <a:blip r:embed="rId4"/>
                <a:stretch>
                  <a:fillRect l="-813"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6315777" y="54062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1" name="TextBox 170"/>
              <p:cNvSpPr txBox="1">
                <a:spLocks noRot="1" noChangeAspect="1" noMove="1" noResize="1" noEditPoints="1" noAdjustHandles="1" noChangeArrowheads="1" noChangeShapeType="1" noTextEdit="1"/>
              </p:cNvSpPr>
              <p:nvPr/>
            </p:nvSpPr>
            <p:spPr>
              <a:xfrm>
                <a:off x="6315777" y="5406237"/>
                <a:ext cx="748218" cy="291875"/>
              </a:xfrm>
              <a:prstGeom prst="rect">
                <a:avLst/>
              </a:prstGeom>
              <a:blipFill rotWithShape="0">
                <a:blip r:embed="rId9"/>
                <a:stretch>
                  <a:fillRect b="-12500"/>
                </a:stretch>
              </a:blipFill>
            </p:spPr>
            <p:txBody>
              <a:bodyPr/>
              <a:lstStyle/>
              <a:p>
                <a:r>
                  <a:rPr lang="en-US">
                    <a:noFill/>
                  </a:rPr>
                  <a:t> </a:t>
                </a:r>
              </a:p>
            </p:txBody>
          </p:sp>
        </mc:Fallback>
      </mc:AlternateContent>
      <p:sp>
        <p:nvSpPr>
          <p:cNvPr id="173" name="Title 172"/>
          <p:cNvSpPr>
            <a:spLocks noGrp="1"/>
          </p:cNvSpPr>
          <p:nvPr>
            <p:ph type="title"/>
          </p:nvPr>
        </p:nvSpPr>
        <p:spPr/>
        <p:txBody>
          <a:bodyPr/>
          <a:lstStyle/>
          <a:p>
            <a:r>
              <a:rPr lang="en-US" dirty="0"/>
              <a:t>Joint Representation Learning</a:t>
            </a:r>
          </a:p>
        </p:txBody>
      </p:sp>
      <p:sp>
        <p:nvSpPr>
          <p:cNvPr id="174" name="TextBox 173"/>
          <p:cNvSpPr txBox="1"/>
          <p:nvPr/>
        </p:nvSpPr>
        <p:spPr>
          <a:xfrm>
            <a:off x="266938" y="710968"/>
            <a:ext cx="8163132" cy="369332"/>
          </a:xfrm>
          <a:prstGeom prst="rect">
            <a:avLst/>
          </a:prstGeom>
          <a:noFill/>
        </p:spPr>
        <p:txBody>
          <a:bodyPr wrap="none" rtlCol="0">
            <a:spAutoFit/>
          </a:bodyPr>
          <a:lstStyle/>
          <a:p>
            <a:r>
              <a:rPr lang="en-US" dirty="0"/>
              <a:t>A Multi-View Machine Learning Framework with Heterogeneous Information Sources</a:t>
            </a:r>
          </a:p>
        </p:txBody>
      </p:sp>
    </p:spTree>
    <p:extLst>
      <p:ext uri="{BB962C8B-B14F-4D97-AF65-F5344CB8AC3E}">
        <p14:creationId xmlns:p14="http://schemas.microsoft.com/office/powerpoint/2010/main" val="176976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05D912-1351-634A-8C62-1CD87216AF6E}" type="datetime1">
              <a:rPr lang="en-US" smtClean="0"/>
              <a:t>2/24/22</a:t>
            </a:fld>
            <a:endParaRPr lang="en-US"/>
          </a:p>
        </p:txBody>
      </p:sp>
      <p:sp>
        <p:nvSpPr>
          <p:cNvPr id="6" name="Slide Number Placeholder 5"/>
          <p:cNvSpPr>
            <a:spLocks noGrp="1"/>
          </p:cNvSpPr>
          <p:nvPr>
            <p:ph type="sldNum" sz="quarter" idx="12"/>
          </p:nvPr>
        </p:nvSpPr>
        <p:spPr/>
        <p:txBody>
          <a:bodyPr/>
          <a:lstStyle/>
          <a:p>
            <a:fld id="{AEC44C54-BAF9-9C49-9C7D-D463085BC6A7}" type="slidenum">
              <a:rPr lang="en-US" smtClean="0"/>
              <a:t>9</a:t>
            </a:fld>
            <a:endParaRPr lang="en-US"/>
          </a:p>
        </p:txBody>
      </p:sp>
      <p:sp>
        <p:nvSpPr>
          <p:cNvPr id="7" name="Rounded Rectangle 6"/>
          <p:cNvSpPr/>
          <p:nvPr/>
        </p:nvSpPr>
        <p:spPr>
          <a:xfrm>
            <a:off x="1900660" y="2244197"/>
            <a:ext cx="5798527"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75250" y="1718435"/>
            <a:ext cx="5795338" cy="2667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55020" y="1300962"/>
            <a:ext cx="5786968" cy="2540000"/>
          </a:xfrm>
          <a:prstGeom prst="roundRect">
            <a:avLst>
              <a:gd name="adj" fmla="val 982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01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882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0168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454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601051" y="3361537"/>
            <a:ext cx="177800" cy="177800"/>
          </a:xfrm>
          <a:prstGeom prst="ellipse">
            <a:avLst/>
          </a:prstGeom>
          <a:pattFill prst="zigZ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232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6" name="Rectangle 15"/>
          <p:cNvSpPr/>
          <p:nvPr/>
        </p:nvSpPr>
        <p:spPr>
          <a:xfrm>
            <a:off x="55027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408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7694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980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3536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1758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2" name="Rectangle 21"/>
          <p:cNvSpPr/>
          <p:nvPr/>
        </p:nvSpPr>
        <p:spPr>
          <a:xfrm>
            <a:off x="1984851" y="3336137"/>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229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515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4801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35751" y="3361537"/>
            <a:ext cx="177800" cy="177800"/>
          </a:xfrm>
          <a:prstGeom prst="ellipse">
            <a:avLst/>
          </a:prstGeom>
          <a:pattFill prst="zigZ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57951" y="3329787"/>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28" name="Document 27"/>
          <p:cNvSpPr/>
          <p:nvPr/>
        </p:nvSpPr>
        <p:spPr>
          <a:xfrm>
            <a:off x="17344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1</a:t>
            </a:r>
            <a:endParaRPr lang="en-US" sz="1400" dirty="0">
              <a:solidFill>
                <a:schemeClr val="tx1"/>
              </a:solidFill>
            </a:endParaRPr>
          </a:p>
        </p:txBody>
      </p:sp>
      <p:sp>
        <p:nvSpPr>
          <p:cNvPr id="29" name="Document 28"/>
          <p:cNvSpPr/>
          <p:nvPr/>
        </p:nvSpPr>
        <p:spPr>
          <a:xfrm>
            <a:off x="26107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2</a:t>
            </a:r>
            <a:endParaRPr lang="en-US" sz="1400" dirty="0">
              <a:solidFill>
                <a:schemeClr val="tx1"/>
              </a:solidFill>
            </a:endParaRPr>
          </a:p>
        </p:txBody>
      </p:sp>
      <p:sp>
        <p:nvSpPr>
          <p:cNvPr id="30" name="Document 29"/>
          <p:cNvSpPr/>
          <p:nvPr/>
        </p:nvSpPr>
        <p:spPr>
          <a:xfrm>
            <a:off x="3487021"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3</a:t>
            </a:r>
            <a:endParaRPr lang="en-US" sz="1400" dirty="0">
              <a:solidFill>
                <a:schemeClr val="tx1"/>
              </a:solidFill>
            </a:endParaRPr>
          </a:p>
        </p:txBody>
      </p:sp>
      <p:sp>
        <p:nvSpPr>
          <p:cNvPr id="31" name="Document 30"/>
          <p:cNvSpPr/>
          <p:nvPr/>
        </p:nvSpPr>
        <p:spPr>
          <a:xfrm>
            <a:off x="4363321" y="1643862"/>
            <a:ext cx="69215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4</a:t>
            </a:r>
            <a:endParaRPr lang="en-US" sz="1400" dirty="0">
              <a:solidFill>
                <a:schemeClr val="tx1"/>
              </a:solidFill>
            </a:endParaRPr>
          </a:p>
        </p:txBody>
      </p:sp>
      <p:sp>
        <p:nvSpPr>
          <p:cNvPr id="32" name="TextBox 31"/>
          <p:cNvSpPr txBox="1"/>
          <p:nvPr/>
        </p:nvSpPr>
        <p:spPr>
          <a:xfrm>
            <a:off x="5074521" y="1529562"/>
            <a:ext cx="343364" cy="369332"/>
          </a:xfrm>
          <a:prstGeom prst="rect">
            <a:avLst/>
          </a:prstGeom>
          <a:noFill/>
        </p:spPr>
        <p:txBody>
          <a:bodyPr wrap="none" rtlCol="0">
            <a:spAutoFit/>
          </a:bodyPr>
          <a:lstStyle/>
          <a:p>
            <a:r>
              <a:rPr lang="is-IS"/>
              <a:t>…</a:t>
            </a:r>
            <a:endParaRPr lang="en-US" dirty="0"/>
          </a:p>
        </p:txBody>
      </p:sp>
      <p:sp>
        <p:nvSpPr>
          <p:cNvPr id="33" name="Document 32"/>
          <p:cNvSpPr/>
          <p:nvPr/>
        </p:nvSpPr>
        <p:spPr>
          <a:xfrm>
            <a:off x="5376146" y="1643862"/>
            <a:ext cx="76835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Review</a:t>
            </a:r>
            <a:r>
              <a:rPr lang="en-US" sz="1400" baseline="-25000" dirty="0">
                <a:solidFill>
                  <a:schemeClr val="tx1"/>
                </a:solidFill>
              </a:rPr>
              <a:t>N-1</a:t>
            </a:r>
            <a:endParaRPr lang="en-US" sz="1400" dirty="0">
              <a:solidFill>
                <a:schemeClr val="tx1"/>
              </a:solidFill>
            </a:endParaRPr>
          </a:p>
        </p:txBody>
      </p:sp>
      <p:sp>
        <p:nvSpPr>
          <p:cNvPr id="34" name="Rectangle 33"/>
          <p:cNvSpPr/>
          <p:nvPr/>
        </p:nvSpPr>
        <p:spPr>
          <a:xfrm>
            <a:off x="17344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626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1535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37" name="Oval 36"/>
          <p:cNvSpPr/>
          <p:nvPr/>
        </p:nvSpPr>
        <p:spPr>
          <a:xfrm>
            <a:off x="1915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674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2960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0794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6361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2704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3" name="Oval 42"/>
          <p:cNvSpPr/>
          <p:nvPr/>
        </p:nvSpPr>
        <p:spPr>
          <a:xfrm>
            <a:off x="2788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09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16952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8980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5179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90890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49" name="Oval 48"/>
          <p:cNvSpPr/>
          <p:nvPr/>
        </p:nvSpPr>
        <p:spPr>
          <a:xfrm>
            <a:off x="3670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8227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5138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63321"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915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782421"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55" name="Oval 54"/>
          <p:cNvSpPr/>
          <p:nvPr/>
        </p:nvSpPr>
        <p:spPr>
          <a:xfrm>
            <a:off x="4543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963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924901"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417885"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4460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836985"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61" name="Oval 60"/>
          <p:cNvSpPr/>
          <p:nvPr/>
        </p:nvSpPr>
        <p:spPr>
          <a:xfrm>
            <a:off x="5598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508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79465"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074521" y="2578344"/>
            <a:ext cx="343364" cy="369332"/>
          </a:xfrm>
          <a:prstGeom prst="rect">
            <a:avLst/>
          </a:prstGeom>
          <a:noFill/>
        </p:spPr>
        <p:txBody>
          <a:bodyPr wrap="none" rtlCol="0">
            <a:spAutoFit/>
          </a:bodyPr>
          <a:lstStyle/>
          <a:p>
            <a:r>
              <a:rPr lang="is-IS"/>
              <a:t>…</a:t>
            </a:r>
            <a:endParaRPr lang="en-US" dirty="0"/>
          </a:p>
        </p:txBody>
      </p:sp>
      <p:cxnSp>
        <p:nvCxnSpPr>
          <p:cNvPr id="65" name="Straight Arrow Connector 64"/>
          <p:cNvCxnSpPr>
            <a:stCxn id="37" idx="2"/>
            <a:endCxn id="24" idx="0"/>
          </p:cNvCxnSpPr>
          <p:nvPr/>
        </p:nvCxnSpPr>
        <p:spPr>
          <a:xfrm>
            <a:off x="2082281" y="2894812"/>
            <a:ext cx="42962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3" idx="2"/>
            <a:endCxn id="11" idx="0"/>
          </p:cNvCxnSpPr>
          <p:nvPr/>
        </p:nvCxnSpPr>
        <p:spPr>
          <a:xfrm>
            <a:off x="3837661" y="2894812"/>
            <a:ext cx="43954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3" idx="2"/>
            <a:endCxn id="24" idx="0"/>
          </p:cNvCxnSpPr>
          <p:nvPr/>
        </p:nvCxnSpPr>
        <p:spPr>
          <a:xfrm flipH="1">
            <a:off x="2511901" y="2894812"/>
            <a:ext cx="1325760" cy="441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7" idx="2"/>
            <a:endCxn id="11" idx="0"/>
          </p:cNvCxnSpPr>
          <p:nvPr/>
        </p:nvCxnSpPr>
        <p:spPr>
          <a:xfrm>
            <a:off x="2955801" y="2894812"/>
            <a:ext cx="132140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69" idx="2"/>
            <a:endCxn id="18" idx="0"/>
          </p:cNvCxnSpPr>
          <p:nvPr/>
        </p:nvCxnSpPr>
        <p:spPr>
          <a:xfrm flipH="1">
            <a:off x="6029801" y="2894812"/>
            <a:ext cx="611992"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5" idx="2"/>
            <a:endCxn id="18" idx="0"/>
          </p:cNvCxnSpPr>
          <p:nvPr/>
        </p:nvCxnSpPr>
        <p:spPr>
          <a:xfrm>
            <a:off x="5765745" y="2894812"/>
            <a:ext cx="264056"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0" idx="2"/>
            <a:endCxn id="37" idx="0"/>
          </p:cNvCxnSpPr>
          <p:nvPr/>
        </p:nvCxnSpPr>
        <p:spPr>
          <a:xfrm flipH="1">
            <a:off x="208228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1" idx="2"/>
            <a:endCxn id="47" idx="0"/>
          </p:cNvCxnSpPr>
          <p:nvPr/>
        </p:nvCxnSpPr>
        <p:spPr>
          <a:xfrm flipH="1">
            <a:off x="2955801" y="1940372"/>
            <a:ext cx="417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32" idx="2"/>
            <a:endCxn id="53" idx="0"/>
          </p:cNvCxnSpPr>
          <p:nvPr/>
        </p:nvCxnSpPr>
        <p:spPr>
          <a:xfrm>
            <a:off x="3836271" y="1940372"/>
            <a:ext cx="1390"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5" idx="2"/>
            <a:endCxn id="65" idx="0"/>
          </p:cNvCxnSpPr>
          <p:nvPr/>
        </p:nvCxnSpPr>
        <p:spPr>
          <a:xfrm>
            <a:off x="5760321" y="1940372"/>
            <a:ext cx="542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p:cNvSpPr txBox="1"/>
              <p:nvPr/>
            </p:nvSpPr>
            <p:spPr>
              <a:xfrm>
                <a:off x="4286043" y="3488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76" name="TextBox 75"/>
              <p:cNvSpPr txBox="1">
                <a:spLocks noRot="1" noChangeAspect="1" noMove="1" noResize="1" noEditPoints="1" noAdjustHandles="1" noChangeArrowheads="1" noChangeShapeType="1" noTextEdit="1"/>
              </p:cNvSpPr>
              <p:nvPr/>
            </p:nvSpPr>
            <p:spPr>
              <a:xfrm>
                <a:off x="4286043" y="3488537"/>
                <a:ext cx="648575" cy="276999"/>
              </a:xfrm>
              <a:prstGeom prst="rect">
                <a:avLst/>
              </a:prstGeom>
              <a:blipFill rotWithShape="0">
                <a:blip r:embed="rId2"/>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415714" y="3488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77" name="TextBox 76"/>
              <p:cNvSpPr txBox="1">
                <a:spLocks noRot="1" noChangeAspect="1" noMove="1" noResize="1" noEditPoints="1" noAdjustHandles="1" noChangeArrowheads="1" noChangeShapeType="1" noTextEdit="1"/>
              </p:cNvSpPr>
              <p:nvPr/>
            </p:nvSpPr>
            <p:spPr>
              <a:xfrm>
                <a:off x="2415714" y="3488537"/>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972877" y="3488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78" name="TextBox 77"/>
              <p:cNvSpPr txBox="1">
                <a:spLocks noRot="1" noChangeAspect="1" noMove="1" noResize="1" noEditPoints="1" noAdjustHandles="1" noChangeArrowheads="1" noChangeShapeType="1" noTextEdit="1"/>
              </p:cNvSpPr>
              <p:nvPr/>
            </p:nvSpPr>
            <p:spPr>
              <a:xfrm>
                <a:off x="5972877" y="3488537"/>
                <a:ext cx="748218" cy="291875"/>
              </a:xfrm>
              <a:prstGeom prst="rect">
                <a:avLst/>
              </a:prstGeom>
              <a:blipFill rotWithShape="0">
                <a:blip r:embed="rId4"/>
                <a:stretch>
                  <a:fillRect l="-813" b="-12500"/>
                </a:stretch>
              </a:blipFill>
            </p:spPr>
            <p:txBody>
              <a:bodyPr/>
              <a:lstStyle/>
              <a:p>
                <a:r>
                  <a:rPr lang="en-US">
                    <a:noFill/>
                  </a:rPr>
                  <a:t> </a:t>
                </a:r>
              </a:p>
            </p:txBody>
          </p:sp>
        </mc:Fallback>
      </mc:AlternateContent>
      <p:sp>
        <p:nvSpPr>
          <p:cNvPr id="79" name="Rectangle 78"/>
          <p:cNvSpPr/>
          <p:nvPr/>
        </p:nvSpPr>
        <p:spPr>
          <a:xfrm>
            <a:off x="41617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1998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4284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6570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12624" y="3968736"/>
            <a:ext cx="177800" cy="177800"/>
          </a:xfrm>
          <a:prstGeom prst="ellipse">
            <a:avLst/>
          </a:prstGeom>
          <a:pattFill prst="pct50">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8348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85" name="Rectangle 84"/>
          <p:cNvSpPr/>
          <p:nvPr/>
        </p:nvSpPr>
        <p:spPr>
          <a:xfrm>
            <a:off x="5952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990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219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447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803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6625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1" name="Rectangle 90"/>
          <p:cNvSpPr/>
          <p:nvPr/>
        </p:nvSpPr>
        <p:spPr>
          <a:xfrm>
            <a:off x="2396424" y="3943336"/>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4345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6631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28917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247324" y="3968736"/>
            <a:ext cx="177800" cy="177800"/>
          </a:xfrm>
          <a:prstGeom prst="ellipse">
            <a:avLst/>
          </a:prstGeom>
          <a:pattFill prst="pct50">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069524" y="3936986"/>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97" name="Rectangle 96"/>
          <p:cNvSpPr/>
          <p:nvPr/>
        </p:nvSpPr>
        <p:spPr>
          <a:xfrm>
            <a:off x="46275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656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8942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51228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5478438" y="4511431"/>
            <a:ext cx="177800" cy="177800"/>
          </a:xfrm>
          <a:prstGeom prst="ellipse">
            <a:avLst/>
          </a:prstGeom>
          <a:pattFill prst="ltUpDiag">
            <a:fgClr>
              <a:schemeClr val="tx1"/>
            </a:fgClr>
            <a:bgClr>
              <a:schemeClr val="accent6">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3006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3" name="Rectangle 102"/>
          <p:cNvSpPr/>
          <p:nvPr/>
        </p:nvSpPr>
        <p:spPr>
          <a:xfrm>
            <a:off x="64944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65325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67611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69897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73453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1675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09" name="Rectangle 108"/>
          <p:cNvSpPr/>
          <p:nvPr/>
        </p:nvSpPr>
        <p:spPr>
          <a:xfrm>
            <a:off x="2824138" y="4486031"/>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28622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0908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3194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675038" y="4511431"/>
            <a:ext cx="177800" cy="177800"/>
          </a:xfrm>
          <a:prstGeom prst="ellipse">
            <a:avLst/>
          </a:prstGeom>
          <a:pattFill prst="ltUpDiag">
            <a:fgClr>
              <a:schemeClr val="tx1"/>
            </a:fgClr>
            <a:bgClr>
              <a:srgbClr val="C01E2B"/>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497238" y="4479681"/>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15" name="Rectangle 114"/>
          <p:cNvSpPr/>
          <p:nvPr/>
        </p:nvSpPr>
        <p:spPr>
          <a:xfrm>
            <a:off x="40269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40650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42936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45222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877821" y="5282672"/>
            <a:ext cx="177800" cy="1778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47000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1" name="Rectangle 120"/>
          <p:cNvSpPr/>
          <p:nvPr/>
        </p:nvSpPr>
        <p:spPr>
          <a:xfrm>
            <a:off x="5897907"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59360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61646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3932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748807"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6571007"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27" name="Rectangle 126"/>
          <p:cNvSpPr/>
          <p:nvPr/>
        </p:nvSpPr>
        <p:spPr>
          <a:xfrm>
            <a:off x="2210821" y="5257272"/>
            <a:ext cx="1054100"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22489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24775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7061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3061721" y="5282672"/>
            <a:ext cx="177800" cy="177800"/>
          </a:xfrm>
          <a:prstGeom prst="ellipse">
            <a:avLst/>
          </a:prstGeom>
          <a:solidFill>
            <a:srgbClr val="C01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883921" y="525092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dirty="0">
                <a:solidFill>
                  <a:schemeClr val="tx1"/>
                </a:solidFill>
              </a:rPr>
              <a:t>…</a:t>
            </a:r>
            <a:endParaRPr lang="en-US" dirty="0">
              <a:solidFill>
                <a:schemeClr val="tx1"/>
              </a:solidFill>
            </a:endParaRPr>
          </a:p>
        </p:txBody>
      </p:sp>
      <p:sp>
        <p:nvSpPr>
          <p:cNvPr id="133" name="TextBox 132"/>
          <p:cNvSpPr txBox="1"/>
          <p:nvPr/>
        </p:nvSpPr>
        <p:spPr>
          <a:xfrm>
            <a:off x="1662550" y="3975630"/>
            <a:ext cx="394660" cy="369332"/>
          </a:xfrm>
          <a:prstGeom prst="rect">
            <a:avLst/>
          </a:prstGeom>
          <a:noFill/>
        </p:spPr>
        <p:txBody>
          <a:bodyPr wrap="none" rtlCol="0">
            <a:spAutoFit/>
          </a:bodyPr>
          <a:lstStyle/>
          <a:p>
            <a:r>
              <a:rPr lang="en-US" dirty="0"/>
              <a:t>V</a:t>
            </a:r>
            <a:r>
              <a:rPr lang="en-US" baseline="-25000" dirty="0"/>
              <a:t>2</a:t>
            </a:r>
            <a:endParaRPr lang="en-US" dirty="0"/>
          </a:p>
        </p:txBody>
      </p:sp>
      <p:sp>
        <p:nvSpPr>
          <p:cNvPr id="134" name="TextBox 133"/>
          <p:cNvSpPr txBox="1"/>
          <p:nvPr/>
        </p:nvSpPr>
        <p:spPr>
          <a:xfrm>
            <a:off x="1420817" y="3436745"/>
            <a:ext cx="394660" cy="369332"/>
          </a:xfrm>
          <a:prstGeom prst="rect">
            <a:avLst/>
          </a:prstGeom>
          <a:noFill/>
        </p:spPr>
        <p:txBody>
          <a:bodyPr wrap="none" rtlCol="0">
            <a:spAutoFit/>
          </a:bodyPr>
          <a:lstStyle/>
          <a:p>
            <a:r>
              <a:rPr lang="en-US" dirty="0"/>
              <a:t>V</a:t>
            </a:r>
            <a:r>
              <a:rPr lang="en-US" baseline="-25000" dirty="0"/>
              <a:t>1</a:t>
            </a:r>
            <a:endParaRPr lang="en-US" dirty="0"/>
          </a:p>
        </p:txBody>
      </p:sp>
      <p:sp>
        <p:nvSpPr>
          <p:cNvPr id="135" name="TextBox 134"/>
          <p:cNvSpPr txBox="1"/>
          <p:nvPr/>
        </p:nvSpPr>
        <p:spPr>
          <a:xfrm>
            <a:off x="1898067" y="4535981"/>
            <a:ext cx="394660" cy="369332"/>
          </a:xfrm>
          <a:prstGeom prst="rect">
            <a:avLst/>
          </a:prstGeom>
          <a:noFill/>
        </p:spPr>
        <p:txBody>
          <a:bodyPr wrap="none" rtlCol="0">
            <a:spAutoFit/>
          </a:bodyPr>
          <a:lstStyle/>
          <a:p>
            <a:r>
              <a:rPr lang="en-US" dirty="0"/>
              <a:t>V</a:t>
            </a:r>
            <a:r>
              <a:rPr lang="en-US" baseline="-25000" dirty="0"/>
              <a:t>3</a:t>
            </a:r>
            <a:endParaRPr lang="en-US" dirty="0"/>
          </a:p>
        </p:txBody>
      </p:sp>
      <p:sp>
        <p:nvSpPr>
          <p:cNvPr id="136" name="Document 135"/>
          <p:cNvSpPr/>
          <p:nvPr/>
        </p:nvSpPr>
        <p:spPr>
          <a:xfrm>
            <a:off x="6288429" y="1643862"/>
            <a:ext cx="698500" cy="317500"/>
          </a:xfrm>
          <a:prstGeom prst="flowChartDocumen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rPr>
              <a:t>Review</a:t>
            </a:r>
            <a:r>
              <a:rPr lang="en-US" sz="1400" baseline="-25000" dirty="0" err="1">
                <a:solidFill>
                  <a:schemeClr val="tx1"/>
                </a:solidFill>
              </a:rPr>
              <a:t>N</a:t>
            </a:r>
            <a:endParaRPr lang="en-US" sz="1400" dirty="0">
              <a:solidFill>
                <a:schemeClr val="tx1"/>
              </a:solidFill>
            </a:endParaRPr>
          </a:p>
        </p:txBody>
      </p:sp>
      <p:sp>
        <p:nvSpPr>
          <p:cNvPr id="137" name="Rectangle 136"/>
          <p:cNvSpPr/>
          <p:nvPr/>
        </p:nvSpPr>
        <p:spPr>
          <a:xfrm>
            <a:off x="6293933" y="2729712"/>
            <a:ext cx="695720" cy="165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3221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6713033" y="2729712"/>
            <a:ext cx="190500" cy="139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1000" dirty="0">
                <a:solidFill>
                  <a:schemeClr val="tx1"/>
                </a:solidFill>
              </a:rPr>
              <a:t>…</a:t>
            </a:r>
            <a:endParaRPr lang="en-US" sz="1000" dirty="0">
              <a:solidFill>
                <a:schemeClr val="tx1"/>
              </a:solidFill>
            </a:endParaRPr>
          </a:p>
        </p:txBody>
      </p:sp>
      <p:sp>
        <p:nvSpPr>
          <p:cNvPr id="140" name="Oval 139"/>
          <p:cNvSpPr/>
          <p:nvPr/>
        </p:nvSpPr>
        <p:spPr>
          <a:xfrm>
            <a:off x="6474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6269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6855513" y="2761462"/>
            <a:ext cx="121440" cy="1214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p:cNvCxnSpPr>
            <a:stCxn id="167" idx="2"/>
            <a:endCxn id="169" idx="0"/>
          </p:cNvCxnSpPr>
          <p:nvPr/>
        </p:nvCxnSpPr>
        <p:spPr>
          <a:xfrm>
            <a:off x="6637679" y="1940372"/>
            <a:ext cx="4114"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59" idx="2"/>
            <a:endCxn id="11" idx="0"/>
          </p:cNvCxnSpPr>
          <p:nvPr/>
        </p:nvCxnSpPr>
        <p:spPr>
          <a:xfrm flipH="1">
            <a:off x="4277201" y="2894812"/>
            <a:ext cx="433980" cy="441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a:off x="2095310" y="3577697"/>
            <a:ext cx="642561" cy="16795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a:off x="2737871" y="4171936"/>
            <a:ext cx="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a:off x="2737871" y="4706427"/>
            <a:ext cx="261434"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4543901" y="4171936"/>
            <a:ext cx="10070" cy="1085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a:off x="3861236" y="3564737"/>
            <a:ext cx="692735"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H="1">
            <a:off x="4553971" y="4706427"/>
            <a:ext cx="260621"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5592738" y="3564737"/>
            <a:ext cx="832219" cy="169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a:off x="6408731" y="4158462"/>
            <a:ext cx="16226" cy="1098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6424957" y="4706427"/>
            <a:ext cx="259256" cy="5508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3476873"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1</a:t>
            </a:r>
            <a:endParaRPr lang="en-US" dirty="0">
              <a:solidFill>
                <a:schemeClr val="tx1"/>
              </a:solidFill>
            </a:endParaRPr>
          </a:p>
        </p:txBody>
      </p:sp>
      <p:cxnSp>
        <p:nvCxnSpPr>
          <p:cNvPr id="156" name="Straight Arrow Connector 155"/>
          <p:cNvCxnSpPr/>
          <p:nvPr/>
        </p:nvCxnSpPr>
        <p:spPr>
          <a:xfrm>
            <a:off x="2292727" y="5485872"/>
            <a:ext cx="1352845"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a:off x="5502751" y="5485872"/>
            <a:ext cx="922206"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5334052" y="5818497"/>
            <a:ext cx="337398" cy="3373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S</a:t>
            </a:r>
            <a:r>
              <a:rPr lang="en-US" baseline="-25000" dirty="0">
                <a:solidFill>
                  <a:schemeClr val="tx1"/>
                </a:solidFill>
              </a:rPr>
              <a:t>2</a:t>
            </a:r>
            <a:endParaRPr lang="en-US" dirty="0">
              <a:solidFill>
                <a:schemeClr val="tx1"/>
              </a:solidFill>
            </a:endParaRPr>
          </a:p>
        </p:txBody>
      </p:sp>
      <p:sp>
        <p:nvSpPr>
          <p:cNvPr id="159" name="TextBox 158"/>
          <p:cNvSpPr txBox="1"/>
          <p:nvPr/>
        </p:nvSpPr>
        <p:spPr>
          <a:xfrm>
            <a:off x="4412576" y="5722761"/>
            <a:ext cx="364202" cy="523220"/>
          </a:xfrm>
          <a:prstGeom prst="rect">
            <a:avLst/>
          </a:prstGeom>
          <a:noFill/>
        </p:spPr>
        <p:txBody>
          <a:bodyPr wrap="none" rtlCol="0">
            <a:spAutoFit/>
          </a:bodyPr>
          <a:lstStyle/>
          <a:p>
            <a:r>
              <a:rPr lang="en-US" sz="2800" dirty="0"/>
              <a:t>&gt;</a:t>
            </a:r>
          </a:p>
        </p:txBody>
      </p:sp>
      <p:cxnSp>
        <p:nvCxnSpPr>
          <p:cNvPr id="160" name="Straight Arrow Connector 159"/>
          <p:cNvCxnSpPr/>
          <p:nvPr/>
        </p:nvCxnSpPr>
        <p:spPr>
          <a:xfrm flipH="1">
            <a:off x="3645572" y="5485872"/>
            <a:ext cx="908399"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4553971" y="5485872"/>
            <a:ext cx="948780" cy="332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Rounded Rectangle 161"/>
          <p:cNvSpPr/>
          <p:nvPr/>
        </p:nvSpPr>
        <p:spPr>
          <a:xfrm>
            <a:off x="1662551" y="5076297"/>
            <a:ext cx="5808038" cy="11240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3" name="TextBox 162"/>
              <p:cNvSpPr txBox="1"/>
              <p:nvPr/>
            </p:nvSpPr>
            <p:spPr>
              <a:xfrm>
                <a:off x="2785872" y="4109761"/>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3" name="TextBox 162"/>
              <p:cNvSpPr txBox="1">
                <a:spLocks noRot="1" noChangeAspect="1" noMove="1" noResize="1" noEditPoints="1" noAdjustHandles="1" noChangeArrowheads="1" noChangeShapeType="1" noTextEdit="1"/>
              </p:cNvSpPr>
              <p:nvPr/>
            </p:nvSpPr>
            <p:spPr>
              <a:xfrm>
                <a:off x="2785872" y="4109761"/>
                <a:ext cx="778675" cy="291875"/>
              </a:xfrm>
              <a:prstGeom prst="rect">
                <a:avLst/>
              </a:prstGeom>
              <a:blipFill rotWithShape="0">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3228514" y="46315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4" name="TextBox 163"/>
              <p:cNvSpPr txBox="1">
                <a:spLocks noRot="1" noChangeAspect="1" noMove="1" noResize="1" noEditPoints="1" noAdjustHandles="1" noChangeArrowheads="1" noChangeShapeType="1" noTextEdit="1"/>
              </p:cNvSpPr>
              <p:nvPr/>
            </p:nvSpPr>
            <p:spPr>
              <a:xfrm>
                <a:off x="3228514" y="4631537"/>
                <a:ext cx="778675" cy="291875"/>
              </a:xfrm>
              <a:prstGeom prst="rect">
                <a:avLst/>
              </a:prstGeom>
              <a:blipFill rotWithShape="0">
                <a:blip r:embed="rId5"/>
                <a:stretch>
                  <a:fillRect l="-78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644314" y="5406237"/>
                <a:ext cx="778675"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1</m:t>
                        </m:r>
                      </m:sub>
                    </m:sSub>
                  </m:oMath>
                </a14:m>
                <a:endParaRPr lang="en-US" sz="1200" i="1"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644314" y="5406237"/>
                <a:ext cx="778675" cy="291875"/>
              </a:xfrm>
              <a:prstGeom prst="rect">
                <a:avLst/>
              </a:prstGeom>
              <a:blipFill rotWithShape="0">
                <a:blip r:embed="rId6"/>
                <a:stretch>
                  <a:fillRect l="-7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p:cNvSpPr txBox="1"/>
              <p:nvPr/>
            </p:nvSpPr>
            <p:spPr>
              <a:xfrm>
                <a:off x="4667043" y="40981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6" name="TextBox 165"/>
              <p:cNvSpPr txBox="1">
                <a:spLocks noRot="1" noChangeAspect="1" noMove="1" noResize="1" noEditPoints="1" noAdjustHandles="1" noChangeArrowheads="1" noChangeShapeType="1" noTextEdit="1"/>
              </p:cNvSpPr>
              <p:nvPr/>
            </p:nvSpPr>
            <p:spPr>
              <a:xfrm>
                <a:off x="4667043" y="4098137"/>
                <a:ext cx="648575" cy="276999"/>
              </a:xfrm>
              <a:prstGeom prst="rect">
                <a:avLst/>
              </a:prstGeom>
              <a:blipFill rotWithShape="0">
                <a:blip r:embed="rId7"/>
                <a:stretch>
                  <a:fillRect l="-943"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5136943" y="4631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7" name="TextBox 166"/>
              <p:cNvSpPr txBox="1">
                <a:spLocks noRot="1" noChangeAspect="1" noMove="1" noResize="1" noEditPoints="1" noAdjustHandles="1" noChangeArrowheads="1" noChangeShapeType="1" noTextEdit="1"/>
              </p:cNvSpPr>
              <p:nvPr/>
            </p:nvSpPr>
            <p:spPr>
              <a:xfrm>
                <a:off x="5136943" y="4631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4552743" y="5393537"/>
                <a:ext cx="648575" cy="276999"/>
              </a:xfrm>
              <a:prstGeom prst="rect">
                <a:avLst/>
              </a:prstGeom>
              <a:noFill/>
            </p:spPr>
            <p:txBody>
              <a:bodyPr wrap="none" rtlCol="0">
                <a:spAutoFit/>
              </a:bodyPr>
              <a:lstStyle/>
              <a:p>
                <a:r>
                  <a:rPr lang="en-US" sz="1200" dirty="0"/>
                  <a:t>User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𝑢</m:t>
                        </m:r>
                      </m:e>
                      <m:sub>
                        <m:r>
                          <a:rPr lang="en-US" sz="1200" b="0" i="1" smtClean="0">
                            <a:latin typeface="Cambria Math" charset="0"/>
                          </a:rPr>
                          <m:t>𝑖</m:t>
                        </m:r>
                      </m:sub>
                    </m:sSub>
                  </m:oMath>
                </a14:m>
                <a:endParaRPr lang="en-US" sz="1200" i="1" dirty="0"/>
              </a:p>
            </p:txBody>
          </p:sp>
        </mc:Choice>
        <mc:Fallback xmlns="">
          <p:sp>
            <p:nvSpPr>
              <p:cNvPr id="168" name="TextBox 167"/>
              <p:cNvSpPr txBox="1">
                <a:spLocks noRot="1" noChangeAspect="1" noMove="1" noResize="1" noEditPoints="1" noAdjustHandles="1" noChangeArrowheads="1" noChangeShapeType="1" noTextEdit="1"/>
              </p:cNvSpPr>
              <p:nvPr/>
            </p:nvSpPr>
            <p:spPr>
              <a:xfrm>
                <a:off x="4552743" y="5393537"/>
                <a:ext cx="648575" cy="276999"/>
              </a:xfrm>
              <a:prstGeom prst="rect">
                <a:avLst/>
              </a:prstGeom>
              <a:blipFill rotWithShape="0">
                <a:blip r:embed="rId8"/>
                <a:stretch>
                  <a:fillRect l="-943" t="-22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6366577" y="40981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69" name="TextBox 168"/>
              <p:cNvSpPr txBox="1">
                <a:spLocks noRot="1" noChangeAspect="1" noMove="1" noResize="1" noEditPoints="1" noAdjustHandles="1" noChangeArrowheads="1" noChangeShapeType="1" noTextEdit="1"/>
              </p:cNvSpPr>
              <p:nvPr/>
            </p:nvSpPr>
            <p:spPr>
              <a:xfrm>
                <a:off x="6366577" y="4098137"/>
                <a:ext cx="748218" cy="291875"/>
              </a:xfrm>
              <a:prstGeom prst="rect">
                <a:avLst/>
              </a:prstGeom>
              <a:blipFill rotWithShape="0">
                <a:blip r:embed="rId9"/>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6899977" y="46315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0" name="TextBox 169"/>
              <p:cNvSpPr txBox="1">
                <a:spLocks noRot="1" noChangeAspect="1" noMove="1" noResize="1" noEditPoints="1" noAdjustHandles="1" noChangeArrowheads="1" noChangeShapeType="1" noTextEdit="1"/>
              </p:cNvSpPr>
              <p:nvPr/>
            </p:nvSpPr>
            <p:spPr>
              <a:xfrm>
                <a:off x="6899977" y="4631537"/>
                <a:ext cx="748218" cy="291875"/>
              </a:xfrm>
              <a:prstGeom prst="rect">
                <a:avLst/>
              </a:prstGeom>
              <a:blipFill rotWithShape="0">
                <a:blip r:embed="rId4"/>
                <a:stretch>
                  <a:fillRect l="-813"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6315777" y="5406237"/>
                <a:ext cx="748218" cy="291875"/>
              </a:xfrm>
              <a:prstGeom prst="rect">
                <a:avLst/>
              </a:prstGeom>
              <a:noFill/>
            </p:spPr>
            <p:txBody>
              <a:bodyPr wrap="none" rtlCol="0">
                <a:spAutoFit/>
              </a:bodyPr>
              <a:lstStyle/>
              <a:p>
                <a:r>
                  <a:rPr lang="en-US" sz="1200" dirty="0"/>
                  <a:t>-Item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charset="0"/>
                          </a:rPr>
                          <m:t>𝑣</m:t>
                        </m:r>
                      </m:e>
                      <m:sub>
                        <m:r>
                          <a:rPr lang="en-US" sz="1200" b="0" i="1" smtClean="0">
                            <a:latin typeface="Cambria Math" charset="0"/>
                          </a:rPr>
                          <m:t>𝑗</m:t>
                        </m:r>
                        <m:r>
                          <a:rPr lang="en-US" sz="1200" b="0" i="1" smtClean="0">
                            <a:latin typeface="Cambria Math" charset="0"/>
                          </a:rPr>
                          <m:t>2</m:t>
                        </m:r>
                      </m:sub>
                    </m:sSub>
                  </m:oMath>
                </a14:m>
                <a:endParaRPr lang="en-US" sz="1200" i="1" dirty="0"/>
              </a:p>
            </p:txBody>
          </p:sp>
        </mc:Choice>
        <mc:Fallback xmlns="">
          <p:sp>
            <p:nvSpPr>
              <p:cNvPr id="171" name="TextBox 170"/>
              <p:cNvSpPr txBox="1">
                <a:spLocks noRot="1" noChangeAspect="1" noMove="1" noResize="1" noEditPoints="1" noAdjustHandles="1" noChangeArrowheads="1" noChangeShapeType="1" noTextEdit="1"/>
              </p:cNvSpPr>
              <p:nvPr/>
            </p:nvSpPr>
            <p:spPr>
              <a:xfrm>
                <a:off x="6315777" y="5406237"/>
                <a:ext cx="748218" cy="291875"/>
              </a:xfrm>
              <a:prstGeom prst="rect">
                <a:avLst/>
              </a:prstGeom>
              <a:blipFill rotWithShape="0">
                <a:blip r:embed="rId9"/>
                <a:stretch>
                  <a:fillRect b="-12500"/>
                </a:stretch>
              </a:blipFill>
            </p:spPr>
            <p:txBody>
              <a:bodyPr/>
              <a:lstStyle/>
              <a:p>
                <a:r>
                  <a:rPr lang="en-US">
                    <a:noFill/>
                  </a:rPr>
                  <a:t> </a:t>
                </a:r>
              </a:p>
            </p:txBody>
          </p:sp>
        </mc:Fallback>
      </mc:AlternateContent>
      <p:sp>
        <p:nvSpPr>
          <p:cNvPr id="173" name="Title 172"/>
          <p:cNvSpPr>
            <a:spLocks noGrp="1"/>
          </p:cNvSpPr>
          <p:nvPr>
            <p:ph type="title"/>
          </p:nvPr>
        </p:nvSpPr>
        <p:spPr/>
        <p:txBody>
          <a:bodyPr/>
          <a:lstStyle/>
          <a:p>
            <a:r>
              <a:rPr lang="en-US" dirty="0"/>
              <a:t>Joint Representation Learning</a:t>
            </a:r>
          </a:p>
        </p:txBody>
      </p:sp>
      <p:sp>
        <p:nvSpPr>
          <p:cNvPr id="172" name="TextBox 171">
            <a:extLst>
              <a:ext uri="{FF2B5EF4-FFF2-40B4-BE49-F238E27FC236}">
                <a16:creationId xmlns:a16="http://schemas.microsoft.com/office/drawing/2014/main" id="{97B5EB32-13C8-D942-816E-D6452B89D7D8}"/>
              </a:ext>
            </a:extLst>
          </p:cNvPr>
          <p:cNvSpPr txBox="1"/>
          <p:nvPr/>
        </p:nvSpPr>
        <p:spPr>
          <a:xfrm>
            <a:off x="266938" y="710968"/>
            <a:ext cx="8163132" cy="369332"/>
          </a:xfrm>
          <a:prstGeom prst="rect">
            <a:avLst/>
          </a:prstGeom>
          <a:noFill/>
        </p:spPr>
        <p:txBody>
          <a:bodyPr wrap="none" rtlCol="0">
            <a:spAutoFit/>
          </a:bodyPr>
          <a:lstStyle/>
          <a:p>
            <a:r>
              <a:rPr lang="en-US" dirty="0"/>
              <a:t>A Multi-View Machine Learning Framework with Heterogeneous Information Sources</a:t>
            </a:r>
          </a:p>
        </p:txBody>
      </p:sp>
      <p:cxnSp>
        <p:nvCxnSpPr>
          <p:cNvPr id="175" name="Straight Arrow Connector 174">
            <a:extLst>
              <a:ext uri="{FF2B5EF4-FFF2-40B4-BE49-F238E27FC236}">
                <a16:creationId xmlns:a16="http://schemas.microsoft.com/office/drawing/2014/main" id="{D3CA3CA7-100D-FD4B-A621-C41FE1E10446}"/>
              </a:ext>
            </a:extLst>
          </p:cNvPr>
          <p:cNvCxnSpPr/>
          <p:nvPr/>
        </p:nvCxnSpPr>
        <p:spPr>
          <a:xfrm>
            <a:off x="4709396" y="1940372"/>
            <a:ext cx="1785" cy="789340"/>
          </a:xfrm>
          <a:prstGeom prst="straightConnector1">
            <a:avLst/>
          </a:prstGeom>
          <a:ln>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1734421" y="2177262"/>
            <a:ext cx="5252508" cy="328057"/>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(Deep) Representation Learning</a:t>
            </a:r>
          </a:p>
        </p:txBody>
      </p:sp>
    </p:spTree>
    <p:extLst>
      <p:ext uri="{BB962C8B-B14F-4D97-AF65-F5344CB8AC3E}">
        <p14:creationId xmlns:p14="http://schemas.microsoft.com/office/powerpoint/2010/main" val="137993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up)">
                                      <p:cBhvr>
                                        <p:cTn id="11" dur="250"/>
                                        <p:tgtEl>
                                          <p:spTgt spid="71"/>
                                        </p:tgtEl>
                                      </p:cBhvr>
                                    </p:animEffect>
                                  </p:childTnLst>
                                </p:cTn>
                              </p:par>
                              <p:par>
                                <p:cTn id="12" presetID="22" presetClass="entr" presetSubtype="1" fill="hold" nodeType="withEffect">
                                  <p:stCondLst>
                                    <p:cond delay="0"/>
                                  </p:stCondLst>
                                  <p:childTnLst>
                                    <p:set>
                                      <p:cBhvr>
                                        <p:cTn id="13" dur="1" fill="hold">
                                          <p:stCondLst>
                                            <p:cond delay="0"/>
                                          </p:stCondLst>
                                        </p:cTn>
                                        <p:tgtEl>
                                          <p:spTgt spid="72"/>
                                        </p:tgtEl>
                                        <p:attrNameLst>
                                          <p:attrName>style.visibility</p:attrName>
                                        </p:attrNameLst>
                                      </p:cBhvr>
                                      <p:to>
                                        <p:strVal val="visible"/>
                                      </p:to>
                                    </p:set>
                                    <p:animEffect transition="in" filter="wipe(up)">
                                      <p:cBhvr>
                                        <p:cTn id="14" dur="250"/>
                                        <p:tgtEl>
                                          <p:spTgt spid="72"/>
                                        </p:tgtEl>
                                      </p:cBhvr>
                                    </p:animEffect>
                                  </p:childTnLst>
                                </p:cTn>
                              </p:par>
                              <p:par>
                                <p:cTn id="15" presetID="22" presetClass="entr" presetSubtype="1"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up)">
                                      <p:cBhvr>
                                        <p:cTn id="17" dur="250"/>
                                        <p:tgtEl>
                                          <p:spTgt spid="73"/>
                                        </p:tgtEl>
                                      </p:cBhvr>
                                    </p:animEffect>
                                  </p:childTnLst>
                                </p:cTn>
                              </p:par>
                              <p:par>
                                <p:cTn id="18" presetID="22" presetClass="entr" presetSubtype="1" fill="hold"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up)">
                                      <p:cBhvr>
                                        <p:cTn id="20" dur="250"/>
                                        <p:tgtEl>
                                          <p:spTgt spid="75"/>
                                        </p:tgtEl>
                                      </p:cBhvr>
                                    </p:animEffect>
                                  </p:childTnLst>
                                </p:cTn>
                              </p:par>
                              <p:par>
                                <p:cTn id="21" presetID="22" presetClass="entr" presetSubtype="1" fill="hold" nodeType="with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wipe(up)">
                                      <p:cBhvr>
                                        <p:cTn id="23" dur="250"/>
                                        <p:tgtEl>
                                          <p:spTgt spid="143"/>
                                        </p:tgtEl>
                                      </p:cBhvr>
                                    </p:animEffect>
                                  </p:childTnLst>
                                </p:cTn>
                              </p:par>
                            </p:childTnLst>
                          </p:cTn>
                        </p:par>
                        <p:par>
                          <p:cTn id="24" fill="hold">
                            <p:stCondLst>
                              <p:cond delay="250"/>
                            </p:stCondLst>
                            <p:childTnLst>
                              <p:par>
                                <p:cTn id="25" presetID="22" presetClass="entr" presetSubtype="1"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250"/>
                                        <p:tgtEl>
                                          <p:spTgt spid="3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up)">
                                      <p:cBhvr>
                                        <p:cTn id="30" dur="250"/>
                                        <p:tgtEl>
                                          <p:spTgt spid="3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250"/>
                                        <p:tgtEl>
                                          <p:spTgt spid="36"/>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up)">
                                      <p:cBhvr>
                                        <p:cTn id="36" dur="250"/>
                                        <p:tgtEl>
                                          <p:spTgt spid="37"/>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up)">
                                      <p:cBhvr>
                                        <p:cTn id="39" dur="250"/>
                                        <p:tgtEl>
                                          <p:spTgt spid="3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250"/>
                                        <p:tgtEl>
                                          <p:spTgt spid="3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up)">
                                      <p:cBhvr>
                                        <p:cTn id="45" dur="250"/>
                                        <p:tgtEl>
                                          <p:spTgt spid="4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up)">
                                      <p:cBhvr>
                                        <p:cTn id="48" dur="250"/>
                                        <p:tgtEl>
                                          <p:spTgt spid="4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250"/>
                                        <p:tgtEl>
                                          <p:spTgt spid="4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up)">
                                      <p:cBhvr>
                                        <p:cTn id="54" dur="250"/>
                                        <p:tgtEl>
                                          <p:spTgt spid="43"/>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up)">
                                      <p:cBhvr>
                                        <p:cTn id="57" dur="250"/>
                                        <p:tgtEl>
                                          <p:spTgt spid="4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up)">
                                      <p:cBhvr>
                                        <p:cTn id="60" dur="250"/>
                                        <p:tgtEl>
                                          <p:spTgt spid="4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up)">
                                      <p:cBhvr>
                                        <p:cTn id="63" dur="250"/>
                                        <p:tgtEl>
                                          <p:spTgt spid="46"/>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wipe(up)">
                                      <p:cBhvr>
                                        <p:cTn id="66" dur="250"/>
                                        <p:tgtEl>
                                          <p:spTgt spid="4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up)">
                                      <p:cBhvr>
                                        <p:cTn id="69" dur="250"/>
                                        <p:tgtEl>
                                          <p:spTgt spid="4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up)">
                                      <p:cBhvr>
                                        <p:cTn id="72" dur="250"/>
                                        <p:tgtEl>
                                          <p:spTgt spid="4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up)">
                                      <p:cBhvr>
                                        <p:cTn id="75" dur="250"/>
                                        <p:tgtEl>
                                          <p:spTgt spid="50"/>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wipe(up)">
                                      <p:cBhvr>
                                        <p:cTn id="78" dur="250"/>
                                        <p:tgtEl>
                                          <p:spTgt spid="51"/>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up)">
                                      <p:cBhvr>
                                        <p:cTn id="81" dur="250"/>
                                        <p:tgtEl>
                                          <p:spTgt spid="52"/>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wipe(up)">
                                      <p:cBhvr>
                                        <p:cTn id="84" dur="250"/>
                                        <p:tgtEl>
                                          <p:spTgt spid="53"/>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up)">
                                      <p:cBhvr>
                                        <p:cTn id="87" dur="250"/>
                                        <p:tgtEl>
                                          <p:spTgt spid="54"/>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up)">
                                      <p:cBhvr>
                                        <p:cTn id="90" dur="250"/>
                                        <p:tgtEl>
                                          <p:spTgt spid="55"/>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wipe(up)">
                                      <p:cBhvr>
                                        <p:cTn id="93" dur="250"/>
                                        <p:tgtEl>
                                          <p:spTgt spid="56"/>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wipe(up)">
                                      <p:cBhvr>
                                        <p:cTn id="96" dur="250"/>
                                        <p:tgtEl>
                                          <p:spTgt spid="5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up)">
                                      <p:cBhvr>
                                        <p:cTn id="99" dur="250"/>
                                        <p:tgtEl>
                                          <p:spTgt spid="58"/>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wipe(up)">
                                      <p:cBhvr>
                                        <p:cTn id="102" dur="250"/>
                                        <p:tgtEl>
                                          <p:spTgt spid="59"/>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wipe(up)">
                                      <p:cBhvr>
                                        <p:cTn id="105" dur="250"/>
                                        <p:tgtEl>
                                          <p:spTgt spid="60"/>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wipe(up)">
                                      <p:cBhvr>
                                        <p:cTn id="108" dur="250"/>
                                        <p:tgtEl>
                                          <p:spTgt spid="61"/>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wipe(up)">
                                      <p:cBhvr>
                                        <p:cTn id="111" dur="250"/>
                                        <p:tgtEl>
                                          <p:spTgt spid="62"/>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ipe(up)">
                                      <p:cBhvr>
                                        <p:cTn id="114" dur="250"/>
                                        <p:tgtEl>
                                          <p:spTgt spid="63"/>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wipe(up)">
                                      <p:cBhvr>
                                        <p:cTn id="117" dur="250"/>
                                        <p:tgtEl>
                                          <p:spTgt spid="64"/>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137"/>
                                        </p:tgtEl>
                                        <p:attrNameLst>
                                          <p:attrName>style.visibility</p:attrName>
                                        </p:attrNameLst>
                                      </p:cBhvr>
                                      <p:to>
                                        <p:strVal val="visible"/>
                                      </p:to>
                                    </p:set>
                                    <p:animEffect transition="in" filter="wipe(up)">
                                      <p:cBhvr>
                                        <p:cTn id="120" dur="250"/>
                                        <p:tgtEl>
                                          <p:spTgt spid="137"/>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138"/>
                                        </p:tgtEl>
                                        <p:attrNameLst>
                                          <p:attrName>style.visibility</p:attrName>
                                        </p:attrNameLst>
                                      </p:cBhvr>
                                      <p:to>
                                        <p:strVal val="visible"/>
                                      </p:to>
                                    </p:set>
                                    <p:animEffect transition="in" filter="wipe(up)">
                                      <p:cBhvr>
                                        <p:cTn id="123" dur="250"/>
                                        <p:tgtEl>
                                          <p:spTgt spid="138"/>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139"/>
                                        </p:tgtEl>
                                        <p:attrNameLst>
                                          <p:attrName>style.visibility</p:attrName>
                                        </p:attrNameLst>
                                      </p:cBhvr>
                                      <p:to>
                                        <p:strVal val="visible"/>
                                      </p:to>
                                    </p:set>
                                    <p:animEffect transition="in" filter="wipe(up)">
                                      <p:cBhvr>
                                        <p:cTn id="126" dur="250"/>
                                        <p:tgtEl>
                                          <p:spTgt spid="139"/>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140"/>
                                        </p:tgtEl>
                                        <p:attrNameLst>
                                          <p:attrName>style.visibility</p:attrName>
                                        </p:attrNameLst>
                                      </p:cBhvr>
                                      <p:to>
                                        <p:strVal val="visible"/>
                                      </p:to>
                                    </p:set>
                                    <p:animEffect transition="in" filter="wipe(up)">
                                      <p:cBhvr>
                                        <p:cTn id="129" dur="250"/>
                                        <p:tgtEl>
                                          <p:spTgt spid="140"/>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141"/>
                                        </p:tgtEl>
                                        <p:attrNameLst>
                                          <p:attrName>style.visibility</p:attrName>
                                        </p:attrNameLst>
                                      </p:cBhvr>
                                      <p:to>
                                        <p:strVal val="visible"/>
                                      </p:to>
                                    </p:set>
                                    <p:animEffect transition="in" filter="wipe(up)">
                                      <p:cBhvr>
                                        <p:cTn id="132" dur="250"/>
                                        <p:tgtEl>
                                          <p:spTgt spid="141"/>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142"/>
                                        </p:tgtEl>
                                        <p:attrNameLst>
                                          <p:attrName>style.visibility</p:attrName>
                                        </p:attrNameLst>
                                      </p:cBhvr>
                                      <p:to>
                                        <p:strVal val="visible"/>
                                      </p:to>
                                    </p:set>
                                    <p:animEffect transition="in" filter="wipe(up)">
                                      <p:cBhvr>
                                        <p:cTn id="135" dur="250"/>
                                        <p:tgtEl>
                                          <p:spTgt spid="142"/>
                                        </p:tgtEl>
                                      </p:cBhvr>
                                    </p:animEffect>
                                  </p:childTnLst>
                                </p:cTn>
                              </p:par>
                              <p:par>
                                <p:cTn id="136" presetID="1" presetClass="entr" presetSubtype="0" fill="hold" nodeType="withEffect">
                                  <p:stCondLst>
                                    <p:cond delay="0"/>
                                  </p:stCondLst>
                                  <p:childTnLst>
                                    <p:set>
                                      <p:cBhvr>
                                        <p:cTn id="137" dur="1" fill="hold">
                                          <p:stCondLst>
                                            <p:cond delay="0"/>
                                          </p:stCondLst>
                                        </p:cTn>
                                        <p:tgtEl>
                                          <p:spTgt spid="175"/>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68"/>
                                        </p:tgtEl>
                                        <p:attrNameLst>
                                          <p:attrName>style.visibility</p:attrName>
                                        </p:attrNameLst>
                                      </p:cBhvr>
                                      <p:to>
                                        <p:strVal val="visible"/>
                                      </p:to>
                                    </p:set>
                                    <p:animEffect transition="in" filter="wipe(up)">
                                      <p:cBhvr>
                                        <p:cTn id="142" dur="250"/>
                                        <p:tgtEl>
                                          <p:spTgt spid="68"/>
                                        </p:tgtEl>
                                      </p:cBhvr>
                                    </p:animEffect>
                                  </p:childTnLst>
                                </p:cTn>
                              </p:par>
                              <p:par>
                                <p:cTn id="143" presetID="22" presetClass="entr" presetSubtype="1"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up)">
                                      <p:cBhvr>
                                        <p:cTn id="145" dur="250"/>
                                        <p:tgtEl>
                                          <p:spTgt spid="66"/>
                                        </p:tgtEl>
                                      </p:cBhvr>
                                    </p:animEffect>
                                  </p:childTnLst>
                                </p:cTn>
                              </p:par>
                              <p:par>
                                <p:cTn id="146" presetID="22" presetClass="entr" presetSubtype="1" fill="hold" nodeType="withEffect">
                                  <p:stCondLst>
                                    <p:cond delay="0"/>
                                  </p:stCondLst>
                                  <p:childTnLst>
                                    <p:set>
                                      <p:cBhvr>
                                        <p:cTn id="147" dur="1" fill="hold">
                                          <p:stCondLst>
                                            <p:cond delay="0"/>
                                          </p:stCondLst>
                                        </p:cTn>
                                        <p:tgtEl>
                                          <p:spTgt spid="145"/>
                                        </p:tgtEl>
                                        <p:attrNameLst>
                                          <p:attrName>style.visibility</p:attrName>
                                        </p:attrNameLst>
                                      </p:cBhvr>
                                      <p:to>
                                        <p:strVal val="visible"/>
                                      </p:to>
                                    </p:set>
                                    <p:animEffect transition="in" filter="wipe(up)">
                                      <p:cBhvr>
                                        <p:cTn id="148" dur="250"/>
                                        <p:tgtEl>
                                          <p:spTgt spid="145"/>
                                        </p:tgtEl>
                                      </p:cBhvr>
                                    </p:animEffect>
                                  </p:childTnLst>
                                </p:cTn>
                              </p:par>
                            </p:childTnLst>
                          </p:cTn>
                        </p:par>
                        <p:par>
                          <p:cTn id="149" fill="hold">
                            <p:stCondLst>
                              <p:cond delay="250"/>
                            </p:stCondLst>
                            <p:childTnLst>
                              <p:par>
                                <p:cTn id="150" presetID="22" presetClass="entr" presetSubtype="1" fill="hold" grpId="0" nodeType="after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up)">
                                      <p:cBhvr>
                                        <p:cTn id="152" dur="250"/>
                                        <p:tgtEl>
                                          <p:spTgt spid="10"/>
                                        </p:tgtEl>
                                      </p:cBhvr>
                                    </p:animEffect>
                                  </p:childTnLst>
                                </p:cTn>
                              </p:par>
                              <p:par>
                                <p:cTn id="153" presetID="22" presetClass="entr" presetSubtype="1" fill="hold" grpId="0" nodeType="withEffect">
                                  <p:stCondLst>
                                    <p:cond delay="0"/>
                                  </p:stCondLst>
                                  <p:childTnLst>
                                    <p:set>
                                      <p:cBhvr>
                                        <p:cTn id="154" dur="1" fill="hold">
                                          <p:stCondLst>
                                            <p:cond delay="0"/>
                                          </p:stCondLst>
                                        </p:cTn>
                                        <p:tgtEl>
                                          <p:spTgt spid="11"/>
                                        </p:tgtEl>
                                        <p:attrNameLst>
                                          <p:attrName>style.visibility</p:attrName>
                                        </p:attrNameLst>
                                      </p:cBhvr>
                                      <p:to>
                                        <p:strVal val="visible"/>
                                      </p:to>
                                    </p:set>
                                    <p:animEffect transition="in" filter="wipe(up)">
                                      <p:cBhvr>
                                        <p:cTn id="155" dur="250"/>
                                        <p:tgtEl>
                                          <p:spTgt spid="11"/>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12"/>
                                        </p:tgtEl>
                                        <p:attrNameLst>
                                          <p:attrName>style.visibility</p:attrName>
                                        </p:attrNameLst>
                                      </p:cBhvr>
                                      <p:to>
                                        <p:strVal val="visible"/>
                                      </p:to>
                                    </p:set>
                                    <p:animEffect transition="in" filter="wipe(up)">
                                      <p:cBhvr>
                                        <p:cTn id="158" dur="250"/>
                                        <p:tgtEl>
                                          <p:spTgt spid="12"/>
                                        </p:tgtEl>
                                      </p:cBhvr>
                                    </p:animEffect>
                                  </p:childTnLst>
                                </p:cTn>
                              </p:par>
                              <p:par>
                                <p:cTn id="159" presetID="22" presetClass="entr" presetSubtype="1" fill="hold" grpId="0" nodeType="withEffect">
                                  <p:stCondLst>
                                    <p:cond delay="0"/>
                                  </p:stCondLst>
                                  <p:childTnLst>
                                    <p:set>
                                      <p:cBhvr>
                                        <p:cTn id="160" dur="1" fill="hold">
                                          <p:stCondLst>
                                            <p:cond delay="0"/>
                                          </p:stCondLst>
                                        </p:cTn>
                                        <p:tgtEl>
                                          <p:spTgt spid="13"/>
                                        </p:tgtEl>
                                        <p:attrNameLst>
                                          <p:attrName>style.visibility</p:attrName>
                                        </p:attrNameLst>
                                      </p:cBhvr>
                                      <p:to>
                                        <p:strVal val="visible"/>
                                      </p:to>
                                    </p:set>
                                    <p:animEffect transition="in" filter="wipe(up)">
                                      <p:cBhvr>
                                        <p:cTn id="161" dur="250"/>
                                        <p:tgtEl>
                                          <p:spTgt spid="13"/>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14"/>
                                        </p:tgtEl>
                                        <p:attrNameLst>
                                          <p:attrName>style.visibility</p:attrName>
                                        </p:attrNameLst>
                                      </p:cBhvr>
                                      <p:to>
                                        <p:strVal val="visible"/>
                                      </p:to>
                                    </p:set>
                                    <p:animEffect transition="in" filter="wipe(up)">
                                      <p:cBhvr>
                                        <p:cTn id="164" dur="250"/>
                                        <p:tgtEl>
                                          <p:spTgt spid="14"/>
                                        </p:tgtEl>
                                      </p:cBhvr>
                                    </p:animEffect>
                                  </p:childTnLst>
                                </p:cTn>
                              </p:par>
                              <p:par>
                                <p:cTn id="165" presetID="22" presetClass="entr" presetSubtype="1" fill="hold" grpId="0" nodeType="withEffect">
                                  <p:stCondLst>
                                    <p:cond delay="0"/>
                                  </p:stCondLst>
                                  <p:childTnLst>
                                    <p:set>
                                      <p:cBhvr>
                                        <p:cTn id="166" dur="1" fill="hold">
                                          <p:stCondLst>
                                            <p:cond delay="0"/>
                                          </p:stCondLst>
                                        </p:cTn>
                                        <p:tgtEl>
                                          <p:spTgt spid="15"/>
                                        </p:tgtEl>
                                        <p:attrNameLst>
                                          <p:attrName>style.visibility</p:attrName>
                                        </p:attrNameLst>
                                      </p:cBhvr>
                                      <p:to>
                                        <p:strVal val="visible"/>
                                      </p:to>
                                    </p:set>
                                    <p:animEffect transition="in" filter="wipe(up)">
                                      <p:cBhvr>
                                        <p:cTn id="167" dur="250"/>
                                        <p:tgtEl>
                                          <p:spTgt spid="15"/>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76"/>
                                        </p:tgtEl>
                                        <p:attrNameLst>
                                          <p:attrName>style.visibility</p:attrName>
                                        </p:attrNameLst>
                                      </p:cBhvr>
                                      <p:to>
                                        <p:strVal val="visible"/>
                                      </p:to>
                                    </p:set>
                                    <p:animEffect transition="in" filter="wipe(up)">
                                      <p:cBhvr>
                                        <p:cTn id="170" dur="250"/>
                                        <p:tgtEl>
                                          <p:spTgt spid="7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wipe(up)">
                                      <p:cBhvr>
                                        <p:cTn id="175" dur="250"/>
                                        <p:tgtEl>
                                          <p:spTgt spid="65"/>
                                        </p:tgtEl>
                                      </p:cBhvr>
                                    </p:animEffect>
                                  </p:childTnLst>
                                </p:cTn>
                              </p:par>
                              <p:par>
                                <p:cTn id="176" presetID="22" presetClass="entr" presetSubtype="1" fill="hold" nodeType="withEffect">
                                  <p:stCondLst>
                                    <p:cond delay="0"/>
                                  </p:stCondLst>
                                  <p:childTnLst>
                                    <p:set>
                                      <p:cBhvr>
                                        <p:cTn id="177" dur="1" fill="hold">
                                          <p:stCondLst>
                                            <p:cond delay="0"/>
                                          </p:stCondLst>
                                        </p:cTn>
                                        <p:tgtEl>
                                          <p:spTgt spid="67"/>
                                        </p:tgtEl>
                                        <p:attrNameLst>
                                          <p:attrName>style.visibility</p:attrName>
                                        </p:attrNameLst>
                                      </p:cBhvr>
                                      <p:to>
                                        <p:strVal val="visible"/>
                                      </p:to>
                                    </p:set>
                                    <p:animEffect transition="in" filter="wipe(up)">
                                      <p:cBhvr>
                                        <p:cTn id="178" dur="250"/>
                                        <p:tgtEl>
                                          <p:spTgt spid="67"/>
                                        </p:tgtEl>
                                      </p:cBhvr>
                                    </p:animEffect>
                                  </p:childTnLst>
                                </p:cTn>
                              </p:par>
                            </p:childTnLst>
                          </p:cTn>
                        </p:par>
                        <p:par>
                          <p:cTn id="179" fill="hold">
                            <p:stCondLst>
                              <p:cond delay="250"/>
                            </p:stCondLst>
                            <p:childTnLst>
                              <p:par>
                                <p:cTn id="180" presetID="22" presetClass="entr" presetSubtype="1" fill="hold" grpId="0" nodeType="afterEffect">
                                  <p:stCondLst>
                                    <p:cond delay="0"/>
                                  </p:stCondLst>
                                  <p:childTnLst>
                                    <p:set>
                                      <p:cBhvr>
                                        <p:cTn id="181" dur="1" fill="hold">
                                          <p:stCondLst>
                                            <p:cond delay="0"/>
                                          </p:stCondLst>
                                        </p:cTn>
                                        <p:tgtEl>
                                          <p:spTgt spid="22"/>
                                        </p:tgtEl>
                                        <p:attrNameLst>
                                          <p:attrName>style.visibility</p:attrName>
                                        </p:attrNameLst>
                                      </p:cBhvr>
                                      <p:to>
                                        <p:strVal val="visible"/>
                                      </p:to>
                                    </p:set>
                                    <p:animEffect transition="in" filter="wipe(up)">
                                      <p:cBhvr>
                                        <p:cTn id="182" dur="250"/>
                                        <p:tgtEl>
                                          <p:spTgt spid="22"/>
                                        </p:tgtEl>
                                      </p:cBhvr>
                                    </p:animEffect>
                                  </p:childTnLst>
                                </p:cTn>
                              </p:par>
                              <p:par>
                                <p:cTn id="183" presetID="22" presetClass="entr" presetSubtype="1" fill="hold" grpId="0" nodeType="withEffect">
                                  <p:stCondLst>
                                    <p:cond delay="0"/>
                                  </p:stCondLst>
                                  <p:childTnLst>
                                    <p:set>
                                      <p:cBhvr>
                                        <p:cTn id="184" dur="1" fill="hold">
                                          <p:stCondLst>
                                            <p:cond delay="0"/>
                                          </p:stCondLst>
                                        </p:cTn>
                                        <p:tgtEl>
                                          <p:spTgt spid="23"/>
                                        </p:tgtEl>
                                        <p:attrNameLst>
                                          <p:attrName>style.visibility</p:attrName>
                                        </p:attrNameLst>
                                      </p:cBhvr>
                                      <p:to>
                                        <p:strVal val="visible"/>
                                      </p:to>
                                    </p:set>
                                    <p:animEffect transition="in" filter="wipe(up)">
                                      <p:cBhvr>
                                        <p:cTn id="185" dur="250"/>
                                        <p:tgtEl>
                                          <p:spTgt spid="23"/>
                                        </p:tgtEl>
                                      </p:cBhvr>
                                    </p:animEffect>
                                  </p:childTnLst>
                                </p:cTn>
                              </p:par>
                              <p:par>
                                <p:cTn id="186" presetID="22" presetClass="entr" presetSubtype="1" fill="hold" grpId="0" nodeType="withEffect">
                                  <p:stCondLst>
                                    <p:cond delay="0"/>
                                  </p:stCondLst>
                                  <p:childTnLst>
                                    <p:set>
                                      <p:cBhvr>
                                        <p:cTn id="187" dur="1" fill="hold">
                                          <p:stCondLst>
                                            <p:cond delay="0"/>
                                          </p:stCondLst>
                                        </p:cTn>
                                        <p:tgtEl>
                                          <p:spTgt spid="24"/>
                                        </p:tgtEl>
                                        <p:attrNameLst>
                                          <p:attrName>style.visibility</p:attrName>
                                        </p:attrNameLst>
                                      </p:cBhvr>
                                      <p:to>
                                        <p:strVal val="visible"/>
                                      </p:to>
                                    </p:set>
                                    <p:animEffect transition="in" filter="wipe(up)">
                                      <p:cBhvr>
                                        <p:cTn id="188" dur="250"/>
                                        <p:tgtEl>
                                          <p:spTgt spid="24"/>
                                        </p:tgtEl>
                                      </p:cBhvr>
                                    </p:animEffect>
                                  </p:childTnLst>
                                </p:cTn>
                              </p:par>
                              <p:par>
                                <p:cTn id="189" presetID="22" presetClass="entr" presetSubtype="1" fill="hold" grpId="0" nodeType="withEffect">
                                  <p:stCondLst>
                                    <p:cond delay="0"/>
                                  </p:stCondLst>
                                  <p:childTnLst>
                                    <p:set>
                                      <p:cBhvr>
                                        <p:cTn id="190" dur="1" fill="hold">
                                          <p:stCondLst>
                                            <p:cond delay="0"/>
                                          </p:stCondLst>
                                        </p:cTn>
                                        <p:tgtEl>
                                          <p:spTgt spid="25"/>
                                        </p:tgtEl>
                                        <p:attrNameLst>
                                          <p:attrName>style.visibility</p:attrName>
                                        </p:attrNameLst>
                                      </p:cBhvr>
                                      <p:to>
                                        <p:strVal val="visible"/>
                                      </p:to>
                                    </p:set>
                                    <p:animEffect transition="in" filter="wipe(up)">
                                      <p:cBhvr>
                                        <p:cTn id="191" dur="250"/>
                                        <p:tgtEl>
                                          <p:spTgt spid="25"/>
                                        </p:tgtEl>
                                      </p:cBhvr>
                                    </p:animEffect>
                                  </p:childTnLst>
                                </p:cTn>
                              </p:par>
                              <p:par>
                                <p:cTn id="192" presetID="22" presetClass="entr" presetSubtype="1" fill="hold" grpId="0" nodeType="withEffect">
                                  <p:stCondLst>
                                    <p:cond delay="0"/>
                                  </p:stCondLst>
                                  <p:childTnLst>
                                    <p:set>
                                      <p:cBhvr>
                                        <p:cTn id="193" dur="1" fill="hold">
                                          <p:stCondLst>
                                            <p:cond delay="0"/>
                                          </p:stCondLst>
                                        </p:cTn>
                                        <p:tgtEl>
                                          <p:spTgt spid="26"/>
                                        </p:tgtEl>
                                        <p:attrNameLst>
                                          <p:attrName>style.visibility</p:attrName>
                                        </p:attrNameLst>
                                      </p:cBhvr>
                                      <p:to>
                                        <p:strVal val="visible"/>
                                      </p:to>
                                    </p:set>
                                    <p:animEffect transition="in" filter="wipe(up)">
                                      <p:cBhvr>
                                        <p:cTn id="194" dur="250"/>
                                        <p:tgtEl>
                                          <p:spTgt spid="26"/>
                                        </p:tgtEl>
                                      </p:cBhvr>
                                    </p:animEffect>
                                  </p:childTnLst>
                                </p:cTn>
                              </p:par>
                              <p:par>
                                <p:cTn id="195" presetID="22" presetClass="entr" presetSubtype="1" fill="hold" grpId="0" nodeType="withEffect">
                                  <p:stCondLst>
                                    <p:cond delay="0"/>
                                  </p:stCondLst>
                                  <p:childTnLst>
                                    <p:set>
                                      <p:cBhvr>
                                        <p:cTn id="196" dur="1" fill="hold">
                                          <p:stCondLst>
                                            <p:cond delay="0"/>
                                          </p:stCondLst>
                                        </p:cTn>
                                        <p:tgtEl>
                                          <p:spTgt spid="27"/>
                                        </p:tgtEl>
                                        <p:attrNameLst>
                                          <p:attrName>style.visibility</p:attrName>
                                        </p:attrNameLst>
                                      </p:cBhvr>
                                      <p:to>
                                        <p:strVal val="visible"/>
                                      </p:to>
                                    </p:set>
                                    <p:animEffect transition="in" filter="wipe(up)">
                                      <p:cBhvr>
                                        <p:cTn id="197" dur="250"/>
                                        <p:tgtEl>
                                          <p:spTgt spid="27"/>
                                        </p:tgtEl>
                                      </p:cBhvr>
                                    </p:animEffect>
                                  </p:childTnLst>
                                </p:cTn>
                              </p:par>
                              <p:par>
                                <p:cTn id="198" presetID="22" presetClass="entr" presetSubtype="1" fill="hold" grpId="0" nodeType="withEffect">
                                  <p:stCondLst>
                                    <p:cond delay="0"/>
                                  </p:stCondLst>
                                  <p:childTnLst>
                                    <p:set>
                                      <p:cBhvr>
                                        <p:cTn id="199" dur="1" fill="hold">
                                          <p:stCondLst>
                                            <p:cond delay="0"/>
                                          </p:stCondLst>
                                        </p:cTn>
                                        <p:tgtEl>
                                          <p:spTgt spid="77"/>
                                        </p:tgtEl>
                                        <p:attrNameLst>
                                          <p:attrName>style.visibility</p:attrName>
                                        </p:attrNameLst>
                                      </p:cBhvr>
                                      <p:to>
                                        <p:strVal val="visible"/>
                                      </p:to>
                                    </p:set>
                                    <p:animEffect transition="in" filter="wipe(up)">
                                      <p:cBhvr>
                                        <p:cTn id="200" dur="250"/>
                                        <p:tgtEl>
                                          <p:spTgt spid="77"/>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nodeType="click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wipe(up)">
                                      <p:cBhvr>
                                        <p:cTn id="205" dur="250"/>
                                        <p:tgtEl>
                                          <p:spTgt spid="70"/>
                                        </p:tgtEl>
                                      </p:cBhvr>
                                    </p:animEffect>
                                  </p:childTnLst>
                                </p:cTn>
                              </p:par>
                              <p:par>
                                <p:cTn id="206" presetID="22" presetClass="entr" presetSubtype="1" fill="hold" nodeType="withEffect">
                                  <p:stCondLst>
                                    <p:cond delay="0"/>
                                  </p:stCondLst>
                                  <p:childTnLst>
                                    <p:set>
                                      <p:cBhvr>
                                        <p:cTn id="207" dur="1" fill="hold">
                                          <p:stCondLst>
                                            <p:cond delay="0"/>
                                          </p:stCondLst>
                                        </p:cTn>
                                        <p:tgtEl>
                                          <p:spTgt spid="69"/>
                                        </p:tgtEl>
                                        <p:attrNameLst>
                                          <p:attrName>style.visibility</p:attrName>
                                        </p:attrNameLst>
                                      </p:cBhvr>
                                      <p:to>
                                        <p:strVal val="visible"/>
                                      </p:to>
                                    </p:set>
                                    <p:animEffect transition="in" filter="wipe(up)">
                                      <p:cBhvr>
                                        <p:cTn id="208" dur="250"/>
                                        <p:tgtEl>
                                          <p:spTgt spid="69"/>
                                        </p:tgtEl>
                                      </p:cBhvr>
                                    </p:animEffect>
                                  </p:childTnLst>
                                </p:cTn>
                              </p:par>
                            </p:childTnLst>
                          </p:cTn>
                        </p:par>
                        <p:par>
                          <p:cTn id="209" fill="hold">
                            <p:stCondLst>
                              <p:cond delay="250"/>
                            </p:stCondLst>
                            <p:childTnLst>
                              <p:par>
                                <p:cTn id="210" presetID="22" presetClass="entr" presetSubtype="1" fill="hold" grpId="0" nodeType="afterEffect">
                                  <p:stCondLst>
                                    <p:cond delay="0"/>
                                  </p:stCondLst>
                                  <p:childTnLst>
                                    <p:set>
                                      <p:cBhvr>
                                        <p:cTn id="211" dur="1" fill="hold">
                                          <p:stCondLst>
                                            <p:cond delay="0"/>
                                          </p:stCondLst>
                                        </p:cTn>
                                        <p:tgtEl>
                                          <p:spTgt spid="16"/>
                                        </p:tgtEl>
                                        <p:attrNameLst>
                                          <p:attrName>style.visibility</p:attrName>
                                        </p:attrNameLst>
                                      </p:cBhvr>
                                      <p:to>
                                        <p:strVal val="visible"/>
                                      </p:to>
                                    </p:set>
                                    <p:animEffect transition="in" filter="wipe(up)">
                                      <p:cBhvr>
                                        <p:cTn id="212" dur="250"/>
                                        <p:tgtEl>
                                          <p:spTgt spid="16"/>
                                        </p:tgtEl>
                                      </p:cBhvr>
                                    </p:animEffect>
                                  </p:childTnLst>
                                </p:cTn>
                              </p:par>
                              <p:par>
                                <p:cTn id="213" presetID="22" presetClass="entr" presetSubtype="1" fill="hold" grpId="0" nodeType="withEffect">
                                  <p:stCondLst>
                                    <p:cond delay="0"/>
                                  </p:stCondLst>
                                  <p:childTnLst>
                                    <p:set>
                                      <p:cBhvr>
                                        <p:cTn id="214" dur="1" fill="hold">
                                          <p:stCondLst>
                                            <p:cond delay="0"/>
                                          </p:stCondLst>
                                        </p:cTn>
                                        <p:tgtEl>
                                          <p:spTgt spid="17"/>
                                        </p:tgtEl>
                                        <p:attrNameLst>
                                          <p:attrName>style.visibility</p:attrName>
                                        </p:attrNameLst>
                                      </p:cBhvr>
                                      <p:to>
                                        <p:strVal val="visible"/>
                                      </p:to>
                                    </p:set>
                                    <p:animEffect transition="in" filter="wipe(up)">
                                      <p:cBhvr>
                                        <p:cTn id="215" dur="250"/>
                                        <p:tgtEl>
                                          <p:spTgt spid="17"/>
                                        </p:tgtEl>
                                      </p:cBhvr>
                                    </p:animEffect>
                                  </p:childTnLst>
                                </p:cTn>
                              </p:par>
                              <p:par>
                                <p:cTn id="216" presetID="22" presetClass="entr" presetSubtype="1" fill="hold" grpId="0" nodeType="withEffect">
                                  <p:stCondLst>
                                    <p:cond delay="0"/>
                                  </p:stCondLst>
                                  <p:childTnLst>
                                    <p:set>
                                      <p:cBhvr>
                                        <p:cTn id="217" dur="1" fill="hold">
                                          <p:stCondLst>
                                            <p:cond delay="0"/>
                                          </p:stCondLst>
                                        </p:cTn>
                                        <p:tgtEl>
                                          <p:spTgt spid="18"/>
                                        </p:tgtEl>
                                        <p:attrNameLst>
                                          <p:attrName>style.visibility</p:attrName>
                                        </p:attrNameLst>
                                      </p:cBhvr>
                                      <p:to>
                                        <p:strVal val="visible"/>
                                      </p:to>
                                    </p:set>
                                    <p:animEffect transition="in" filter="wipe(up)">
                                      <p:cBhvr>
                                        <p:cTn id="218" dur="250"/>
                                        <p:tgtEl>
                                          <p:spTgt spid="18"/>
                                        </p:tgtEl>
                                      </p:cBhvr>
                                    </p:animEffect>
                                  </p:childTnLst>
                                </p:cTn>
                              </p:par>
                              <p:par>
                                <p:cTn id="219" presetID="22" presetClass="entr" presetSubtype="1" fill="hold" grpId="0" nodeType="withEffect">
                                  <p:stCondLst>
                                    <p:cond delay="0"/>
                                  </p:stCondLst>
                                  <p:childTnLst>
                                    <p:set>
                                      <p:cBhvr>
                                        <p:cTn id="220" dur="1" fill="hold">
                                          <p:stCondLst>
                                            <p:cond delay="0"/>
                                          </p:stCondLst>
                                        </p:cTn>
                                        <p:tgtEl>
                                          <p:spTgt spid="19"/>
                                        </p:tgtEl>
                                        <p:attrNameLst>
                                          <p:attrName>style.visibility</p:attrName>
                                        </p:attrNameLst>
                                      </p:cBhvr>
                                      <p:to>
                                        <p:strVal val="visible"/>
                                      </p:to>
                                    </p:set>
                                    <p:animEffect transition="in" filter="wipe(up)">
                                      <p:cBhvr>
                                        <p:cTn id="221" dur="250"/>
                                        <p:tgtEl>
                                          <p:spTgt spid="19"/>
                                        </p:tgtEl>
                                      </p:cBhvr>
                                    </p:animEffect>
                                  </p:childTnLst>
                                </p:cTn>
                              </p:par>
                              <p:par>
                                <p:cTn id="222" presetID="22" presetClass="entr" presetSubtype="1" fill="hold" grpId="0" nodeType="withEffect">
                                  <p:stCondLst>
                                    <p:cond delay="0"/>
                                  </p:stCondLst>
                                  <p:childTnLst>
                                    <p:set>
                                      <p:cBhvr>
                                        <p:cTn id="223" dur="1" fill="hold">
                                          <p:stCondLst>
                                            <p:cond delay="0"/>
                                          </p:stCondLst>
                                        </p:cTn>
                                        <p:tgtEl>
                                          <p:spTgt spid="20"/>
                                        </p:tgtEl>
                                        <p:attrNameLst>
                                          <p:attrName>style.visibility</p:attrName>
                                        </p:attrNameLst>
                                      </p:cBhvr>
                                      <p:to>
                                        <p:strVal val="visible"/>
                                      </p:to>
                                    </p:set>
                                    <p:animEffect transition="in" filter="wipe(up)">
                                      <p:cBhvr>
                                        <p:cTn id="224" dur="250"/>
                                        <p:tgtEl>
                                          <p:spTgt spid="20"/>
                                        </p:tgtEl>
                                      </p:cBhvr>
                                    </p:animEffect>
                                  </p:childTnLst>
                                </p:cTn>
                              </p:par>
                              <p:par>
                                <p:cTn id="225" presetID="22" presetClass="entr" presetSubtype="1" fill="hold" grpId="0" nodeType="withEffect">
                                  <p:stCondLst>
                                    <p:cond delay="0"/>
                                  </p:stCondLst>
                                  <p:childTnLst>
                                    <p:set>
                                      <p:cBhvr>
                                        <p:cTn id="226" dur="1" fill="hold">
                                          <p:stCondLst>
                                            <p:cond delay="0"/>
                                          </p:stCondLst>
                                        </p:cTn>
                                        <p:tgtEl>
                                          <p:spTgt spid="21"/>
                                        </p:tgtEl>
                                        <p:attrNameLst>
                                          <p:attrName>style.visibility</p:attrName>
                                        </p:attrNameLst>
                                      </p:cBhvr>
                                      <p:to>
                                        <p:strVal val="visible"/>
                                      </p:to>
                                    </p:set>
                                    <p:animEffect transition="in" filter="wipe(up)">
                                      <p:cBhvr>
                                        <p:cTn id="227" dur="250"/>
                                        <p:tgtEl>
                                          <p:spTgt spid="21"/>
                                        </p:tgtEl>
                                      </p:cBhvr>
                                    </p:animEffect>
                                  </p:childTnLst>
                                </p:cTn>
                              </p:par>
                              <p:par>
                                <p:cTn id="228" presetID="22" presetClass="entr" presetSubtype="1" fill="hold" grpId="0" nodeType="withEffect">
                                  <p:stCondLst>
                                    <p:cond delay="0"/>
                                  </p:stCondLst>
                                  <p:childTnLst>
                                    <p:set>
                                      <p:cBhvr>
                                        <p:cTn id="229" dur="1" fill="hold">
                                          <p:stCondLst>
                                            <p:cond delay="0"/>
                                          </p:stCondLst>
                                        </p:cTn>
                                        <p:tgtEl>
                                          <p:spTgt spid="78"/>
                                        </p:tgtEl>
                                        <p:attrNameLst>
                                          <p:attrName>style.visibility</p:attrName>
                                        </p:attrNameLst>
                                      </p:cBhvr>
                                      <p:to>
                                        <p:strVal val="visible"/>
                                      </p:to>
                                    </p:set>
                                    <p:animEffect transition="in" filter="wipe(up)">
                                      <p:cBhvr>
                                        <p:cTn id="230" dur="250"/>
                                        <p:tgtEl>
                                          <p:spTgt spid="78"/>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0"/>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81"/>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82"/>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83"/>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84"/>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85"/>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6"/>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7"/>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8"/>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8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0"/>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1"/>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2"/>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3"/>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94"/>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95"/>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96"/>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33"/>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163"/>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66"/>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69"/>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8"/>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childTnLst>
                                    <p:set>
                                      <p:cBhvr>
                                        <p:cTn id="282" dur="1" fill="hold">
                                          <p:stCondLst>
                                            <p:cond delay="0"/>
                                          </p:stCondLst>
                                        </p:cTn>
                                        <p:tgtEl>
                                          <p:spTgt spid="97"/>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8"/>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0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01"/>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2"/>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3"/>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04"/>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106"/>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107"/>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108"/>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109"/>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110"/>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11"/>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13"/>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114"/>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135"/>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64"/>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67"/>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70"/>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7"/>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1" fill="hold" nodeType="click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wipe(up)">
                                      <p:cBhvr>
                                        <p:cTn id="331" dur="250"/>
                                        <p:tgtEl>
                                          <p:spTgt spid="146"/>
                                        </p:tgtEl>
                                      </p:cBhvr>
                                    </p:animEffect>
                                  </p:childTnLst>
                                </p:cTn>
                              </p:par>
                              <p:par>
                                <p:cTn id="332" presetID="22" presetClass="entr" presetSubtype="1" fill="hold"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wipe(up)">
                                      <p:cBhvr>
                                        <p:cTn id="334" dur="250"/>
                                        <p:tgtEl>
                                          <p:spTgt spid="147"/>
                                        </p:tgtEl>
                                      </p:cBhvr>
                                    </p:animEffect>
                                  </p:childTnLst>
                                </p:cTn>
                              </p:par>
                              <p:par>
                                <p:cTn id="335" presetID="22" presetClass="entr" presetSubtype="1" fill="hold"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wipe(up)">
                                      <p:cBhvr>
                                        <p:cTn id="337" dur="250"/>
                                        <p:tgtEl>
                                          <p:spTgt spid="148"/>
                                        </p:tgtEl>
                                      </p:cBhvr>
                                    </p:animEffect>
                                  </p:childTnLst>
                                </p:cTn>
                              </p:par>
                              <p:par>
                                <p:cTn id="338" presetID="22" presetClass="entr" presetSubtype="1" fill="hold" nodeType="withEffect">
                                  <p:stCondLst>
                                    <p:cond delay="0"/>
                                  </p:stCondLst>
                                  <p:childTnLst>
                                    <p:set>
                                      <p:cBhvr>
                                        <p:cTn id="339" dur="1" fill="hold">
                                          <p:stCondLst>
                                            <p:cond delay="0"/>
                                          </p:stCondLst>
                                        </p:cTn>
                                        <p:tgtEl>
                                          <p:spTgt spid="150"/>
                                        </p:tgtEl>
                                        <p:attrNameLst>
                                          <p:attrName>style.visibility</p:attrName>
                                        </p:attrNameLst>
                                      </p:cBhvr>
                                      <p:to>
                                        <p:strVal val="visible"/>
                                      </p:to>
                                    </p:set>
                                    <p:animEffect transition="in" filter="wipe(up)">
                                      <p:cBhvr>
                                        <p:cTn id="340" dur="250"/>
                                        <p:tgtEl>
                                          <p:spTgt spid="150"/>
                                        </p:tgtEl>
                                      </p:cBhvr>
                                    </p:animEffect>
                                  </p:childTnLst>
                                </p:cTn>
                              </p:par>
                              <p:par>
                                <p:cTn id="341" presetID="22" presetClass="entr" presetSubtype="1" fill="hold" nodeType="withEffect">
                                  <p:stCondLst>
                                    <p:cond delay="0"/>
                                  </p:stCondLst>
                                  <p:childTnLst>
                                    <p:set>
                                      <p:cBhvr>
                                        <p:cTn id="342" dur="1" fill="hold">
                                          <p:stCondLst>
                                            <p:cond delay="0"/>
                                          </p:stCondLst>
                                        </p:cTn>
                                        <p:tgtEl>
                                          <p:spTgt spid="149"/>
                                        </p:tgtEl>
                                        <p:attrNameLst>
                                          <p:attrName>style.visibility</p:attrName>
                                        </p:attrNameLst>
                                      </p:cBhvr>
                                      <p:to>
                                        <p:strVal val="visible"/>
                                      </p:to>
                                    </p:set>
                                    <p:animEffect transition="in" filter="wipe(up)">
                                      <p:cBhvr>
                                        <p:cTn id="343" dur="250"/>
                                        <p:tgtEl>
                                          <p:spTgt spid="149"/>
                                        </p:tgtEl>
                                      </p:cBhvr>
                                    </p:animEffect>
                                  </p:childTnLst>
                                </p:cTn>
                              </p:par>
                              <p:par>
                                <p:cTn id="344" presetID="22" presetClass="entr" presetSubtype="1" fill="hold" nodeType="withEffect">
                                  <p:stCondLst>
                                    <p:cond delay="0"/>
                                  </p:stCondLst>
                                  <p:childTnLst>
                                    <p:set>
                                      <p:cBhvr>
                                        <p:cTn id="345" dur="1" fill="hold">
                                          <p:stCondLst>
                                            <p:cond delay="0"/>
                                          </p:stCondLst>
                                        </p:cTn>
                                        <p:tgtEl>
                                          <p:spTgt spid="151"/>
                                        </p:tgtEl>
                                        <p:attrNameLst>
                                          <p:attrName>style.visibility</p:attrName>
                                        </p:attrNameLst>
                                      </p:cBhvr>
                                      <p:to>
                                        <p:strVal val="visible"/>
                                      </p:to>
                                    </p:set>
                                    <p:animEffect transition="in" filter="wipe(up)">
                                      <p:cBhvr>
                                        <p:cTn id="346" dur="250"/>
                                        <p:tgtEl>
                                          <p:spTgt spid="151"/>
                                        </p:tgtEl>
                                      </p:cBhvr>
                                    </p:animEffect>
                                  </p:childTnLst>
                                </p:cTn>
                              </p:par>
                              <p:par>
                                <p:cTn id="347" presetID="22" presetClass="entr" presetSubtype="1" fill="hold" nodeType="withEffect">
                                  <p:stCondLst>
                                    <p:cond delay="0"/>
                                  </p:stCondLst>
                                  <p:childTnLst>
                                    <p:set>
                                      <p:cBhvr>
                                        <p:cTn id="348" dur="1" fill="hold">
                                          <p:stCondLst>
                                            <p:cond delay="0"/>
                                          </p:stCondLst>
                                        </p:cTn>
                                        <p:tgtEl>
                                          <p:spTgt spid="152"/>
                                        </p:tgtEl>
                                        <p:attrNameLst>
                                          <p:attrName>style.visibility</p:attrName>
                                        </p:attrNameLst>
                                      </p:cBhvr>
                                      <p:to>
                                        <p:strVal val="visible"/>
                                      </p:to>
                                    </p:set>
                                    <p:animEffect transition="in" filter="wipe(up)">
                                      <p:cBhvr>
                                        <p:cTn id="349" dur="250"/>
                                        <p:tgtEl>
                                          <p:spTgt spid="152"/>
                                        </p:tgtEl>
                                      </p:cBhvr>
                                    </p:animEffect>
                                  </p:childTnLst>
                                </p:cTn>
                              </p:par>
                              <p:par>
                                <p:cTn id="350" presetID="22" presetClass="entr" presetSubtype="1" fill="hold" nodeType="withEffect">
                                  <p:stCondLst>
                                    <p:cond delay="0"/>
                                  </p:stCondLst>
                                  <p:childTnLst>
                                    <p:set>
                                      <p:cBhvr>
                                        <p:cTn id="351" dur="1" fill="hold">
                                          <p:stCondLst>
                                            <p:cond delay="0"/>
                                          </p:stCondLst>
                                        </p:cTn>
                                        <p:tgtEl>
                                          <p:spTgt spid="154"/>
                                        </p:tgtEl>
                                        <p:attrNameLst>
                                          <p:attrName>style.visibility</p:attrName>
                                        </p:attrNameLst>
                                      </p:cBhvr>
                                      <p:to>
                                        <p:strVal val="visible"/>
                                      </p:to>
                                    </p:set>
                                    <p:animEffect transition="in" filter="wipe(up)">
                                      <p:cBhvr>
                                        <p:cTn id="352" dur="250"/>
                                        <p:tgtEl>
                                          <p:spTgt spid="154"/>
                                        </p:tgtEl>
                                      </p:cBhvr>
                                    </p:animEffect>
                                  </p:childTnLst>
                                </p:cTn>
                              </p:par>
                              <p:par>
                                <p:cTn id="353" presetID="22" presetClass="entr" presetSubtype="1" fill="hold" nodeType="withEffect">
                                  <p:stCondLst>
                                    <p:cond delay="0"/>
                                  </p:stCondLst>
                                  <p:childTnLst>
                                    <p:set>
                                      <p:cBhvr>
                                        <p:cTn id="354" dur="1" fill="hold">
                                          <p:stCondLst>
                                            <p:cond delay="0"/>
                                          </p:stCondLst>
                                        </p:cTn>
                                        <p:tgtEl>
                                          <p:spTgt spid="153"/>
                                        </p:tgtEl>
                                        <p:attrNameLst>
                                          <p:attrName>style.visibility</p:attrName>
                                        </p:attrNameLst>
                                      </p:cBhvr>
                                      <p:to>
                                        <p:strVal val="visible"/>
                                      </p:to>
                                    </p:set>
                                    <p:animEffect transition="in" filter="wipe(up)">
                                      <p:cBhvr>
                                        <p:cTn id="355" dur="250"/>
                                        <p:tgtEl>
                                          <p:spTgt spid="153"/>
                                        </p:tgtEl>
                                      </p:cBhvr>
                                    </p:animEffect>
                                  </p:childTnLst>
                                </p:cTn>
                              </p:par>
                            </p:childTnLst>
                          </p:cTn>
                        </p:par>
                        <p:par>
                          <p:cTn id="356" fill="hold">
                            <p:stCondLst>
                              <p:cond delay="250"/>
                            </p:stCondLst>
                            <p:childTnLst>
                              <p:par>
                                <p:cTn id="357" presetID="22" presetClass="entr" presetSubtype="1" fill="hold" grpId="0" nodeType="afterEffect">
                                  <p:stCondLst>
                                    <p:cond delay="0"/>
                                  </p:stCondLst>
                                  <p:childTnLst>
                                    <p:set>
                                      <p:cBhvr>
                                        <p:cTn id="358" dur="1" fill="hold">
                                          <p:stCondLst>
                                            <p:cond delay="0"/>
                                          </p:stCondLst>
                                        </p:cTn>
                                        <p:tgtEl>
                                          <p:spTgt spid="115"/>
                                        </p:tgtEl>
                                        <p:attrNameLst>
                                          <p:attrName>style.visibility</p:attrName>
                                        </p:attrNameLst>
                                      </p:cBhvr>
                                      <p:to>
                                        <p:strVal val="visible"/>
                                      </p:to>
                                    </p:set>
                                    <p:animEffect transition="in" filter="wipe(up)">
                                      <p:cBhvr>
                                        <p:cTn id="359" dur="250"/>
                                        <p:tgtEl>
                                          <p:spTgt spid="115"/>
                                        </p:tgtEl>
                                      </p:cBhvr>
                                    </p:animEffect>
                                  </p:childTnLst>
                                </p:cTn>
                              </p:par>
                              <p:par>
                                <p:cTn id="360" presetID="22" presetClass="entr" presetSubtype="1" fill="hold" grpId="0" nodeType="withEffect">
                                  <p:stCondLst>
                                    <p:cond delay="0"/>
                                  </p:stCondLst>
                                  <p:childTnLst>
                                    <p:set>
                                      <p:cBhvr>
                                        <p:cTn id="361" dur="1" fill="hold">
                                          <p:stCondLst>
                                            <p:cond delay="0"/>
                                          </p:stCondLst>
                                        </p:cTn>
                                        <p:tgtEl>
                                          <p:spTgt spid="116"/>
                                        </p:tgtEl>
                                        <p:attrNameLst>
                                          <p:attrName>style.visibility</p:attrName>
                                        </p:attrNameLst>
                                      </p:cBhvr>
                                      <p:to>
                                        <p:strVal val="visible"/>
                                      </p:to>
                                    </p:set>
                                    <p:animEffect transition="in" filter="wipe(up)">
                                      <p:cBhvr>
                                        <p:cTn id="362" dur="250"/>
                                        <p:tgtEl>
                                          <p:spTgt spid="116"/>
                                        </p:tgtEl>
                                      </p:cBhvr>
                                    </p:animEffect>
                                  </p:childTnLst>
                                </p:cTn>
                              </p:par>
                              <p:par>
                                <p:cTn id="363" presetID="22" presetClass="entr" presetSubtype="1" fill="hold" grpId="0" nodeType="withEffect">
                                  <p:stCondLst>
                                    <p:cond delay="0"/>
                                  </p:stCondLst>
                                  <p:childTnLst>
                                    <p:set>
                                      <p:cBhvr>
                                        <p:cTn id="364" dur="1" fill="hold">
                                          <p:stCondLst>
                                            <p:cond delay="0"/>
                                          </p:stCondLst>
                                        </p:cTn>
                                        <p:tgtEl>
                                          <p:spTgt spid="117"/>
                                        </p:tgtEl>
                                        <p:attrNameLst>
                                          <p:attrName>style.visibility</p:attrName>
                                        </p:attrNameLst>
                                      </p:cBhvr>
                                      <p:to>
                                        <p:strVal val="visible"/>
                                      </p:to>
                                    </p:set>
                                    <p:animEffect transition="in" filter="wipe(up)">
                                      <p:cBhvr>
                                        <p:cTn id="365" dur="250"/>
                                        <p:tgtEl>
                                          <p:spTgt spid="117"/>
                                        </p:tgtEl>
                                      </p:cBhvr>
                                    </p:animEffect>
                                  </p:childTnLst>
                                </p:cTn>
                              </p:par>
                              <p:par>
                                <p:cTn id="366" presetID="22" presetClass="entr" presetSubtype="1" fill="hold" grpId="0" nodeType="withEffect">
                                  <p:stCondLst>
                                    <p:cond delay="0"/>
                                  </p:stCondLst>
                                  <p:childTnLst>
                                    <p:set>
                                      <p:cBhvr>
                                        <p:cTn id="367" dur="1" fill="hold">
                                          <p:stCondLst>
                                            <p:cond delay="0"/>
                                          </p:stCondLst>
                                        </p:cTn>
                                        <p:tgtEl>
                                          <p:spTgt spid="118"/>
                                        </p:tgtEl>
                                        <p:attrNameLst>
                                          <p:attrName>style.visibility</p:attrName>
                                        </p:attrNameLst>
                                      </p:cBhvr>
                                      <p:to>
                                        <p:strVal val="visible"/>
                                      </p:to>
                                    </p:set>
                                    <p:animEffect transition="in" filter="wipe(up)">
                                      <p:cBhvr>
                                        <p:cTn id="368" dur="250"/>
                                        <p:tgtEl>
                                          <p:spTgt spid="118"/>
                                        </p:tgtEl>
                                      </p:cBhvr>
                                    </p:animEffect>
                                  </p:childTnLst>
                                </p:cTn>
                              </p:par>
                              <p:par>
                                <p:cTn id="369" presetID="22" presetClass="entr" presetSubtype="1" fill="hold" grpId="0" nodeType="withEffect">
                                  <p:stCondLst>
                                    <p:cond delay="0"/>
                                  </p:stCondLst>
                                  <p:childTnLst>
                                    <p:set>
                                      <p:cBhvr>
                                        <p:cTn id="370" dur="1" fill="hold">
                                          <p:stCondLst>
                                            <p:cond delay="0"/>
                                          </p:stCondLst>
                                        </p:cTn>
                                        <p:tgtEl>
                                          <p:spTgt spid="119"/>
                                        </p:tgtEl>
                                        <p:attrNameLst>
                                          <p:attrName>style.visibility</p:attrName>
                                        </p:attrNameLst>
                                      </p:cBhvr>
                                      <p:to>
                                        <p:strVal val="visible"/>
                                      </p:to>
                                    </p:set>
                                    <p:animEffect transition="in" filter="wipe(up)">
                                      <p:cBhvr>
                                        <p:cTn id="371" dur="250"/>
                                        <p:tgtEl>
                                          <p:spTgt spid="119"/>
                                        </p:tgtEl>
                                      </p:cBhvr>
                                    </p:animEffect>
                                  </p:childTnLst>
                                </p:cTn>
                              </p:par>
                              <p:par>
                                <p:cTn id="372" presetID="22" presetClass="entr" presetSubtype="1" fill="hold" grpId="0" nodeType="withEffect">
                                  <p:stCondLst>
                                    <p:cond delay="0"/>
                                  </p:stCondLst>
                                  <p:childTnLst>
                                    <p:set>
                                      <p:cBhvr>
                                        <p:cTn id="373" dur="1" fill="hold">
                                          <p:stCondLst>
                                            <p:cond delay="0"/>
                                          </p:stCondLst>
                                        </p:cTn>
                                        <p:tgtEl>
                                          <p:spTgt spid="120"/>
                                        </p:tgtEl>
                                        <p:attrNameLst>
                                          <p:attrName>style.visibility</p:attrName>
                                        </p:attrNameLst>
                                      </p:cBhvr>
                                      <p:to>
                                        <p:strVal val="visible"/>
                                      </p:to>
                                    </p:set>
                                    <p:animEffect transition="in" filter="wipe(up)">
                                      <p:cBhvr>
                                        <p:cTn id="374" dur="250"/>
                                        <p:tgtEl>
                                          <p:spTgt spid="120"/>
                                        </p:tgtEl>
                                      </p:cBhvr>
                                    </p:animEffect>
                                  </p:childTnLst>
                                </p:cTn>
                              </p:par>
                              <p:par>
                                <p:cTn id="375" presetID="22" presetClass="entr" presetSubtype="1" fill="hold" grpId="0" nodeType="withEffect">
                                  <p:stCondLst>
                                    <p:cond delay="0"/>
                                  </p:stCondLst>
                                  <p:childTnLst>
                                    <p:set>
                                      <p:cBhvr>
                                        <p:cTn id="376" dur="1" fill="hold">
                                          <p:stCondLst>
                                            <p:cond delay="0"/>
                                          </p:stCondLst>
                                        </p:cTn>
                                        <p:tgtEl>
                                          <p:spTgt spid="121"/>
                                        </p:tgtEl>
                                        <p:attrNameLst>
                                          <p:attrName>style.visibility</p:attrName>
                                        </p:attrNameLst>
                                      </p:cBhvr>
                                      <p:to>
                                        <p:strVal val="visible"/>
                                      </p:to>
                                    </p:set>
                                    <p:animEffect transition="in" filter="wipe(up)">
                                      <p:cBhvr>
                                        <p:cTn id="377" dur="250"/>
                                        <p:tgtEl>
                                          <p:spTgt spid="121"/>
                                        </p:tgtEl>
                                      </p:cBhvr>
                                    </p:animEffect>
                                  </p:childTnLst>
                                </p:cTn>
                              </p:par>
                              <p:par>
                                <p:cTn id="378" presetID="22" presetClass="entr" presetSubtype="1" fill="hold" grpId="0" nodeType="withEffect">
                                  <p:stCondLst>
                                    <p:cond delay="0"/>
                                  </p:stCondLst>
                                  <p:childTnLst>
                                    <p:set>
                                      <p:cBhvr>
                                        <p:cTn id="379" dur="1" fill="hold">
                                          <p:stCondLst>
                                            <p:cond delay="0"/>
                                          </p:stCondLst>
                                        </p:cTn>
                                        <p:tgtEl>
                                          <p:spTgt spid="122"/>
                                        </p:tgtEl>
                                        <p:attrNameLst>
                                          <p:attrName>style.visibility</p:attrName>
                                        </p:attrNameLst>
                                      </p:cBhvr>
                                      <p:to>
                                        <p:strVal val="visible"/>
                                      </p:to>
                                    </p:set>
                                    <p:animEffect transition="in" filter="wipe(up)">
                                      <p:cBhvr>
                                        <p:cTn id="380" dur="250"/>
                                        <p:tgtEl>
                                          <p:spTgt spid="122"/>
                                        </p:tgtEl>
                                      </p:cBhvr>
                                    </p:animEffect>
                                  </p:childTnLst>
                                </p:cTn>
                              </p:par>
                              <p:par>
                                <p:cTn id="381" presetID="22" presetClass="entr" presetSubtype="1" fill="hold" grpId="0" nodeType="withEffect">
                                  <p:stCondLst>
                                    <p:cond delay="0"/>
                                  </p:stCondLst>
                                  <p:childTnLst>
                                    <p:set>
                                      <p:cBhvr>
                                        <p:cTn id="382" dur="1" fill="hold">
                                          <p:stCondLst>
                                            <p:cond delay="0"/>
                                          </p:stCondLst>
                                        </p:cTn>
                                        <p:tgtEl>
                                          <p:spTgt spid="123"/>
                                        </p:tgtEl>
                                        <p:attrNameLst>
                                          <p:attrName>style.visibility</p:attrName>
                                        </p:attrNameLst>
                                      </p:cBhvr>
                                      <p:to>
                                        <p:strVal val="visible"/>
                                      </p:to>
                                    </p:set>
                                    <p:animEffect transition="in" filter="wipe(up)">
                                      <p:cBhvr>
                                        <p:cTn id="383" dur="250"/>
                                        <p:tgtEl>
                                          <p:spTgt spid="123"/>
                                        </p:tgtEl>
                                      </p:cBhvr>
                                    </p:animEffect>
                                  </p:childTnLst>
                                </p:cTn>
                              </p:par>
                              <p:par>
                                <p:cTn id="384" presetID="22" presetClass="entr" presetSubtype="1" fill="hold" grpId="0" nodeType="withEffect">
                                  <p:stCondLst>
                                    <p:cond delay="0"/>
                                  </p:stCondLst>
                                  <p:childTnLst>
                                    <p:set>
                                      <p:cBhvr>
                                        <p:cTn id="385" dur="1" fill="hold">
                                          <p:stCondLst>
                                            <p:cond delay="0"/>
                                          </p:stCondLst>
                                        </p:cTn>
                                        <p:tgtEl>
                                          <p:spTgt spid="124"/>
                                        </p:tgtEl>
                                        <p:attrNameLst>
                                          <p:attrName>style.visibility</p:attrName>
                                        </p:attrNameLst>
                                      </p:cBhvr>
                                      <p:to>
                                        <p:strVal val="visible"/>
                                      </p:to>
                                    </p:set>
                                    <p:animEffect transition="in" filter="wipe(up)">
                                      <p:cBhvr>
                                        <p:cTn id="386" dur="250"/>
                                        <p:tgtEl>
                                          <p:spTgt spid="124"/>
                                        </p:tgtEl>
                                      </p:cBhvr>
                                    </p:animEffect>
                                  </p:childTnLst>
                                </p:cTn>
                              </p:par>
                              <p:par>
                                <p:cTn id="387" presetID="22" presetClass="entr" presetSubtype="1" fill="hold" grpId="0" nodeType="withEffect">
                                  <p:stCondLst>
                                    <p:cond delay="0"/>
                                  </p:stCondLst>
                                  <p:childTnLst>
                                    <p:set>
                                      <p:cBhvr>
                                        <p:cTn id="388" dur="1" fill="hold">
                                          <p:stCondLst>
                                            <p:cond delay="0"/>
                                          </p:stCondLst>
                                        </p:cTn>
                                        <p:tgtEl>
                                          <p:spTgt spid="125"/>
                                        </p:tgtEl>
                                        <p:attrNameLst>
                                          <p:attrName>style.visibility</p:attrName>
                                        </p:attrNameLst>
                                      </p:cBhvr>
                                      <p:to>
                                        <p:strVal val="visible"/>
                                      </p:to>
                                    </p:set>
                                    <p:animEffect transition="in" filter="wipe(up)">
                                      <p:cBhvr>
                                        <p:cTn id="389" dur="250"/>
                                        <p:tgtEl>
                                          <p:spTgt spid="125"/>
                                        </p:tgtEl>
                                      </p:cBhvr>
                                    </p:animEffect>
                                  </p:childTnLst>
                                </p:cTn>
                              </p:par>
                              <p:par>
                                <p:cTn id="390" presetID="22" presetClass="entr" presetSubtype="1" fill="hold" grpId="0" nodeType="withEffect">
                                  <p:stCondLst>
                                    <p:cond delay="0"/>
                                  </p:stCondLst>
                                  <p:childTnLst>
                                    <p:set>
                                      <p:cBhvr>
                                        <p:cTn id="391" dur="1" fill="hold">
                                          <p:stCondLst>
                                            <p:cond delay="0"/>
                                          </p:stCondLst>
                                        </p:cTn>
                                        <p:tgtEl>
                                          <p:spTgt spid="126"/>
                                        </p:tgtEl>
                                        <p:attrNameLst>
                                          <p:attrName>style.visibility</p:attrName>
                                        </p:attrNameLst>
                                      </p:cBhvr>
                                      <p:to>
                                        <p:strVal val="visible"/>
                                      </p:to>
                                    </p:set>
                                    <p:animEffect transition="in" filter="wipe(up)">
                                      <p:cBhvr>
                                        <p:cTn id="392" dur="250"/>
                                        <p:tgtEl>
                                          <p:spTgt spid="126"/>
                                        </p:tgtEl>
                                      </p:cBhvr>
                                    </p:animEffect>
                                  </p:childTnLst>
                                </p:cTn>
                              </p:par>
                              <p:par>
                                <p:cTn id="393" presetID="22" presetClass="entr" presetSubtype="1" fill="hold" grpId="0" nodeType="withEffect">
                                  <p:stCondLst>
                                    <p:cond delay="0"/>
                                  </p:stCondLst>
                                  <p:childTnLst>
                                    <p:set>
                                      <p:cBhvr>
                                        <p:cTn id="394" dur="1" fill="hold">
                                          <p:stCondLst>
                                            <p:cond delay="0"/>
                                          </p:stCondLst>
                                        </p:cTn>
                                        <p:tgtEl>
                                          <p:spTgt spid="127"/>
                                        </p:tgtEl>
                                        <p:attrNameLst>
                                          <p:attrName>style.visibility</p:attrName>
                                        </p:attrNameLst>
                                      </p:cBhvr>
                                      <p:to>
                                        <p:strVal val="visible"/>
                                      </p:to>
                                    </p:set>
                                    <p:animEffect transition="in" filter="wipe(up)">
                                      <p:cBhvr>
                                        <p:cTn id="395" dur="250"/>
                                        <p:tgtEl>
                                          <p:spTgt spid="127"/>
                                        </p:tgtEl>
                                      </p:cBhvr>
                                    </p:animEffect>
                                  </p:childTnLst>
                                </p:cTn>
                              </p:par>
                              <p:par>
                                <p:cTn id="396" presetID="22" presetClass="entr" presetSubtype="1" fill="hold" grpId="0" nodeType="withEffect">
                                  <p:stCondLst>
                                    <p:cond delay="0"/>
                                  </p:stCondLst>
                                  <p:childTnLst>
                                    <p:set>
                                      <p:cBhvr>
                                        <p:cTn id="397" dur="1" fill="hold">
                                          <p:stCondLst>
                                            <p:cond delay="0"/>
                                          </p:stCondLst>
                                        </p:cTn>
                                        <p:tgtEl>
                                          <p:spTgt spid="128"/>
                                        </p:tgtEl>
                                        <p:attrNameLst>
                                          <p:attrName>style.visibility</p:attrName>
                                        </p:attrNameLst>
                                      </p:cBhvr>
                                      <p:to>
                                        <p:strVal val="visible"/>
                                      </p:to>
                                    </p:set>
                                    <p:animEffect transition="in" filter="wipe(up)">
                                      <p:cBhvr>
                                        <p:cTn id="398" dur="250"/>
                                        <p:tgtEl>
                                          <p:spTgt spid="128"/>
                                        </p:tgtEl>
                                      </p:cBhvr>
                                    </p:animEffect>
                                  </p:childTnLst>
                                </p:cTn>
                              </p:par>
                              <p:par>
                                <p:cTn id="399" presetID="22" presetClass="entr" presetSubtype="1" fill="hold" grpId="0" nodeType="withEffect">
                                  <p:stCondLst>
                                    <p:cond delay="0"/>
                                  </p:stCondLst>
                                  <p:childTnLst>
                                    <p:set>
                                      <p:cBhvr>
                                        <p:cTn id="400" dur="1" fill="hold">
                                          <p:stCondLst>
                                            <p:cond delay="0"/>
                                          </p:stCondLst>
                                        </p:cTn>
                                        <p:tgtEl>
                                          <p:spTgt spid="129"/>
                                        </p:tgtEl>
                                        <p:attrNameLst>
                                          <p:attrName>style.visibility</p:attrName>
                                        </p:attrNameLst>
                                      </p:cBhvr>
                                      <p:to>
                                        <p:strVal val="visible"/>
                                      </p:to>
                                    </p:set>
                                    <p:animEffect transition="in" filter="wipe(up)">
                                      <p:cBhvr>
                                        <p:cTn id="401" dur="250"/>
                                        <p:tgtEl>
                                          <p:spTgt spid="129"/>
                                        </p:tgtEl>
                                      </p:cBhvr>
                                    </p:animEffect>
                                  </p:childTnLst>
                                </p:cTn>
                              </p:par>
                              <p:par>
                                <p:cTn id="402" presetID="22" presetClass="entr" presetSubtype="1" fill="hold" grpId="0" nodeType="with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wipe(up)">
                                      <p:cBhvr>
                                        <p:cTn id="404" dur="250"/>
                                        <p:tgtEl>
                                          <p:spTgt spid="130"/>
                                        </p:tgtEl>
                                      </p:cBhvr>
                                    </p:animEffect>
                                  </p:childTnLst>
                                </p:cTn>
                              </p:par>
                              <p:par>
                                <p:cTn id="405" presetID="22" presetClass="entr" presetSubtype="1"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wipe(up)">
                                      <p:cBhvr>
                                        <p:cTn id="407" dur="250"/>
                                        <p:tgtEl>
                                          <p:spTgt spid="131"/>
                                        </p:tgtEl>
                                      </p:cBhvr>
                                    </p:animEffect>
                                  </p:childTnLst>
                                </p:cTn>
                              </p:par>
                              <p:par>
                                <p:cTn id="408" presetID="22" presetClass="entr" presetSubtype="1" fill="hold" grpId="0" nodeType="withEffect">
                                  <p:stCondLst>
                                    <p:cond delay="0"/>
                                  </p:stCondLst>
                                  <p:childTnLst>
                                    <p:set>
                                      <p:cBhvr>
                                        <p:cTn id="409" dur="1" fill="hold">
                                          <p:stCondLst>
                                            <p:cond delay="0"/>
                                          </p:stCondLst>
                                        </p:cTn>
                                        <p:tgtEl>
                                          <p:spTgt spid="132"/>
                                        </p:tgtEl>
                                        <p:attrNameLst>
                                          <p:attrName>style.visibility</p:attrName>
                                        </p:attrNameLst>
                                      </p:cBhvr>
                                      <p:to>
                                        <p:strVal val="visible"/>
                                      </p:to>
                                    </p:set>
                                    <p:animEffect transition="in" filter="wipe(up)">
                                      <p:cBhvr>
                                        <p:cTn id="410" dur="250"/>
                                        <p:tgtEl>
                                          <p:spTgt spid="132"/>
                                        </p:tgtEl>
                                      </p:cBhvr>
                                    </p:animEffect>
                                  </p:childTnLst>
                                </p:cTn>
                              </p:par>
                              <p:par>
                                <p:cTn id="411" presetID="22" presetClass="entr" presetSubtype="1" fill="hold" grpId="0" nodeType="withEffect">
                                  <p:stCondLst>
                                    <p:cond delay="0"/>
                                  </p:stCondLst>
                                  <p:childTnLst>
                                    <p:set>
                                      <p:cBhvr>
                                        <p:cTn id="412" dur="1" fill="hold">
                                          <p:stCondLst>
                                            <p:cond delay="0"/>
                                          </p:stCondLst>
                                        </p:cTn>
                                        <p:tgtEl>
                                          <p:spTgt spid="165"/>
                                        </p:tgtEl>
                                        <p:attrNameLst>
                                          <p:attrName>style.visibility</p:attrName>
                                        </p:attrNameLst>
                                      </p:cBhvr>
                                      <p:to>
                                        <p:strVal val="visible"/>
                                      </p:to>
                                    </p:set>
                                    <p:animEffect transition="in" filter="wipe(up)">
                                      <p:cBhvr>
                                        <p:cTn id="413" dur="250"/>
                                        <p:tgtEl>
                                          <p:spTgt spid="165"/>
                                        </p:tgtEl>
                                      </p:cBhvr>
                                    </p:animEffect>
                                  </p:childTnLst>
                                </p:cTn>
                              </p:par>
                              <p:par>
                                <p:cTn id="414" presetID="22" presetClass="entr" presetSubtype="1" fill="hold" grpId="0" nodeType="withEffect">
                                  <p:stCondLst>
                                    <p:cond delay="0"/>
                                  </p:stCondLst>
                                  <p:childTnLst>
                                    <p:set>
                                      <p:cBhvr>
                                        <p:cTn id="415" dur="1" fill="hold">
                                          <p:stCondLst>
                                            <p:cond delay="0"/>
                                          </p:stCondLst>
                                        </p:cTn>
                                        <p:tgtEl>
                                          <p:spTgt spid="168"/>
                                        </p:tgtEl>
                                        <p:attrNameLst>
                                          <p:attrName>style.visibility</p:attrName>
                                        </p:attrNameLst>
                                      </p:cBhvr>
                                      <p:to>
                                        <p:strVal val="visible"/>
                                      </p:to>
                                    </p:set>
                                    <p:animEffect transition="in" filter="wipe(up)">
                                      <p:cBhvr>
                                        <p:cTn id="416" dur="250"/>
                                        <p:tgtEl>
                                          <p:spTgt spid="168"/>
                                        </p:tgtEl>
                                      </p:cBhvr>
                                    </p:animEffect>
                                  </p:childTnLst>
                                </p:cTn>
                              </p:par>
                              <p:par>
                                <p:cTn id="417" presetID="22" presetClass="entr" presetSubtype="1" fill="hold" grpId="0" nodeType="withEffect">
                                  <p:stCondLst>
                                    <p:cond delay="0"/>
                                  </p:stCondLst>
                                  <p:childTnLst>
                                    <p:set>
                                      <p:cBhvr>
                                        <p:cTn id="418" dur="1" fill="hold">
                                          <p:stCondLst>
                                            <p:cond delay="0"/>
                                          </p:stCondLst>
                                        </p:cTn>
                                        <p:tgtEl>
                                          <p:spTgt spid="171"/>
                                        </p:tgtEl>
                                        <p:attrNameLst>
                                          <p:attrName>style.visibility</p:attrName>
                                        </p:attrNameLst>
                                      </p:cBhvr>
                                      <p:to>
                                        <p:strVal val="visible"/>
                                      </p:to>
                                    </p:set>
                                    <p:animEffect transition="in" filter="wipe(up)">
                                      <p:cBhvr>
                                        <p:cTn id="419" dur="250"/>
                                        <p:tgtEl>
                                          <p:spTgt spid="171"/>
                                        </p:tgtEl>
                                      </p:cBhvr>
                                    </p:animEffect>
                                  </p:childTnLst>
                                </p:cTn>
                              </p:par>
                            </p:childTnLst>
                          </p:cTn>
                        </p:par>
                      </p:childTnLst>
                    </p:cTn>
                  </p:par>
                  <p:par>
                    <p:cTn id="420" fill="hold">
                      <p:stCondLst>
                        <p:cond delay="indefinite"/>
                      </p:stCondLst>
                      <p:childTnLst>
                        <p:par>
                          <p:cTn id="421" fill="hold">
                            <p:stCondLst>
                              <p:cond delay="0"/>
                            </p:stCondLst>
                            <p:childTnLst>
                              <p:par>
                                <p:cTn id="422" presetID="22" presetClass="entr" presetSubtype="1" fill="hold" nodeType="clickEffect">
                                  <p:stCondLst>
                                    <p:cond delay="0"/>
                                  </p:stCondLst>
                                  <p:childTnLst>
                                    <p:set>
                                      <p:cBhvr>
                                        <p:cTn id="423" dur="1" fill="hold">
                                          <p:stCondLst>
                                            <p:cond delay="0"/>
                                          </p:stCondLst>
                                        </p:cTn>
                                        <p:tgtEl>
                                          <p:spTgt spid="156"/>
                                        </p:tgtEl>
                                        <p:attrNameLst>
                                          <p:attrName>style.visibility</p:attrName>
                                        </p:attrNameLst>
                                      </p:cBhvr>
                                      <p:to>
                                        <p:strVal val="visible"/>
                                      </p:to>
                                    </p:set>
                                    <p:animEffect transition="in" filter="wipe(up)">
                                      <p:cBhvr>
                                        <p:cTn id="424" dur="250"/>
                                        <p:tgtEl>
                                          <p:spTgt spid="156"/>
                                        </p:tgtEl>
                                      </p:cBhvr>
                                    </p:animEffect>
                                  </p:childTnLst>
                                </p:cTn>
                              </p:par>
                              <p:par>
                                <p:cTn id="425" presetID="22" presetClass="entr" presetSubtype="1" fill="hold" nodeType="withEffect">
                                  <p:stCondLst>
                                    <p:cond delay="0"/>
                                  </p:stCondLst>
                                  <p:childTnLst>
                                    <p:set>
                                      <p:cBhvr>
                                        <p:cTn id="426" dur="1" fill="hold">
                                          <p:stCondLst>
                                            <p:cond delay="0"/>
                                          </p:stCondLst>
                                        </p:cTn>
                                        <p:tgtEl>
                                          <p:spTgt spid="160"/>
                                        </p:tgtEl>
                                        <p:attrNameLst>
                                          <p:attrName>style.visibility</p:attrName>
                                        </p:attrNameLst>
                                      </p:cBhvr>
                                      <p:to>
                                        <p:strVal val="visible"/>
                                      </p:to>
                                    </p:set>
                                    <p:animEffect transition="in" filter="wipe(up)">
                                      <p:cBhvr>
                                        <p:cTn id="427" dur="250"/>
                                        <p:tgtEl>
                                          <p:spTgt spid="160"/>
                                        </p:tgtEl>
                                      </p:cBhvr>
                                    </p:animEffect>
                                  </p:childTnLst>
                                </p:cTn>
                              </p:par>
                              <p:par>
                                <p:cTn id="428" presetID="22" presetClass="entr" presetSubtype="1" fill="hold" nodeType="withEffect">
                                  <p:stCondLst>
                                    <p:cond delay="0"/>
                                  </p:stCondLst>
                                  <p:childTnLst>
                                    <p:set>
                                      <p:cBhvr>
                                        <p:cTn id="429" dur="1" fill="hold">
                                          <p:stCondLst>
                                            <p:cond delay="0"/>
                                          </p:stCondLst>
                                        </p:cTn>
                                        <p:tgtEl>
                                          <p:spTgt spid="161"/>
                                        </p:tgtEl>
                                        <p:attrNameLst>
                                          <p:attrName>style.visibility</p:attrName>
                                        </p:attrNameLst>
                                      </p:cBhvr>
                                      <p:to>
                                        <p:strVal val="visible"/>
                                      </p:to>
                                    </p:set>
                                    <p:animEffect transition="in" filter="wipe(up)">
                                      <p:cBhvr>
                                        <p:cTn id="430" dur="250"/>
                                        <p:tgtEl>
                                          <p:spTgt spid="161"/>
                                        </p:tgtEl>
                                      </p:cBhvr>
                                    </p:animEffect>
                                  </p:childTnLst>
                                </p:cTn>
                              </p:par>
                              <p:par>
                                <p:cTn id="431" presetID="22" presetClass="entr" presetSubtype="1" fill="hold" nodeType="withEffect">
                                  <p:stCondLst>
                                    <p:cond delay="0"/>
                                  </p:stCondLst>
                                  <p:childTnLst>
                                    <p:set>
                                      <p:cBhvr>
                                        <p:cTn id="432" dur="1" fill="hold">
                                          <p:stCondLst>
                                            <p:cond delay="0"/>
                                          </p:stCondLst>
                                        </p:cTn>
                                        <p:tgtEl>
                                          <p:spTgt spid="157"/>
                                        </p:tgtEl>
                                        <p:attrNameLst>
                                          <p:attrName>style.visibility</p:attrName>
                                        </p:attrNameLst>
                                      </p:cBhvr>
                                      <p:to>
                                        <p:strVal val="visible"/>
                                      </p:to>
                                    </p:set>
                                    <p:animEffect transition="in" filter="wipe(up)">
                                      <p:cBhvr>
                                        <p:cTn id="433" dur="250"/>
                                        <p:tgtEl>
                                          <p:spTgt spid="157"/>
                                        </p:tgtEl>
                                      </p:cBhvr>
                                    </p:animEffect>
                                  </p:childTnLst>
                                </p:cTn>
                              </p:par>
                            </p:childTnLst>
                          </p:cTn>
                        </p:par>
                        <p:par>
                          <p:cTn id="434" fill="hold">
                            <p:stCondLst>
                              <p:cond delay="250"/>
                            </p:stCondLst>
                            <p:childTnLst>
                              <p:par>
                                <p:cTn id="435" presetID="1" presetClass="entr" presetSubtype="0" fill="hold" grpId="0" nodeType="afterEffect">
                                  <p:stCondLst>
                                    <p:cond delay="0"/>
                                  </p:stCondLst>
                                  <p:childTnLst>
                                    <p:set>
                                      <p:cBhvr>
                                        <p:cTn id="436" dur="1" fill="hold">
                                          <p:stCondLst>
                                            <p:cond delay="0"/>
                                          </p:stCondLst>
                                        </p:cTn>
                                        <p:tgtEl>
                                          <p:spTgt spid="155"/>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158"/>
                                        </p:tgtEl>
                                        <p:attrNameLst>
                                          <p:attrName>style.visibility</p:attrName>
                                        </p:attrNameLst>
                                      </p:cBhvr>
                                      <p:to>
                                        <p:strVal val="visible"/>
                                      </p:to>
                                    </p:set>
                                  </p:childTnLst>
                                </p:cTn>
                              </p:par>
                              <p:par>
                                <p:cTn id="439" presetID="1" presetClass="entr" presetSubtype="0" fill="hold" grpId="0" nodeType="withEffect">
                                  <p:stCondLst>
                                    <p:cond delay="0"/>
                                  </p:stCondLst>
                                  <p:childTnLst>
                                    <p:set>
                                      <p:cBhvr>
                                        <p:cTn id="440" dur="1" fill="hold">
                                          <p:stCondLst>
                                            <p:cond delay="0"/>
                                          </p:stCondLst>
                                        </p:cTn>
                                        <p:tgtEl>
                                          <p:spTgt spid="159"/>
                                        </p:tgtEl>
                                        <p:attrNameLst>
                                          <p:attrName>style.visibility</p:attrName>
                                        </p:attrNameLst>
                                      </p:cBhvr>
                                      <p:to>
                                        <p:strVal val="visible"/>
                                      </p:to>
                                    </p:set>
                                  </p:childTnLst>
                                </p:cTn>
                              </p:par>
                            </p:childTnLst>
                          </p:cTn>
                        </p:par>
                        <p:par>
                          <p:cTn id="441" fill="hold">
                            <p:stCondLst>
                              <p:cond delay="250"/>
                            </p:stCondLst>
                            <p:childTnLst>
                              <p:par>
                                <p:cTn id="442" presetID="16" presetClass="entr" presetSubtype="37" fill="hold" grpId="0" nodeType="afterEffect">
                                  <p:stCondLst>
                                    <p:cond delay="0"/>
                                  </p:stCondLst>
                                  <p:childTnLst>
                                    <p:set>
                                      <p:cBhvr>
                                        <p:cTn id="443" dur="1" fill="hold">
                                          <p:stCondLst>
                                            <p:cond delay="0"/>
                                          </p:stCondLst>
                                        </p:cTn>
                                        <p:tgtEl>
                                          <p:spTgt spid="162"/>
                                        </p:tgtEl>
                                        <p:attrNameLst>
                                          <p:attrName>style.visibility</p:attrName>
                                        </p:attrNameLst>
                                      </p:cBhvr>
                                      <p:to>
                                        <p:strVal val="visible"/>
                                      </p:to>
                                    </p:set>
                                    <p:animEffect transition="in" filter="barn(outVertical)">
                                      <p:cBhvr>
                                        <p:cTn id="444" dur="25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animBg="1"/>
      <p:bldP spid="20" grpId="0" animBg="1"/>
      <p:bldP spid="21" grpId="0"/>
      <p:bldP spid="22" grpId="0" animBg="1"/>
      <p:bldP spid="23" grpId="0" animBg="1"/>
      <p:bldP spid="24" grpId="0" animBg="1"/>
      <p:bldP spid="25" grpId="0" animBg="1"/>
      <p:bldP spid="26" grpId="0" animBg="1"/>
      <p:bldP spid="27" grpId="0"/>
      <p:bldP spid="34" grpId="0" animBg="1"/>
      <p:bldP spid="35" grpId="0" animBg="1"/>
      <p:bldP spid="36" grpId="0"/>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p:bldP spid="55" grpId="0" animBg="1"/>
      <p:bldP spid="56" grpId="0" animBg="1"/>
      <p:bldP spid="57" grpId="0" animBg="1"/>
      <p:bldP spid="58" grpId="0" animBg="1"/>
      <p:bldP spid="59" grpId="0" animBg="1"/>
      <p:bldP spid="60" grpId="0"/>
      <p:bldP spid="61" grpId="0" animBg="1"/>
      <p:bldP spid="62" grpId="0" animBg="1"/>
      <p:bldP spid="63" grpId="0" animBg="1"/>
      <p:bldP spid="64" grpId="0"/>
      <p:bldP spid="76" grpId="0"/>
      <p:bldP spid="77" grpId="0"/>
      <p:bldP spid="78" grpId="0"/>
      <p:bldP spid="79" grpId="0" animBg="1"/>
      <p:bldP spid="80" grpId="0" animBg="1"/>
      <p:bldP spid="81" grpId="0" animBg="1"/>
      <p:bldP spid="82" grpId="0" animBg="1"/>
      <p:bldP spid="83" grpId="0" animBg="1"/>
      <p:bldP spid="84" grpId="0"/>
      <p:bldP spid="85" grpId="0" animBg="1"/>
      <p:bldP spid="86" grpId="0" animBg="1"/>
      <p:bldP spid="87" grpId="0" animBg="1"/>
      <p:bldP spid="88" grpId="0" animBg="1"/>
      <p:bldP spid="89" grpId="0" animBg="1"/>
      <p:bldP spid="90" grpId="0"/>
      <p:bldP spid="91" grpId="0" animBg="1"/>
      <p:bldP spid="92" grpId="0" animBg="1"/>
      <p:bldP spid="93" grpId="0" animBg="1"/>
      <p:bldP spid="94" grpId="0" animBg="1"/>
      <p:bldP spid="95" grpId="0" animBg="1"/>
      <p:bldP spid="96" grpId="0"/>
      <p:bldP spid="97" grpId="0" animBg="1"/>
      <p:bldP spid="98" grpId="0" animBg="1"/>
      <p:bldP spid="99" grpId="0" animBg="1"/>
      <p:bldP spid="100" grpId="0" animBg="1"/>
      <p:bldP spid="101" grpId="0" animBg="1"/>
      <p:bldP spid="102" grpId="0"/>
      <p:bldP spid="103" grpId="0" animBg="1"/>
      <p:bldP spid="104" grpId="0" animBg="1"/>
      <p:bldP spid="105" grpId="0" animBg="1"/>
      <p:bldP spid="106" grpId="0" animBg="1"/>
      <p:bldP spid="107" grpId="0" animBg="1"/>
      <p:bldP spid="108" grpId="0"/>
      <p:bldP spid="109" grpId="0" animBg="1"/>
      <p:bldP spid="110" grpId="0" animBg="1"/>
      <p:bldP spid="111" grpId="0" animBg="1"/>
      <p:bldP spid="112" grpId="0" animBg="1"/>
      <p:bldP spid="113" grpId="0" animBg="1"/>
      <p:bldP spid="114" grpId="0"/>
      <p:bldP spid="115" grpId="0" animBg="1"/>
      <p:bldP spid="116" grpId="0" animBg="1"/>
      <p:bldP spid="117" grpId="0" animBg="1"/>
      <p:bldP spid="118" grpId="0" animBg="1"/>
      <p:bldP spid="119" grpId="0" animBg="1"/>
      <p:bldP spid="120" grpId="0"/>
      <p:bldP spid="121" grpId="0" animBg="1"/>
      <p:bldP spid="122" grpId="0" animBg="1"/>
      <p:bldP spid="123" grpId="0" animBg="1"/>
      <p:bldP spid="124" grpId="0" animBg="1"/>
      <p:bldP spid="125" grpId="0" animBg="1"/>
      <p:bldP spid="126" grpId="0"/>
      <p:bldP spid="127" grpId="0" animBg="1"/>
      <p:bldP spid="128" grpId="0" animBg="1"/>
      <p:bldP spid="129" grpId="0" animBg="1"/>
      <p:bldP spid="130" grpId="0" animBg="1"/>
      <p:bldP spid="131" grpId="0" animBg="1"/>
      <p:bldP spid="132" grpId="0"/>
      <p:bldP spid="133" grpId="0"/>
      <p:bldP spid="135" grpId="0"/>
      <p:bldP spid="137" grpId="0" animBg="1"/>
      <p:bldP spid="138" grpId="0" animBg="1"/>
      <p:bldP spid="139" grpId="0"/>
      <p:bldP spid="140" grpId="0" animBg="1"/>
      <p:bldP spid="141" grpId="0" animBg="1"/>
      <p:bldP spid="142" grpId="0" animBg="1"/>
      <p:bldP spid="155" grpId="0" animBg="1"/>
      <p:bldP spid="158" grpId="0" animBg="1"/>
      <p:bldP spid="159" grpId="0"/>
      <p:bldP spid="162" grpId="0" animBg="1"/>
      <p:bldP spid="163" grpId="0"/>
      <p:bldP spid="164" grpId="0"/>
      <p:bldP spid="165" grpId="0"/>
      <p:bldP spid="166" grpId="0"/>
      <p:bldP spid="167" grpId="0"/>
      <p:bldP spid="168" grpId="0"/>
      <p:bldP spid="169" grpId="0"/>
      <p:bldP spid="170" grpId="0"/>
      <p:bldP spid="171" grpId="0"/>
      <p:bldP spid="144" grpId="0" animBg="1"/>
    </p:bldLst>
  </p:timing>
</p:sld>
</file>

<file path=ppt/theme/theme1.xml><?xml version="1.0" encoding="utf-8"?>
<a:theme xmlns:a="http://schemas.openxmlformats.org/drawingml/2006/main" name="MyTheme-t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MyTheme-tight.thmx</Template>
  <TotalTime>32919</TotalTime>
  <Words>1096</Words>
  <Application>Microsoft Macintosh PowerPoint</Application>
  <PresentationFormat>On-screen Show (4:3)</PresentationFormat>
  <Paragraphs>285</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Microsoft YaHei UI</vt:lpstr>
      <vt:lpstr>Arial</vt:lpstr>
      <vt:lpstr>Calibri</vt:lpstr>
      <vt:lpstr>Cambria Math</vt:lpstr>
      <vt:lpstr>Segoe UI</vt:lpstr>
      <vt:lpstr>Segoe UI Light</vt:lpstr>
      <vt:lpstr>Wingdings</vt:lpstr>
      <vt:lpstr>MyTheme-tight</vt:lpstr>
      <vt:lpstr>Large-scale Data Analytics in Recommender Systems or Graphs</vt:lpstr>
      <vt:lpstr>Build up your team (Due by Mar 11)</vt:lpstr>
      <vt:lpstr>Project Option 1</vt:lpstr>
      <vt:lpstr>Project Option 1 - Tasks</vt:lpstr>
      <vt:lpstr>Project Option 2</vt:lpstr>
      <vt:lpstr>An example project implementation  Joint Representation Learning for Recommendation with Heterogeneous Information Sources</vt:lpstr>
      <vt:lpstr>Deep Representation Learning</vt:lpstr>
      <vt:lpstr>Joint Representation Learning</vt:lpstr>
      <vt:lpstr>Joint Representation Learning</vt:lpstr>
      <vt:lpstr>Joint Representation Learning</vt:lpstr>
      <vt:lpstr>Modeling of Textual Reviews (View V1)</vt:lpstr>
      <vt:lpstr>Modeling of Visual Images (View V2)</vt:lpstr>
      <vt:lpstr>Modeling of Numerical Ratings (View V3)</vt:lpstr>
      <vt:lpstr>Joint Representation Learning</vt:lpstr>
      <vt:lpstr>Extendable to New Information Sources</vt:lpstr>
      <vt:lpstr>Experimental Setup</vt:lpstr>
      <vt:lpstr>Baseline methods</vt:lpstr>
      <vt:lpstr>Compare with Shallow Models on NDCG</vt:lpstr>
      <vt:lpstr>Impact of Embedding Size</vt:lpstr>
      <vt:lpstr>Summary and Future Works</vt:lpstr>
      <vt:lpstr>PowerPoint Presentation</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Evison Zhang</dc:creator>
  <cp:lastModifiedBy>Yongfeng Zhang</cp:lastModifiedBy>
  <cp:revision>3292</cp:revision>
  <dcterms:created xsi:type="dcterms:W3CDTF">2013-07-29T17:37:30Z</dcterms:created>
  <dcterms:modified xsi:type="dcterms:W3CDTF">2022-03-01T21:18:13Z</dcterms:modified>
</cp:coreProperties>
</file>