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D14BF5-D473-4CA2-9A7D-25AD70258679}"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14BF5-D473-4CA2-9A7D-25AD70258679}"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14BF5-D473-4CA2-9A7D-25AD70258679}"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14BF5-D473-4CA2-9A7D-25AD70258679}"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14BF5-D473-4CA2-9A7D-25AD70258679}"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D14BF5-D473-4CA2-9A7D-25AD70258679}"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D14BF5-D473-4CA2-9A7D-25AD70258679}"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4BF5-D473-4CA2-9A7D-25AD70258679}"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14BF5-D473-4CA2-9A7D-25AD70258679}"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14BF5-D473-4CA2-9A7D-25AD70258679}"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14BF5-D473-4CA2-9A7D-25AD70258679}"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0435D-D46C-456D-AE3D-F8A6791828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14BF5-D473-4CA2-9A7D-25AD70258679}" type="datetimeFigureOut">
              <a:rPr lang="en-US" smtClean="0"/>
              <a:t>12/14/2017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0435D-D46C-456D-AE3D-F8A6791828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066800"/>
            <a:ext cx="6858000" cy="954107"/>
          </a:xfrm>
          <a:prstGeom prst="rect">
            <a:avLst/>
          </a:prstGeom>
        </p:spPr>
        <p:txBody>
          <a:bodyPr wrap="square">
            <a:spAutoFit/>
          </a:bodyPr>
          <a:lstStyle/>
          <a:p>
            <a:pPr algn="ctr"/>
            <a:r>
              <a:rPr lang="en-US" sz="2800" b="1" dirty="0">
                <a:latin typeface="Times New Roman" pitchFamily="18" charset="0"/>
                <a:cs typeface="Times New Roman" pitchFamily="18" charset="0"/>
              </a:rPr>
              <a:t>Anomaly Detection for Air Quality Monitoring</a:t>
            </a:r>
          </a:p>
        </p:txBody>
      </p:sp>
      <p:sp>
        <p:nvSpPr>
          <p:cNvPr id="3" name="Rectangle 2"/>
          <p:cNvSpPr/>
          <p:nvPr/>
        </p:nvSpPr>
        <p:spPr>
          <a:xfrm>
            <a:off x="1905000" y="2819400"/>
            <a:ext cx="5334000" cy="1200329"/>
          </a:xfrm>
          <a:prstGeom prst="rect">
            <a:avLst/>
          </a:prstGeom>
        </p:spPr>
        <p:txBody>
          <a:bodyPr wrap="square">
            <a:spAutoFit/>
          </a:bodyPr>
          <a:lstStyle/>
          <a:p>
            <a:pPr algn="ctr"/>
            <a:r>
              <a:rPr lang="en-US" sz="2400" dirty="0">
                <a:latin typeface="Times New Roman" pitchFamily="18" charset="0"/>
                <a:cs typeface="Times New Roman" pitchFamily="18" charset="0"/>
              </a:rPr>
              <a:t>Project Presentation</a:t>
            </a:r>
          </a:p>
          <a:p>
            <a:pPr algn="ctr"/>
            <a:r>
              <a:rPr lang="en-US" sz="2400" dirty="0">
                <a:latin typeface="Times New Roman" pitchFamily="18" charset="0"/>
                <a:cs typeface="Times New Roman" pitchFamily="18" charset="0"/>
              </a:rPr>
              <a:t>By:</a:t>
            </a:r>
          </a:p>
          <a:p>
            <a:pPr algn="ctr"/>
            <a:r>
              <a:rPr lang="en-US" sz="2400" dirty="0">
                <a:latin typeface="Times New Roman" pitchFamily="18" charset="0"/>
                <a:cs typeface="Times New Roman" pitchFamily="18" charset="0"/>
              </a:rPr>
              <a:t>Shreyas Ramakrishna &amp; Sanchita Basak</a:t>
            </a:r>
          </a:p>
        </p:txBody>
      </p:sp>
      <p:sp>
        <p:nvSpPr>
          <p:cNvPr id="4" name="Rectangle 3"/>
          <p:cNvSpPr/>
          <p:nvPr/>
        </p:nvSpPr>
        <p:spPr>
          <a:xfrm>
            <a:off x="2286000" y="4876800"/>
            <a:ext cx="4572000" cy="646331"/>
          </a:xfrm>
          <a:prstGeom prst="rect">
            <a:avLst/>
          </a:prstGeom>
        </p:spPr>
        <p:txBody>
          <a:bodyPr>
            <a:spAutoFit/>
          </a:bodyPr>
          <a:lstStyle/>
          <a:p>
            <a:pPr algn="ctr"/>
            <a:r>
              <a:rPr lang="en-US" dirty="0">
                <a:latin typeface="Times New Roman" pitchFamily="18" charset="0"/>
                <a:cs typeface="Times New Roman" pitchFamily="18" charset="0"/>
              </a:rPr>
              <a:t>CS 8395-02 Special Topic (2017F)</a:t>
            </a:r>
          </a:p>
          <a:p>
            <a:pPr algn="ctr"/>
            <a:r>
              <a:rPr lang="en-US" dirty="0">
                <a:latin typeface="Times New Roman" pitchFamily="18" charset="0"/>
                <a:cs typeface="Times New Roman" pitchFamily="18" charset="0"/>
              </a:rPr>
              <a:t>Dependable and Resilient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0"/>
            <a:r>
              <a:rPr lang="en-US" sz="2800" b="1" u="sng" dirty="0">
                <a:latin typeface="Times New Roman" panose="02020603050405020304" pitchFamily="18" charset="0"/>
                <a:cs typeface="Times New Roman" panose="02020603050405020304" pitchFamily="18" charset="0"/>
              </a:rPr>
              <a:t>Clustering the area into different zones:</a:t>
            </a:r>
            <a:br>
              <a:rPr lang="en-US" sz="2800" b="1" u="sng" dirty="0">
                <a:latin typeface="Times New Roman" panose="02020603050405020304" pitchFamily="18" charset="0"/>
                <a:cs typeface="Times New Roman" panose="02020603050405020304" pitchFamily="18" charset="0"/>
              </a:rPr>
            </a:br>
            <a:endParaRPr lang="en-US"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1600" dirty="0">
                <a:latin typeface="Times New Roman" pitchFamily="18" charset="0"/>
                <a:cs typeface="Times New Roman" pitchFamily="18" charset="0"/>
              </a:rPr>
              <a:t>Longitudes, latitudes, postal codes and threshold values are taken as inputs in K-Means clustering algorithm, which generates a plot with eleven clustered regions showing the total number of samples of those fifteen VOCs present in a particular region.</a:t>
            </a:r>
          </a:p>
        </p:txBody>
      </p:sp>
      <p:pic>
        <p:nvPicPr>
          <p:cNvPr id="4" name="Picture 3" descr="cluster1.jpg"/>
          <p:cNvPicPr>
            <a:picLocks noChangeAspect="1"/>
          </p:cNvPicPr>
          <p:nvPr/>
        </p:nvPicPr>
        <p:blipFill>
          <a:blip r:embed="rId2" cstate="print"/>
          <a:stretch>
            <a:fillRect/>
          </a:stretch>
        </p:blipFill>
        <p:spPr>
          <a:xfrm>
            <a:off x="685800" y="1981200"/>
            <a:ext cx="8001000" cy="4662942"/>
          </a:xfrm>
          <a:prstGeom prst="rect">
            <a:avLst/>
          </a:prstGeom>
        </p:spPr>
      </p:pic>
    </p:spTree>
    <p:extLst>
      <p:ext uri="{BB962C8B-B14F-4D97-AF65-F5344CB8AC3E}">
        <p14:creationId xmlns:p14="http://schemas.microsoft.com/office/powerpoint/2010/main" val="410368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noAutofit/>
          </a:bodyPr>
          <a:lstStyle/>
          <a:p>
            <a:r>
              <a:rPr lang="en-US" sz="2800" b="1" u="sng" dirty="0">
                <a:latin typeface="Times New Roman" panose="02020603050405020304" pitchFamily="18" charset="0"/>
                <a:cs typeface="Times New Roman" panose="02020603050405020304" pitchFamily="18" charset="0"/>
              </a:rPr>
              <a:t>Determining Hazardous chemical in a particular zone</a:t>
            </a:r>
          </a:p>
        </p:txBody>
      </p:sp>
      <p:sp>
        <p:nvSpPr>
          <p:cNvPr id="3" name="Content Placeholder 2"/>
          <p:cNvSpPr>
            <a:spLocks noGrp="1"/>
          </p:cNvSpPr>
          <p:nvPr>
            <p:ph idx="1"/>
          </p:nvPr>
        </p:nvSpPr>
        <p:spPr>
          <a:xfrm>
            <a:off x="457200" y="1371600"/>
            <a:ext cx="8229600" cy="4754563"/>
          </a:xfrm>
        </p:spPr>
        <p:txBody>
          <a:bodyPr/>
          <a:lstStyle/>
          <a:p>
            <a:pPr algn="just"/>
            <a:r>
              <a:rPr lang="en-US" sz="1800" dirty="0">
                <a:latin typeface="Times New Roman" pitchFamily="18" charset="0"/>
                <a:cs typeface="Times New Roman" pitchFamily="18" charset="0"/>
              </a:rPr>
              <a:t>Ratio of number of Hazardous samples and the number of total samples for each chemical present in a particular region are plotted in bar charts as shown below:</a:t>
            </a:r>
          </a:p>
          <a:p>
            <a:pPr>
              <a:buNone/>
            </a:pPr>
            <a:r>
              <a:rPr lang="en-US" dirty="0"/>
              <a:t> </a:t>
            </a:r>
          </a:p>
          <a:p>
            <a:endParaRPr lang="en-US" dirty="0"/>
          </a:p>
        </p:txBody>
      </p:sp>
      <p:pic>
        <p:nvPicPr>
          <p:cNvPr id="4" name="Picture 3" descr="region1.jpg"/>
          <p:cNvPicPr>
            <a:picLocks noChangeAspect="1"/>
          </p:cNvPicPr>
          <p:nvPr/>
        </p:nvPicPr>
        <p:blipFill>
          <a:blip r:embed="rId2" cstate="print"/>
          <a:stretch>
            <a:fillRect/>
          </a:stretch>
        </p:blipFill>
        <p:spPr>
          <a:xfrm>
            <a:off x="762000" y="2209800"/>
            <a:ext cx="7924800" cy="4267200"/>
          </a:xfrm>
          <a:prstGeom prst="rect">
            <a:avLst/>
          </a:prstGeom>
        </p:spPr>
      </p:pic>
    </p:spTree>
    <p:extLst>
      <p:ext uri="{BB962C8B-B14F-4D97-AF65-F5344CB8AC3E}">
        <p14:creationId xmlns:p14="http://schemas.microsoft.com/office/powerpoint/2010/main" val="310108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u="sng" dirty="0">
                <a:latin typeface="Times New Roman" panose="02020603050405020304" pitchFamily="18" charset="0"/>
                <a:cs typeface="Times New Roman" panose="02020603050405020304" pitchFamily="18" charset="0"/>
              </a:rPr>
              <a:t>Determining Hazardous chemical in a particular zone</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600200"/>
            <a:ext cx="8229600" cy="5105400"/>
          </a:xfrm>
        </p:spPr>
        <p:txBody>
          <a:bodyPr>
            <a:normAutofit lnSpcReduction="10000"/>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Figure above shows a bar chart of the different chemicals present in region 2, whose values are above the health benchmark. It is evident from the chart that the chemical Tetrachloroethene is present in an anomalous proportion compared to other hazardous chemicals present in the area.</a:t>
            </a:r>
          </a:p>
        </p:txBody>
      </p:sp>
      <p:pic>
        <p:nvPicPr>
          <p:cNvPr id="6" name="Picture 5" descr="region2.jpg"/>
          <p:cNvPicPr>
            <a:picLocks noChangeAspect="1"/>
          </p:cNvPicPr>
          <p:nvPr/>
        </p:nvPicPr>
        <p:blipFill>
          <a:blip r:embed="rId2" cstate="print"/>
          <a:stretch>
            <a:fillRect/>
          </a:stretch>
        </p:blipFill>
        <p:spPr>
          <a:xfrm>
            <a:off x="762000" y="1143000"/>
            <a:ext cx="7696200" cy="4114800"/>
          </a:xfrm>
          <a:prstGeom prst="rect">
            <a:avLst/>
          </a:prstGeom>
        </p:spPr>
      </p:pic>
    </p:spTree>
    <p:extLst>
      <p:ext uri="{BB962C8B-B14F-4D97-AF65-F5344CB8AC3E}">
        <p14:creationId xmlns:p14="http://schemas.microsoft.com/office/powerpoint/2010/main" val="333338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Autofit/>
          </a:bodyPr>
          <a:lstStyle/>
          <a:p>
            <a:r>
              <a:rPr lang="en-US" sz="2800" b="1" u="sng" dirty="0">
                <a:latin typeface="Times New Roman" panose="02020603050405020304" pitchFamily="18" charset="0"/>
                <a:cs typeface="Times New Roman" panose="02020603050405020304" pitchFamily="18" charset="0"/>
              </a:rPr>
              <a:t>Determining Hazardous chemical in a particular zone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562600"/>
          </a:xfrm>
        </p:spPr>
        <p:txBody>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Figure shows a bar chart of the different chemicals present in region 4, whose values are above the health benchmark. It is evident from the chart that the chemical Tetrachloroethene is present in an anomalous proportion compared to other hazardous chemicals present in the area. </a:t>
            </a:r>
          </a:p>
          <a:p>
            <a:endParaRPr lang="en-US" dirty="0"/>
          </a:p>
        </p:txBody>
      </p:sp>
      <p:pic>
        <p:nvPicPr>
          <p:cNvPr id="5" name="Picture 4" descr="region4.jpg"/>
          <p:cNvPicPr>
            <a:picLocks noChangeAspect="1"/>
          </p:cNvPicPr>
          <p:nvPr/>
        </p:nvPicPr>
        <p:blipFill>
          <a:blip r:embed="rId2" cstate="print"/>
          <a:stretch>
            <a:fillRect/>
          </a:stretch>
        </p:blipFill>
        <p:spPr>
          <a:xfrm>
            <a:off x="609600" y="990600"/>
            <a:ext cx="8077200" cy="4038600"/>
          </a:xfrm>
          <a:prstGeom prst="rect">
            <a:avLst/>
          </a:prstGeom>
        </p:spPr>
      </p:pic>
    </p:spTree>
    <p:extLst>
      <p:ext uri="{BB962C8B-B14F-4D97-AF65-F5344CB8AC3E}">
        <p14:creationId xmlns:p14="http://schemas.microsoft.com/office/powerpoint/2010/main" val="231643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sz="3100" b="1" u="sng" dirty="0">
                <a:latin typeface="Calibri Light" pitchFamily="34" charset="0"/>
                <a:cs typeface="Calibri Light" pitchFamily="34" charset="0"/>
              </a:rPr>
            </a:br>
            <a:r>
              <a:rPr lang="en-US" sz="3100" b="1" u="sng" dirty="0">
                <a:latin typeface="Times New Roman" panose="02020603050405020304" pitchFamily="18" charset="0"/>
                <a:cs typeface="Times New Roman" panose="02020603050405020304" pitchFamily="18" charset="0"/>
              </a:rPr>
              <a:t>Detection of faulty Sensors:</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From the first part we have seen the anomalous chemical readings from different zones. It would be interesting to find out the faulty sensor providing the erroneous results.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So, using the CUSUM algorithm we will exactly track the street in which the faulty sensor node was placed.</a:t>
            </a:r>
          </a:p>
          <a:p>
            <a:pPr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theory for CUSUM algorithm was discussed previously, which  uses a detection threshold to determine the faulty readings.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Here, as the detection threshold, we vary the standard deviation for every chemical reading to determine the anomalous sensor reading.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6929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normAutofit/>
          </a:bodyPr>
          <a:lstStyle/>
          <a:p>
            <a:r>
              <a:rPr lang="en-US" sz="2800" b="1" u="sng" dirty="0">
                <a:latin typeface="Times New Roman" panose="02020603050405020304" pitchFamily="18" charset="0"/>
                <a:cs typeface="Times New Roman" panose="02020603050405020304" pitchFamily="18" charset="0"/>
              </a:rPr>
              <a:t>Faulty Sensors in Region 1</a:t>
            </a:r>
          </a:p>
        </p:txBody>
      </p:sp>
      <p:sp>
        <p:nvSpPr>
          <p:cNvPr id="3" name="Content Placeholder 2"/>
          <p:cNvSpPr>
            <a:spLocks noGrp="1"/>
          </p:cNvSpPr>
          <p:nvPr>
            <p:ph idx="1"/>
          </p:nvPr>
        </p:nvSpPr>
        <p:spPr>
          <a:xfrm>
            <a:off x="457200" y="914400"/>
            <a:ext cx="8229600" cy="5562600"/>
          </a:xfrm>
        </p:spPr>
        <p:txBody>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figure above denotes that there are three faulty sensors in region 1 showing the anomalous acetone readings above the threshold of predefined standard deviation. The faulty sensors in region 1, corresponding to these three readings are placed in 2344 River Pointe Circle, 3419 4th St N and 4242 Webber Parkway.</a:t>
            </a:r>
          </a:p>
          <a:p>
            <a:endParaRPr lang="en-US" dirty="0"/>
          </a:p>
        </p:txBody>
      </p:sp>
      <p:pic>
        <p:nvPicPr>
          <p:cNvPr id="4" name="Picture 3" descr="Acetone-reg1.jpg"/>
          <p:cNvPicPr>
            <a:picLocks noChangeAspect="1"/>
          </p:cNvPicPr>
          <p:nvPr/>
        </p:nvPicPr>
        <p:blipFill>
          <a:blip r:embed="rId2" cstate="print"/>
          <a:stretch>
            <a:fillRect/>
          </a:stretch>
        </p:blipFill>
        <p:spPr>
          <a:xfrm>
            <a:off x="762000" y="914400"/>
            <a:ext cx="7543800" cy="4191000"/>
          </a:xfrm>
          <a:prstGeom prst="rect">
            <a:avLst/>
          </a:prstGeom>
        </p:spPr>
      </p:pic>
    </p:spTree>
    <p:extLst>
      <p:ext uri="{BB962C8B-B14F-4D97-AF65-F5344CB8AC3E}">
        <p14:creationId xmlns:p14="http://schemas.microsoft.com/office/powerpoint/2010/main" val="381351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Faulty Sensors in Region 2</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figure above denotes that there are two faulty sensors in region 2 showing the anomalous Methylene Chloride readings above the threshold of predefined standard deviation. The faulty sensors corresponding to these two readings are placed in 3712 </a:t>
            </a:r>
            <a:r>
              <a:rPr lang="en-US" sz="1900" dirty="0" err="1">
                <a:latin typeface="Times New Roman" pitchFamily="18" charset="0"/>
                <a:cs typeface="Times New Roman" pitchFamily="18" charset="0"/>
              </a:rPr>
              <a:t>Snelling</a:t>
            </a:r>
            <a:r>
              <a:rPr lang="en-US" sz="1900" dirty="0">
                <a:latin typeface="Times New Roman" pitchFamily="18" charset="0"/>
                <a:cs typeface="Times New Roman" pitchFamily="18" charset="0"/>
              </a:rPr>
              <a:t> Ave and 502 24th St E.</a:t>
            </a:r>
          </a:p>
          <a:p>
            <a:endParaRPr lang="en-US" dirty="0"/>
          </a:p>
        </p:txBody>
      </p:sp>
      <p:pic>
        <p:nvPicPr>
          <p:cNvPr id="4" name="Picture 3" descr="methylene chloride-reg2.jpg"/>
          <p:cNvPicPr>
            <a:picLocks noChangeAspect="1"/>
          </p:cNvPicPr>
          <p:nvPr/>
        </p:nvPicPr>
        <p:blipFill>
          <a:blip r:embed="rId2" cstate="print"/>
          <a:stretch>
            <a:fillRect/>
          </a:stretch>
        </p:blipFill>
        <p:spPr>
          <a:xfrm>
            <a:off x="762000" y="914400"/>
            <a:ext cx="7924800" cy="4267200"/>
          </a:xfrm>
          <a:prstGeom prst="rect">
            <a:avLst/>
          </a:prstGeom>
        </p:spPr>
      </p:pic>
    </p:spTree>
    <p:extLst>
      <p:ext uri="{BB962C8B-B14F-4D97-AF65-F5344CB8AC3E}">
        <p14:creationId xmlns:p14="http://schemas.microsoft.com/office/powerpoint/2010/main" val="419339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Faulty Sensors in Region 4</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562600"/>
          </a:xfrm>
        </p:spPr>
        <p:txBody>
          <a:bodyPr>
            <a:normAutofit lnSpcReduction="10000"/>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figure above denotes that there are three faulty sensors in region 4 showing the anomalous Methylene Chloride readings above the threshold of predefined standard deviation. The faulty sensors corresponding to these three readings are placed in 3118 Lake St W, 5157 Oakland Ave S and 5615 21st Ave.</a:t>
            </a:r>
          </a:p>
          <a:p>
            <a:pPr algn="just"/>
            <a:endParaRPr lang="en-US" sz="2000" dirty="0">
              <a:latin typeface="Times New Roman" pitchFamily="18" charset="0"/>
              <a:cs typeface="Times New Roman" pitchFamily="18" charset="0"/>
            </a:endParaRPr>
          </a:p>
        </p:txBody>
      </p:sp>
      <p:pic>
        <p:nvPicPr>
          <p:cNvPr id="4" name="Picture 3" descr="methylene chloride-reg4.jpg"/>
          <p:cNvPicPr>
            <a:picLocks noChangeAspect="1"/>
          </p:cNvPicPr>
          <p:nvPr/>
        </p:nvPicPr>
        <p:blipFill>
          <a:blip r:embed="rId2" cstate="print"/>
          <a:stretch>
            <a:fillRect/>
          </a:stretch>
        </p:blipFill>
        <p:spPr>
          <a:xfrm>
            <a:off x="457986" y="936396"/>
            <a:ext cx="8001000" cy="4267199"/>
          </a:xfrm>
          <a:prstGeom prst="rect">
            <a:avLst/>
          </a:prstGeom>
        </p:spPr>
      </p:pic>
    </p:spTree>
    <p:extLst>
      <p:ext uri="{BB962C8B-B14F-4D97-AF65-F5344CB8AC3E}">
        <p14:creationId xmlns:p14="http://schemas.microsoft.com/office/powerpoint/2010/main" val="208791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u="sng"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457200" y="1295400"/>
            <a:ext cx="8229600" cy="4830763"/>
          </a:xfrm>
        </p:spPr>
        <p:txBody>
          <a:bodyPr>
            <a:normAutofit/>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First part we apply K-Means clustering technique to cluster the entire city of Minneapolis into eleven different zones and then determine the hazardous chemical in each zone.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Second part of the work we applied a statistical quality control chart called CUSUM for detection of faulty sensor nodes in a particular zone.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Applying the techniques of K-Means clustering and CUSUM algorithm we could successfully determine the anomaly in our dataset.</a:t>
            </a:r>
          </a:p>
        </p:txBody>
      </p:sp>
    </p:spTree>
    <p:extLst>
      <p:ext uri="{BB962C8B-B14F-4D97-AF65-F5344CB8AC3E}">
        <p14:creationId xmlns:p14="http://schemas.microsoft.com/office/powerpoint/2010/main" val="318195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p:txBody>
          <a:bodyPr/>
          <a:lstStyle/>
          <a:p>
            <a:pPr algn="just"/>
            <a:r>
              <a:rPr lang="en-US" sz="2000" dirty="0">
                <a:latin typeface="Times New Roman" pitchFamily="18" charset="0"/>
                <a:cs typeface="Times New Roman" pitchFamily="18" charset="0"/>
              </a:rPr>
              <a:t>Few improvements that could be applied as an enhancement to this work are:</a:t>
            </a:r>
          </a:p>
          <a:p>
            <a:pPr lvl="1" algn="just">
              <a:buFont typeface="Wingdings" pitchFamily="2" charset="2"/>
              <a:buChar char="Ø"/>
            </a:pPr>
            <a:r>
              <a:rPr lang="en-US" sz="2000" dirty="0">
                <a:latin typeface="Times New Roman" pitchFamily="18" charset="0"/>
                <a:cs typeface="Times New Roman" pitchFamily="18" charset="0"/>
              </a:rPr>
              <a:t>Implementing an algorithm to fix the detection threshold for our CUSUM algorithm. This observation was due to the simple reason that we had to manually fix the threshold value for different zones and every chemical.</a:t>
            </a:r>
          </a:p>
          <a:p>
            <a:pPr lvl="1" algn="just">
              <a:buNone/>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We could get better results on clustering if we could apply the improvisations of K-means algorithm rather than a simple K-means clustering. We had a tradeoff, when we had to cluster the city into different zones, the clustering area was significantly changing with the clustering number.   </a:t>
            </a:r>
          </a:p>
          <a:p>
            <a:pPr lvl="1">
              <a:buNone/>
            </a:pPr>
            <a:endParaRPr lang="en-US" sz="1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0628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800" b="1" u="sng"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Anomaly detection technique for Air quality monitoring.</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Project is divided into two parts:</a:t>
            </a:r>
          </a:p>
          <a:p>
            <a:pPr algn="just"/>
            <a:endParaRPr lang="en-US" sz="2200" dirty="0">
              <a:latin typeface="Times New Roman" pitchFamily="18" charset="0"/>
              <a:cs typeface="Times New Roman" pitchFamily="18" charset="0"/>
            </a:endParaRPr>
          </a:p>
          <a:p>
            <a:pPr lvl="1" algn="just">
              <a:buFont typeface="Wingdings" pitchFamily="2" charset="2"/>
              <a:buChar char="Ø"/>
            </a:pPr>
            <a:r>
              <a:rPr lang="en-US" sz="2200" dirty="0">
                <a:latin typeface="Times New Roman" pitchFamily="18" charset="0"/>
                <a:cs typeface="Times New Roman" pitchFamily="18" charset="0"/>
              </a:rPr>
              <a:t> Clustering the area into different zones and finding out the hazardous chemical in these zones, using K-Means clustering.</a:t>
            </a:r>
          </a:p>
          <a:p>
            <a:pPr lvl="1" algn="just">
              <a:buFont typeface="Wingdings" pitchFamily="2" charset="2"/>
              <a:buChar char="Ø"/>
            </a:pPr>
            <a:r>
              <a:rPr lang="en-US" sz="2200" dirty="0">
                <a:latin typeface="Times New Roman" pitchFamily="18" charset="0"/>
                <a:cs typeface="Times New Roman" pitchFamily="18" charset="0"/>
              </a:rPr>
              <a:t> Detection of faulty sensor nodes in a particular zone, using CUSUM (Cumulative Sum Control Chart) detection algorithm.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buNone/>
            </a:pPr>
            <a:r>
              <a:rPr lang="en-US" sz="2000" dirty="0">
                <a:latin typeface="Times New Roman" pitchFamily="18" charset="0"/>
                <a:cs typeface="Times New Roman" pitchFamily="18" charset="0"/>
              </a:rPr>
              <a:t>[1]	</a:t>
            </a:r>
            <a:r>
              <a:rPr lang="en-US" sz="1800" dirty="0" err="1">
                <a:latin typeface="Times New Roman" pitchFamily="18" charset="0"/>
                <a:cs typeface="Times New Roman" pitchFamily="18" charset="0"/>
              </a:rPr>
              <a:t>Chandola</a:t>
            </a:r>
            <a:r>
              <a:rPr lang="en-US" sz="1800" dirty="0">
                <a:latin typeface="Times New Roman" pitchFamily="18" charset="0"/>
                <a:cs typeface="Times New Roman" pitchFamily="18" charset="0"/>
              </a:rPr>
              <a:t>, V., Banerjee, A., and Kumar, V. 2009. Anomaly detection: A survey. ACM </a:t>
            </a:r>
            <a:r>
              <a:rPr lang="en-US" sz="1800" dirty="0" err="1">
                <a:latin typeface="Times New Roman" pitchFamily="18" charset="0"/>
                <a:cs typeface="Times New Roman" pitchFamily="18" charset="0"/>
              </a:rPr>
              <a:t>Comput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Surv</a:t>
            </a:r>
            <a:r>
              <a:rPr lang="en-US" sz="1800" dirty="0">
                <a:latin typeface="Times New Roman" pitchFamily="18" charset="0"/>
                <a:cs typeface="Times New Roman" pitchFamily="18" charset="0"/>
              </a:rPr>
              <a:t>. 41, 3, Article 15 (July 2009), 58 pages.</a:t>
            </a:r>
          </a:p>
          <a:p>
            <a:pPr algn="just">
              <a:buNone/>
            </a:pP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[2]	Amin </a:t>
            </a:r>
            <a:r>
              <a:rPr lang="en-US" sz="1800" dirty="0" err="1">
                <a:latin typeface="Times New Roman" pitchFamily="18" charset="0"/>
                <a:cs typeface="Times New Roman" pitchFamily="18" charset="0"/>
              </a:rPr>
              <a:t>Ghafouri</a:t>
            </a:r>
            <a:r>
              <a:rPr lang="en-US" sz="1800" dirty="0">
                <a:latin typeface="Times New Roman" pitchFamily="18" charset="0"/>
                <a:cs typeface="Times New Roman" pitchFamily="18" charset="0"/>
              </a:rPr>
              <a:t>, Aron </a:t>
            </a:r>
            <a:r>
              <a:rPr lang="en-US" sz="1800" dirty="0" err="1">
                <a:latin typeface="Times New Roman" pitchFamily="18" charset="0"/>
                <a:cs typeface="Times New Roman" pitchFamily="18" charset="0"/>
              </a:rPr>
              <a:t>Laszka</a:t>
            </a:r>
            <a:r>
              <a:rPr lang="en-US" sz="1800" dirty="0">
                <a:latin typeface="Times New Roman" pitchFamily="18" charset="0"/>
                <a:cs typeface="Times New Roman" pitchFamily="18" charset="0"/>
              </a:rPr>
              <a:t>, Abhishek Dubey, and </a:t>
            </a:r>
            <a:r>
              <a:rPr lang="en-US" sz="1800" dirty="0" err="1">
                <a:latin typeface="Times New Roman" pitchFamily="18" charset="0"/>
                <a:cs typeface="Times New Roman" pitchFamily="18" charset="0"/>
              </a:rPr>
              <a:t>Xenofon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Koutsoukos</a:t>
            </a:r>
            <a:r>
              <a:rPr lang="en-US" sz="1800" dirty="0">
                <a:latin typeface="Times New Roman" pitchFamily="18" charset="0"/>
                <a:cs typeface="Times New Roman" pitchFamily="18" charset="0"/>
              </a:rPr>
              <a:t>. 2017. Optimal Detection of Faulty </a:t>
            </a:r>
            <a:r>
              <a:rPr lang="en-US" sz="1800" dirty="0" err="1">
                <a:latin typeface="Times New Roman" pitchFamily="18" charset="0"/>
                <a:cs typeface="Times New Roman" pitchFamily="18" charset="0"/>
              </a:rPr>
              <a:t>Trac</a:t>
            </a:r>
            <a:r>
              <a:rPr lang="en-US" sz="1800" dirty="0">
                <a:latin typeface="Times New Roman" pitchFamily="18" charset="0"/>
                <a:cs typeface="Times New Roman" pitchFamily="18" charset="0"/>
              </a:rPr>
              <a:t> Sensors Used in Route Planning. In Proceedings of the 2nd Workshop on Science </a:t>
            </a:r>
            <a:r>
              <a:rPr lang="en-US" sz="1800" dirty="0" err="1">
                <a:latin typeface="Times New Roman" pitchFamily="18" charset="0"/>
                <a:cs typeface="Times New Roman" pitchFamily="18" charset="0"/>
              </a:rPr>
              <a:t>ofSmart</a:t>
            </a:r>
            <a:r>
              <a:rPr lang="en-US" sz="1800" dirty="0">
                <a:latin typeface="Times New Roman" pitchFamily="18" charset="0"/>
                <a:cs typeface="Times New Roman" pitchFamily="18" charset="0"/>
              </a:rPr>
              <a:t> City Operations and Platforms Engineering, </a:t>
            </a:r>
            <a:r>
              <a:rPr lang="en-US" sz="1800" dirty="0" err="1">
                <a:latin typeface="Times New Roman" pitchFamily="18" charset="0"/>
                <a:cs typeface="Times New Roman" pitchFamily="18" charset="0"/>
              </a:rPr>
              <a:t>Piˆsburgh</a:t>
            </a:r>
            <a:r>
              <a:rPr lang="en-US" sz="1800" dirty="0">
                <a:latin typeface="Times New Roman" pitchFamily="18" charset="0"/>
                <a:cs typeface="Times New Roman" pitchFamily="18" charset="0"/>
              </a:rPr>
              <a:t>, PA USA, April 2017 (SCOPE 2017), 6 pages.</a:t>
            </a:r>
          </a:p>
          <a:p>
            <a:pPr algn="just">
              <a:buNone/>
            </a:pP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[3]	Air quality: A neighborhood approach report.</a:t>
            </a:r>
          </a:p>
          <a:p>
            <a:pPr algn="just">
              <a:buNone/>
            </a:pP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[4]	ES Page. 1954. Continuous inspection schemes. </a:t>
            </a:r>
            <a:r>
              <a:rPr lang="en-US" sz="1800" dirty="0" err="1">
                <a:latin typeface="Times New Roman" pitchFamily="18" charset="0"/>
                <a:cs typeface="Times New Roman" pitchFamily="18" charset="0"/>
              </a:rPr>
              <a:t>Biometrika</a:t>
            </a:r>
            <a:r>
              <a:rPr lang="en-US" sz="1800" dirty="0">
                <a:latin typeface="Times New Roman" pitchFamily="18" charset="0"/>
                <a:cs typeface="Times New Roman" pitchFamily="18" charset="0"/>
              </a:rPr>
              <a:t> 41, 1/2   (1954),100–115</a:t>
            </a:r>
          </a:p>
          <a:p>
            <a:pPr algn="just">
              <a:buNone/>
            </a:pP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9872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457200" y="1981200"/>
            <a:ext cx="8229600" cy="4038600"/>
          </a:xfrm>
        </p:spPr>
        <p:txBody>
          <a:bodyPr>
            <a:normAutofit/>
          </a:bodyPr>
          <a:lstStyle/>
          <a:p>
            <a:pPr algn="just"/>
            <a:r>
              <a:rPr lang="en-US" sz="2000" dirty="0">
                <a:latin typeface="Times New Roman" pitchFamily="18" charset="0"/>
                <a:cs typeface="Times New Roman" pitchFamily="18" charset="0"/>
              </a:rPr>
              <a:t>The selected air quality monitoring dataset has about 61 VOCs and 4790 chemical readings.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readings were measured using sensors in 139 streets across the city of Minneapolis.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dataset includes the longitude, latitude, Object ID, Sample_ID, Parameter (VOCs), Results, Units: µg/m3, Health Risk Value (HRV), Units: µg /m3, HRV types, Name of location, volunteer,  location and Zip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Dataset Description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lvl="1" algn="just">
              <a:buFont typeface="Arial" pitchFamily="34" charset="0"/>
              <a:buChar char="•"/>
            </a:pPr>
            <a:r>
              <a:rPr lang="en-US" sz="1800" dirty="0">
                <a:latin typeface="Times New Roman" pitchFamily="18" charset="0"/>
                <a:cs typeface="Times New Roman" pitchFamily="18" charset="0"/>
              </a:rPr>
              <a:t>Some of the important parameters used in our work are:</a:t>
            </a:r>
          </a:p>
          <a:p>
            <a:pPr lvl="2" algn="just">
              <a:buFont typeface="Wingdings" pitchFamily="2" charset="2"/>
              <a:buChar char="Ø"/>
            </a:pPr>
            <a:r>
              <a:rPr lang="en-US" sz="1800" dirty="0">
                <a:latin typeface="Times New Roman" pitchFamily="18" charset="0"/>
                <a:cs typeface="Times New Roman" pitchFamily="18" charset="0"/>
              </a:rPr>
              <a:t>Longitude .</a:t>
            </a:r>
          </a:p>
          <a:p>
            <a:pPr lvl="2" algn="just">
              <a:buFont typeface="Wingdings" pitchFamily="2" charset="2"/>
              <a:buChar char="Ø"/>
            </a:pPr>
            <a:r>
              <a:rPr lang="en-US" sz="1800" dirty="0">
                <a:latin typeface="Times New Roman" pitchFamily="18" charset="0"/>
                <a:cs typeface="Times New Roman" pitchFamily="18" charset="0"/>
              </a:rPr>
              <a:t>Latitude.</a:t>
            </a:r>
          </a:p>
          <a:p>
            <a:pPr lvl="2" algn="just">
              <a:buFont typeface="Wingdings" pitchFamily="2" charset="2"/>
              <a:buChar char="Ø"/>
            </a:pPr>
            <a:r>
              <a:rPr lang="en-US" sz="1800" dirty="0">
                <a:latin typeface="Times New Roman" pitchFamily="18" charset="0"/>
                <a:cs typeface="Times New Roman" pitchFamily="18" charset="0"/>
              </a:rPr>
              <a:t>Zip code.</a:t>
            </a:r>
          </a:p>
          <a:p>
            <a:pPr lvl="2" algn="just">
              <a:buFont typeface="Wingdings" pitchFamily="2" charset="2"/>
              <a:buChar char="Ø"/>
            </a:pPr>
            <a:r>
              <a:rPr lang="en-US" sz="1800" dirty="0">
                <a:latin typeface="Times New Roman" pitchFamily="18" charset="0"/>
                <a:cs typeface="Times New Roman" pitchFamily="18" charset="0"/>
              </a:rPr>
              <a:t>Health benchmark values.</a:t>
            </a:r>
          </a:p>
          <a:p>
            <a:pPr lvl="2" algn="just">
              <a:buFont typeface="Wingdings" pitchFamily="2" charset="2"/>
              <a:buChar char="Ø"/>
            </a:pPr>
            <a:r>
              <a:rPr lang="en-US" sz="1800" dirty="0">
                <a:latin typeface="Times New Roman" pitchFamily="18" charset="0"/>
                <a:cs typeface="Times New Roman" pitchFamily="18" charset="0"/>
              </a:rPr>
              <a:t>Results.</a:t>
            </a:r>
          </a:p>
          <a:p>
            <a:pPr lvl="2" algn="just">
              <a:buFont typeface="Wingdings" pitchFamily="2" charset="2"/>
              <a:buChar char="Ø"/>
            </a:pPr>
            <a:r>
              <a:rPr lang="en-US" sz="1800" dirty="0">
                <a:latin typeface="Times New Roman" pitchFamily="18" charset="0"/>
                <a:cs typeface="Times New Roman" pitchFamily="18" charset="0"/>
              </a:rPr>
              <a:t>Street location.</a:t>
            </a:r>
          </a:p>
          <a:p>
            <a:pPr lvl="1" algn="just">
              <a:buNone/>
            </a:pPr>
            <a:endParaRPr lang="en-US" sz="1800" dirty="0">
              <a:latin typeface="Times New Roman" pitchFamily="18" charset="0"/>
              <a:cs typeface="Times New Roman" pitchFamily="18" charset="0"/>
            </a:endParaRPr>
          </a:p>
          <a:p>
            <a:pPr lvl="1" algn="just">
              <a:buFont typeface="Arial" pitchFamily="34" charset="0"/>
              <a:buChar char="•"/>
            </a:pPr>
            <a:r>
              <a:rPr lang="en-US" sz="1800" dirty="0">
                <a:latin typeface="Times New Roman" pitchFamily="18" charset="0"/>
                <a:cs typeface="Times New Roman" pitchFamily="18" charset="0"/>
              </a:rPr>
              <a:t>Health Benchmark is defined as the upper limit above which a chemical is considered to be hazardous.</a:t>
            </a:r>
          </a:p>
          <a:p>
            <a:pPr lvl="1" algn="just">
              <a:buNone/>
            </a:pPr>
            <a:endParaRPr lang="en-US" sz="1800" dirty="0">
              <a:latin typeface="Times New Roman" pitchFamily="18" charset="0"/>
              <a:cs typeface="Times New Roman" pitchFamily="18" charset="0"/>
            </a:endParaRPr>
          </a:p>
          <a:p>
            <a:pPr lvl="1" algn="just">
              <a:buFont typeface="Arial" pitchFamily="34" charset="0"/>
              <a:buChar char="•"/>
            </a:pPr>
            <a:r>
              <a:rPr lang="en-US" sz="1800" dirty="0">
                <a:latin typeface="Times New Roman" pitchFamily="18" charset="0"/>
                <a:cs typeface="Times New Roman" pitchFamily="18" charset="0"/>
              </a:rPr>
              <a:t>Through our initial analysis, we could find out that among the 61 VOC’s, 46 have values within the health benchmark and only 15 VOC’s have values above the suggested  benchmark.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Related Work</a:t>
            </a:r>
          </a:p>
        </p:txBody>
      </p:sp>
      <p:sp>
        <p:nvSpPr>
          <p:cNvPr id="3" name="Content Placeholder 2"/>
          <p:cNvSpPr>
            <a:spLocks noGrp="1"/>
          </p:cNvSpPr>
          <p:nvPr>
            <p:ph idx="1"/>
          </p:nvPr>
        </p:nvSpPr>
        <p:spPr>
          <a:xfrm>
            <a:off x="457200" y="1371600"/>
            <a:ext cx="8229600" cy="4754563"/>
          </a:xfrm>
        </p:spPr>
        <p:txBody>
          <a:bodyPr>
            <a:normAutofit/>
          </a:bodyPr>
          <a:lstStyle/>
          <a:p>
            <a:r>
              <a:rPr lang="en-US" sz="1800" dirty="0">
                <a:latin typeface="Times New Roman" pitchFamily="18" charset="0"/>
                <a:cs typeface="Times New Roman" pitchFamily="18" charset="0"/>
              </a:rPr>
              <a:t>First part of our work is based on the techniques defined in [1]. </a:t>
            </a:r>
          </a:p>
          <a:p>
            <a:endParaRPr lang="en-US" sz="1800" dirty="0">
              <a:latin typeface="Times New Roman" pitchFamily="18" charset="0"/>
              <a:cs typeface="Times New Roman" pitchFamily="18" charset="0"/>
            </a:endParaRPr>
          </a:p>
          <a:p>
            <a:pPr lvl="1">
              <a:buFont typeface="Wingdings" pitchFamily="2" charset="2"/>
              <a:buChar char="Ø"/>
            </a:pPr>
            <a:r>
              <a:rPr lang="en-US" sz="1800" dirty="0">
                <a:latin typeface="Times New Roman" pitchFamily="18" charset="0"/>
                <a:cs typeface="Times New Roman" pitchFamily="18" charset="0"/>
              </a:rPr>
              <a:t>In this work the authors have given a basic understanding of anomaly detection, challenges and its classification.</a:t>
            </a:r>
          </a:p>
          <a:p>
            <a:pPr lvl="1">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Second part of our work is based on the detection techniques defined in [2]. </a:t>
            </a:r>
          </a:p>
          <a:p>
            <a:pPr>
              <a:buNone/>
            </a:pPr>
            <a:endParaRPr lang="en-US" sz="1800" dirty="0">
              <a:latin typeface="Times New Roman" pitchFamily="18" charset="0"/>
              <a:cs typeface="Times New Roman" pitchFamily="18" charset="0"/>
            </a:endParaRPr>
          </a:p>
          <a:p>
            <a:pPr lvl="1">
              <a:buFont typeface="Wingdings" pitchFamily="2" charset="2"/>
              <a:buChar char="Ø"/>
            </a:pPr>
            <a:r>
              <a:rPr lang="en-US" sz="1800" dirty="0">
                <a:latin typeface="Times New Roman" pitchFamily="18" charset="0"/>
                <a:cs typeface="Times New Roman" pitchFamily="18" charset="0"/>
              </a:rPr>
              <a:t>Here the authors work on determining the faulty sensors deployed on streets for traffic monitoring.</a:t>
            </a:r>
          </a:p>
          <a:p>
            <a:pPr lvl="1">
              <a:buFont typeface="Wingdings" pitchFamily="2" charset="2"/>
              <a:buChar char="Ø"/>
            </a:pPr>
            <a:r>
              <a:rPr lang="en-US" sz="1800" dirty="0">
                <a:latin typeface="Times New Roman" pitchFamily="18" charset="0"/>
                <a:cs typeface="Times New Roman" pitchFamily="18" charset="0"/>
              </a:rPr>
              <a:t>The work revolves around implementing detection algorithm to determine the faulty sensors relaying erroneous data.</a:t>
            </a:r>
          </a:p>
          <a:p>
            <a:pPr lvl="1">
              <a:buFont typeface="Wingdings" pitchFamily="2" charset="2"/>
              <a:buChar char="Ø"/>
            </a:pPr>
            <a:r>
              <a:rPr lang="en-US" sz="1800" dirty="0">
                <a:latin typeface="Times New Roman" pitchFamily="18" charset="0"/>
                <a:cs typeface="Times New Roman" pitchFamily="18" charset="0"/>
              </a:rPr>
              <a:t>The detection algorithm used here is CUSUM: a statistical quality control algorithm. </a:t>
            </a:r>
          </a:p>
          <a:p>
            <a:pPr lvl="1">
              <a:buFont typeface="Wingdings" pitchFamily="2" charset="2"/>
              <a:buChar char="Ø"/>
            </a:pPr>
            <a:r>
              <a:rPr lang="en-US" sz="1800" dirty="0">
                <a:latin typeface="Times New Roman" pitchFamily="18" charset="0"/>
                <a:cs typeface="Times New Roman" pitchFamily="18" charset="0"/>
              </a:rPr>
              <a:t>It also introduces an algorithm for optimal selection of detection threshold to balance between false positives and false negatives.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Methodologies Used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295400"/>
                <a:ext cx="8382000" cy="5287962"/>
              </a:xfrm>
            </p:spPr>
            <p:txBody>
              <a:bodyPr>
                <a:normAutofit/>
              </a:bodyPr>
              <a:lstStyle/>
              <a:p>
                <a:pPr lvl="0"/>
                <a:r>
                  <a:rPr lang="en-US" sz="2000" b="1" dirty="0">
                    <a:latin typeface="Times New Roman" pitchFamily="18" charset="0"/>
                    <a:cs typeface="Times New Roman" pitchFamily="18" charset="0"/>
                  </a:rPr>
                  <a:t>K-Means Algorithm:</a:t>
                </a:r>
              </a:p>
              <a:p>
                <a:pPr lvl="0"/>
                <a:endParaRPr lang="en-US" sz="2000" b="1" dirty="0">
                  <a:latin typeface="Times New Roman" pitchFamily="18" charset="0"/>
                  <a:cs typeface="Times New Roman" pitchFamily="18" charset="0"/>
                </a:endParaRPr>
              </a:p>
              <a:p>
                <a:pPr lvl="1" algn="just">
                  <a:buFont typeface="Wingdings" pitchFamily="2" charset="2"/>
                  <a:buChar char="Ø"/>
                </a:pPr>
                <a:r>
                  <a:rPr lang="en-US" sz="1800" dirty="0">
                    <a:latin typeface="Times New Roman" panose="02020603050405020304" pitchFamily="18" charset="0"/>
                    <a:cs typeface="Times New Roman" panose="02020603050405020304" pitchFamily="18" charset="0"/>
                  </a:rPr>
                  <a:t>Unsupervised learning algorithms that solve the well-known clustering problem.</a:t>
                </a:r>
              </a:p>
              <a:p>
                <a:pPr lvl="1" algn="just">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lvl="1" algn="just">
                  <a:buFont typeface="Wingdings" pitchFamily="2" charset="2"/>
                  <a:buChar char="Ø"/>
                </a:pPr>
                <a:r>
                  <a:rPr lang="en-US" sz="1800" dirty="0">
                    <a:latin typeface="Times New Roman" panose="02020603050405020304" pitchFamily="18" charset="0"/>
                    <a:cs typeface="Times New Roman" panose="02020603050405020304" pitchFamily="18" charset="0"/>
                  </a:rPr>
                  <a:t>Partitions </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observations in </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clusters defined by their centroids.</a:t>
                </a:r>
              </a:p>
              <a:p>
                <a:pPr lvl="1" algn="just">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lvl="1" algn="just">
                  <a:buFont typeface="Wingdings" pitchFamily="2" charset="2"/>
                  <a:buChar char="Ø"/>
                </a:pPr>
                <a:r>
                  <a:rPr lang="en-US" sz="1800" dirty="0">
                    <a:latin typeface="Times New Roman" panose="02020603050405020304" pitchFamily="18" charset="0"/>
                    <a:cs typeface="Times New Roman" panose="02020603050405020304" pitchFamily="18" charset="0"/>
                  </a:rPr>
                  <a:t>Let X=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m:t>
                        </m:r>
                      </m:sub>
                    </m:sSub>
                  </m:oMath>
                </a14:m>
                <a:r>
                  <a:rPr lang="en-US" sz="1800" dirty="0">
                    <a:latin typeface="Times New Roman" panose="02020603050405020304" pitchFamily="18" charset="0"/>
                    <a:cs typeface="Times New Roman" panose="02020603050405020304" pitchFamily="18" charset="0"/>
                  </a:rPr>
                  <a:t>} be the set of data points and V=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3</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b="0" i="1" smtClean="0">
                            <a:latin typeface="Cambria Math" panose="02040503050406030204" pitchFamily="18" charset="0"/>
                          </a:rPr>
                          <m:t>𝑘</m:t>
                        </m:r>
                      </m:sub>
                    </m:sSub>
                  </m:oMath>
                </a14:m>
                <a:r>
                  <a:rPr lang="en-US" sz="1800" dirty="0">
                    <a:latin typeface="Times New Roman" panose="02020603050405020304" pitchFamily="18" charset="0"/>
                    <a:cs typeface="Times New Roman" panose="02020603050405020304" pitchFamily="18" charset="0"/>
                  </a:rPr>
                  <a:t>} be the set of cluster centers.</a:t>
                </a:r>
              </a:p>
              <a:p>
                <a:pPr lvl="1" algn="just">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lvl="1" algn="just">
                  <a:buFont typeface="Wingdings" pitchFamily="2" charset="2"/>
                  <a:buChar char="Ø"/>
                </a:pPr>
                <a:r>
                  <a:rPr lang="en-US" sz="1800" dirty="0">
                    <a:latin typeface="Times New Roman" panose="02020603050405020304" pitchFamily="18" charset="0"/>
                    <a:cs typeface="Times New Roman" panose="02020603050405020304" pitchFamily="18" charset="0"/>
                  </a:rPr>
                  <a:t>Assign each data point belonging to the dataset to a cluster by calculating the distances as below:</a:t>
                </a:r>
              </a:p>
              <a:p>
                <a:pPr marL="457200" lvl="1" indent="0" algn="ctr">
                  <a:buNone/>
                </a:pPr>
                <a:r>
                  <a:rPr lang="en-US" sz="1800" i="1" dirty="0">
                    <a:latin typeface="Times New Roman" panose="02020603050405020304" pitchFamily="18" charset="0"/>
                    <a:cs typeface="Times New Roman" panose="02020603050405020304" pitchFamily="18" charset="0"/>
                  </a:rPr>
                  <a:t>J(V)=</a:t>
                </a:r>
                <a14:m>
                  <m:oMath xmlns:m="http://schemas.openxmlformats.org/officeDocument/2006/math">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b="0" i="1" smtClean="0">
                                <a:latin typeface="Cambria Math" panose="02040503050406030204" pitchFamily="18" charset="0"/>
                              </a:rPr>
                              <m:t>𝑘</m:t>
                            </m:r>
                          </m:sup>
                          <m:e>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𝑗</m:t>
                                    </m:r>
                                  </m:sub>
                                </m:sSub>
                                <m:r>
                                  <a:rPr lang="en-US" sz="1800" i="1">
                                    <a:latin typeface="Cambria Math" panose="02040503050406030204" pitchFamily="18" charset="0"/>
                                  </a:rPr>
                                  <m:t>)</m:t>
                                </m:r>
                              </m:e>
                              <m:sup>
                                <m:r>
                                  <a:rPr lang="en-US" sz="1800" i="1">
                                    <a:latin typeface="Cambria Math" panose="02040503050406030204" pitchFamily="18" charset="0"/>
                                  </a:rPr>
                                  <m:t>2</m:t>
                                </m:r>
                              </m:sup>
                            </m:sSup>
                          </m:e>
                        </m:nary>
                      </m:e>
                    </m:nary>
                  </m:oMath>
                </a14:m>
                <a:endParaRPr lang="en-US" sz="1800" dirty="0">
                  <a:latin typeface="Times New Roman" pitchFamily="18" charset="0"/>
                  <a:cs typeface="Times New Roman" pitchFamily="18" charset="0"/>
                </a:endParaRPr>
              </a:p>
              <a:p>
                <a:pPr marL="457200" lvl="1" indent="0" algn="ctr">
                  <a:buNone/>
                </a:pPr>
                <a:endParaRPr lang="en-US" sz="1800" dirty="0">
                  <a:latin typeface="Times New Roman" pitchFamily="18" charset="0"/>
                  <a:cs typeface="Times New Roman" pitchFamily="18" charset="0"/>
                </a:endParaRPr>
              </a:p>
              <a:p>
                <a:pPr lvl="1" algn="just">
                  <a:buFont typeface="Wingdings" panose="05000000000000000000" pitchFamily="2" charset="2"/>
                  <a:buChar char="Ø"/>
                </a:pPr>
                <a:r>
                  <a:rPr lang="en-US" sz="1800" dirty="0">
                    <a:latin typeface="Times New Roman" pitchFamily="18" charset="0"/>
                    <a:cs typeface="Times New Roman" pitchFamily="18" charset="0"/>
                  </a:rPr>
                  <a:t>The new cluster center is recalculated using:</a:t>
                </a:r>
              </a:p>
              <a:p>
                <a:pPr marL="457200" lvl="1" indent="0" algn="ctr">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 (1/</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𝑖</m:t>
                            </m:r>
                          </m:sub>
                        </m:sSub>
                      </m:sup>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nary>
                  </m:oMath>
                </a14:m>
                <a:endParaRPr lang="en-US" sz="1800" dirty="0">
                  <a:latin typeface="Times New Roman" panose="02020603050405020304" pitchFamily="18" charset="0"/>
                  <a:cs typeface="Times New Roman"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295400"/>
                <a:ext cx="8382000" cy="5287962"/>
              </a:xfrm>
              <a:blipFill>
                <a:blip r:embed="rId2"/>
                <a:stretch>
                  <a:fillRect l="-655" t="-692" r="-582" b="-8189"/>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68EB-A7AC-46C4-8847-0BD6CA07C9B8}"/>
              </a:ext>
            </a:extLst>
          </p:cNvPr>
          <p:cNvSpPr>
            <a:spLocks noGrp="1"/>
          </p:cNvSpPr>
          <p:nvPr>
            <p:ph type="title"/>
          </p:nvPr>
        </p:nvSpPr>
        <p:spPr>
          <a:xfrm>
            <a:off x="457200" y="274638"/>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Methodologies Used</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E24F3A-1089-4DF3-9088-298EF51B35C7}"/>
                  </a:ext>
                </a:extLst>
              </p:cNvPr>
              <p:cNvSpPr>
                <a:spLocks noGrp="1"/>
              </p:cNvSpPr>
              <p:nvPr>
                <p:ph idx="1"/>
              </p:nvPr>
            </p:nvSpPr>
            <p:spPr>
              <a:xfrm>
                <a:off x="457200" y="1143000"/>
                <a:ext cx="8229600" cy="5334000"/>
              </a:xfrm>
            </p:spPr>
            <p:txBody>
              <a:bodyPr>
                <a:normAutofit/>
              </a:bodyPr>
              <a:lstStyle/>
              <a:p>
                <a:r>
                  <a:rPr lang="en-US" sz="2000" b="1" dirty="0">
                    <a:latin typeface="Times New Roman" pitchFamily="18" charset="0"/>
                    <a:cs typeface="Times New Roman" pitchFamily="18" charset="0"/>
                  </a:rPr>
                  <a:t>CUSUM Algorithm:</a:t>
                </a:r>
              </a:p>
              <a:p>
                <a:endParaRPr lang="en-US" sz="2000" b="1" dirty="0">
                  <a:latin typeface="Times New Roman" pitchFamily="18" charset="0"/>
                  <a:cs typeface="Times New Roman"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identify small incremental changes in the mean of a process, CUSUSM control chart (Cumulative Sum Control Chart) can be used.</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a sequence is given by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US" sz="1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oMath>
                </a14:m>
                <a:r>
                  <a:rPr lang="en-US" sz="1600" dirty="0">
                    <a:latin typeface="Times New Roman" panose="02020603050405020304" pitchFamily="18" charset="0"/>
                    <a:cs typeface="Times New Roman" panose="02020603050405020304" pitchFamily="18" charset="0"/>
                  </a:rPr>
                  <a:t>, and its average or mean is estimated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𝑥</m:t>
                        </m:r>
                      </m:sub>
                    </m:sSub>
                  </m:oMath>
                </a14:m>
                <a:r>
                  <a:rPr lang="en-US" sz="1600" dirty="0">
                    <a:latin typeface="Times New Roman" panose="02020603050405020304" pitchFamily="18" charset="0"/>
                    <a:cs typeface="Times New Roman" panose="02020603050405020304" pitchFamily="18" charset="0"/>
                  </a:rPr>
                  <a:t>, and the standard deviation comes out to be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𝜎</m:t>
                        </m:r>
                      </m:e>
                      <m:sub>
                        <m:r>
                          <a:rPr lang="en-US" sz="1600" i="1">
                            <a:latin typeface="Cambria Math" panose="02040503050406030204" pitchFamily="18" charset="0"/>
                          </a:rPr>
                          <m:t>𝑥</m:t>
                        </m:r>
                      </m:sub>
                    </m:sSub>
                  </m:oMath>
                </a14:m>
                <a:r>
                  <a:rPr lang="en-US" sz="1600" dirty="0">
                    <a:latin typeface="Times New Roman" panose="02020603050405020304" pitchFamily="18" charset="0"/>
                    <a:cs typeface="Times New Roman" panose="02020603050405020304" pitchFamily="18" charset="0"/>
                  </a:rPr>
                  <a:t>, then the upper and lower cumulative process sums are defined as:</a:t>
                </a:r>
              </a:p>
              <a:p>
                <a:pPr lvl="1"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a:latin typeface="Times New Roman" panose="02020603050405020304" pitchFamily="18" charset="0"/>
                    <a:cs typeface="Times New Roman" panose="02020603050405020304" pitchFamily="18" charset="0"/>
                  </a:rPr>
                  <a:t>Upper Cumulative Sum:</a:t>
                </a:r>
                <a:r>
                  <a:rPr lang="en-US" sz="1600" dirty="0"/>
                  <a:t> </a:t>
                </a:r>
              </a:p>
              <a:p>
                <a:pPr marL="0" indent="0" algn="ctr">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𝑖</m:t>
                        </m:r>
                      </m:sub>
                    </m:sSub>
                  </m:oMath>
                </a14:m>
                <a:r>
                  <a:rPr lang="en-US" sz="16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0,                                                                          </m:t>
                            </m:r>
                            <m:r>
                              <a:rPr lang="en-US" sz="1600" i="1">
                                <a:latin typeface="Cambria Math" panose="02040503050406030204" pitchFamily="18" charset="0"/>
                              </a:rPr>
                              <m:t>𝑖</m:t>
                            </m:r>
                            <m:r>
                              <a:rPr lang="en-US" sz="1600" i="1">
                                <a:latin typeface="Cambria Math" panose="02040503050406030204" pitchFamily="18" charset="0"/>
                              </a:rPr>
                              <m:t>=1</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max</m:t>
                                </m:r>
                              </m:fName>
                              <m:e>
                                <m:d>
                                  <m:dPr>
                                    <m:ctrlPr>
                                      <a:rPr lang="en-US" sz="1600" i="1">
                                        <a:latin typeface="Cambria Math" panose="02040503050406030204" pitchFamily="18" charset="0"/>
                                      </a:rPr>
                                    </m:ctrlPr>
                                  </m:dPr>
                                  <m:e>
                                    <m:r>
                                      <a:rPr lang="en-US" sz="1600" i="1">
                                        <a:latin typeface="Cambria Math" panose="02040503050406030204" pitchFamily="18" charset="0"/>
                                      </a:rPr>
                                      <m:t>0,</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𝑥</m:t>
                                        </m:r>
                                      </m:sub>
                                    </m:sSub>
                                    <m:r>
                                      <a:rPr lang="en-US" sz="1600" i="1">
                                        <a:latin typeface="Cambria Math" panose="02040503050406030204" pitchFamily="18" charset="0"/>
                                      </a:rPr>
                                      <m:t>−0.5∗</m:t>
                                    </m:r>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𝜎</m:t>
                                        </m:r>
                                      </m:e>
                                      <m:sub>
                                        <m:r>
                                          <a:rPr lang="en-US" sz="1600" i="1">
                                            <a:latin typeface="Cambria Math" panose="02040503050406030204" pitchFamily="18" charset="0"/>
                                          </a:rPr>
                                          <m:t>𝑥</m:t>
                                        </m:r>
                                      </m:sub>
                                    </m:sSub>
                                  </m:e>
                                </m:d>
                              </m:e>
                            </m:func>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&gt;1</m:t>
                            </m:r>
                          </m:e>
                        </m:eqArr>
                      </m:e>
                    </m:d>
                  </m:oMath>
                </a14:m>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lvl="0" indent="0">
                  <a:buNone/>
                </a:pPr>
                <a:r>
                  <a:rPr lang="en-US" sz="1600" dirty="0">
                    <a:latin typeface="Times New Roman" panose="02020603050405020304" pitchFamily="18" charset="0"/>
                    <a:cs typeface="Times New Roman" panose="02020603050405020304" pitchFamily="18" charset="0"/>
                  </a:rPr>
                  <a:t>	Lower Cumulative Sum:</a:t>
                </a:r>
                <a:endParaRPr lang="en-US" sz="1600" dirty="0"/>
              </a:p>
              <a:p>
                <a:pPr marL="0" indent="0" algn="ctr">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𝑖</m:t>
                        </m:r>
                      </m:sub>
                    </m:sSub>
                  </m:oMath>
                </a14:m>
                <a:r>
                  <a:rPr lang="en-US" sz="16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0,                                                                          </m:t>
                            </m:r>
                            <m:r>
                              <a:rPr lang="en-US" sz="1600" i="1">
                                <a:latin typeface="Cambria Math" panose="02040503050406030204" pitchFamily="18" charset="0"/>
                              </a:rPr>
                              <m:t>𝑖</m:t>
                            </m:r>
                            <m:r>
                              <a:rPr lang="en-US" sz="1600" i="1">
                                <a:latin typeface="Cambria Math" panose="02040503050406030204" pitchFamily="18" charset="0"/>
                              </a:rPr>
                              <m:t>=1</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min</m:t>
                                </m:r>
                              </m:fName>
                              <m:e>
                                <m:d>
                                  <m:dPr>
                                    <m:ctrlPr>
                                      <a:rPr lang="en-US" sz="1600" i="1">
                                        <a:latin typeface="Cambria Math" panose="02040503050406030204" pitchFamily="18" charset="0"/>
                                      </a:rPr>
                                    </m:ctrlPr>
                                  </m:dPr>
                                  <m:e>
                                    <m:r>
                                      <a:rPr lang="en-US" sz="1600" i="1">
                                        <a:latin typeface="Cambria Math" panose="02040503050406030204" pitchFamily="18" charset="0"/>
                                      </a:rPr>
                                      <m:t>0,</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𝑥</m:t>
                                        </m:r>
                                      </m:sub>
                                    </m:sSub>
                                    <m:r>
                                      <a:rPr lang="en-US" sz="1600" i="1">
                                        <a:latin typeface="Cambria Math" panose="02040503050406030204" pitchFamily="18" charset="0"/>
                                      </a:rPr>
                                      <m:t>+0.5∗</m:t>
                                    </m:r>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𝜎</m:t>
                                        </m:r>
                                      </m:e>
                                      <m:sub>
                                        <m:r>
                                          <a:rPr lang="en-US" sz="1600" i="1">
                                            <a:latin typeface="Cambria Math" panose="02040503050406030204" pitchFamily="18" charset="0"/>
                                          </a:rPr>
                                          <m:t>𝑥</m:t>
                                        </m:r>
                                      </m:sub>
                                    </m:sSub>
                                  </m:e>
                                </m:d>
                              </m:e>
                            </m:func>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&gt;1</m:t>
                            </m:r>
                          </m:e>
                        </m:eqArr>
                      </m:e>
                    </m:d>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4E24F3A-1089-4DF3-9088-298EF51B35C7}"/>
                  </a:ext>
                </a:extLst>
              </p:cNvPr>
              <p:cNvSpPr>
                <a:spLocks noGrp="1" noRot="1" noChangeAspect="1" noMove="1" noResize="1" noEditPoints="1" noAdjustHandles="1" noChangeArrowheads="1" noChangeShapeType="1" noTextEdit="1"/>
              </p:cNvSpPr>
              <p:nvPr>
                <p:ph idx="1"/>
              </p:nvPr>
            </p:nvSpPr>
            <p:spPr>
              <a:xfrm>
                <a:off x="457200" y="1143000"/>
                <a:ext cx="8229600" cy="5334000"/>
              </a:xfrm>
              <a:blipFill>
                <a:blip r:embed="rId2"/>
                <a:stretch>
                  <a:fillRect l="-667" t="-686" r="-370"/>
                </a:stretch>
              </a:blipFill>
            </p:spPr>
            <p:txBody>
              <a:bodyPr/>
              <a:lstStyle/>
              <a:p>
                <a:r>
                  <a:rPr lang="en-US">
                    <a:noFill/>
                  </a:rPr>
                  <a:t> </a:t>
                </a:r>
              </a:p>
            </p:txBody>
          </p:sp>
        </mc:Fallback>
      </mc:AlternateContent>
    </p:spTree>
    <p:extLst>
      <p:ext uri="{BB962C8B-B14F-4D97-AF65-F5344CB8AC3E}">
        <p14:creationId xmlns:p14="http://schemas.microsoft.com/office/powerpoint/2010/main" val="114224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48BE-4638-4879-9730-2761E03E8F05}"/>
              </a:ext>
            </a:extLst>
          </p:cNvPr>
          <p:cNvSpPr>
            <a:spLocks noGrp="1"/>
          </p:cNvSpPr>
          <p:nvPr>
            <p:ph type="title"/>
          </p:nvPr>
        </p:nvSpPr>
        <p:spPr>
          <a:xfrm>
            <a:off x="457200" y="274638"/>
            <a:ext cx="8229600" cy="868362"/>
          </a:xfrm>
        </p:spPr>
        <p:txBody>
          <a:bodyPr>
            <a:normAutofit/>
          </a:bodyPr>
          <a:lstStyle/>
          <a:p>
            <a:r>
              <a:rPr lang="en-US" sz="2800" b="1" u="sng" dirty="0">
                <a:latin typeface="Times New Roman" panose="02020603050405020304" pitchFamily="18" charset="0"/>
                <a:cs typeface="Times New Roman" panose="02020603050405020304" pitchFamily="18" charset="0"/>
              </a:rPr>
              <a:t>Methodologies Used</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D07973-C950-4E8C-8344-82786FB7A7F7}"/>
                  </a:ext>
                </a:extLst>
              </p:cNvPr>
              <p:cNvSpPr>
                <a:spLocks noGrp="1"/>
              </p:cNvSpPr>
              <p:nvPr>
                <p:ph idx="1"/>
              </p:nvPr>
            </p:nvSpPr>
            <p:spPr>
              <a:xfrm>
                <a:off x="457200" y="1295400"/>
                <a:ext cx="8229600" cy="4830763"/>
              </a:xfrm>
            </p:spPr>
            <p:txBody>
              <a:bodyPr>
                <a:normAutofit/>
              </a:bodyPr>
              <a:lstStyle/>
              <a:p>
                <a:pPr marL="0" indent="0" algn="ctr">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iupper,ilower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cusum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x,climit,mshift,tmean,tdev</a:t>
                </a:r>
                <a:r>
                  <a:rPr lang="en-US" sz="1800" dirty="0">
                    <a:latin typeface="Times New Roman" panose="02020603050405020304" pitchFamily="18" charset="0"/>
                    <a:cs typeface="Times New Roman" panose="02020603050405020304" pitchFamily="18" charset="0"/>
                  </a:rPr>
                  <a:t>)</a:t>
                </a:r>
              </a:p>
              <a:p>
                <a:pPr marL="0" indent="0" algn="ctr">
                  <a:buNone/>
                </a:pPr>
                <a:endParaRPr lang="en-US" sz="18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variable</a:t>
                </a:r>
                <a:r>
                  <a:rPr lang="en-US" sz="1900" i="1" dirty="0">
                    <a:latin typeface="Times New Roman" panose="02020603050405020304" pitchFamily="18" charset="0"/>
                    <a:cs typeface="Times New Roman" panose="02020603050405020304" pitchFamily="18" charset="0"/>
                  </a:rPr>
                  <a:t> </a:t>
                </a:r>
                <a:r>
                  <a:rPr lang="en-US" sz="1900" i="1" dirty="0" err="1">
                    <a:latin typeface="Times New Roman" panose="02020603050405020304" pitchFamily="18" charset="0"/>
                    <a:cs typeface="Times New Roman" panose="02020603050405020304" pitchFamily="18" charset="0"/>
                  </a:rPr>
                  <a:t>climit</a:t>
                </a:r>
                <a:r>
                  <a:rPr lang="en-US" sz="1900" i="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specifies the number of standard deviations, the upper and lower cumulative sums allowed to drift from the mean. </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variable </a:t>
                </a:r>
                <a:r>
                  <a:rPr lang="en-US" sz="1900" i="1" dirty="0">
                    <a:latin typeface="Times New Roman" panose="02020603050405020304" pitchFamily="18" charset="0"/>
                    <a:cs typeface="Times New Roman" panose="02020603050405020304" pitchFamily="18" charset="0"/>
                  </a:rPr>
                  <a:t>n, denotes the </a:t>
                </a:r>
                <a:r>
                  <a:rPr lang="en-US" sz="1900" dirty="0">
                    <a:latin typeface="Times New Roman" panose="02020603050405020304" pitchFamily="18" charset="0"/>
                    <a:cs typeface="Times New Roman" panose="02020603050405020304" pitchFamily="18" charset="0"/>
                  </a:rPr>
                  <a:t>number of standard deviations from the target mean.</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CUSUM criterion is violated in a process at a sample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r>
                      <a:rPr lang="en-US" sz="1900" i="1">
                        <a:latin typeface="Cambria Math" panose="02040503050406030204" pitchFamily="18" charset="0"/>
                      </a:rPr>
                      <m:t>,</m:t>
                    </m:r>
                  </m:oMath>
                </a14:m>
                <a:r>
                  <a:rPr lang="en-US" sz="1900" dirty="0">
                    <a:latin typeface="Times New Roman" panose="02020603050405020304" pitchFamily="18" charset="0"/>
                    <a:cs typeface="Times New Roman" panose="02020603050405020304" pitchFamily="18" charset="0"/>
                  </a:rPr>
                  <a:t> if the condition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𝑈</m:t>
                        </m:r>
                      </m:e>
                      <m:sub>
                        <m:r>
                          <a:rPr lang="en-US" sz="1900" i="1">
                            <a:latin typeface="Cambria Math" panose="02040503050406030204" pitchFamily="18" charset="0"/>
                          </a:rPr>
                          <m:t>𝑖</m:t>
                        </m:r>
                      </m:sub>
                    </m:sSub>
                    <m:r>
                      <a:rPr lang="en-US" sz="1900" i="1">
                        <a:latin typeface="Cambria Math" panose="02040503050406030204" pitchFamily="18" charset="0"/>
                      </a:rPr>
                      <m:t> </m:t>
                    </m:r>
                  </m:oMath>
                </a14:m>
                <a:r>
                  <a:rPr lang="en-US" sz="1900" i="1" dirty="0">
                    <a:latin typeface="Times New Roman" panose="02020603050405020304" pitchFamily="18" charset="0"/>
                    <a:cs typeface="Times New Roman" panose="02020603050405020304" pitchFamily="18" charset="0"/>
                  </a:rPr>
                  <a:t>&gt; c</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𝜎</m:t>
                        </m:r>
                      </m:e>
                      <m:sub>
                        <m:r>
                          <a:rPr lang="en-US" sz="1900" i="1">
                            <a:latin typeface="Cambria Math" panose="02040503050406030204" pitchFamily="18" charset="0"/>
                          </a:rPr>
                          <m:t>𝑥</m:t>
                        </m:r>
                      </m:sub>
                    </m:sSub>
                  </m:oMath>
                </a14:m>
                <a:r>
                  <a:rPr lang="en-US" sz="1900" dirty="0">
                    <a:latin typeface="Times New Roman" panose="02020603050405020304" pitchFamily="18" charset="0"/>
                    <a:cs typeface="Times New Roman" panose="02020603050405020304" pitchFamily="18" charset="0"/>
                  </a:rPr>
                  <a:t> or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𝐿</m:t>
                        </m:r>
                      </m:e>
                      <m:sub>
                        <m:r>
                          <a:rPr lang="en-US" sz="1900" i="1">
                            <a:latin typeface="Cambria Math" panose="02040503050406030204" pitchFamily="18" charset="0"/>
                          </a:rPr>
                          <m:t>𝑖</m:t>
                        </m:r>
                      </m:sub>
                    </m:sSub>
                    <m:r>
                      <a:rPr lang="en-US" sz="1900" i="1">
                        <a:latin typeface="Cambria Math" panose="02040503050406030204" pitchFamily="18" charset="0"/>
                      </a:rPr>
                      <m:t> </m:t>
                    </m:r>
                  </m:oMath>
                </a14:m>
                <a:r>
                  <a:rPr lang="en-US" sz="1900" i="1" dirty="0">
                    <a:latin typeface="Times New Roman" panose="02020603050405020304" pitchFamily="18" charset="0"/>
                    <a:cs typeface="Times New Roman" panose="02020603050405020304" pitchFamily="18" charset="0"/>
                  </a:rPr>
                  <a:t>&lt; -c</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𝜎</m:t>
                        </m:r>
                      </m:e>
                      <m:sub>
                        <m:r>
                          <a:rPr lang="en-US" sz="1900" i="1">
                            <a:latin typeface="Cambria Math" panose="02040503050406030204" pitchFamily="18" charset="0"/>
                          </a:rPr>
                          <m:t>𝑥</m:t>
                        </m:r>
                      </m:sub>
                    </m:sSub>
                  </m:oMath>
                </a14:m>
                <a:r>
                  <a:rPr lang="en-US" sz="1900" dirty="0">
                    <a:latin typeface="Times New Roman" panose="02020603050405020304" pitchFamily="18" charset="0"/>
                    <a:cs typeface="Times New Roman" panose="02020603050405020304" pitchFamily="18" charset="0"/>
                  </a:rPr>
                  <a:t> is satisfied, where</a:t>
                </a:r>
                <a:r>
                  <a:rPr lang="en-US" sz="1900" i="1" dirty="0">
                    <a:latin typeface="Times New Roman" panose="02020603050405020304" pitchFamily="18" charset="0"/>
                    <a:cs typeface="Times New Roman" panose="02020603050405020304" pitchFamily="18" charset="0"/>
                  </a:rPr>
                  <a:t> c </a:t>
                </a:r>
                <a:r>
                  <a:rPr lang="en-US" sz="1900" dirty="0">
                    <a:latin typeface="Times New Roman" panose="02020603050405020304" pitchFamily="18" charset="0"/>
                    <a:cs typeface="Times New Roman" panose="02020603050405020304" pitchFamily="18" charset="0"/>
                  </a:rPr>
                  <a:t>is the control limit denoted by the argument </a:t>
                </a:r>
                <a:r>
                  <a:rPr lang="en-US" sz="1900" i="1" dirty="0" err="1">
                    <a:latin typeface="Times New Roman" panose="02020603050405020304" pitchFamily="18" charset="0"/>
                    <a:cs typeface="Times New Roman" panose="02020603050405020304" pitchFamily="18" charset="0"/>
                  </a:rPr>
                  <a:t>climit</a:t>
                </a:r>
                <a:r>
                  <a:rPr lang="en-US" sz="1900" i="1" dirty="0">
                    <a:latin typeface="Times New Roman" panose="02020603050405020304" pitchFamily="18" charset="0"/>
                    <a:cs typeface="Times New Roman" panose="02020603050405020304" pitchFamily="18" charset="0"/>
                  </a:rPr>
                  <a:t>.</a:t>
                </a:r>
              </a:p>
              <a:p>
                <a:endParaRPr lang="en-US" sz="1900" i="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 verify all the violations the flag ‘all’ must be specified.</a:t>
                </a:r>
              </a:p>
              <a:p>
                <a:endParaRPr lang="en-US" sz="19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3D07973-C950-4E8C-8344-82786FB7A7F7}"/>
                  </a:ext>
                </a:extLst>
              </p:cNvPr>
              <p:cNvSpPr>
                <a:spLocks noGrp="1" noRot="1" noChangeAspect="1" noMove="1" noResize="1" noEditPoints="1" noAdjustHandles="1" noChangeArrowheads="1" noChangeShapeType="1" noTextEdit="1"/>
              </p:cNvSpPr>
              <p:nvPr>
                <p:ph idx="1"/>
              </p:nvPr>
            </p:nvSpPr>
            <p:spPr>
              <a:xfrm>
                <a:off x="457200" y="1295400"/>
                <a:ext cx="8229600" cy="4830763"/>
              </a:xfrm>
              <a:blipFill>
                <a:blip r:embed="rId2"/>
                <a:stretch>
                  <a:fillRect l="-519" t="-758"/>
                </a:stretch>
              </a:blipFill>
            </p:spPr>
            <p:txBody>
              <a:bodyPr/>
              <a:lstStyle/>
              <a:p>
                <a:r>
                  <a:rPr lang="en-US">
                    <a:noFill/>
                  </a:rPr>
                  <a:t> </a:t>
                </a:r>
              </a:p>
            </p:txBody>
          </p:sp>
        </mc:Fallback>
      </mc:AlternateContent>
    </p:spTree>
    <p:extLst>
      <p:ext uri="{BB962C8B-B14F-4D97-AF65-F5344CB8AC3E}">
        <p14:creationId xmlns:p14="http://schemas.microsoft.com/office/powerpoint/2010/main" val="278957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Implementation And Results</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1800" dirty="0">
                <a:latin typeface="Times New Roman" pitchFamily="18" charset="0"/>
                <a:cs typeface="Times New Roman" pitchFamily="18" charset="0"/>
              </a:rPr>
              <a:t>15 VOC’s having few results above health benchmark consisting 1462 samples are considered for this work.</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Using the health benchmark as the threshold, we have segregated these 1462 samples into ones and zeros.</a:t>
            </a:r>
          </a:p>
          <a:p>
            <a:pPr lvl="1" algn="just">
              <a:buFont typeface="Wingdings" pitchFamily="2" charset="2"/>
              <a:buChar char="Ø"/>
            </a:pPr>
            <a:r>
              <a:rPr lang="en-US" sz="1800" dirty="0">
                <a:latin typeface="Times New Roman" pitchFamily="18" charset="0"/>
                <a:cs typeface="Times New Roman" pitchFamily="18" charset="0"/>
              </a:rPr>
              <a:t>Chemicals with results above health benchmark: 1</a:t>
            </a:r>
          </a:p>
          <a:p>
            <a:pPr lvl="1" algn="just">
              <a:buFont typeface="Wingdings" pitchFamily="2" charset="2"/>
              <a:buChar char="Ø"/>
            </a:pPr>
            <a:r>
              <a:rPr lang="en-US" sz="1800" dirty="0">
                <a:latin typeface="Times New Roman" pitchFamily="18" charset="0"/>
                <a:cs typeface="Times New Roman" pitchFamily="18" charset="0"/>
              </a:rPr>
              <a:t>Chemicals with results above health benchmark: 0</a:t>
            </a:r>
          </a:p>
          <a:p>
            <a:pPr lvl="1"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Applying the thresholding technique to the 1462 samples they are segrgated into, 1225 samples which have values below the health benchmark and the remaining 237 samples having values above them.</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implementation of the methodologies have been performed in MATLAB.</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985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1238</Words>
  <Application>Microsoft Office PowerPoint</Application>
  <PresentationFormat>On-screen Show (4:3)</PresentationFormat>
  <Paragraphs>195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Wingdings</vt:lpstr>
      <vt:lpstr>Office Theme</vt:lpstr>
      <vt:lpstr>PowerPoint Presentation</vt:lpstr>
      <vt:lpstr>Project Overview</vt:lpstr>
      <vt:lpstr>Dataset Description</vt:lpstr>
      <vt:lpstr>Dataset Description</vt:lpstr>
      <vt:lpstr>Related Work</vt:lpstr>
      <vt:lpstr>Methodologies Used</vt:lpstr>
      <vt:lpstr>Methodologies Used</vt:lpstr>
      <vt:lpstr>Methodologies Used</vt:lpstr>
      <vt:lpstr>Implementation And Results</vt:lpstr>
      <vt:lpstr>Clustering the area into different zones: </vt:lpstr>
      <vt:lpstr>Determining Hazardous chemical in a particular zone</vt:lpstr>
      <vt:lpstr>Determining Hazardous chemical in a particular zone</vt:lpstr>
      <vt:lpstr>Determining Hazardous chemical in a particular zone</vt:lpstr>
      <vt:lpstr> Detection of faulty Sensors: </vt:lpstr>
      <vt:lpstr>Faulty Sensors in Region 1</vt:lpstr>
      <vt:lpstr>Faulty Sensors in Region 2</vt:lpstr>
      <vt:lpstr>Faulty Sensors in Region 4</vt:lpstr>
      <vt:lpstr>Conclusion </vt:lpstr>
      <vt:lpstr>Future Work</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Shreyas Ramakrishna</dc:creator>
  <cp:lastModifiedBy>Sanchita Basak</cp:lastModifiedBy>
  <cp:revision>17</cp:revision>
  <dcterms:created xsi:type="dcterms:W3CDTF">2017-12-14T18:29:46Z</dcterms:created>
  <dcterms:modified xsi:type="dcterms:W3CDTF">2017-12-15T07:11:22Z</dcterms:modified>
</cp:coreProperties>
</file>