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69" r:id="rId2"/>
    <p:sldId id="264" r:id="rId3"/>
    <p:sldId id="290" r:id="rId4"/>
    <p:sldId id="312" r:id="rId5"/>
    <p:sldId id="279" r:id="rId6"/>
    <p:sldId id="266" r:id="rId7"/>
    <p:sldId id="265" r:id="rId8"/>
    <p:sldId id="280" r:id="rId9"/>
    <p:sldId id="277" r:id="rId10"/>
    <p:sldId id="309" r:id="rId11"/>
    <p:sldId id="314" r:id="rId12"/>
    <p:sldId id="276" r:id="rId13"/>
    <p:sldId id="282" r:id="rId14"/>
    <p:sldId id="275" r:id="rId15"/>
    <p:sldId id="278" r:id="rId16"/>
    <p:sldId id="313" r:id="rId17"/>
    <p:sldId id="288" r:id="rId18"/>
    <p:sldId id="287" r:id="rId19"/>
    <p:sldId id="270" r:id="rId20"/>
    <p:sldId id="271" r:id="rId21"/>
    <p:sldId id="272" r:id="rId22"/>
    <p:sldId id="281" r:id="rId23"/>
    <p:sldId id="283" r:id="rId24"/>
    <p:sldId id="284" r:id="rId25"/>
    <p:sldId id="273" r:id="rId26"/>
    <p:sldId id="286" r:id="rId27"/>
    <p:sldId id="311" r:id="rId28"/>
    <p:sldId id="274" r:id="rId29"/>
    <p:sldId id="289" r:id="rId30"/>
    <p:sldId id="291" r:id="rId31"/>
    <p:sldId id="292" r:id="rId32"/>
    <p:sldId id="294" r:id="rId33"/>
    <p:sldId id="295" r:id="rId34"/>
    <p:sldId id="293" r:id="rId35"/>
    <p:sldId id="296" r:id="rId36"/>
    <p:sldId id="310" r:id="rId37"/>
    <p:sldId id="297" r:id="rId38"/>
    <p:sldId id="298" r:id="rId39"/>
    <p:sldId id="299" r:id="rId40"/>
    <p:sldId id="300" r:id="rId41"/>
    <p:sldId id="301" r:id="rId42"/>
    <p:sldId id="302" r:id="rId43"/>
    <p:sldId id="303" r:id="rId44"/>
    <p:sldId id="305" r:id="rId45"/>
    <p:sldId id="306" r:id="rId46"/>
    <p:sldId id="307" r:id="rId47"/>
    <p:sldId id="30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748361-9AAA-434B-898C-0A4CCA44CACD}" type="datetimeFigureOut">
              <a:rPr lang="en-US" smtClean="0"/>
              <a:pPr/>
              <a:t>2/26/2018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4149F2-7D95-41D0-9D2C-33959B94C3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664323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277E83-CCDC-4626-BAFE-171CAD5F74F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6DE461-2BDF-42EA-A3C8-FBDEFB62B70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77E83-CCDC-4626-BAFE-171CAD5F74F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6DE461-2BDF-42EA-A3C8-FBDEFB62B70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77E83-CCDC-4626-BAFE-171CAD5F74F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6DE461-2BDF-42EA-A3C8-FBDEFB62B70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77E83-CCDC-4626-BAFE-171CAD5F74F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6DE461-2BDF-42EA-A3C8-FBDEFB62B70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277E83-CCDC-4626-BAFE-171CAD5F74F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6DE461-2BDF-42EA-A3C8-FBDEFB62B70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277E83-CCDC-4626-BAFE-171CAD5F74F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6DE461-2BDF-42EA-A3C8-FBDEFB62B70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277E83-CCDC-4626-BAFE-171CAD5F74F6}" type="datetimeFigureOut">
              <a:rPr lang="en-US" smtClean="0"/>
              <a:pPr/>
              <a:t>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96DE461-2BDF-42EA-A3C8-FBDEFB62B70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277E83-CCDC-4626-BAFE-171CAD5F74F6}" type="datetimeFigureOut">
              <a:rPr lang="en-US" smtClean="0"/>
              <a:pPr/>
              <a:t>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96DE461-2BDF-42EA-A3C8-FBDEFB62B70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77E83-CCDC-4626-BAFE-171CAD5F74F6}" type="datetimeFigureOut">
              <a:rPr lang="en-US" smtClean="0"/>
              <a:pPr/>
              <a:t>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96DE461-2BDF-42EA-A3C8-FBDEFB62B70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77E83-CCDC-4626-BAFE-171CAD5F74F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6DE461-2BDF-42EA-A3C8-FBDEFB62B70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77E83-CCDC-4626-BAFE-171CAD5F74F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6DE461-2BDF-42EA-A3C8-FBDEFB62B70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77E83-CCDC-4626-BAFE-171CAD5F74F6}" type="datetimeFigureOut">
              <a:rPr lang="en-US" smtClean="0"/>
              <a:pPr/>
              <a:t>2/26/2018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DE461-2BDF-42EA-A3C8-FBDEFB62B70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838200" y="914400"/>
            <a:ext cx="8077202" cy="1470024"/>
          </a:xfrm>
          <a:prstGeom prst="rect">
            <a:avLst/>
          </a:prstGeom>
          <a:noFill/>
          <a:ln>
            <a:noFill/>
          </a:ln>
        </p:spPr>
        <p:txBody>
          <a:bodyPr lIns="91425" tIns="45700" rIns="91425" bIns="45700" anchor="ctr" anchorCtr="0">
            <a:noAutofit/>
          </a:bodyPr>
          <a:lstStyle/>
          <a:p>
            <a:pPr>
              <a:lnSpc>
                <a:spcPct val="110000"/>
              </a:lnSpc>
            </a:pPr>
            <a:r>
              <a:rPr lang="en-US" sz="2400" b="1" dirty="0" smtClean="0"/>
              <a:t>Composition concepts in SystemC</a:t>
            </a:r>
            <a:br>
              <a:rPr lang="en-US" sz="2400" b="1" dirty="0" smtClean="0"/>
            </a:br>
            <a:endParaRPr lang="en-US" sz="2400" b="1" u="none" strike="noStrike" cap="none" dirty="0">
              <a:solidFill>
                <a:schemeClr val="dk1"/>
              </a:solidFill>
              <a:latin typeface="Times New Roman" pitchFamily="18" charset="0"/>
              <a:ea typeface="Times New Roman"/>
              <a:cs typeface="Times New Roman" pitchFamily="18" charset="0"/>
              <a:sym typeface="Times New Roman"/>
            </a:endParaRPr>
          </a:p>
        </p:txBody>
      </p:sp>
      <p:sp>
        <p:nvSpPr>
          <p:cNvPr id="89" name="Shape 89"/>
          <p:cNvSpPr txBox="1">
            <a:spLocks noGrp="1"/>
          </p:cNvSpPr>
          <p:nvPr>
            <p:ph type="subTitle" idx="1"/>
          </p:nvPr>
        </p:nvSpPr>
        <p:spPr>
          <a:xfrm>
            <a:off x="1523994" y="1871853"/>
            <a:ext cx="6400799" cy="22097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1"/>
              </a:buClr>
              <a:buSzPct val="25000"/>
              <a:buFont typeface="Arial"/>
              <a:buNone/>
            </a:pPr>
            <a:endParaRPr lang="en-US" sz="1600" b="1" dirty="0" smtClean="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Clr>
                <a:schemeClr val="dk1"/>
              </a:buClr>
              <a:buSzPct val="25000"/>
              <a:buFont typeface="Arial"/>
              <a:buNone/>
            </a:pPr>
            <a:r>
              <a:rPr lang="en-US" sz="1600"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Seminar Part-1</a:t>
            </a:r>
            <a:endPar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Clr>
                <a:schemeClr val="dk1"/>
              </a:buClr>
              <a:buSzPct val="25000"/>
              <a:buFont typeface="Arial"/>
              <a:buNone/>
            </a:pPr>
            <a:r>
              <a:rPr lang="en-US" sz="1600"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Presented </a:t>
            </a: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by</a:t>
            </a:r>
            <a:r>
              <a:rPr lang="en-US"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p>
          <a:p>
            <a:pPr marL="0" marR="0" lvl="0" indent="0" algn="ctr" rtl="0">
              <a:spcBef>
                <a:spcPts val="0"/>
              </a:spcBef>
              <a:spcAft>
                <a:spcPts val="0"/>
              </a:spcAft>
              <a:buClr>
                <a:schemeClr val="dk1"/>
              </a:buClr>
              <a:buSzPct val="25000"/>
              <a:buFont typeface="Arial"/>
              <a:buNone/>
            </a:pPr>
            <a:endParaRPr lang="en-US"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280"/>
              </a:spcBef>
              <a:spcAft>
                <a:spcPts val="0"/>
              </a:spcAft>
              <a:buClr>
                <a:schemeClr val="dk1"/>
              </a:buClr>
              <a:buSzPct val="25000"/>
              <a:buFont typeface="Arial"/>
              <a:buNone/>
            </a:pPr>
            <a:r>
              <a:rPr lang="en-US" sz="1800" b="0" i="0" u="none" strike="noStrike" cap="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Shreyas Ramakrishna</a:t>
            </a:r>
            <a:endParaRPr lang="en-US" sz="1800" b="0" i="0" u="none" strike="noStrike" cap="none" baseline="30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280"/>
              </a:spcBef>
              <a:spcAft>
                <a:spcPts val="0"/>
              </a:spcAft>
              <a:buClr>
                <a:schemeClr val="dk1"/>
              </a:buClr>
              <a:buSzPct val="25000"/>
              <a:buFont typeface="Arial"/>
              <a:buNone/>
            </a:pPr>
            <a:r>
              <a:rPr lang="en-US" sz="1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shreyas</a:t>
            </a:r>
            <a:r>
              <a:rPr lang="en-US" sz="1400" b="0" i="0" u="none" strike="noStrike" cap="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.ramakrishna@vanderbilt.edu</a:t>
            </a:r>
            <a:endParaRPr lang="en-US" sz="1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90" name="Shape 90"/>
          <p:cNvSpPr/>
          <p:nvPr/>
        </p:nvSpPr>
        <p:spPr>
          <a:xfrm>
            <a:off x="228601" y="0"/>
            <a:ext cx="304799" cy="6858000"/>
          </a:xfrm>
          <a:prstGeom prst="rect">
            <a:avLst/>
          </a:prstGeom>
          <a:gradFill>
            <a:gsLst>
              <a:gs pos="0">
                <a:srgbClr val="BABABA"/>
              </a:gs>
              <a:gs pos="35000">
                <a:srgbClr val="CFCFCF"/>
              </a:gs>
              <a:gs pos="100000">
                <a:srgbClr val="EDEDED"/>
              </a:gs>
            </a:gsLst>
            <a:lin ang="16200000" scaled="0"/>
          </a:gradFill>
          <a:ln w="9525" cap="flat" cmpd="sng">
            <a:solidFill>
              <a:schemeClr val="bg2">
                <a:lumMod val="60000"/>
                <a:lumOff val="40000"/>
              </a:schemeClr>
            </a:solidFill>
            <a:prstDash val="solid"/>
            <a:round/>
            <a:headEnd type="none" w="med" len="med"/>
            <a:tailEnd type="none" w="med" len="med"/>
          </a:ln>
          <a:effectLst>
            <a:outerShdw blurRad="39999"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93" name="Shape 93"/>
          <p:cNvSpPr txBox="1"/>
          <p:nvPr/>
        </p:nvSpPr>
        <p:spPr>
          <a:xfrm>
            <a:off x="1703455" y="4572000"/>
            <a:ext cx="6173634" cy="1477328"/>
          </a:xfrm>
          <a:prstGeom prst="rect">
            <a:avLst/>
          </a:prstGeom>
          <a:noFill/>
          <a:ln>
            <a:noFill/>
          </a:ln>
        </p:spPr>
        <p:txBody>
          <a:bodyPr lIns="91425" tIns="45700" rIns="91425" bIns="45700" anchor="t" anchorCtr="0">
            <a:noAutofit/>
          </a:bodyPr>
          <a:lstStyle/>
          <a:p>
            <a:pPr algn="ctr"/>
            <a:r>
              <a:rPr lang="en-US" dirty="0">
                <a:cs typeface="Times New Roman" pitchFamily="18" charset="0"/>
              </a:rPr>
              <a:t>CS 6377-01 (2018S)</a:t>
            </a:r>
          </a:p>
          <a:p>
            <a:pPr algn="ctr"/>
            <a:r>
              <a:rPr lang="en-US" dirty="0">
                <a:cs typeface="Times New Roman" pitchFamily="18" charset="0"/>
              </a:rPr>
              <a:t>Topics in Embedded Software and </a:t>
            </a:r>
            <a:r>
              <a:rPr lang="en-US" dirty="0" smtClean="0">
                <a:cs typeface="Times New Roman" pitchFamily="18" charset="0"/>
              </a:rPr>
              <a:t>System</a:t>
            </a:r>
            <a:endParaRPr lang="en-US" dirty="0">
              <a:cs typeface="Times New Roman" pitchFamily="18" charset="0"/>
            </a:endParaRPr>
          </a:p>
          <a:p>
            <a:pPr algn="ctr">
              <a:buSzPct val="25000"/>
            </a:pPr>
            <a:endParaRPr lang="en-US" sz="1800" b="1" dirty="0">
              <a:solidFill>
                <a:srgbClr val="002060"/>
              </a:solidFill>
              <a:latin typeface="Times New Roman" panose="02020603050405020304" pitchFamily="18" charset="0"/>
              <a:cs typeface="Times New Roman" pitchFamily="18" charset="0"/>
            </a:endParaRPr>
          </a:p>
          <a:p>
            <a:pPr algn="ctr">
              <a:buSzPct val="25000"/>
            </a:pPr>
            <a:r>
              <a:rPr lang="en-US" b="1" dirty="0" smtClean="0">
                <a:solidFill>
                  <a:srgbClr val="002060"/>
                </a:solidFill>
                <a:latin typeface="Times New Roman" panose="02020603050405020304" pitchFamily="18" charset="0"/>
                <a:cs typeface="Times New Roman" pitchFamily="18" charset="0"/>
              </a:rPr>
              <a:t>February 27</a:t>
            </a:r>
            <a:r>
              <a:rPr lang="en-US" b="1" baseline="30000" dirty="0" smtClean="0">
                <a:solidFill>
                  <a:srgbClr val="002060"/>
                </a:solidFill>
                <a:latin typeface="Times New Roman" panose="02020603050405020304" pitchFamily="18" charset="0"/>
                <a:cs typeface="Times New Roman" pitchFamily="18" charset="0"/>
              </a:rPr>
              <a:t>th</a:t>
            </a:r>
            <a:r>
              <a:rPr lang="en-US" b="1" dirty="0" smtClean="0">
                <a:solidFill>
                  <a:srgbClr val="002060"/>
                </a:solidFill>
                <a:latin typeface="Times New Roman" panose="02020603050405020304" pitchFamily="18" charset="0"/>
                <a:cs typeface="Times New Roman" pitchFamily="18" charset="0"/>
              </a:rPr>
              <a:t>, 2018</a:t>
            </a:r>
            <a:endParaRPr lang="en-US" sz="1800" b="1" dirty="0">
              <a:solidFill>
                <a:srgbClr val="002060"/>
              </a:solidFill>
              <a:latin typeface="Times New Roman" panose="02020603050405020304" pitchFamily="18" charset="0"/>
              <a:cs typeface="Times New Roman" pitchFamily="18" charset="0"/>
            </a:endParaRPr>
          </a:p>
          <a:p>
            <a:pPr marL="0" marR="0" lvl="0" indent="0" algn="ctr" rtl="0">
              <a:spcBef>
                <a:spcPts val="0"/>
              </a:spcBef>
              <a:buSzPct val="25000"/>
              <a:buNone/>
            </a:pPr>
            <a:endParaRPr lang="en-US" sz="1600" dirty="0">
              <a:latin typeface="Times New Roman" pitchFamily="18" charset="0"/>
              <a:ea typeface="Calibri"/>
              <a:cs typeface="Times New Roman" pitchFamily="18" charset="0"/>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61997" y="4572000"/>
            <a:ext cx="1102854" cy="1422321"/>
          </a:xfrm>
          <a:prstGeom prst="rect">
            <a:avLst/>
          </a:prstGeom>
        </p:spPr>
      </p:pic>
      <p:sp>
        <p:nvSpPr>
          <p:cNvPr id="9" name="Shape 89"/>
          <p:cNvSpPr txBox="1">
            <a:spLocks/>
          </p:cNvSpPr>
          <p:nvPr/>
        </p:nvSpPr>
        <p:spPr>
          <a:xfrm>
            <a:off x="1523993" y="3310491"/>
            <a:ext cx="6400799" cy="2209799"/>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ctr" rtl="0">
              <a:lnSpc>
                <a:spcPct val="100000"/>
              </a:lnSpc>
              <a:spcBef>
                <a:spcPts val="640"/>
              </a:spcBef>
              <a:spcAft>
                <a:spcPts val="0"/>
              </a:spcAft>
              <a:buClr>
                <a:srgbClr val="888888"/>
              </a:buClr>
              <a:buSzPct val="100000"/>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SzPct val="100000"/>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SzPct val="100000"/>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9pPr>
          </a:lstStyle>
          <a:p>
            <a:pPr>
              <a:spcBef>
                <a:spcPts val="0"/>
              </a:spcBef>
              <a:buClr>
                <a:schemeClr val="dk1"/>
              </a:buClr>
              <a:buSzPct val="25000"/>
            </a:pPr>
            <a:endPar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 xmlns:p14="http://schemas.microsoft.com/office/powerpoint/2010/main" val="639160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830997"/>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Important Key-words</a:t>
            </a:r>
          </a:p>
          <a:p>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5355312"/>
          </a:xfrm>
          <a:prstGeom prst="rect">
            <a:avLst/>
          </a:prstGeom>
        </p:spPr>
        <p:txBody>
          <a:bodyPr wrap="square">
            <a:spAutoFit/>
          </a:bodyPr>
          <a:lstStyle/>
          <a:p>
            <a:r>
              <a:rPr lang="en-US" b="1" dirty="0" smtClean="0"/>
              <a:t>Signals : </a:t>
            </a:r>
            <a:r>
              <a:rPr lang="en-US" dirty="0" smtClean="0"/>
              <a:t>Ports</a:t>
            </a:r>
            <a:r>
              <a:rPr lang="en-US" b="1" dirty="0" smtClean="0"/>
              <a:t> </a:t>
            </a:r>
            <a:r>
              <a:rPr lang="en-US" dirty="0"/>
              <a:t>a</a:t>
            </a:r>
            <a:r>
              <a:rPr lang="en-US" dirty="0" smtClean="0"/>
              <a:t>re used for communicating outside the module.</a:t>
            </a:r>
          </a:p>
          <a:p>
            <a:pPr>
              <a:buFont typeface="Arial" pitchFamily="34" charset="0"/>
              <a:buChar char="•"/>
            </a:pPr>
            <a:r>
              <a:rPr lang="en-US" dirty="0" smtClean="0"/>
              <a:t> For communicating within a SystemC module we use signals. </a:t>
            </a:r>
          </a:p>
          <a:p>
            <a:pPr>
              <a:buFont typeface="Arial" pitchFamily="34" charset="0"/>
              <a:buChar char="•"/>
            </a:pPr>
            <a:r>
              <a:rPr lang="en-US" dirty="0" smtClean="0"/>
              <a:t>Signals are like wires in Verilog. It can be of any data types.</a:t>
            </a:r>
          </a:p>
          <a:p>
            <a:pPr>
              <a:buFont typeface="Arial" pitchFamily="34" charset="0"/>
              <a:buChar char="•"/>
            </a:pPr>
            <a:r>
              <a:rPr lang="en-US" dirty="0" smtClean="0"/>
              <a:t>Signal are also used for connecting two modules ports in parent module.</a:t>
            </a:r>
          </a:p>
          <a:p>
            <a:pPr>
              <a:buFont typeface="Arial" pitchFamily="34" charset="0"/>
              <a:buChar char="•"/>
            </a:pPr>
            <a:endParaRPr lang="en-US" b="1" dirty="0"/>
          </a:p>
          <a:p>
            <a:pPr algn="just"/>
            <a:r>
              <a:rPr lang="en-US" b="1" dirty="0" smtClean="0">
                <a:latin typeface="Times New Roman" panose="02020603050405020304" pitchFamily="18" charset="0"/>
                <a:cs typeface="Times New Roman" panose="02020603050405020304" pitchFamily="18" charset="0"/>
              </a:rPr>
              <a:t>Process: </a:t>
            </a:r>
            <a:r>
              <a:rPr lang="en-US" dirty="0" smtClean="0">
                <a:latin typeface="Times New Roman" panose="02020603050405020304" pitchFamily="18" charset="0"/>
                <a:cs typeface="Times New Roman" panose="02020603050405020304" pitchFamily="18" charset="0"/>
              </a:rPr>
              <a:t>The functionality of SystemC module is implemented in Processes. </a:t>
            </a:r>
          </a:p>
          <a:p>
            <a:pPr algn="just">
              <a:buFont typeface="Arial" pitchFamily="34" charset="0"/>
              <a:buChar char="•"/>
            </a:pPr>
            <a:r>
              <a:rPr lang="en-US" dirty="0" smtClean="0">
                <a:latin typeface="Times New Roman" panose="02020603050405020304" pitchFamily="18" charset="0"/>
                <a:cs typeface="Times New Roman" panose="02020603050405020304" pitchFamily="18" charset="0"/>
              </a:rPr>
              <a:t>This is same as always block of Verilog. </a:t>
            </a:r>
          </a:p>
          <a:p>
            <a:pPr algn="just">
              <a:buFont typeface="Arial" pitchFamily="34" charset="0"/>
              <a:buChar char="•"/>
            </a:pPr>
            <a:r>
              <a:rPr lang="en-US" dirty="0" smtClean="0">
                <a:latin typeface="Times New Roman" panose="02020603050405020304" pitchFamily="18" charset="0"/>
                <a:cs typeface="Times New Roman" panose="02020603050405020304" pitchFamily="18" charset="0"/>
              </a:rPr>
              <a:t>It can be either made level sensitive to model combinational logic or can be made edge sensitive logic to module sequential logic.</a:t>
            </a:r>
          </a:p>
          <a:p>
            <a:pPr algn="just">
              <a:buFont typeface="Arial"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Channels</a:t>
            </a:r>
            <a:r>
              <a:rPr lang="en-US" dirty="0" smtClean="0">
                <a:latin typeface="Times New Roman" panose="02020603050405020304" pitchFamily="18" charset="0"/>
                <a:cs typeface="Times New Roman" panose="02020603050405020304" pitchFamily="18" charset="0"/>
              </a:rPr>
              <a:t>: Provides communication between two modules.</a:t>
            </a:r>
          </a:p>
          <a:p>
            <a:pPr algn="just">
              <a:buFont typeface="Arial" pitchFamily="34" charset="0"/>
              <a:buChar char="•"/>
            </a:pPr>
            <a:r>
              <a:rPr lang="en-US" dirty="0" smtClean="0">
                <a:latin typeface="Times New Roman" panose="02020603050405020304" pitchFamily="18" charset="0"/>
                <a:cs typeface="Times New Roman" panose="02020603050405020304" pitchFamily="18" charset="0"/>
              </a:rPr>
              <a:t>Primitive  channel : Is derived from </a:t>
            </a:r>
            <a:r>
              <a:rPr lang="en-US" dirty="0" smtClean="0">
                <a:latin typeface="Times New Roman" panose="02020603050405020304" pitchFamily="18" charset="0"/>
                <a:cs typeface="Times New Roman" panose="02020603050405020304" pitchFamily="18" charset="0"/>
              </a:rPr>
              <a:t>from</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sc_prim_channel</a:t>
            </a:r>
            <a:r>
              <a:rPr lang="en-US" dirty="0" smtClean="0">
                <a:latin typeface="Times New Roman" panose="02020603050405020304" pitchFamily="18" charset="0"/>
                <a:cs typeface="Times New Roman" panose="02020603050405020304" pitchFamily="18" charset="0"/>
              </a:rPr>
              <a:t>, and can thus have access to the scheduler (evaluate update).</a:t>
            </a:r>
          </a:p>
          <a:p>
            <a:pPr algn="just">
              <a:buFont typeface="Arial" pitchFamily="34" charset="0"/>
              <a:buChar char="•"/>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sc_mutex</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sc_fifo</a:t>
            </a:r>
            <a:r>
              <a:rPr lang="en-US" dirty="0" smtClean="0">
                <a:latin typeface="Times New Roman" panose="02020603050405020304" pitchFamily="18" charset="0"/>
                <a:cs typeface="Times New Roman" panose="02020603050405020304" pitchFamily="18" charset="0"/>
              </a:rPr>
              <a:t> and </a:t>
            </a:r>
            <a:r>
              <a:rPr lang="en-US" dirty="0" smtClean="0">
                <a:latin typeface="Times New Roman" panose="02020603050405020304" pitchFamily="18" charset="0"/>
                <a:cs typeface="Times New Roman" panose="02020603050405020304" pitchFamily="18" charset="0"/>
              </a:rPr>
              <a:t>sc_semaphore</a:t>
            </a:r>
            <a:r>
              <a:rPr lang="en-US" dirty="0" smtClean="0">
                <a:latin typeface="Times New Roman" panose="02020603050405020304" pitchFamily="18" charset="0"/>
                <a:cs typeface="Times New Roman" panose="02020603050405020304" pitchFamily="18" charset="0"/>
              </a:rPr>
              <a:t>.</a:t>
            </a:r>
          </a:p>
          <a:p>
            <a:pPr algn="just">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US" dirty="0" smtClean="0">
                <a:latin typeface="Times New Roman" panose="02020603050405020304" pitchFamily="18" charset="0"/>
                <a:cs typeface="Times New Roman" panose="02020603050405020304" pitchFamily="18" charset="0"/>
              </a:rPr>
              <a:t>Hierarchial</a:t>
            </a:r>
            <a:r>
              <a:rPr lang="en-US" dirty="0" smtClean="0">
                <a:latin typeface="Times New Roman" panose="02020603050405020304" pitchFamily="18" charset="0"/>
                <a:cs typeface="Times New Roman" panose="02020603050405020304" pitchFamily="18" charset="0"/>
              </a:rPr>
              <a:t> channel: Is derived from </a:t>
            </a:r>
            <a:r>
              <a:rPr lang="en-US" dirty="0" smtClean="0">
                <a:latin typeface="Times New Roman" panose="02020603050405020304" pitchFamily="18" charset="0"/>
                <a:cs typeface="Times New Roman" panose="02020603050405020304" pitchFamily="18" charset="0"/>
              </a:rPr>
              <a:t>sc_module</a:t>
            </a:r>
            <a:r>
              <a:rPr lang="en-US" dirty="0" smtClean="0">
                <a:latin typeface="Times New Roman" panose="02020603050405020304" pitchFamily="18" charset="0"/>
                <a:cs typeface="Times New Roman" panose="02020603050405020304" pitchFamily="18" charset="0"/>
              </a:rPr>
              <a:t>, and can thus have all the features of an </a:t>
            </a:r>
            <a:r>
              <a:rPr lang="en-US" dirty="0" smtClean="0">
                <a:latin typeface="Times New Roman" panose="02020603050405020304" pitchFamily="18" charset="0"/>
                <a:cs typeface="Times New Roman" panose="02020603050405020304" pitchFamily="18" charset="0"/>
              </a:rPr>
              <a:t>sc_module</a:t>
            </a:r>
            <a:r>
              <a:rPr lang="en-US" dirty="0" smtClean="0">
                <a:latin typeface="Times New Roman" panose="02020603050405020304" pitchFamily="18" charset="0"/>
                <a:cs typeface="Times New Roman" panose="02020603050405020304" pitchFamily="18" charset="0"/>
              </a:rPr>
              <a:t> (processes, hierarchy etc).</a:t>
            </a:r>
          </a:p>
          <a:p>
            <a:pPr algn="just">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830997"/>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Hardware data types</a:t>
            </a:r>
          </a:p>
          <a:p>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8283606" cy="5632311"/>
          </a:xfrm>
          <a:prstGeom prst="rect">
            <a:avLst/>
          </a:prstGeom>
        </p:spPr>
        <p:txBody>
          <a:bodyPr wrap="square">
            <a:spAutoFit/>
          </a:bodyPr>
          <a:lstStyle/>
          <a:p>
            <a:r>
              <a:rPr lang="en-US" b="1" dirty="0" smtClean="0"/>
              <a:t>Hardware data types</a:t>
            </a:r>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c_logic</a:t>
            </a:r>
            <a:r>
              <a:rPr lang="en-US" dirty="0" smtClean="0">
                <a:latin typeface="Times New Roman" panose="02020603050405020304" pitchFamily="18" charset="0"/>
                <a:cs typeface="Times New Roman" panose="02020603050405020304" pitchFamily="18" charset="0"/>
              </a:rPr>
              <a:t> and </a:t>
            </a:r>
            <a:r>
              <a:rPr lang="en-US" dirty="0" smtClean="0">
                <a:latin typeface="Times New Roman" panose="02020603050405020304" pitchFamily="18" charset="0"/>
                <a:cs typeface="Times New Roman" panose="02020603050405020304" pitchFamily="18" charset="0"/>
              </a:rPr>
              <a:t>sc_lv</a:t>
            </a:r>
            <a:r>
              <a:rPr lang="en-US" dirty="0" smtClean="0">
                <a:latin typeface="Times New Roman" panose="02020603050405020304" pitchFamily="18" charset="0"/>
                <a:cs typeface="Times New Roman" panose="02020603050405020304" pitchFamily="18" charset="0"/>
              </a:rPr>
              <a:t> to provide variables to be assigned with values ‘0’, ‘1’, ‘X’ and ‘Z’.</a:t>
            </a:r>
          </a:p>
          <a:p>
            <a:pPr>
              <a:buFont typeface="Arial" pitchFamily="34" charset="0"/>
              <a:buChar char="•"/>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c_bv</a:t>
            </a:r>
            <a:r>
              <a:rPr lang="en-US" dirty="0" smtClean="0">
                <a:latin typeface="Times New Roman" panose="02020603050405020304" pitchFamily="18" charset="0"/>
                <a:cs typeface="Times New Roman" panose="02020603050405020304" pitchFamily="18" charset="0"/>
              </a:rPr>
              <a:t>&lt;100&gt;</a:t>
            </a:r>
            <a:r>
              <a:rPr lang="en-US" dirty="0" smtClean="0">
                <a:latin typeface="Times New Roman" panose="02020603050405020304" pitchFamily="18" charset="0"/>
                <a:cs typeface="Times New Roman" panose="02020603050405020304" pitchFamily="18" charset="0"/>
              </a:rPr>
              <a:t>x,y</a:t>
            </a:r>
            <a:r>
              <a:rPr lang="en-US" dirty="0" smtClean="0">
                <a:latin typeface="Times New Roman" panose="02020603050405020304" pitchFamily="18" charset="0"/>
                <a:cs typeface="Times New Roman" panose="02020603050405020304" pitchFamily="18" charset="0"/>
              </a:rPr>
              <a:t> ; &lt;</a:t>
            </a:r>
            <a:r>
              <a:rPr lang="en-US" dirty="0" smtClean="0">
                <a:latin typeface="Times New Roman" panose="02020603050405020304" pitchFamily="18" charset="0"/>
                <a:cs typeface="Times New Roman" panose="02020603050405020304" pitchFamily="18" charset="0"/>
              </a:rPr>
              <a:t>sc_bit</a:t>
            </a:r>
            <a:r>
              <a:rPr lang="en-US" dirty="0" smtClean="0">
                <a:latin typeface="Times New Roman" panose="02020603050405020304" pitchFamily="18" charset="0"/>
                <a:cs typeface="Times New Roman" panose="02020603050405020304" pitchFamily="18" charset="0"/>
              </a:rPr>
              <a:t>&gt;x ------bit and bit vectors.</a:t>
            </a:r>
          </a:p>
          <a:p>
            <a:pPr>
              <a:buFont typeface="Arial" pitchFamily="34" charset="0"/>
              <a:buChar char="•"/>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sc_int</a:t>
            </a:r>
            <a:r>
              <a:rPr lang="en-US" dirty="0" smtClean="0">
                <a:latin typeface="Times New Roman" panose="02020603050405020304" pitchFamily="18" charset="0"/>
                <a:cs typeface="Times New Roman" panose="02020603050405020304" pitchFamily="18" charset="0"/>
              </a:rPr>
              <a:t>&lt;48&gt;x; </a:t>
            </a:r>
            <a:r>
              <a:rPr lang="en-US" dirty="0" smtClean="0">
                <a:latin typeface="Times New Roman" panose="02020603050405020304" pitchFamily="18" charset="0"/>
                <a:cs typeface="Times New Roman" panose="02020603050405020304" pitchFamily="18" charset="0"/>
              </a:rPr>
              <a:t>sc_uint</a:t>
            </a:r>
            <a:r>
              <a:rPr lang="en-US" dirty="0" smtClean="0">
                <a:latin typeface="Times New Roman" panose="02020603050405020304" pitchFamily="18" charset="0"/>
                <a:cs typeface="Times New Roman" panose="02020603050405020304" pitchFamily="18" charset="0"/>
              </a:rPr>
              <a:t>&lt;64&gt;y;-----fixed and arbitrary precision.</a:t>
            </a:r>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dirty="0" smtClean="0">
                <a:latin typeface="Times New Roman" panose="02020603050405020304" pitchFamily="18" charset="0"/>
                <a:cs typeface="Times New Roman" panose="02020603050405020304" pitchFamily="18" charset="0"/>
              </a:rPr>
              <a:t>Function to compute resolved values. Requirement of resolved logic signals.</a:t>
            </a:r>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dirty="0" smtClean="0">
                <a:latin typeface="Times New Roman" panose="02020603050405020304" pitchFamily="18" charset="0"/>
                <a:cs typeface="Times New Roman" panose="02020603050405020304" pitchFamily="18" charset="0"/>
              </a:rPr>
              <a:t>New a</a:t>
            </a:r>
            <a:r>
              <a:rPr lang="en-US" dirty="0" smtClean="0">
                <a:latin typeface="Times New Roman" panose="02020603050405020304" pitchFamily="18" charset="0"/>
                <a:cs typeface="Times New Roman" panose="02020603050405020304" pitchFamily="18" charset="0"/>
              </a:rPr>
              <a:t>ssignment values do not change immediately. There is a time slack. Propagation delay has to be considered.</a:t>
            </a:r>
          </a:p>
          <a:p>
            <a:pPr>
              <a:buFont typeface="Arial" pitchFamily="34" charset="0"/>
              <a:buChar char="•"/>
            </a:pPr>
            <a:r>
              <a:rPr lang="en-US" dirty="0" smtClean="0">
                <a:latin typeface="Times New Roman" panose="02020603050405020304" pitchFamily="18" charset="0"/>
                <a:cs typeface="Times New Roman" panose="02020603050405020304" pitchFamily="18" charset="0"/>
              </a:rPr>
              <a:t>Concept of delayed signal assignment (as in HDL) and delta steps are supported in SystemC.</a:t>
            </a:r>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Time &amp; clocks</a:t>
            </a:r>
          </a:p>
          <a:p>
            <a:pPr>
              <a:buFont typeface="Arial" pitchFamily="34" charset="0"/>
              <a:buChar char="•"/>
            </a:pPr>
            <a:r>
              <a:rPr lang="en-US" dirty="0" smtClean="0">
                <a:latin typeface="Times New Roman" panose="02020603050405020304" pitchFamily="18" charset="0"/>
                <a:cs typeface="Times New Roman" panose="02020603050405020304" pitchFamily="18" charset="0"/>
              </a:rPr>
              <a:t>Time is an important concept in modeling hardware. SystemC provides concept of time:</a:t>
            </a:r>
          </a:p>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sc_clock</a:t>
            </a:r>
            <a:r>
              <a:rPr lang="en-US" dirty="0" smtClean="0">
                <a:latin typeface="Times New Roman" panose="02020603050405020304" pitchFamily="18" charset="0"/>
                <a:cs typeface="Times New Roman" panose="02020603050405020304" pitchFamily="18" charset="0"/>
              </a:rPr>
              <a:t> clock(“</a:t>
            </a:r>
            <a:r>
              <a:rPr lang="en-US" dirty="0" smtClean="0">
                <a:latin typeface="Times New Roman" panose="02020603050405020304" pitchFamily="18" charset="0"/>
                <a:cs typeface="Times New Roman" panose="02020603050405020304" pitchFamily="18" charset="0"/>
              </a:rPr>
              <a:t>my_clock</a:t>
            </a:r>
            <a:r>
              <a:rPr lang="en-US" dirty="0" smtClean="0">
                <a:latin typeface="Times New Roman" panose="02020603050405020304" pitchFamily="18" charset="0"/>
                <a:cs typeface="Times New Roman" panose="02020603050405020304" pitchFamily="18" charset="0"/>
              </a:rPr>
              <a:t>”, 10, 0.5, 1)</a:t>
            </a:r>
          </a:p>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sc_clock</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clk</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clk</a:t>
            </a:r>
            <a:r>
              <a:rPr lang="en-US" dirty="0" smtClean="0">
                <a:latin typeface="Times New Roman" panose="02020603050405020304" pitchFamily="18" charset="0"/>
                <a:cs typeface="Times New Roman" panose="02020603050405020304" pitchFamily="18" charset="0"/>
              </a:rPr>
              <a:t>”, 10, SC_NS)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Sensitive, </a:t>
            </a:r>
            <a:r>
              <a:rPr lang="en-US" dirty="0" smtClean="0">
                <a:latin typeface="Times New Roman" panose="02020603050405020304" pitchFamily="18" charset="0"/>
                <a:cs typeface="Times New Roman" panose="02020603050405020304" pitchFamily="18" charset="0"/>
              </a:rPr>
              <a:t>sensetive_pos</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sensitive_neg</a:t>
            </a:r>
            <a:r>
              <a:rPr lang="en-US" dirty="0" smtClean="0">
                <a:latin typeface="Times New Roman" panose="02020603050405020304" pitchFamily="18" charset="0"/>
                <a:cs typeface="Times New Roman" panose="02020603050405020304" pitchFamily="18" charset="0"/>
              </a:rPr>
              <a:t> keywords to synchronize a process to a clock.</a:t>
            </a:r>
          </a:p>
          <a:p>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System in SystemC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how it looks.png"/>
          <p:cNvPicPr>
            <a:picLocks noChangeAspect="1"/>
          </p:cNvPicPr>
          <p:nvPr/>
        </p:nvPicPr>
        <p:blipFill>
          <a:blip r:embed="rId4" cstate="print"/>
          <a:stretch>
            <a:fillRect/>
          </a:stretch>
        </p:blipFill>
        <p:spPr>
          <a:xfrm>
            <a:off x="388257" y="1459058"/>
            <a:ext cx="8367486" cy="4332141"/>
          </a:xfrm>
          <a:prstGeom prst="rect">
            <a:avLst/>
          </a:prstGeom>
        </p:spPr>
      </p:pic>
      <p:sp>
        <p:nvSpPr>
          <p:cNvPr id="12" name="Rectangle 11"/>
          <p:cNvSpPr/>
          <p:nvPr/>
        </p:nvSpPr>
        <p:spPr>
          <a:xfrm>
            <a:off x="304800" y="6096000"/>
            <a:ext cx="2086277" cy="276999"/>
          </a:xfrm>
          <a:prstGeom prst="rect">
            <a:avLst/>
          </a:prstGeom>
        </p:spPr>
        <p:txBody>
          <a:bodyPr wrap="none">
            <a:spAutoFit/>
          </a:bodyPr>
          <a:lstStyle/>
          <a:p>
            <a:r>
              <a:rPr lang="en-US" sz="1200" dirty="0" smtClean="0"/>
              <a:t>*SystemC Tutorial UC Berkeley</a:t>
            </a:r>
            <a:endParaRPr lang="en-US" sz="1200" dirty="0"/>
          </a:p>
        </p:txBody>
      </p:sp>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System in SystemC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2" name="Rectangle 11"/>
          <p:cNvSpPr/>
          <p:nvPr/>
        </p:nvSpPr>
        <p:spPr>
          <a:xfrm>
            <a:off x="304800" y="6096000"/>
            <a:ext cx="2086277" cy="276999"/>
          </a:xfrm>
          <a:prstGeom prst="rect">
            <a:avLst/>
          </a:prstGeom>
        </p:spPr>
        <p:txBody>
          <a:bodyPr wrap="none">
            <a:spAutoFit/>
          </a:bodyPr>
          <a:lstStyle/>
          <a:p>
            <a:r>
              <a:rPr lang="en-US" sz="1200" dirty="0" smtClean="0"/>
              <a:t>*SystemC Tutorial UC Berkeley</a:t>
            </a:r>
            <a:endParaRPr lang="en-US" sz="1200" dirty="0"/>
          </a:p>
        </p:txBody>
      </p:sp>
      <p:pic>
        <p:nvPicPr>
          <p:cNvPr id="14" name="Picture 13" descr="inside a module.png"/>
          <p:cNvPicPr>
            <a:picLocks noChangeAspect="1"/>
          </p:cNvPicPr>
          <p:nvPr/>
        </p:nvPicPr>
        <p:blipFill>
          <a:blip r:embed="rId4" cstate="print"/>
          <a:stretch>
            <a:fillRect/>
          </a:stretch>
        </p:blipFill>
        <p:spPr>
          <a:xfrm>
            <a:off x="152400" y="1066800"/>
            <a:ext cx="8603726" cy="4876800"/>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Program structure in SystemC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5170646"/>
          </a:xfrm>
          <a:prstGeom prst="rect">
            <a:avLst/>
          </a:prstGeom>
        </p:spPr>
        <p:txBody>
          <a:bodyPr wrap="square">
            <a:spAutoFit/>
          </a:bodyPr>
          <a:lstStyle/>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Every program starts with a class SC_MODULE.</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Every module must have an actor SC_CTOR with the same module name.</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Ports are used for external communication.</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Every module should have one process to give functionality to the module.</a:t>
            </a:r>
            <a:endParaRPr lang="en-US" dirty="0">
              <a:latin typeface="Times New Roman" panose="02020603050405020304" pitchFamily="18" charset="0"/>
              <a:cs typeface="Times New Roman" panose="02020603050405020304" pitchFamily="18" charset="0"/>
            </a:endParaRPr>
          </a:p>
          <a:p>
            <a:pPr marL="285750" indent="-285750" algn="just"/>
            <a:endParaRPr lang="en-US" dirty="0" smtClean="0">
              <a:latin typeface="Times New Roman" panose="02020603050405020304" pitchFamily="18" charset="0"/>
              <a:cs typeface="Times New Roman" panose="02020603050405020304" pitchFamily="18" charset="0"/>
            </a:endParaRPr>
          </a:p>
          <a:p>
            <a:pPr marL="285750" indent="-285750" algn="just"/>
            <a:r>
              <a:rPr lang="en-US" sz="1600" dirty="0" smtClean="0">
                <a:latin typeface="Times New Roman" panose="02020603050405020304" pitchFamily="18" charset="0"/>
                <a:cs typeface="Times New Roman" panose="02020603050405020304" pitchFamily="18" charset="0"/>
              </a:rPr>
              <a:t>SC_MODULE(&lt;module name&gt;)</a:t>
            </a:r>
          </a:p>
          <a:p>
            <a:pPr marL="285750" indent="-285750" algn="just"/>
            <a:r>
              <a:rPr lang="en-US" sz="1600" dirty="0" smtClean="0">
                <a:latin typeface="Times New Roman" panose="02020603050405020304" pitchFamily="18" charset="0"/>
                <a:cs typeface="Times New Roman" panose="02020603050405020304" pitchFamily="18" charset="0"/>
              </a:rPr>
              <a:t>{</a:t>
            </a:r>
          </a:p>
          <a:p>
            <a:pPr marL="285750" indent="-285750" algn="just"/>
            <a:r>
              <a:rPr lang="en-US" sz="1600" dirty="0" smtClean="0">
                <a:latin typeface="Times New Roman" panose="02020603050405020304" pitchFamily="18" charset="0"/>
                <a:cs typeface="Times New Roman" panose="02020603050405020304" pitchFamily="18" charset="0"/>
              </a:rPr>
              <a:t>sc_in&lt;data type&gt; port1; sc_out&lt;data type&gt; port2; ........//multiple port declaration</a:t>
            </a:r>
          </a:p>
          <a:p>
            <a:pPr marL="285750" indent="-285750" algn="just"/>
            <a:endParaRPr lang="en-US" sz="1600" dirty="0" smtClean="0">
              <a:latin typeface="Times New Roman" panose="02020603050405020304" pitchFamily="18" charset="0"/>
              <a:cs typeface="Times New Roman" panose="02020603050405020304" pitchFamily="18" charset="0"/>
            </a:endParaRPr>
          </a:p>
          <a:p>
            <a:pPr marL="285750" indent="-285750" algn="just"/>
            <a:r>
              <a:rPr lang="en-US" sz="1600" dirty="0" smtClean="0">
                <a:latin typeface="Times New Roman" panose="02020603050405020304" pitchFamily="18" charset="0"/>
                <a:cs typeface="Times New Roman" panose="02020603050405020304" pitchFamily="18" charset="0"/>
              </a:rPr>
              <a:t>&lt;return type&gt; &lt;process name&gt; (&lt;argument type&gt;); ......//can accommodate multiple processes</a:t>
            </a:r>
          </a:p>
          <a:p>
            <a:pPr marL="285750" indent="-285750" algn="just"/>
            <a:r>
              <a:rPr lang="en-US" sz="1600" dirty="0" smtClean="0">
                <a:latin typeface="Times New Roman" panose="02020603050405020304" pitchFamily="18" charset="0"/>
                <a:cs typeface="Times New Roman" panose="02020603050405020304" pitchFamily="18" charset="0"/>
              </a:rPr>
              <a:t>...........................................................................//any other codes</a:t>
            </a:r>
          </a:p>
          <a:p>
            <a:pPr marL="285750" indent="-285750" algn="just"/>
            <a:endParaRPr lang="en-US" sz="1600" dirty="0" smtClean="0">
              <a:latin typeface="Times New Roman" panose="02020603050405020304" pitchFamily="18" charset="0"/>
              <a:cs typeface="Times New Roman" panose="02020603050405020304" pitchFamily="18" charset="0"/>
            </a:endParaRPr>
          </a:p>
          <a:p>
            <a:pPr marL="285750" indent="-285750" algn="just"/>
            <a:r>
              <a:rPr lang="en-US" sz="1600" dirty="0" smtClean="0">
                <a:latin typeface="Times New Roman" panose="02020603050405020304" pitchFamily="18" charset="0"/>
                <a:cs typeface="Times New Roman" panose="02020603050405020304" pitchFamily="18" charset="0"/>
              </a:rPr>
              <a:t>SC_CTOR(&lt;module name&gt;)</a:t>
            </a:r>
          </a:p>
          <a:p>
            <a:pPr marL="285750" indent="-285750" algn="just"/>
            <a:r>
              <a:rPr lang="en-US" sz="1600" dirty="0" smtClean="0">
                <a:latin typeface="Times New Roman" panose="02020603050405020304" pitchFamily="18" charset="0"/>
                <a:cs typeface="Times New Roman" panose="02020603050405020304" pitchFamily="18" charset="0"/>
              </a:rPr>
              <a:t>{</a:t>
            </a:r>
          </a:p>
          <a:p>
            <a:pPr marL="285750" indent="-285750" algn="just"/>
            <a:r>
              <a:rPr lang="en-US" sz="1600" dirty="0" smtClean="0">
                <a:latin typeface="Times New Roman" panose="02020603050405020304" pitchFamily="18" charset="0"/>
                <a:cs typeface="Times New Roman" panose="02020603050405020304" pitchFamily="18" charset="0"/>
              </a:rPr>
              <a:t>SC_METHOD(&lt;process name&gt;);//immediate call to the process 'process name'</a:t>
            </a:r>
          </a:p>
          <a:p>
            <a:pPr marL="285750" indent="-285750" algn="just"/>
            <a:r>
              <a:rPr lang="en-US" sz="1600" dirty="0" smtClean="0">
                <a:latin typeface="Times New Roman" panose="02020603050405020304" pitchFamily="18" charset="0"/>
                <a:cs typeface="Times New Roman" panose="02020603050405020304" pitchFamily="18" charset="0"/>
              </a:rPr>
              <a:t>sensitive &lt;&lt; &lt;sensitivity list&gt;;</a:t>
            </a:r>
          </a:p>
          <a:p>
            <a:pPr marL="285750" indent="-285750" algn="just"/>
            <a:r>
              <a:rPr lang="en-US" sz="1600" dirty="0" smtClean="0">
                <a:latin typeface="Times New Roman" panose="02020603050405020304" pitchFamily="18" charset="0"/>
                <a:cs typeface="Times New Roman" panose="02020603050405020304" pitchFamily="18" charset="0"/>
              </a:rPr>
              <a:t>...........//any other code</a:t>
            </a:r>
          </a:p>
          <a:p>
            <a:pPr marL="285750" indent="-285750" algn="just"/>
            <a:r>
              <a:rPr lang="en-US" sz="1600" dirty="0" smtClean="0">
                <a:latin typeface="Times New Roman" panose="02020603050405020304" pitchFamily="18" charset="0"/>
                <a:cs typeface="Times New Roman" panose="02020603050405020304" pitchFamily="18" charset="0"/>
              </a:rPr>
              <a:t>}</a:t>
            </a:r>
          </a:p>
          <a:p>
            <a:pPr marL="285750" indent="-285750" algn="just"/>
            <a:r>
              <a:rPr lang="en-US" sz="1600" dirty="0" smtClean="0">
                <a:latin typeface="Times New Roman" panose="02020603050405020304" pitchFamily="18" charset="0"/>
                <a:cs typeface="Times New Roman" panose="02020603050405020304" pitchFamily="18" charset="0"/>
              </a:rPr>
              <a:t>};</a:t>
            </a:r>
            <a:endParaRPr lang="en-US" sz="1600" dirty="0"/>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Example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801314"/>
          </a:xfrm>
          <a:prstGeom prst="rect">
            <a:avLst/>
          </a:prstGeom>
        </p:spPr>
        <p:txBody>
          <a:bodyPr wrap="square">
            <a:spAutoFit/>
          </a:bodyPr>
          <a:lstStyle/>
          <a:p>
            <a:pPr marL="285750" indent="-285750" algn="just"/>
            <a:r>
              <a:rPr lang="en-US" dirty="0" smtClean="0">
                <a:latin typeface="Times New Roman" panose="02020603050405020304" pitchFamily="18" charset="0"/>
                <a:cs typeface="Times New Roman" panose="02020603050405020304" pitchFamily="18" charset="0"/>
              </a:rPr>
              <a:t>//A simple example of and gate in SystemC</a:t>
            </a:r>
          </a:p>
          <a:p>
            <a:pPr marL="285750" indent="-285750" algn="just"/>
            <a:r>
              <a:rPr lang="en-US" dirty="0" smtClean="0">
                <a:latin typeface="Times New Roman" panose="02020603050405020304" pitchFamily="18" charset="0"/>
                <a:cs typeface="Times New Roman" panose="02020603050405020304" pitchFamily="18" charset="0"/>
              </a:rPr>
              <a:t>#include "systemc.h"</a:t>
            </a:r>
          </a:p>
          <a:p>
            <a:pPr marL="285750" indent="-285750" algn="just"/>
            <a:endParaRPr lang="en-US" dirty="0" smtClean="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SC_MODULE(and_gate)</a:t>
            </a:r>
          </a:p>
          <a:p>
            <a:pPr marL="285750" indent="-285750" algn="just"/>
            <a:r>
              <a:rPr lang="en-US" dirty="0" smtClean="0">
                <a:latin typeface="Times New Roman" panose="02020603050405020304" pitchFamily="18" charset="0"/>
                <a:cs typeface="Times New Roman" panose="02020603050405020304" pitchFamily="18" charset="0"/>
              </a:rPr>
              <a:t>{</a:t>
            </a:r>
          </a:p>
          <a:p>
            <a:pPr marL="285750" indent="-285750" algn="just"/>
            <a:r>
              <a:rPr lang="en-US" dirty="0" smtClean="0">
                <a:latin typeface="Times New Roman" panose="02020603050405020304" pitchFamily="18" charset="0"/>
                <a:cs typeface="Times New Roman" panose="02020603050405020304" pitchFamily="18" charset="0"/>
              </a:rPr>
              <a:t>sc_in&lt;sc_bit&gt; x;</a:t>
            </a:r>
          </a:p>
          <a:p>
            <a:pPr marL="285750" indent="-285750" algn="just"/>
            <a:r>
              <a:rPr lang="en-US" dirty="0" smtClean="0">
                <a:latin typeface="Times New Roman" panose="02020603050405020304" pitchFamily="18" charset="0"/>
                <a:cs typeface="Times New Roman" panose="02020603050405020304" pitchFamily="18" charset="0"/>
              </a:rPr>
              <a:t>sc_in&lt;sc_bit&gt; y;</a:t>
            </a:r>
          </a:p>
          <a:p>
            <a:pPr marL="285750" indent="-285750" algn="just"/>
            <a:r>
              <a:rPr lang="en-US" dirty="0" smtClean="0">
                <a:latin typeface="Times New Roman" panose="02020603050405020304" pitchFamily="18" charset="0"/>
                <a:cs typeface="Times New Roman" panose="02020603050405020304" pitchFamily="18" charset="0"/>
              </a:rPr>
              <a:t>sc_out&lt;sc_bit&gt; z;</a:t>
            </a:r>
          </a:p>
          <a:p>
            <a:pPr marL="285750" indent="-285750" algn="just"/>
            <a:endParaRPr lang="en-US" dirty="0" smtClean="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void prc_and_gate() {z=x &amp; y;}//process which gives functionality</a:t>
            </a:r>
          </a:p>
          <a:p>
            <a:pPr marL="285750" indent="-285750" algn="just"/>
            <a:endParaRPr lang="en-US" dirty="0" smtClean="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SC_CTOR(and_gate)</a:t>
            </a:r>
          </a:p>
          <a:p>
            <a:pPr marL="285750" indent="-285750" algn="just"/>
            <a:r>
              <a:rPr lang="en-US" dirty="0" smtClean="0">
                <a:latin typeface="Times New Roman" panose="02020603050405020304" pitchFamily="18" charset="0"/>
                <a:cs typeface="Times New Roman" panose="02020603050405020304" pitchFamily="18" charset="0"/>
              </a:rPr>
              <a:t>{</a:t>
            </a:r>
          </a:p>
          <a:p>
            <a:pPr marL="285750" indent="-285750" algn="just"/>
            <a:r>
              <a:rPr lang="en-US" dirty="0" smtClean="0">
                <a:latin typeface="Times New Roman" panose="02020603050405020304" pitchFamily="18" charset="0"/>
                <a:cs typeface="Times New Roman" panose="02020603050405020304" pitchFamily="18" charset="0"/>
              </a:rPr>
              <a:t>SC_METHOD(prc_and_gate); //process is called here</a:t>
            </a:r>
          </a:p>
          <a:p>
            <a:pPr marL="285750" indent="-285750" algn="just"/>
            <a:r>
              <a:rPr lang="en-US" dirty="0" smtClean="0">
                <a:latin typeface="Times New Roman" panose="02020603050405020304" pitchFamily="18" charset="0"/>
                <a:cs typeface="Times New Roman" panose="02020603050405020304" pitchFamily="18" charset="0"/>
              </a:rPr>
              <a:t>sensitive &lt;&lt; x &lt;&lt; y;</a:t>
            </a:r>
          </a:p>
          <a:p>
            <a:pPr marL="285750" indent="-285750" algn="just"/>
            <a:r>
              <a:rPr lang="en-US" dirty="0" smtClean="0">
                <a:latin typeface="Times New Roman" panose="02020603050405020304" pitchFamily="18" charset="0"/>
                <a:cs typeface="Times New Roman" panose="02020603050405020304" pitchFamily="18" charset="0"/>
              </a:rPr>
              <a:t>}</a:t>
            </a:r>
          </a:p>
          <a:p>
            <a:pPr marL="285750" indent="-285750" algn="just"/>
            <a:r>
              <a:rPr lang="en-US" dirty="0" smtClean="0">
                <a:latin typeface="Times New Roman" panose="02020603050405020304" pitchFamily="18" charset="0"/>
                <a:cs typeface="Times New Roman" panose="02020603050405020304" pitchFamily="18" charset="0"/>
              </a:rPr>
              <a:t>};</a:t>
            </a:r>
            <a:endParaRPr lang="en-US" dirty="0"/>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135662"/>
            <a:ext cx="5906218" cy="523220"/>
          </a:xfrm>
          <a:prstGeom prst="rect">
            <a:avLst/>
          </a:prstGeom>
          <a:noFill/>
        </p:spPr>
        <p:txBody>
          <a:bodyPr wrap="square" rtlCol="0">
            <a:spAutoFit/>
          </a:bodyPr>
          <a:lstStyle/>
          <a:p>
            <a:r>
              <a:rPr lang="en-US" sz="2800" b="1" dirty="0" smtClean="0">
                <a:solidFill>
                  <a:schemeClr val="accent1"/>
                </a:solidFill>
              </a:rPr>
              <a:t>Simulation and Implementation flow</a:t>
            </a:r>
            <a:endParaRPr 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791200" y="152400"/>
            <a:ext cx="3352800"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5" name="Content Placeholder 14" descr="simulation.png"/>
          <p:cNvPicPr>
            <a:picLocks noGrp="1" noChangeAspect="1"/>
          </p:cNvPicPr>
          <p:nvPr>
            <p:ph idx="1"/>
          </p:nvPr>
        </p:nvPicPr>
        <p:blipFill>
          <a:blip r:embed="rId4" cstate="print"/>
          <a:stretch>
            <a:fillRect/>
          </a:stretch>
        </p:blipFill>
        <p:spPr>
          <a:xfrm>
            <a:off x="838200" y="1828800"/>
            <a:ext cx="3215919" cy="3810000"/>
          </a:xfrm>
        </p:spPr>
      </p:pic>
      <p:pic>
        <p:nvPicPr>
          <p:cNvPr id="16" name="Picture 15" descr="implementation flow.png"/>
          <p:cNvPicPr>
            <a:picLocks noChangeAspect="1"/>
          </p:cNvPicPr>
          <p:nvPr/>
        </p:nvPicPr>
        <p:blipFill>
          <a:blip r:embed="rId5" cstate="print"/>
          <a:stretch>
            <a:fillRect/>
          </a:stretch>
        </p:blipFill>
        <p:spPr>
          <a:xfrm>
            <a:off x="5410200" y="1752600"/>
            <a:ext cx="2751059" cy="4389501"/>
          </a:xfrm>
          <a:prstGeom prst="rect">
            <a:avLst/>
          </a:prstGeom>
        </p:spPr>
      </p:pic>
      <p:sp>
        <p:nvSpPr>
          <p:cNvPr id="17" name="TextBox 16"/>
          <p:cNvSpPr txBox="1"/>
          <p:nvPr/>
        </p:nvSpPr>
        <p:spPr>
          <a:xfrm>
            <a:off x="1219200" y="1371600"/>
            <a:ext cx="2051139" cy="369332"/>
          </a:xfrm>
          <a:prstGeom prst="rect">
            <a:avLst/>
          </a:prstGeom>
          <a:noFill/>
        </p:spPr>
        <p:txBody>
          <a:bodyPr wrap="none" rtlCol="0">
            <a:spAutoFit/>
          </a:bodyPr>
          <a:lstStyle/>
          <a:p>
            <a:r>
              <a:rPr lang="en-US" b="1" dirty="0" smtClean="0"/>
              <a:t>SystemC simulation</a:t>
            </a:r>
            <a:endParaRPr lang="en-US" b="1" dirty="0"/>
          </a:p>
        </p:txBody>
      </p:sp>
      <p:sp>
        <p:nvSpPr>
          <p:cNvPr id="18" name="TextBox 17"/>
          <p:cNvSpPr txBox="1"/>
          <p:nvPr/>
        </p:nvSpPr>
        <p:spPr>
          <a:xfrm>
            <a:off x="5486400" y="1295400"/>
            <a:ext cx="2202334" cy="369332"/>
          </a:xfrm>
          <a:prstGeom prst="rect">
            <a:avLst/>
          </a:prstGeom>
          <a:noFill/>
        </p:spPr>
        <p:txBody>
          <a:bodyPr wrap="none" rtlCol="0">
            <a:spAutoFit/>
          </a:bodyPr>
          <a:lstStyle/>
          <a:p>
            <a:r>
              <a:rPr lang="en-US" b="1" dirty="0" smtClean="0"/>
              <a:t>Implementation flow</a:t>
            </a:r>
            <a:endParaRPr lang="en-US" b="1" dirty="0"/>
          </a:p>
        </p:txBody>
      </p:sp>
      <p:sp>
        <p:nvSpPr>
          <p:cNvPr id="19" name="TextBox 18"/>
          <p:cNvSpPr txBox="1"/>
          <p:nvPr/>
        </p:nvSpPr>
        <p:spPr>
          <a:xfrm>
            <a:off x="381000" y="6019800"/>
            <a:ext cx="474810" cy="307777"/>
          </a:xfrm>
          <a:prstGeom prst="rect">
            <a:avLst/>
          </a:prstGeom>
          <a:noFill/>
        </p:spPr>
        <p:txBody>
          <a:bodyPr wrap="none" rtlCol="0">
            <a:spAutoFit/>
          </a:bodyPr>
          <a:lstStyle/>
          <a:p>
            <a:r>
              <a:rPr lang="en-US" sz="1400" dirty="0" smtClean="0"/>
              <a:t>*[3]</a:t>
            </a:r>
            <a:endParaRPr lang="en-US" dirty="0"/>
          </a:p>
        </p:txBody>
      </p:sp>
    </p:spTree>
    <p:extLst>
      <p:ext uri="{BB962C8B-B14F-4D97-AF65-F5344CB8AC3E}">
        <p14:creationId xmlns="" xmlns:p14="http://schemas.microsoft.com/office/powerpoint/2010/main" val="3044497220"/>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135662"/>
            <a:ext cx="5906218" cy="523220"/>
          </a:xfrm>
          <a:prstGeom prst="rect">
            <a:avLst/>
          </a:prstGeom>
          <a:noFill/>
        </p:spPr>
        <p:txBody>
          <a:bodyPr wrap="square" rtlCol="0">
            <a:spAutoFit/>
          </a:bodyPr>
          <a:lstStyle/>
          <a:p>
            <a:r>
              <a:rPr lang="en-US" sz="2800" b="1" dirty="0" smtClean="0">
                <a:solidFill>
                  <a:schemeClr val="accent1"/>
                </a:solidFill>
              </a:rPr>
              <a:t>Advantages</a:t>
            </a:r>
            <a:endParaRPr 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528094" y="261009"/>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0" name="Rectangle 9"/>
          <p:cNvSpPr/>
          <p:nvPr/>
        </p:nvSpPr>
        <p:spPr>
          <a:xfrm>
            <a:off x="533400" y="1219200"/>
            <a:ext cx="8229600" cy="3724096"/>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Inherits the features of C++. Which makes it convenient to work with.</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Rich in data types . Provides H/W data types.</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Strong simulation kernel making it easy to write test-benches</a:t>
            </a:r>
            <a:r>
              <a:rPr lang="en-US" dirty="0" smtClean="0">
                <a:latin typeface="Times New Roman" pitchFamily="18" charset="0"/>
                <a:cs typeface="Times New Roman" pitchFamily="18" charset="0"/>
              </a:rPr>
              <a:t>. Cycle based simulation.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(delta cycle ---initialize, evaluate, update)</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Introduces notion of time which is usually not available in C++.</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Concurrency. (which is not the case with C++)</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Offers productivity gains by letting development of both h/w and s/w simultaneously.</a:t>
            </a:r>
          </a:p>
          <a:p>
            <a:endParaRPr lang="en-US" sz="2000" dirty="0"/>
          </a:p>
        </p:txBody>
      </p:sp>
    </p:spTree>
    <p:extLst>
      <p:ext uri="{BB962C8B-B14F-4D97-AF65-F5344CB8AC3E}">
        <p14:creationId xmlns="" xmlns:p14="http://schemas.microsoft.com/office/powerpoint/2010/main" val="3044497220"/>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528094" y="261009"/>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0" name="Rectangle 9"/>
          <p:cNvSpPr/>
          <p:nvPr/>
        </p:nvSpPr>
        <p:spPr>
          <a:xfrm>
            <a:off x="457200" y="1371600"/>
            <a:ext cx="7772400" cy="3693319"/>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2" name="Rectangle 11"/>
          <p:cNvSpPr/>
          <p:nvPr/>
        </p:nvSpPr>
        <p:spPr>
          <a:xfrm>
            <a:off x="1143000" y="1981200"/>
            <a:ext cx="6324600" cy="2246769"/>
          </a:xfrm>
          <a:prstGeom prst="rect">
            <a:avLst/>
          </a:prstGeom>
        </p:spPr>
        <p:txBody>
          <a:bodyPr wrap="square">
            <a:spAutoFit/>
          </a:bodyPr>
          <a:lstStyle/>
          <a:p>
            <a:pPr algn="ctr"/>
            <a:r>
              <a:rPr lang="en-US" sz="2800" b="1" dirty="0" smtClean="0">
                <a:solidFill>
                  <a:schemeClr val="accent1"/>
                </a:solidFill>
              </a:rPr>
              <a:t>An insight into the material on:</a:t>
            </a:r>
          </a:p>
          <a:p>
            <a:pPr algn="ctr"/>
            <a:r>
              <a:rPr lang="en-US" sz="2800" b="1" dirty="0" smtClean="0">
                <a:solidFill>
                  <a:schemeClr val="accent1"/>
                </a:solidFill>
              </a:rPr>
              <a:t>An Introduction to System-Level Modeling in SystemC 2.0 </a:t>
            </a:r>
          </a:p>
          <a:p>
            <a:pPr algn="ctr"/>
            <a:r>
              <a:rPr lang="en-US" sz="2800" b="1" dirty="0" smtClean="0">
                <a:solidFill>
                  <a:schemeClr val="accent1"/>
                </a:solidFill>
              </a:rPr>
              <a:t>January 2001</a:t>
            </a:r>
            <a:endParaRPr lang="en-US" sz="2800" b="1" dirty="0">
              <a:solidFill>
                <a:schemeClr val="accent1"/>
              </a:solidFill>
            </a:endParaRPr>
          </a:p>
          <a:p>
            <a:pPr algn="ctr"/>
            <a:endParaRPr lang="en-US" sz="2800" b="1" dirty="0">
              <a:solidFill>
                <a:schemeClr val="accent1"/>
              </a:solidFill>
            </a:endParaRPr>
          </a:p>
        </p:txBody>
      </p:sp>
    </p:spTree>
    <p:extLst>
      <p:ext uri="{BB962C8B-B14F-4D97-AF65-F5344CB8AC3E}">
        <p14:creationId xmlns="" xmlns:p14="http://schemas.microsoft.com/office/powerpoint/2010/main" val="3044497220"/>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History: SystemC 1.0 Highlights</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247317"/>
          </a:xfrm>
          <a:prstGeom prst="rect">
            <a:avLst/>
          </a:prstGeom>
        </p:spPr>
        <p:txBody>
          <a:bodyPr wrap="square">
            <a:spAutoFit/>
          </a:bodyPr>
          <a:lstStyle/>
          <a:p>
            <a:pPr marL="285750" indent="-285750" algn="just"/>
            <a:r>
              <a:rPr lang="en-US" dirty="0" smtClean="0">
                <a:latin typeface="Times New Roman" panose="02020603050405020304" pitchFamily="18" charset="0"/>
                <a:cs typeface="Times New Roman" panose="02020603050405020304" pitchFamily="18" charset="0"/>
              </a:rPr>
              <a:t>SystemC 1.0: Highlights</a:t>
            </a:r>
          </a:p>
          <a:p>
            <a:pPr marL="285750" indent="-285750" algn="just"/>
            <a:endParaRPr lang="en-US" dirty="0">
              <a:latin typeface="Times New Roman" panose="02020603050405020304" pitchFamily="18" charset="0"/>
              <a:cs typeface="Times New Roman" panose="02020603050405020304" pitchFamily="18" charset="0"/>
            </a:endParaRP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Provides set of modeling constructs similar to HDL.</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Simulation Kernel.</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Structural design using modules, signals and ports.</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Fixed </a:t>
            </a:r>
            <a:r>
              <a:rPr lang="en-US" dirty="0" smtClean="0">
                <a:latin typeface="Times New Roman" panose="02020603050405020304" pitchFamily="18" charset="0"/>
                <a:cs typeface="Times New Roman" panose="02020603050405020304" pitchFamily="18" charset="0"/>
              </a:rPr>
              <a:t>precision </a:t>
            </a:r>
            <a:r>
              <a:rPr lang="en-US" dirty="0" smtClean="0">
                <a:latin typeface="Times New Roman" panose="02020603050405020304" pitchFamily="18" charset="0"/>
                <a:cs typeface="Times New Roman" panose="02020603050405020304" pitchFamily="18" charset="0"/>
              </a:rPr>
              <a:t>arithmetic data type. (not found in any HDL’s)</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Concurrent behavior is modeled using  processes. (similar to Verilog)</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Communication channel.(like wires</a:t>
            </a:r>
            <a:r>
              <a:rPr lang="en-US" dirty="0" smtClean="0">
                <a:latin typeface="Times New Roman" panose="02020603050405020304" pitchFamily="18" charset="0"/>
                <a:cs typeface="Times New Roman" panose="02020603050405020304" pitchFamily="18" charset="0"/>
              </a:rPr>
              <a:t>)</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Signals are prominent synchronization elements.</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The wait() cannot take parameters other than only few specified ones.(dynamic sensitivity)</a:t>
            </a:r>
            <a:endParaRPr lang="en-US" dirty="0">
              <a:latin typeface="Times New Roman" panose="02020603050405020304" pitchFamily="18" charset="0"/>
              <a:cs typeface="Times New Roman" panose="02020603050405020304" pitchFamily="18" charset="0"/>
            </a:endParaRP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The whole structure of version1 is a bit flustered and needs a restructure to make it more generalized and reusable in structure.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135662"/>
            <a:ext cx="5906218" cy="523220"/>
          </a:xfrm>
          <a:prstGeom prst="rect">
            <a:avLst/>
          </a:prstGeom>
          <a:noFill/>
        </p:spPr>
        <p:txBody>
          <a:bodyPr wrap="square" rtlCol="0">
            <a:spAutoFit/>
          </a:bodyPr>
          <a:lstStyle/>
          <a:p>
            <a:r>
              <a:rPr lang="en-US" sz="2400" dirty="0" smtClean="0"/>
              <a:t> </a:t>
            </a:r>
            <a:r>
              <a:rPr lang="en-US" sz="2800" b="1" dirty="0" smtClean="0">
                <a:solidFill>
                  <a:schemeClr val="accent1"/>
                </a:solidFill>
              </a:rPr>
              <a:t>Seminar Part-1 Agenda</a:t>
            </a:r>
            <a:endParaRPr 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528094" y="261009"/>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0" name="Rectangle 9"/>
          <p:cNvSpPr/>
          <p:nvPr/>
        </p:nvSpPr>
        <p:spPr>
          <a:xfrm>
            <a:off x="533400" y="1066800"/>
            <a:ext cx="7772400" cy="8956298"/>
          </a:xfrm>
          <a:prstGeom prst="rect">
            <a:avLst/>
          </a:prstGeom>
        </p:spPr>
        <p:txBody>
          <a:bodyPr wrap="square">
            <a:spAutoFit/>
          </a:bodyPr>
          <a:lstStyle/>
          <a:p>
            <a:pPr>
              <a:buFont typeface="Arial" pitchFamily="34" charset="0"/>
              <a:buChar char="•"/>
            </a:pPr>
            <a:r>
              <a:rPr lang="en-US" dirty="0" smtClean="0"/>
              <a:t>Introduction to SystemC</a:t>
            </a:r>
          </a:p>
          <a:p>
            <a:pPr lvl="1">
              <a:buFont typeface="Arial" pitchFamily="34" charset="0"/>
              <a:buChar char="•"/>
            </a:pPr>
            <a:r>
              <a:rPr lang="en-US" dirty="0" smtClean="0"/>
              <a:t>Why SystemC</a:t>
            </a:r>
          </a:p>
          <a:p>
            <a:pPr lvl="1">
              <a:buFont typeface="Arial" pitchFamily="34" charset="0"/>
              <a:buChar char="•"/>
            </a:pPr>
            <a:r>
              <a:rPr lang="en-US" dirty="0" smtClean="0"/>
              <a:t>How it performs as compared to HDL</a:t>
            </a:r>
          </a:p>
          <a:p>
            <a:pPr lvl="1">
              <a:buFont typeface="Arial" pitchFamily="34" charset="0"/>
              <a:buChar char="•"/>
            </a:pPr>
            <a:r>
              <a:rPr lang="en-US" dirty="0" smtClean="0"/>
              <a:t>Basic building blocks </a:t>
            </a:r>
          </a:p>
          <a:p>
            <a:pPr lvl="1">
              <a:buFont typeface="Arial" pitchFamily="34" charset="0"/>
              <a:buChar char="•"/>
            </a:pPr>
            <a:r>
              <a:rPr lang="en-US" dirty="0" smtClean="0"/>
              <a:t>Programming structure</a:t>
            </a:r>
          </a:p>
          <a:p>
            <a:pPr lvl="1">
              <a:buFont typeface="Arial" pitchFamily="34" charset="0"/>
              <a:buChar char="•"/>
            </a:pPr>
            <a:r>
              <a:rPr lang="en-US" dirty="0" smtClean="0"/>
              <a:t>SystemC history</a:t>
            </a:r>
          </a:p>
          <a:p>
            <a:pPr lvl="1">
              <a:buFont typeface="Arial" pitchFamily="34" charset="0"/>
              <a:buChar char="•"/>
            </a:pPr>
            <a:r>
              <a:rPr lang="en-US" dirty="0" smtClean="0"/>
              <a:t>Advantages </a:t>
            </a:r>
          </a:p>
          <a:p>
            <a:endParaRPr lang="en-US" dirty="0" smtClean="0"/>
          </a:p>
          <a:p>
            <a:pPr>
              <a:buFont typeface="Arial" pitchFamily="34" charset="0"/>
              <a:buChar char="•"/>
            </a:pPr>
            <a:r>
              <a:rPr lang="en-US" dirty="0" smtClean="0"/>
              <a:t>Introduction to System Level Modeling in SystemC 2.0</a:t>
            </a:r>
          </a:p>
          <a:p>
            <a:pPr lvl="1">
              <a:buFont typeface="Arial" pitchFamily="34" charset="0"/>
              <a:buChar char="•"/>
            </a:pPr>
            <a:r>
              <a:rPr lang="en-US" dirty="0" smtClean="0"/>
              <a:t>Features of SystemC 1.0 and SystemC 2.0</a:t>
            </a:r>
          </a:p>
          <a:p>
            <a:pPr lvl="1">
              <a:buFont typeface="Arial" pitchFamily="34" charset="0"/>
              <a:buChar char="•"/>
            </a:pPr>
            <a:r>
              <a:rPr lang="en-US" dirty="0" smtClean="0"/>
              <a:t>Communication and synchronization in SystemC 2.0</a:t>
            </a:r>
          </a:p>
          <a:p>
            <a:pPr lvl="1">
              <a:buFont typeface="Arial" pitchFamily="34" charset="0"/>
              <a:buChar char="•"/>
            </a:pPr>
            <a:r>
              <a:rPr lang="en-US" dirty="0" smtClean="0"/>
              <a:t>Available models of computation</a:t>
            </a:r>
          </a:p>
          <a:p>
            <a:endParaRPr lang="en-US" dirty="0" smtClean="0"/>
          </a:p>
          <a:p>
            <a:pPr>
              <a:buFont typeface="Arial" pitchFamily="34" charset="0"/>
              <a:buChar char="•"/>
            </a:pPr>
            <a:r>
              <a:rPr lang="en-US" dirty="0" smtClean="0"/>
              <a:t>Introduction to Transaction Level Modeling(TLM)</a:t>
            </a:r>
          </a:p>
          <a:p>
            <a:pPr lvl="1">
              <a:buFont typeface="Arial" pitchFamily="34" charset="0"/>
              <a:buChar char="•"/>
            </a:pPr>
            <a:r>
              <a:rPr lang="en-US" dirty="0" smtClean="0"/>
              <a:t>Motivation and industry standard requirements  of TLM</a:t>
            </a:r>
          </a:p>
          <a:p>
            <a:pPr lvl="1">
              <a:buFont typeface="Arial" pitchFamily="34" charset="0"/>
              <a:buChar char="•"/>
            </a:pPr>
            <a:r>
              <a:rPr lang="en-US" dirty="0" smtClean="0"/>
              <a:t>Key concepts of TLM</a:t>
            </a:r>
          </a:p>
          <a:p>
            <a:pPr lvl="1">
              <a:buFont typeface="Arial" pitchFamily="34" charset="0"/>
              <a:buChar char="•"/>
            </a:pPr>
            <a:r>
              <a:rPr lang="en-US" dirty="0" smtClean="0"/>
              <a:t>Simple Master/ Slave examples</a:t>
            </a:r>
          </a:p>
          <a:p>
            <a:pPr lvl="1">
              <a:buFont typeface="Arial" pitchFamily="34" charset="0"/>
              <a:buChar char="•"/>
            </a:pPr>
            <a:r>
              <a:rPr lang="en-US" dirty="0" smtClean="0"/>
              <a:t>Common system level design patterns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 xmlns:p14="http://schemas.microsoft.com/office/powerpoint/2010/main" val="3044497220"/>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Objectives of SystemC 2.0</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801314"/>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Primary goal is to enable System Level Modeling.</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Complete library rewrite to upgrade in system level design language (SLDL).</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General purpose modeling foundation (core language) over which specific models of computation can be built.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Elementary component models (e.g. FIFO, timers, signals) are built on the core language.</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Channel, interfaces and events for communication and synchronization.</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Layering of specific models of computation.</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Much more powerful for transaction level modeling</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Wait() for events and time.</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is more structured as compared to the previous versions.</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Standardized as IEEE 1666-2011</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Communication and Synchronization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3693319"/>
          </a:xfrm>
          <a:prstGeom prst="rect">
            <a:avLst/>
          </a:prstGeom>
        </p:spPr>
        <p:txBody>
          <a:bodyPr wrap="square">
            <a:spAutoFit/>
          </a:bodyPr>
          <a:lstStyle/>
          <a:p>
            <a:pPr>
              <a:buFont typeface="Arial" pitchFamily="34" charset="0"/>
              <a:buChar char="•"/>
            </a:pPr>
            <a:r>
              <a:rPr lang="en-US" dirty="0" smtClean="0"/>
              <a:t>The </a:t>
            </a:r>
            <a:r>
              <a:rPr lang="en-US" b="1" dirty="0"/>
              <a:t>SystemC </a:t>
            </a:r>
            <a:r>
              <a:rPr lang="en-US" b="1" dirty="0" smtClean="0"/>
              <a:t>1.0</a:t>
            </a:r>
            <a:r>
              <a:rPr lang="en-US" dirty="0" smtClean="0"/>
              <a:t> </a:t>
            </a:r>
            <a:r>
              <a:rPr lang="en-US" dirty="0"/>
              <a:t>communication and </a:t>
            </a:r>
            <a:r>
              <a:rPr lang="en-US" dirty="0" smtClean="0"/>
              <a:t>synchronization is </a:t>
            </a:r>
            <a:r>
              <a:rPr lang="en-US" dirty="0" smtClean="0"/>
              <a:t>not </a:t>
            </a:r>
            <a:r>
              <a:rPr lang="en-US" dirty="0"/>
              <a:t>sufficiently general for system-level modeling</a:t>
            </a:r>
            <a:r>
              <a:rPr lang="en-US" dirty="0" smtClean="0"/>
              <a:t>.</a:t>
            </a:r>
          </a:p>
          <a:p>
            <a:pPr>
              <a:buFont typeface="Arial" pitchFamily="34" charset="0"/>
              <a:buChar char="•"/>
            </a:pPr>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b="1" dirty="0" smtClean="0">
                <a:latin typeface="Times New Roman" panose="02020603050405020304" pitchFamily="18" charset="0"/>
                <a:cs typeface="Times New Roman" panose="02020603050405020304" pitchFamily="18" charset="0"/>
              </a:rPr>
              <a:t>SystemC 2.0</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introduces a generalized model for communication and synchronization using: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hannels, interfaces and events.</a:t>
            </a:r>
          </a:p>
          <a:p>
            <a:pPr>
              <a:buFont typeface="Arial" pitchFamily="34" charset="0"/>
              <a:buChar char="•"/>
            </a:pPr>
            <a:endParaRPr lang="en-US" dirty="0">
              <a:latin typeface="Times New Roman" panose="02020603050405020304" pitchFamily="18" charset="0"/>
              <a:cs typeface="Times New Roman" panose="02020603050405020304" pitchFamily="18" charset="0"/>
            </a:endParaRPr>
          </a:p>
          <a:p>
            <a:pPr lvl="1">
              <a:buFont typeface="Arial" pitchFamily="34" charset="0"/>
              <a:buChar char="•"/>
            </a:pPr>
            <a:r>
              <a:rPr lang="en-US" b="1" dirty="0" smtClean="0">
                <a:latin typeface="Times New Roman" panose="02020603050405020304" pitchFamily="18" charset="0"/>
                <a:cs typeface="Times New Roman" panose="02020603050405020304" pitchFamily="18" charset="0"/>
              </a:rPr>
              <a:t>C</a:t>
            </a:r>
            <a:r>
              <a:rPr lang="en-US" b="1" dirty="0" smtClean="0">
                <a:latin typeface="Times New Roman" panose="02020603050405020304" pitchFamily="18" charset="0"/>
                <a:cs typeface="Times New Roman" panose="02020603050405020304" pitchFamily="18" charset="0"/>
              </a:rPr>
              <a:t>hannel</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an object that serves as a container for communication and synchronization. Channels implement one or more interfaces. </a:t>
            </a:r>
          </a:p>
          <a:p>
            <a:pPr lvl="1">
              <a:buFont typeface="Arial" pitchFamily="34" charset="0"/>
              <a:buChar char="•"/>
            </a:pPr>
            <a:r>
              <a:rPr lang="en-US" b="1" dirty="0"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nterface</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specifies a set of access methods to be implemented within a channel.</a:t>
            </a:r>
          </a:p>
          <a:p>
            <a:pPr lvl="1">
              <a:buFont typeface="Arial" pitchFamily="34" charset="0"/>
              <a:buChar char="•"/>
            </a:pPr>
            <a:r>
              <a:rPr lang="en-US" b="1" dirty="0" smtClean="0">
                <a:latin typeface="Times New Roman" panose="02020603050405020304" pitchFamily="18" charset="0"/>
                <a:cs typeface="Times New Roman" panose="02020603050405020304" pitchFamily="18" charset="0"/>
              </a:rPr>
              <a:t>E</a:t>
            </a:r>
            <a:r>
              <a:rPr lang="en-US" b="1" dirty="0" smtClean="0">
                <a:latin typeface="Times New Roman" panose="02020603050405020304" pitchFamily="18" charset="0"/>
                <a:cs typeface="Times New Roman" panose="02020603050405020304" pitchFamily="18" charset="0"/>
              </a:rPr>
              <a:t>vent</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a flexible, low-level synchronization primitive that is used to construct other forms of synchronization.</a:t>
            </a:r>
            <a:endParaRPr lang="en-US" dirty="0">
              <a:latin typeface="Times New Roman" panose="02020603050405020304" pitchFamily="18" charset="0"/>
              <a:cs typeface="Times New Roman" panose="02020603050405020304" pitchFamily="18" charset="0"/>
            </a:endParaRPr>
          </a:p>
          <a:p>
            <a:pPr lvl="1">
              <a:buFont typeface="Arial" pitchFamily="34" charset="0"/>
              <a:buChar char="•"/>
            </a:pPr>
            <a:endParaRPr lang="en-US" dirty="0" smtClean="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communication.png"/>
          <p:cNvPicPr>
            <a:picLocks noChangeAspect="1"/>
          </p:cNvPicPr>
          <p:nvPr/>
        </p:nvPicPr>
        <p:blipFill>
          <a:blip r:embed="rId4" cstate="print"/>
          <a:stretch>
            <a:fillRect/>
          </a:stretch>
        </p:blipFill>
        <p:spPr>
          <a:xfrm>
            <a:off x="1524000" y="4648200"/>
            <a:ext cx="5105400" cy="1447800"/>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Example of FIFO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fifo-first.png"/>
          <p:cNvPicPr>
            <a:picLocks noChangeAspect="1"/>
          </p:cNvPicPr>
          <p:nvPr/>
        </p:nvPicPr>
        <p:blipFill>
          <a:blip r:embed="rId4" cstate="print"/>
          <a:stretch>
            <a:fillRect/>
          </a:stretch>
        </p:blipFill>
        <p:spPr>
          <a:xfrm>
            <a:off x="609600" y="1905000"/>
            <a:ext cx="8062659" cy="4214239"/>
          </a:xfrm>
          <a:prstGeom prst="rect">
            <a:avLst/>
          </a:prstGeom>
        </p:spPr>
      </p:pic>
      <p:pic>
        <p:nvPicPr>
          <p:cNvPr id="12" name="Picture 11" descr="fifo.png"/>
          <p:cNvPicPr>
            <a:picLocks noChangeAspect="1"/>
          </p:cNvPicPr>
          <p:nvPr/>
        </p:nvPicPr>
        <p:blipFill>
          <a:blip r:embed="rId5" cstate="print"/>
          <a:stretch>
            <a:fillRect/>
          </a:stretch>
        </p:blipFill>
        <p:spPr>
          <a:xfrm>
            <a:off x="2811132" y="0"/>
            <a:ext cx="6332868" cy="1737491"/>
          </a:xfrm>
          <a:prstGeom prst="rect">
            <a:avLst/>
          </a:prstGeom>
        </p:spPr>
      </p:pic>
      <p:sp>
        <p:nvSpPr>
          <p:cNvPr id="14" name="Rectangle 13"/>
          <p:cNvSpPr/>
          <p:nvPr/>
        </p:nvSpPr>
        <p:spPr>
          <a:xfrm>
            <a:off x="228600" y="6096000"/>
            <a:ext cx="1946367" cy="261610"/>
          </a:xfrm>
          <a:prstGeom prst="rect">
            <a:avLst/>
          </a:prstGeom>
        </p:spPr>
        <p:txBody>
          <a:bodyPr wrap="none">
            <a:spAutoFit/>
          </a:bodyPr>
          <a:lstStyle/>
          <a:p>
            <a:r>
              <a:rPr lang="en-US" sz="1100" dirty="0" smtClean="0"/>
              <a:t>*SystemC Tutorial UC Berkeley</a:t>
            </a:r>
            <a:endParaRPr lang="en-US" dirty="0"/>
          </a:p>
        </p:txBody>
      </p:sp>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Example of FIFO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2" name="Picture 11" descr="fifo.png"/>
          <p:cNvPicPr>
            <a:picLocks noChangeAspect="1"/>
          </p:cNvPicPr>
          <p:nvPr/>
        </p:nvPicPr>
        <p:blipFill>
          <a:blip r:embed="rId4" cstate="print"/>
          <a:stretch>
            <a:fillRect/>
          </a:stretch>
        </p:blipFill>
        <p:spPr>
          <a:xfrm>
            <a:off x="2811132" y="228600"/>
            <a:ext cx="6332868" cy="1737491"/>
          </a:xfrm>
          <a:prstGeom prst="rect">
            <a:avLst/>
          </a:prstGeom>
        </p:spPr>
      </p:pic>
      <p:pic>
        <p:nvPicPr>
          <p:cNvPr id="14" name="Picture 13" descr="fifo-2.png"/>
          <p:cNvPicPr>
            <a:picLocks noChangeAspect="1"/>
          </p:cNvPicPr>
          <p:nvPr/>
        </p:nvPicPr>
        <p:blipFill>
          <a:blip r:embed="rId5" cstate="print"/>
          <a:stretch>
            <a:fillRect/>
          </a:stretch>
        </p:blipFill>
        <p:spPr>
          <a:xfrm>
            <a:off x="457200" y="1981200"/>
            <a:ext cx="8070280" cy="4114800"/>
          </a:xfrm>
          <a:prstGeom prst="rect">
            <a:avLst/>
          </a:prstGeom>
        </p:spPr>
      </p:pic>
      <p:sp>
        <p:nvSpPr>
          <p:cNvPr id="15" name="Rectangle 14"/>
          <p:cNvSpPr/>
          <p:nvPr/>
        </p:nvSpPr>
        <p:spPr>
          <a:xfrm>
            <a:off x="228600" y="6019800"/>
            <a:ext cx="2086277" cy="276999"/>
          </a:xfrm>
          <a:prstGeom prst="rect">
            <a:avLst/>
          </a:prstGeom>
        </p:spPr>
        <p:txBody>
          <a:bodyPr wrap="none">
            <a:spAutoFit/>
          </a:bodyPr>
          <a:lstStyle/>
          <a:p>
            <a:r>
              <a:rPr lang="en-US" sz="1200" dirty="0" smtClean="0"/>
              <a:t>*SystemC Tutorial UC Berkeley</a:t>
            </a:r>
            <a:endParaRPr lang="en-US" sz="1200" dirty="0"/>
          </a:p>
        </p:txBody>
      </p:sp>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Example of FIFO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2" name="Picture 11" descr="fifo.png"/>
          <p:cNvPicPr>
            <a:picLocks noChangeAspect="1"/>
          </p:cNvPicPr>
          <p:nvPr/>
        </p:nvPicPr>
        <p:blipFill>
          <a:blip r:embed="rId4" cstate="print"/>
          <a:stretch>
            <a:fillRect/>
          </a:stretch>
        </p:blipFill>
        <p:spPr>
          <a:xfrm>
            <a:off x="2811132" y="228600"/>
            <a:ext cx="6332868" cy="1737491"/>
          </a:xfrm>
          <a:prstGeom prst="rect">
            <a:avLst/>
          </a:prstGeom>
        </p:spPr>
      </p:pic>
      <p:pic>
        <p:nvPicPr>
          <p:cNvPr id="14" name="Picture 13" descr="fifo-3.png"/>
          <p:cNvPicPr>
            <a:picLocks noChangeAspect="1"/>
          </p:cNvPicPr>
          <p:nvPr/>
        </p:nvPicPr>
        <p:blipFill>
          <a:blip r:embed="rId5" cstate="print"/>
          <a:stretch>
            <a:fillRect/>
          </a:stretch>
        </p:blipFill>
        <p:spPr>
          <a:xfrm>
            <a:off x="152400" y="1981200"/>
            <a:ext cx="5502117" cy="4114800"/>
          </a:xfrm>
          <a:prstGeom prst="rect">
            <a:avLst/>
          </a:prstGeom>
        </p:spPr>
      </p:pic>
      <p:sp>
        <p:nvSpPr>
          <p:cNvPr id="15" name="Rectangle 14"/>
          <p:cNvSpPr/>
          <p:nvPr/>
        </p:nvSpPr>
        <p:spPr>
          <a:xfrm>
            <a:off x="381000" y="6096000"/>
            <a:ext cx="2086277" cy="276999"/>
          </a:xfrm>
          <a:prstGeom prst="rect">
            <a:avLst/>
          </a:prstGeom>
        </p:spPr>
        <p:txBody>
          <a:bodyPr wrap="none">
            <a:spAutoFit/>
          </a:bodyPr>
          <a:lstStyle/>
          <a:p>
            <a:r>
              <a:rPr lang="en-US" sz="1200" dirty="0" smtClean="0"/>
              <a:t>*SystemC Tutorial UC Berkeley</a:t>
            </a:r>
            <a:endParaRPr lang="en-US" sz="1200" dirty="0"/>
          </a:p>
        </p:txBody>
      </p:sp>
      <p:pic>
        <p:nvPicPr>
          <p:cNvPr id="16" name="Picture 15" descr="communication-3.png"/>
          <p:cNvPicPr>
            <a:picLocks noChangeAspect="1"/>
          </p:cNvPicPr>
          <p:nvPr/>
        </p:nvPicPr>
        <p:blipFill>
          <a:blip r:embed="rId6" cstate="print"/>
          <a:stretch>
            <a:fillRect/>
          </a:stretch>
        </p:blipFill>
        <p:spPr>
          <a:xfrm>
            <a:off x="5715000" y="2819400"/>
            <a:ext cx="3292125" cy="1828800"/>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Building on the core language</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3970318"/>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Achieving a layer of specific model of computation above the general one: example: Hardware signals </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SystemC 1.0, the hardware signal was the only mechanism available for communication and synchronization between processes. </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SystemC 2.0, the hardware signal is now implemented completely on top of channels, interfaces and events. </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SystemC 2.0 simulation kernel has no special support for hardware signals and is not aware if any are being used in a particular design.</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new structure is built in-order to achieve more flexibility and versatility into the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ystemC language.  </a:t>
            </a:r>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Models of Computation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8131206" cy="3693319"/>
          </a:xfrm>
          <a:prstGeom prst="rect">
            <a:avLst/>
          </a:prstGeom>
        </p:spPr>
        <p:txBody>
          <a:bodyPr wrap="square">
            <a:spAutoFit/>
          </a:bodyPr>
          <a:lstStyle/>
          <a:p>
            <a:pPr marL="285750" indent="-285750" algn="just"/>
            <a:r>
              <a:rPr lang="en-US" dirty="0" smtClean="0">
                <a:latin typeface="Times New Roman" panose="02020603050405020304" pitchFamily="18" charset="0"/>
                <a:cs typeface="Times New Roman" panose="02020603050405020304" pitchFamily="18" charset="0"/>
              </a:rPr>
              <a:t>Some models of computation available in SystemC 2.0 are:</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Static Multi-rate Data-flow</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Dynamic Multi-rate Data-flow</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Kahn Process Networks</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Communicating Sequential Processes</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Discrete Event as used for</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RTL hardware modeling</a:t>
            </a:r>
          </a:p>
          <a:p>
            <a:pPr marL="742950" lvl="1" indent="-285750" algn="just">
              <a:buFont typeface="Arial" pitchFamily="34" charset="0"/>
              <a:buChar char="•"/>
            </a:pP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etwork modeling </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Transaction-based SoC platform modeling</a:t>
            </a:r>
          </a:p>
          <a:p>
            <a:pPr marL="742950" lvl="1" indent="-285750" algn="just">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Any model of computation other than the available ones can be built on the generalized layer beneath.</a:t>
            </a:r>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C</a:t>
            </a:r>
            <a:r>
              <a:rPr lang="en-US" sz="2400" b="1" dirty="0" smtClean="0">
                <a:solidFill>
                  <a:srgbClr val="0070C0"/>
                </a:solidFill>
                <a:latin typeface="Times New Roman" panose="02020603050405020304" pitchFamily="18" charset="0"/>
                <a:cs typeface="Times New Roman" panose="02020603050405020304" pitchFamily="18" charset="0"/>
              </a:rPr>
              <a:t>hanges through versions</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5078313"/>
          </a:xfrm>
          <a:prstGeom prst="rect">
            <a:avLst/>
          </a:prstGeom>
        </p:spPr>
        <p:txBody>
          <a:bodyPr wrap="square">
            <a:spAutoFit/>
          </a:bodyPr>
          <a:lstStyle/>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SystemC 1.0</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SystemC 2.0</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SystemC 2.1</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v1.0.png"/>
          <p:cNvPicPr>
            <a:picLocks noChangeAspect="1"/>
          </p:cNvPicPr>
          <p:nvPr/>
        </p:nvPicPr>
        <p:blipFill>
          <a:blip r:embed="rId4" cstate="print"/>
          <a:stretch>
            <a:fillRect/>
          </a:stretch>
        </p:blipFill>
        <p:spPr>
          <a:xfrm>
            <a:off x="2743200" y="1524000"/>
            <a:ext cx="4290432" cy="1219306"/>
          </a:xfrm>
          <a:prstGeom prst="rect">
            <a:avLst/>
          </a:prstGeom>
        </p:spPr>
      </p:pic>
      <p:pic>
        <p:nvPicPr>
          <p:cNvPr id="12" name="Picture 11" descr="v2.0.png"/>
          <p:cNvPicPr>
            <a:picLocks noChangeAspect="1"/>
          </p:cNvPicPr>
          <p:nvPr/>
        </p:nvPicPr>
        <p:blipFill>
          <a:blip r:embed="rId5" cstate="print"/>
          <a:stretch>
            <a:fillRect/>
          </a:stretch>
        </p:blipFill>
        <p:spPr>
          <a:xfrm>
            <a:off x="2590800" y="3200400"/>
            <a:ext cx="4480949" cy="1295512"/>
          </a:xfrm>
          <a:prstGeom prst="rect">
            <a:avLst/>
          </a:prstGeom>
        </p:spPr>
      </p:pic>
      <p:pic>
        <p:nvPicPr>
          <p:cNvPr id="14" name="Picture 13" descr="v2.1.png"/>
          <p:cNvPicPr>
            <a:picLocks noChangeAspect="1"/>
          </p:cNvPicPr>
          <p:nvPr/>
        </p:nvPicPr>
        <p:blipFill>
          <a:blip r:embed="rId6" cstate="print"/>
          <a:stretch>
            <a:fillRect/>
          </a:stretch>
        </p:blipFill>
        <p:spPr>
          <a:xfrm>
            <a:off x="3581400" y="4800600"/>
            <a:ext cx="2423370" cy="1242168"/>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Summary of this report: My View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3416320"/>
          </a:xfrm>
          <a:prstGeom prst="rect">
            <a:avLst/>
          </a:prstGeom>
        </p:spPr>
        <p:txBody>
          <a:bodyPr wrap="square">
            <a:spAutoFit/>
          </a:bodyPr>
          <a:lstStyle/>
          <a:p>
            <a:pPr marL="285750" indent="-285750" algn="just"/>
            <a:r>
              <a:rPr lang="en-US" dirty="0" smtClean="0">
                <a:latin typeface="Times New Roman" panose="02020603050405020304" pitchFamily="18" charset="0"/>
                <a:cs typeface="Times New Roman" panose="02020603050405020304" pitchFamily="18" charset="0"/>
              </a:rPr>
              <a:t>What this work tells us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Discusses briefly the features of SystemC 1.0 and its shortcoming</a:t>
            </a: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Introduction to new version of 2.0 and its new features.</a:t>
            </a: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Communication and synchronization features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Models of computation supported by the new version</a:t>
            </a:r>
            <a:r>
              <a:rPr lang="en-US" dirty="0" smtClean="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Subtle comparison made between features of the two versions.</a:t>
            </a:r>
            <a:endParaRPr lang="en-US" dirty="0"/>
          </a:p>
          <a:p>
            <a:pPr marL="742950" lvl="1" indent="-285750" algn="just"/>
            <a:endParaRPr lang="en-US" dirty="0">
              <a:latin typeface="Times New Roman" panose="02020603050405020304" pitchFamily="18" charset="0"/>
              <a:cs typeface="Times New Roman" panose="02020603050405020304" pitchFamily="18" charset="0"/>
            </a:endParaRPr>
          </a:p>
          <a:p>
            <a:pPr marL="742950" lvl="1" indent="-285750" algn="just"/>
            <a:r>
              <a:rPr lang="en-US" dirty="0" smtClean="0">
                <a:latin typeface="Times New Roman" panose="02020603050405020304" pitchFamily="18" charset="0"/>
                <a:cs typeface="Times New Roman" panose="02020603050405020304" pitchFamily="18" charset="0"/>
              </a:rPr>
              <a:t>This work gives a good insight into the features of SystemC 2.0 which can be predominantly used in System Level Modeling.</a:t>
            </a: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528094" y="261009"/>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0" name="Rectangle 9"/>
          <p:cNvSpPr/>
          <p:nvPr/>
        </p:nvSpPr>
        <p:spPr>
          <a:xfrm>
            <a:off x="457200" y="1371600"/>
            <a:ext cx="7772400" cy="3693319"/>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2" name="Rectangle 11"/>
          <p:cNvSpPr/>
          <p:nvPr/>
        </p:nvSpPr>
        <p:spPr>
          <a:xfrm>
            <a:off x="1143000" y="1981200"/>
            <a:ext cx="6324600" cy="3970318"/>
          </a:xfrm>
          <a:prstGeom prst="rect">
            <a:avLst/>
          </a:prstGeom>
        </p:spPr>
        <p:txBody>
          <a:bodyPr wrap="square">
            <a:spAutoFit/>
          </a:bodyPr>
          <a:lstStyle/>
          <a:p>
            <a:pPr algn="ctr"/>
            <a:r>
              <a:rPr lang="en-US" sz="2800" b="1" dirty="0" smtClean="0">
                <a:solidFill>
                  <a:schemeClr val="accent1"/>
                </a:solidFill>
              </a:rPr>
              <a:t>Insight into the paper:</a:t>
            </a:r>
          </a:p>
          <a:p>
            <a:pPr algn="ctr"/>
            <a:r>
              <a:rPr lang="en-US" sz="2800" b="1" dirty="0" smtClean="0">
                <a:solidFill>
                  <a:schemeClr val="accent1"/>
                </a:solidFill>
              </a:rPr>
              <a:t>Transaction Level Modeling in SystemC</a:t>
            </a:r>
          </a:p>
          <a:p>
            <a:pPr algn="ctr"/>
            <a:r>
              <a:rPr lang="en-US" sz="2800" b="1" dirty="0" smtClean="0">
                <a:solidFill>
                  <a:schemeClr val="accent1"/>
                </a:solidFill>
              </a:rPr>
              <a:t>By</a:t>
            </a:r>
          </a:p>
          <a:p>
            <a:pPr algn="ctr"/>
            <a:r>
              <a:rPr lang="en-US" sz="2800" b="1" dirty="0" smtClean="0">
                <a:solidFill>
                  <a:schemeClr val="accent1"/>
                </a:solidFill>
              </a:rPr>
              <a:t>Adam Rose, Stuart Swan, John Pierce, Jean-Michel Fernandez</a:t>
            </a:r>
          </a:p>
          <a:p>
            <a:pPr algn="ctr"/>
            <a:r>
              <a:rPr lang="en-US" sz="2800" b="1" dirty="0" smtClean="0">
                <a:solidFill>
                  <a:schemeClr val="accent1"/>
                </a:solidFill>
              </a:rPr>
              <a:t>Cadence Design Systems, Inc</a:t>
            </a:r>
          </a:p>
          <a:p>
            <a:pPr algn="ctr"/>
            <a:r>
              <a:rPr lang="en-US" sz="2800" b="1" dirty="0" smtClean="0">
                <a:solidFill>
                  <a:schemeClr val="accent1"/>
                </a:solidFill>
              </a:rPr>
              <a:t>January 2005</a:t>
            </a:r>
          </a:p>
          <a:p>
            <a:pPr algn="ctr"/>
            <a:endParaRPr lang="en-US" sz="2800" b="1" dirty="0">
              <a:solidFill>
                <a:schemeClr val="accent1"/>
              </a:solidFill>
            </a:endParaRPr>
          </a:p>
          <a:p>
            <a:pPr algn="ctr"/>
            <a:endParaRPr lang="en-US" sz="2800" b="1" dirty="0">
              <a:solidFill>
                <a:schemeClr val="accent1"/>
              </a:solidFill>
            </a:endParaRPr>
          </a:p>
        </p:txBody>
      </p:sp>
    </p:spTree>
    <p:extLst>
      <p:ext uri="{BB962C8B-B14F-4D97-AF65-F5344CB8AC3E}">
        <p14:creationId xmlns="" xmlns:p14="http://schemas.microsoft.com/office/powerpoint/2010/main" val="3044497220"/>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528094" y="261009"/>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0" name="Rectangle 9"/>
          <p:cNvSpPr/>
          <p:nvPr/>
        </p:nvSpPr>
        <p:spPr>
          <a:xfrm>
            <a:off x="457200" y="1371600"/>
            <a:ext cx="7772400" cy="3693319"/>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2" name="Rectangle 11"/>
          <p:cNvSpPr/>
          <p:nvPr/>
        </p:nvSpPr>
        <p:spPr>
          <a:xfrm>
            <a:off x="1143000" y="1981200"/>
            <a:ext cx="6324600" cy="2677656"/>
          </a:xfrm>
          <a:prstGeom prst="rect">
            <a:avLst/>
          </a:prstGeom>
        </p:spPr>
        <p:txBody>
          <a:bodyPr wrap="square">
            <a:spAutoFit/>
          </a:bodyPr>
          <a:lstStyle/>
          <a:p>
            <a:pPr algn="ctr"/>
            <a:r>
              <a:rPr lang="en-US" sz="2800" b="1" dirty="0" smtClean="0">
                <a:solidFill>
                  <a:schemeClr val="accent1"/>
                </a:solidFill>
              </a:rPr>
              <a:t>Introduction to SystemC:</a:t>
            </a:r>
          </a:p>
          <a:p>
            <a:pPr algn="ctr"/>
            <a:r>
              <a:rPr lang="en-US" sz="2800" b="1" dirty="0">
                <a:solidFill>
                  <a:schemeClr val="accent1"/>
                </a:solidFill>
              </a:rPr>
              <a:t>The Language for System-Level Modeling, Design and </a:t>
            </a:r>
            <a:r>
              <a:rPr lang="en-US" sz="2800" b="1" dirty="0" smtClean="0">
                <a:solidFill>
                  <a:schemeClr val="accent1"/>
                </a:solidFill>
              </a:rPr>
              <a:t>Verification</a:t>
            </a:r>
          </a:p>
          <a:p>
            <a:pPr algn="ctr"/>
            <a:r>
              <a:rPr lang="en-US" sz="2800" b="1" dirty="0" smtClean="0">
                <a:solidFill>
                  <a:schemeClr val="accent1"/>
                </a:solidFill>
              </a:rPr>
              <a:t>An OSCI Initiative</a:t>
            </a:r>
            <a:endParaRPr lang="en-US" sz="2800" b="1" dirty="0">
              <a:solidFill>
                <a:schemeClr val="accent1"/>
              </a:solidFill>
            </a:endParaRPr>
          </a:p>
          <a:p>
            <a:pPr algn="ctr"/>
            <a:endParaRPr lang="en-US" sz="2800" b="1" dirty="0">
              <a:solidFill>
                <a:schemeClr val="accent1"/>
              </a:solidFill>
            </a:endParaRPr>
          </a:p>
          <a:p>
            <a:pPr algn="ctr"/>
            <a:endParaRPr lang="en-US" sz="2800" b="1" dirty="0">
              <a:solidFill>
                <a:schemeClr val="accent1"/>
              </a:solidFill>
            </a:endParaRPr>
          </a:p>
        </p:txBody>
      </p:sp>
    </p:spTree>
    <p:extLst>
      <p:ext uri="{BB962C8B-B14F-4D97-AF65-F5344CB8AC3E}">
        <p14:creationId xmlns="" xmlns:p14="http://schemas.microsoft.com/office/powerpoint/2010/main" val="3044497220"/>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Summary of SystemC 2.0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tlm.png"/>
          <p:cNvPicPr>
            <a:picLocks noChangeAspect="1"/>
          </p:cNvPicPr>
          <p:nvPr/>
        </p:nvPicPr>
        <p:blipFill>
          <a:blip r:embed="rId4" cstate="print"/>
          <a:stretch>
            <a:fillRect/>
          </a:stretch>
        </p:blipFill>
        <p:spPr>
          <a:xfrm>
            <a:off x="838200" y="1295400"/>
            <a:ext cx="7239000" cy="4800600"/>
          </a:xfrm>
          <a:prstGeom prst="rect">
            <a:avLst/>
          </a:prstGeom>
        </p:spPr>
      </p:pic>
      <p:sp>
        <p:nvSpPr>
          <p:cNvPr id="12" name="TextBox 11"/>
          <p:cNvSpPr txBox="1"/>
          <p:nvPr/>
        </p:nvSpPr>
        <p:spPr>
          <a:xfrm>
            <a:off x="304800" y="6096000"/>
            <a:ext cx="1992981" cy="276999"/>
          </a:xfrm>
          <a:prstGeom prst="rect">
            <a:avLst/>
          </a:prstGeom>
          <a:noFill/>
        </p:spPr>
        <p:txBody>
          <a:bodyPr wrap="none" rtlCol="0">
            <a:spAutoFit/>
          </a:bodyPr>
          <a:lstStyle/>
          <a:p>
            <a:r>
              <a:rPr lang="en-US" sz="1200" dirty="0" smtClean="0"/>
              <a:t>*Accellera: Systems Initiative</a:t>
            </a:r>
            <a:endParaRPr lang="en-US" dirty="0"/>
          </a:p>
        </p:txBody>
      </p:sp>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What is TLM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524315"/>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Transaction-level modeling (TLM) is a high-level approach to modeling digital systems where details of communication among modules are separated from the details of the implementation of functional units</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TLM is an abstraction of communication among computation modules.</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ctr"/>
            <a:r>
              <a:rPr lang="en-US"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Communication is separated from computation</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t>Communication mechanisms such as </a:t>
            </a:r>
            <a:r>
              <a:rPr lang="en-US" b="1" dirty="0" smtClean="0"/>
              <a:t>FIFOs</a:t>
            </a:r>
            <a:r>
              <a:rPr lang="en-US" dirty="0" smtClean="0"/>
              <a:t> are modeled as </a:t>
            </a:r>
            <a:r>
              <a:rPr lang="en-US" b="1" dirty="0" smtClean="0"/>
              <a:t>channels</a:t>
            </a:r>
            <a:r>
              <a:rPr lang="en-US" dirty="0" smtClean="0"/>
              <a:t>, and are presented to modules using SystemC interface classes.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Transaction requests take place by </a:t>
            </a:r>
            <a:r>
              <a:rPr lang="en-US" b="1" dirty="0" smtClean="0"/>
              <a:t>calling interface</a:t>
            </a:r>
            <a:r>
              <a:rPr lang="en-US" dirty="0" smtClean="0"/>
              <a:t> functions of these channel models, which encapsulate low-level details of the information exchange.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At the transaction level, the emphasis is more on the functionality of the </a:t>
            </a:r>
            <a:r>
              <a:rPr lang="en-US" b="1" dirty="0" smtClean="0"/>
              <a:t>data transfers</a:t>
            </a:r>
            <a:r>
              <a:rPr lang="en-US" dirty="0" smtClean="0"/>
              <a:t> and less on their actual implementation.</a:t>
            </a:r>
            <a:endParaRPr lang="en-US" dirty="0"/>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Motivation and Standard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247317"/>
          </a:xfrm>
          <a:prstGeom prst="rect">
            <a:avLst/>
          </a:prstGeom>
        </p:spPr>
        <p:txBody>
          <a:bodyPr wrap="square">
            <a:spAutoFit/>
          </a:bodyPr>
          <a:lstStyle/>
          <a:p>
            <a:pPr marL="285750" indent="-285750" algn="just"/>
            <a:r>
              <a:rPr lang="en-US" dirty="0" smtClean="0">
                <a:latin typeface="Times New Roman" panose="02020603050405020304" pitchFamily="18" charset="0"/>
                <a:cs typeface="Times New Roman" panose="02020603050405020304" pitchFamily="18" charset="0"/>
              </a:rPr>
              <a:t>Motivation behind the use of TLM are:</a:t>
            </a:r>
          </a:p>
          <a:p>
            <a:pPr marL="285750" indent="-285750" algn="just"/>
            <a:r>
              <a:rPr lang="en-US" dirty="0" smtClean="0">
                <a:latin typeface="Times New Roman" panose="02020603050405020304" pitchFamily="18" charset="0"/>
                <a:cs typeface="Times New Roman" panose="02020603050405020304" pitchFamily="18" charset="0"/>
              </a:rPr>
              <a:t>	• Providing an </a:t>
            </a:r>
            <a:r>
              <a:rPr lang="en-US" b="1" dirty="0" smtClean="0">
                <a:latin typeface="Times New Roman" panose="02020603050405020304" pitchFamily="18" charset="0"/>
                <a:cs typeface="Times New Roman" panose="02020603050405020304" pitchFamily="18" charset="0"/>
              </a:rPr>
              <a:t>early</a:t>
            </a:r>
            <a:r>
              <a:rPr lang="en-US" dirty="0" smtClean="0">
                <a:latin typeface="Times New Roman" panose="02020603050405020304" pitchFamily="18" charset="0"/>
                <a:cs typeface="Times New Roman" panose="02020603050405020304" pitchFamily="18" charset="0"/>
              </a:rPr>
              <a:t> platform for software development</a:t>
            </a:r>
          </a:p>
          <a:p>
            <a:pPr marL="285750" indent="-285750" algn="just"/>
            <a:r>
              <a:rPr lang="en-US" dirty="0" smtClean="0">
                <a:latin typeface="Times New Roman" panose="02020603050405020304" pitchFamily="18" charset="0"/>
                <a:cs typeface="Times New Roman" panose="02020603050405020304" pitchFamily="18" charset="0"/>
              </a:rPr>
              <a:t>	• System Level Design Exploration and Verification</a:t>
            </a:r>
          </a:p>
          <a:p>
            <a:pPr marL="285750" indent="-285750" algn="just"/>
            <a:r>
              <a:rPr lang="en-US" dirty="0" smtClean="0">
                <a:latin typeface="Times New Roman" panose="02020603050405020304" pitchFamily="18" charset="0"/>
                <a:cs typeface="Times New Roman" panose="02020603050405020304" pitchFamily="18" charset="0"/>
              </a:rPr>
              <a:t>	• The need to use System Level Models in Block Level Verification.</a:t>
            </a:r>
          </a:p>
          <a:p>
            <a:pPr marL="285750" indent="-285750" algn="just"/>
            <a:endParaRPr lang="en-US" dirty="0" smtClean="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A common TLM industry standard would increase the productivity. </a:t>
            </a:r>
            <a:endParaRPr lang="en-US" dirty="0" smtClean="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However</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improvement </a:t>
            </a:r>
            <a:r>
              <a:rPr lang="en-US" dirty="0" smtClean="0">
                <a:latin typeface="Times New Roman" panose="02020603050405020304" pitchFamily="18" charset="0"/>
                <a:cs typeface="Times New Roman" panose="02020603050405020304" pitchFamily="18" charset="0"/>
              </a:rPr>
              <a:t>in productivity promised by such a standard can only be achieved </a:t>
            </a:r>
            <a:r>
              <a:rPr lang="en-US" dirty="0" smtClean="0">
                <a:latin typeface="Times New Roman" panose="02020603050405020304" pitchFamily="18" charset="0"/>
                <a:cs typeface="Times New Roman" panose="02020603050405020304" pitchFamily="18" charset="0"/>
              </a:rPr>
              <a:t>if the </a:t>
            </a:r>
            <a:r>
              <a:rPr lang="en-US" dirty="0" smtClean="0">
                <a:latin typeface="Times New Roman" panose="02020603050405020304" pitchFamily="18" charset="0"/>
                <a:cs typeface="Times New Roman" panose="02020603050405020304" pitchFamily="18" charset="0"/>
              </a:rPr>
              <a:t>standard meets a number of criteria :	</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It must be easy, efficient and safe to use in a </a:t>
            </a:r>
            <a:r>
              <a:rPr lang="en-US" b="1" dirty="0" smtClean="0">
                <a:latin typeface="Times New Roman" panose="02020603050405020304" pitchFamily="18" charset="0"/>
                <a:cs typeface="Times New Roman" panose="02020603050405020304" pitchFamily="18" charset="0"/>
              </a:rPr>
              <a:t>concurrent</a:t>
            </a:r>
            <a:r>
              <a:rPr lang="en-US" dirty="0" smtClean="0">
                <a:latin typeface="Times New Roman" panose="02020603050405020304" pitchFamily="18" charset="0"/>
                <a:cs typeface="Times New Roman" panose="02020603050405020304" pitchFamily="18" charset="0"/>
              </a:rPr>
              <a:t> environment.</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It must enable </a:t>
            </a:r>
            <a:r>
              <a:rPr lang="en-US" b="1" dirty="0" smtClean="0">
                <a:latin typeface="Times New Roman" panose="02020603050405020304" pitchFamily="18" charset="0"/>
                <a:cs typeface="Times New Roman" panose="02020603050405020304" pitchFamily="18" charset="0"/>
              </a:rPr>
              <a:t>reuse</a:t>
            </a:r>
            <a:r>
              <a:rPr lang="en-US" dirty="0" smtClean="0">
                <a:latin typeface="Times New Roman" panose="02020603050405020304" pitchFamily="18" charset="0"/>
                <a:cs typeface="Times New Roman" panose="02020603050405020304" pitchFamily="18" charset="0"/>
              </a:rPr>
              <a:t> between projects and between abstraction levels within the same project.</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It must easily model hardware, software and designs which cross the hardware / software boundary.</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It must enable the design of </a:t>
            </a:r>
            <a:r>
              <a:rPr lang="en-US" b="1" dirty="0" smtClean="0">
                <a:latin typeface="Times New Roman" panose="02020603050405020304" pitchFamily="18" charset="0"/>
                <a:cs typeface="Times New Roman" panose="02020603050405020304" pitchFamily="18" charset="0"/>
              </a:rPr>
              <a:t>generic</a:t>
            </a:r>
            <a:r>
              <a:rPr lang="en-US" dirty="0" smtClean="0">
                <a:latin typeface="Times New Roman" panose="02020603050405020304" pitchFamily="18" charset="0"/>
                <a:cs typeface="Times New Roman" panose="02020603050405020304" pitchFamily="18" charset="0"/>
              </a:rPr>
              <a:t> components such as routers and arbiters.</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0" y="152400"/>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Key concepts</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801314"/>
          </a:xfrm>
          <a:prstGeom prst="rect">
            <a:avLst/>
          </a:prstGeom>
        </p:spPr>
        <p:txBody>
          <a:bodyPr wrap="square">
            <a:spAutoFit/>
          </a:bodyPr>
          <a:lstStyle/>
          <a:p>
            <a:pPr marL="285750" indent="-285750" algn="just"/>
            <a:r>
              <a:rPr lang="en-US" dirty="0" smtClean="0">
                <a:latin typeface="Times New Roman" panose="02020603050405020304" pitchFamily="18" charset="0"/>
                <a:cs typeface="Times New Roman" panose="02020603050405020304" pitchFamily="18" charset="0"/>
              </a:rPr>
              <a:t>	Key Concepts:</a:t>
            </a: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Interfaces</a:t>
            </a:r>
          </a:p>
          <a:p>
            <a:pPr marL="742950" lvl="1" indent="-285750" algn="just"/>
            <a:r>
              <a:rPr lang="en-US" dirty="0" smtClean="0">
                <a:latin typeface="Times New Roman" panose="02020603050405020304" pitchFamily="18" charset="0"/>
                <a:cs typeface="Times New Roman" panose="02020603050405020304" pitchFamily="18" charset="0"/>
              </a:rPr>
              <a:t>		Abstract class of </a:t>
            </a:r>
            <a:r>
              <a:rPr lang="en-US" dirty="0" smtClean="0">
                <a:latin typeface="Times New Roman" panose="02020603050405020304" pitchFamily="18" charset="0"/>
                <a:cs typeface="Times New Roman" panose="02020603050405020304" pitchFamily="18" charset="0"/>
              </a:rPr>
              <a:t>sc_interface</a:t>
            </a:r>
            <a:endParaRPr lang="en-US" dirty="0" smtClean="0">
              <a:latin typeface="Times New Roman" panose="02020603050405020304" pitchFamily="18" charset="0"/>
              <a:cs typeface="Times New Roman" panose="02020603050405020304" pitchFamily="18" charset="0"/>
            </a:endParaRPr>
          </a:p>
          <a:p>
            <a:pPr marL="742950" lvl="1" indent="-285750" algn="just"/>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Blocking vs. Non-blocking</a:t>
            </a:r>
          </a:p>
          <a:p>
            <a:pPr marL="742950" lvl="1" indent="-28575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SC_THREAD: Blocking can use wait()</a:t>
            </a:r>
          </a:p>
          <a:p>
            <a:pPr marL="742950" lvl="1" indent="-285750" algn="just"/>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SC_METHOD: non-blocking cannot use wait()</a:t>
            </a:r>
          </a:p>
          <a:p>
            <a:pPr marL="742950" lvl="1" indent="-285750" algn="just"/>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Bi-directional </a:t>
            </a:r>
            <a:r>
              <a:rPr lang="en-US" dirty="0" smtClean="0">
                <a:latin typeface="Times New Roman" panose="02020603050405020304" pitchFamily="18" charset="0"/>
                <a:cs typeface="Times New Roman" panose="02020603050405020304" pitchFamily="18" charset="0"/>
              </a:rPr>
              <a:t>vs. Uni-directional transfers.</a:t>
            </a:r>
          </a:p>
          <a:p>
            <a:pPr marL="742950" lvl="1" indent="-28575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742950" lvl="1" indent="-285750" algn="just"/>
            <a:r>
              <a:rPr lang="en-US" dirty="0">
                <a:latin typeface="Times New Roman" panose="02020603050405020304" pitchFamily="18" charset="0"/>
                <a:cs typeface="Times New Roman" panose="02020603050405020304" pitchFamily="18" charset="0"/>
              </a:rPr>
              <a:t>	</a:t>
            </a:r>
            <a:endParaRPr lang="en-US" dirty="0"/>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blocking.png"/>
          <p:cNvPicPr>
            <a:picLocks noChangeAspect="1"/>
          </p:cNvPicPr>
          <p:nvPr/>
        </p:nvPicPr>
        <p:blipFill>
          <a:blip r:embed="rId4" cstate="print"/>
          <a:stretch>
            <a:fillRect/>
          </a:stretch>
        </p:blipFill>
        <p:spPr>
          <a:xfrm>
            <a:off x="6781800" y="3505200"/>
            <a:ext cx="2004194" cy="2514600"/>
          </a:xfrm>
          <a:prstGeom prst="rect">
            <a:avLst/>
          </a:prstGeom>
        </p:spPr>
      </p:pic>
      <p:pic>
        <p:nvPicPr>
          <p:cNvPr id="12" name="Picture 11" descr="blocking-2.png"/>
          <p:cNvPicPr>
            <a:picLocks noChangeAspect="1"/>
          </p:cNvPicPr>
          <p:nvPr/>
        </p:nvPicPr>
        <p:blipFill>
          <a:blip r:embed="rId5" cstate="print"/>
          <a:stretch>
            <a:fillRect/>
          </a:stretch>
        </p:blipFill>
        <p:spPr>
          <a:xfrm>
            <a:off x="533400" y="3505200"/>
            <a:ext cx="5875530" cy="1379340"/>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Different TLM Interfaces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247317"/>
          </a:xfrm>
          <a:prstGeom prst="rect">
            <a:avLst/>
          </a:prstGeom>
        </p:spPr>
        <p:txBody>
          <a:bodyPr wrap="square">
            <a:spAutoFit/>
          </a:bodyPr>
          <a:lstStyle/>
          <a:p>
            <a:pPr marL="285750" indent="-285750" algn="just"/>
            <a:r>
              <a:rPr lang="en-US" dirty="0" smtClean="0">
                <a:latin typeface="Times New Roman" panose="02020603050405020304" pitchFamily="18" charset="0"/>
                <a:cs typeface="Times New Roman" panose="02020603050405020304" pitchFamily="18" charset="0"/>
              </a:rPr>
              <a:t>Unidirectional interface.</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Read and write is overused so we can use put and get instead.</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May have multiple implementations and hence use tag </a:t>
            </a:r>
            <a:r>
              <a:rPr lang="en-US" dirty="0" smtClean="0">
                <a:latin typeface="Times New Roman" panose="02020603050405020304" pitchFamily="18" charset="0"/>
                <a:cs typeface="Times New Roman" panose="02020603050405020304" pitchFamily="18" charset="0"/>
              </a:rPr>
              <a:t>tlm_tag</a:t>
            </a:r>
            <a:r>
              <a:rPr lang="en-US" dirty="0" smtClean="0">
                <a:latin typeface="Times New Roman" panose="02020603050405020304" pitchFamily="18" charset="0"/>
                <a:cs typeface="Times New Roman" panose="02020603050405020304" pitchFamily="18" charset="0"/>
              </a:rPr>
              <a:t>&lt;T&gt;.</a:t>
            </a:r>
            <a:endParaRPr lang="en-US" dirty="0">
              <a:latin typeface="Times New Roman" panose="02020603050405020304" pitchFamily="18" charset="0"/>
              <a:cs typeface="Times New Roman" panose="02020603050405020304" pitchFamily="18" charset="0"/>
            </a:endParaRP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Split into two classes:</a:t>
            </a:r>
            <a:endParaRPr lang="en-US" dirty="0" smtClean="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			a) Unidirectional </a:t>
            </a:r>
            <a:r>
              <a:rPr lang="en-US" dirty="0" smtClean="0">
                <a:latin typeface="Times New Roman" panose="02020603050405020304" pitchFamily="18" charset="0"/>
                <a:cs typeface="Times New Roman" panose="02020603050405020304" pitchFamily="18" charset="0"/>
              </a:rPr>
              <a:t>blocking interface.</a:t>
            </a:r>
          </a:p>
          <a:p>
            <a:pPr marL="285750" indent="-285750" algn="just"/>
            <a:r>
              <a:rPr lang="en-US" dirty="0" smtClean="0">
                <a:latin typeface="Times New Roman" panose="02020603050405020304" pitchFamily="18" charset="0"/>
                <a:cs typeface="Times New Roman" panose="02020603050405020304" pitchFamily="18" charset="0"/>
              </a:rPr>
              <a:t>			b) </a:t>
            </a:r>
            <a:r>
              <a:rPr lang="en-US" dirty="0" smtClean="0">
                <a:latin typeface="Times New Roman" panose="02020603050405020304" pitchFamily="18" charset="0"/>
                <a:cs typeface="Times New Roman" panose="02020603050405020304" pitchFamily="18" charset="0"/>
              </a:rPr>
              <a:t>Unidirectional </a:t>
            </a:r>
            <a:r>
              <a:rPr lang="en-US" dirty="0" smtClean="0">
                <a:latin typeface="Times New Roman" panose="02020603050405020304" pitchFamily="18" charset="0"/>
                <a:cs typeface="Times New Roman" panose="02020603050405020304" pitchFamily="18" charset="0"/>
              </a:rPr>
              <a:t>Non-blocking interface.</a:t>
            </a:r>
          </a:p>
          <a:p>
            <a:pPr marL="285750" indent="-285750" algn="just"/>
            <a:endParaRPr lang="en-US" dirty="0" smtClean="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Bidirectional blocking interface.</a:t>
            </a:r>
          </a:p>
          <a:p>
            <a:pPr marL="742950" lvl="1"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The bidirectional blocking interface is used to model transactions where there is a tight one to one, non pipelined binding between the request going in and the response coming out</a:t>
            </a:r>
            <a:r>
              <a:rPr lang="en-US" dirty="0" smtClean="0">
                <a:latin typeface="Times New Roman" panose="02020603050405020304" pitchFamily="18" charset="0"/>
                <a:cs typeface="Times New Roman" panose="02020603050405020304" pitchFamily="18" charset="0"/>
              </a:rPr>
              <a:t>.</a:t>
            </a:r>
          </a:p>
          <a:p>
            <a:pPr marL="1200150" lvl="2"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.g.  </a:t>
            </a:r>
            <a:r>
              <a:rPr lang="en-US"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ddress input data output.</a:t>
            </a:r>
            <a:endParaRPr lang="en-US" dirty="0" smtClean="0">
              <a:latin typeface="Times New Roman" panose="02020603050405020304" pitchFamily="18" charset="0"/>
              <a:cs typeface="Times New Roman" panose="02020603050405020304" pitchFamily="18" charset="0"/>
            </a:endParaRPr>
          </a:p>
          <a:p>
            <a:pPr marL="742950" lvl="1" indent="-28575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endParaRPr lang="en-US" dirty="0"/>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TLM Channels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57200" y="1143000"/>
            <a:ext cx="7794594" cy="3693319"/>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Two widely used channels are:</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lm_fifo&lt;t&gt;</a:t>
            </a:r>
          </a:p>
          <a:p>
            <a:pPr marL="1200150" lvl="2"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implementation of the fifo is based on the implementation of sc_fifo. </a:t>
            </a:r>
          </a:p>
          <a:p>
            <a:pPr marL="1200150" lvl="2"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Implements all of the unidirectional interfaces described.</a:t>
            </a:r>
            <a:endParaRPr lang="en-US" dirty="0" smtClean="0">
              <a:latin typeface="Times New Roman" panose="02020603050405020304" pitchFamily="18" charset="0"/>
              <a:cs typeface="Times New Roman" panose="02020603050405020304" pitchFamily="18" charset="0"/>
            </a:endParaRPr>
          </a:p>
          <a:p>
            <a:pPr marL="1200150" lvl="2" indent="-285750" algn="just"/>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lm_rep_rsp_channel&lt;REQ,RSP&gt;</a:t>
            </a:r>
          </a:p>
          <a:p>
            <a:pPr marL="1200150" lvl="2"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wo </a:t>
            </a:r>
            <a:r>
              <a:rPr lang="en-US" dirty="0" smtClean="0">
                <a:latin typeface="Times New Roman" panose="02020603050405020304" pitchFamily="18" charset="0"/>
                <a:cs typeface="Times New Roman" panose="02020603050405020304" pitchFamily="18" charset="0"/>
              </a:rPr>
              <a:t>fifos, one for the request going from initiator to target and the other for the response being moved from target to initiator</a:t>
            </a:r>
            <a:r>
              <a:rPr lang="en-US" dirty="0" smtClean="0">
                <a:latin typeface="Times New Roman" panose="02020603050405020304" pitchFamily="18" charset="0"/>
                <a:cs typeface="Times New Roman" panose="02020603050405020304" pitchFamily="18" charset="0"/>
              </a:rPr>
              <a:t>.</a:t>
            </a:r>
          </a:p>
          <a:p>
            <a:pPr marL="1200150" lvl="2"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Four put and get interfaces.</a:t>
            </a:r>
            <a:endParaRPr lang="en-US" dirty="0" smtClean="0">
              <a:latin typeface="Times New Roman" panose="02020603050405020304" pitchFamily="18" charset="0"/>
              <a:cs typeface="Times New Roman" panose="02020603050405020304" pitchFamily="18" charset="0"/>
            </a:endParaRPr>
          </a:p>
          <a:p>
            <a:pPr marL="742950" lvl="1" indent="-28575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endParaRPr lang="en-US" dirty="0"/>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tlm_fifo.png"/>
          <p:cNvPicPr>
            <a:picLocks noChangeAspect="1"/>
          </p:cNvPicPr>
          <p:nvPr/>
        </p:nvPicPr>
        <p:blipFill>
          <a:blip r:embed="rId4" cstate="print"/>
          <a:stretch>
            <a:fillRect/>
          </a:stretch>
        </p:blipFill>
        <p:spPr>
          <a:xfrm>
            <a:off x="2057400" y="4038600"/>
            <a:ext cx="5281118" cy="2301486"/>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Summary of the proposal</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524315"/>
          </a:xfrm>
          <a:prstGeom prst="rect">
            <a:avLst/>
          </a:prstGeom>
        </p:spPr>
        <p:txBody>
          <a:bodyPr wrap="square">
            <a:spAutoFit/>
          </a:bodyPr>
          <a:lstStyle/>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The different methods discussed before form a simple transport mechanism.</a:t>
            </a:r>
          </a:p>
          <a:p>
            <a:pPr marL="285750" indent="-285750" algn="just">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On top of this different software, hardware models and different patterns like pipelines, routers can be built.</a:t>
            </a:r>
          </a:p>
          <a:p>
            <a:pPr marL="285750" indent="-285750" algn="just">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This will also help in modeling at different levels of abstraction. (which will be discussed further)</a:t>
            </a:r>
          </a:p>
          <a:p>
            <a:pPr marL="285750" indent="-285750" algn="just">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The channels at different abstraction level could be easily understood as it is implemented using simple </a:t>
            </a:r>
            <a:r>
              <a:rPr lang="en-US" dirty="0" smtClean="0">
                <a:latin typeface="Times New Roman" panose="02020603050405020304" pitchFamily="18" charset="0"/>
                <a:cs typeface="Times New Roman" panose="02020603050405020304" pitchFamily="18" charset="0"/>
              </a:rPr>
              <a:t>sc_fifo</a:t>
            </a:r>
            <a:r>
              <a:rPr lang="en-US" dirty="0" smtClean="0">
                <a:latin typeface="Times New Roman" panose="02020603050405020304" pitchFamily="18" charset="0"/>
                <a:cs typeface="Times New Roman" panose="02020603050405020304" pitchFamily="18" charset="0"/>
              </a:rPr>
              <a:t>.</a:t>
            </a:r>
          </a:p>
          <a:p>
            <a:pPr marL="285750" indent="-285750" algn="just">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Users can build their own channels or use the ones discussed above like </a:t>
            </a:r>
            <a:r>
              <a:rPr lang="en-US" dirty="0" smtClean="0">
                <a:latin typeface="Times New Roman" panose="02020603050405020304" pitchFamily="18" charset="0"/>
                <a:cs typeface="Times New Roman" panose="02020603050405020304" pitchFamily="18" charset="0"/>
              </a:rPr>
              <a:t>tlm_fifo</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tlm_rep_rsp_channel</a:t>
            </a:r>
            <a:r>
              <a:rPr lang="en-US" dirty="0" smtClean="0">
                <a:latin typeface="Times New Roman" panose="02020603050405020304" pitchFamily="18" charset="0"/>
                <a:cs typeface="Times New Roman" panose="02020603050405020304" pitchFamily="18" charset="0"/>
              </a:rPr>
              <a:t> or </a:t>
            </a:r>
            <a:r>
              <a:rPr lang="en-US" dirty="0" smtClean="0">
                <a:latin typeface="Times New Roman" panose="02020603050405020304" pitchFamily="18" charset="0"/>
                <a:cs typeface="Times New Roman" panose="02020603050405020304" pitchFamily="18" charset="0"/>
              </a:rPr>
              <a:t>sc_export</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42950" lvl="1" indent="-28575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endParaRPr lang="en-US" dirty="0"/>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52400" y="152400"/>
            <a:ext cx="5906218" cy="830997"/>
          </a:xfrm>
          <a:prstGeom prst="rect">
            <a:avLst/>
          </a:prstGeom>
          <a:noFill/>
        </p:spPr>
        <p:txBody>
          <a:bodyPr wrap="square" rtlCol="0">
            <a:sp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Modeling of simple peripheral bus:</a:t>
            </a:r>
          </a:p>
          <a:p>
            <a:pPr algn="ctr"/>
            <a:r>
              <a:rPr lang="en-US" sz="2000" b="1" dirty="0" smtClean="0">
                <a:solidFill>
                  <a:srgbClr val="0070C0"/>
                </a:solidFill>
                <a:latin typeface="Times New Roman" panose="02020603050405020304" pitchFamily="18" charset="0"/>
                <a:cs typeface="Times New Roman" panose="02020603050405020304" pitchFamily="18" charset="0"/>
              </a:rPr>
              <a:t>A programmer’s view</a:t>
            </a:r>
            <a:r>
              <a:rPr lang="en-US" sz="2800" b="1" dirty="0" smtClean="0">
                <a:solidFill>
                  <a:srgbClr val="0070C0"/>
                </a:solidFill>
                <a:latin typeface="Times New Roman" panose="02020603050405020304" pitchFamily="18" charset="0"/>
                <a:cs typeface="Times New Roman" panose="02020603050405020304" pitchFamily="18" charset="0"/>
              </a:rPr>
              <a:t> </a:t>
            </a:r>
            <a:endParaRPr lang="en-US" sz="28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2585323"/>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Single master/single slave model through different levels of abstraction.</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user will use initiator ports that supply these interfaces, and define target modules which inherit from the these interfaces.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infrastructure team will implement the protocol layer for the users.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infrastructure team then publishes the initiator port and slave base class to the users, who are then protected from the transport layer completely.</a:t>
            </a:r>
          </a:p>
          <a:p>
            <a:pPr marL="742950" lvl="1" indent="-28575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endParaRPr lang="en-US" dirty="0"/>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618672" y="228600"/>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model architecture.png"/>
          <p:cNvPicPr>
            <a:picLocks noChangeAspect="1"/>
          </p:cNvPicPr>
          <p:nvPr/>
        </p:nvPicPr>
        <p:blipFill>
          <a:blip r:embed="rId4" cstate="print"/>
          <a:stretch>
            <a:fillRect/>
          </a:stretch>
        </p:blipFill>
        <p:spPr>
          <a:xfrm>
            <a:off x="152400" y="3124200"/>
            <a:ext cx="5166808" cy="3132164"/>
          </a:xfrm>
          <a:prstGeom prst="rect">
            <a:avLst/>
          </a:prstGeom>
        </p:spPr>
      </p:pic>
      <p:pic>
        <p:nvPicPr>
          <p:cNvPr id="12" name="Picture 11" descr="program.png"/>
          <p:cNvPicPr>
            <a:picLocks noChangeAspect="1"/>
          </p:cNvPicPr>
          <p:nvPr/>
        </p:nvPicPr>
        <p:blipFill>
          <a:blip r:embed="rId5" cstate="print"/>
          <a:stretch>
            <a:fillRect/>
          </a:stretch>
        </p:blipFill>
        <p:spPr>
          <a:xfrm>
            <a:off x="5486400" y="3200400"/>
            <a:ext cx="3276600" cy="2895851"/>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The protocol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2585323"/>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At this abstract modeling level, the request and response classes describe the information going in to the slave in the request and the information coming out of the slave in the response.</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Only the request, reply classes are compulsory. The implementation team may not supply the initiator port and slave base class.</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endParaRPr lang="en-US" dirty="0"/>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req-resp.png"/>
          <p:cNvPicPr>
            <a:picLocks noChangeAspect="1"/>
          </p:cNvPicPr>
          <p:nvPr/>
        </p:nvPicPr>
        <p:blipFill>
          <a:blip r:embed="rId4" cstate="print"/>
          <a:stretch>
            <a:fillRect/>
          </a:stretch>
        </p:blipFill>
        <p:spPr>
          <a:xfrm>
            <a:off x="838200" y="2819400"/>
            <a:ext cx="3718883" cy="3124200"/>
          </a:xfrm>
          <a:prstGeom prst="rect">
            <a:avLst/>
          </a:prstGeom>
        </p:spPr>
      </p:pic>
      <p:pic>
        <p:nvPicPr>
          <p:cNvPr id="12" name="Picture 11" descr="transport.png"/>
          <p:cNvPicPr>
            <a:picLocks noChangeAspect="1"/>
          </p:cNvPicPr>
          <p:nvPr/>
        </p:nvPicPr>
        <p:blipFill>
          <a:blip r:embed="rId5" cstate="print"/>
          <a:stretch>
            <a:fillRect/>
          </a:stretch>
        </p:blipFill>
        <p:spPr>
          <a:xfrm>
            <a:off x="4953000" y="2971800"/>
            <a:ext cx="3513092" cy="2903472"/>
          </a:xfrm>
          <a:prstGeom prst="rect">
            <a:avLst/>
          </a:prstGeom>
        </p:spPr>
      </p:pic>
      <p:sp>
        <p:nvSpPr>
          <p:cNvPr id="14" name="TextBox 13"/>
          <p:cNvSpPr txBox="1"/>
          <p:nvPr/>
        </p:nvSpPr>
        <p:spPr>
          <a:xfrm>
            <a:off x="4648200" y="5943600"/>
            <a:ext cx="3586175" cy="369332"/>
          </a:xfrm>
          <a:prstGeom prst="rect">
            <a:avLst/>
          </a:prstGeom>
          <a:noFill/>
        </p:spPr>
        <p:txBody>
          <a:bodyPr wrap="none" rtlCol="0">
            <a:spAutoFit/>
          </a:bodyPr>
          <a:lstStyle/>
          <a:p>
            <a:r>
              <a:rPr lang="en-US" dirty="0" smtClean="0"/>
              <a:t>Convenience layer to transport layer</a:t>
            </a:r>
            <a:endParaRPr lang="en-US" dirty="0"/>
          </a:p>
        </p:txBody>
      </p:sp>
      <p:sp>
        <p:nvSpPr>
          <p:cNvPr id="15" name="TextBox 14"/>
          <p:cNvSpPr txBox="1"/>
          <p:nvPr/>
        </p:nvSpPr>
        <p:spPr>
          <a:xfrm>
            <a:off x="457200" y="5943600"/>
            <a:ext cx="3606628" cy="369332"/>
          </a:xfrm>
          <a:prstGeom prst="rect">
            <a:avLst/>
          </a:prstGeom>
          <a:noFill/>
        </p:spPr>
        <p:txBody>
          <a:bodyPr wrap="none" rtlCol="0">
            <a:spAutoFit/>
          </a:bodyPr>
          <a:lstStyle/>
          <a:p>
            <a:r>
              <a:rPr lang="en-US" dirty="0" smtClean="0"/>
              <a:t>Protocol with response request class</a:t>
            </a:r>
            <a:endParaRPr lang="en-US" dirty="0"/>
          </a:p>
        </p:txBody>
      </p:sp>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Initiator and Slave base class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1754326"/>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 the master side (Initiator port), infrastructure team supplies an initiator port which translates from the convenience layer to the transport layer.</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slave base class translates back from the transport layer to the convenience layer.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endParaRPr lang="en-US" dirty="0"/>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slave_base.png"/>
          <p:cNvPicPr>
            <a:picLocks noChangeAspect="1"/>
          </p:cNvPicPr>
          <p:nvPr/>
        </p:nvPicPr>
        <p:blipFill>
          <a:blip r:embed="rId4" cstate="print"/>
          <a:stretch>
            <a:fillRect/>
          </a:stretch>
        </p:blipFill>
        <p:spPr>
          <a:xfrm>
            <a:off x="4343400" y="2438400"/>
            <a:ext cx="4267504" cy="3733800"/>
          </a:xfrm>
          <a:prstGeom prst="rect">
            <a:avLst/>
          </a:prstGeom>
        </p:spPr>
      </p:pic>
      <p:pic>
        <p:nvPicPr>
          <p:cNvPr id="12" name="Picture 11" descr="initiator port.png"/>
          <p:cNvPicPr>
            <a:picLocks noChangeAspect="1"/>
          </p:cNvPicPr>
          <p:nvPr/>
        </p:nvPicPr>
        <p:blipFill>
          <a:blip r:embed="rId5" cstate="print"/>
          <a:stretch>
            <a:fillRect/>
          </a:stretch>
        </p:blipFill>
        <p:spPr>
          <a:xfrm>
            <a:off x="304800" y="2743200"/>
            <a:ext cx="3894158" cy="3124200"/>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135662"/>
            <a:ext cx="5906218" cy="523220"/>
          </a:xfrm>
          <a:prstGeom prst="rect">
            <a:avLst/>
          </a:prstGeom>
          <a:noFill/>
        </p:spPr>
        <p:txBody>
          <a:bodyPr wrap="square" rtlCol="0">
            <a:spAutoFit/>
          </a:bodyPr>
          <a:lstStyle/>
          <a:p>
            <a:r>
              <a:rPr lang="en-US" sz="2400" dirty="0" smtClean="0"/>
              <a:t> </a:t>
            </a:r>
            <a:r>
              <a:rPr lang="en-US" sz="2800" b="1" dirty="0" smtClean="0">
                <a:solidFill>
                  <a:schemeClr val="accent1"/>
                </a:solidFill>
              </a:rPr>
              <a:t>Problem</a:t>
            </a:r>
            <a:endParaRPr 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528094" y="261009"/>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0" name="Rectangle 9"/>
          <p:cNvSpPr/>
          <p:nvPr/>
        </p:nvSpPr>
        <p:spPr>
          <a:xfrm>
            <a:off x="457200" y="1143000"/>
            <a:ext cx="7772400" cy="8679299"/>
          </a:xfrm>
          <a:prstGeom prst="rect">
            <a:avLst/>
          </a:prstGeom>
        </p:spPr>
        <p:txBody>
          <a:bodyPr wrap="square">
            <a:spAutoFit/>
          </a:bodyPr>
          <a:lstStyle/>
          <a:p>
            <a:r>
              <a:rPr lang="en-US" dirty="0" smtClean="0"/>
              <a:t>Electronic chip companies faced  some problems as the complexity and size increased:</a:t>
            </a:r>
          </a:p>
          <a:p>
            <a:endParaRPr lang="en-US" dirty="0" smtClean="0"/>
          </a:p>
          <a:p>
            <a:pPr>
              <a:buFont typeface="Arial" pitchFamily="34" charset="0"/>
              <a:buChar char="•"/>
            </a:pPr>
            <a:r>
              <a:rPr lang="en-US" dirty="0" smtClean="0"/>
              <a:t>How to concurrently develop software and hardware</a:t>
            </a:r>
            <a:r>
              <a:rPr lang="en-US" dirty="0" smtClean="0"/>
              <a:t>?</a:t>
            </a:r>
          </a:p>
          <a:p>
            <a:endParaRPr lang="en-US" dirty="0" smtClean="0"/>
          </a:p>
          <a:p>
            <a:pPr>
              <a:buFont typeface="Arial" pitchFamily="34" charset="0"/>
              <a:buChar char="•"/>
            </a:pPr>
            <a:r>
              <a:rPr lang="en-US" dirty="0" smtClean="0"/>
              <a:t>How to start writing software drivers before the (register </a:t>
            </a:r>
            <a:r>
              <a:rPr lang="en-US" dirty="0" smtClean="0"/>
              <a:t>transfer </a:t>
            </a:r>
            <a:r>
              <a:rPr lang="en-US" dirty="0" smtClean="0"/>
              <a:t>level)RTL design is finished</a:t>
            </a:r>
            <a:r>
              <a:rPr lang="en-US" dirty="0" smtClean="0"/>
              <a:t>?</a:t>
            </a:r>
          </a:p>
          <a:p>
            <a:endParaRPr lang="en-US" dirty="0" smtClean="0"/>
          </a:p>
          <a:p>
            <a:pPr>
              <a:buFont typeface="Arial" pitchFamily="34" charset="0"/>
              <a:buChar char="•"/>
            </a:pPr>
            <a:r>
              <a:rPr lang="en-US" dirty="0" smtClean="0"/>
              <a:t>How to develop a reference model to be used in with </a:t>
            </a:r>
            <a:r>
              <a:rPr lang="en-US" dirty="0" smtClean="0"/>
              <a:t>Test bench.</a:t>
            </a:r>
          </a:p>
          <a:p>
            <a:endParaRPr lang="en-US" dirty="0" smtClean="0"/>
          </a:p>
          <a:p>
            <a:pPr>
              <a:buFont typeface="Arial" pitchFamily="34" charset="0"/>
              <a:buChar char="•"/>
            </a:pPr>
            <a:r>
              <a:rPr lang="en-US" dirty="0" smtClean="0"/>
              <a:t>How to build and re-use IP models for use in a high level model? (</a:t>
            </a:r>
            <a:r>
              <a:rPr lang="en-US" dirty="0" smtClean="0"/>
              <a:t>otherwise for every new project have to build the models from scratch).</a:t>
            </a:r>
          </a:p>
          <a:p>
            <a:endParaRPr lang="en-US" dirty="0" smtClean="0"/>
          </a:p>
          <a:p>
            <a:pPr>
              <a:buFont typeface="Arial" pitchFamily="34" charset="0"/>
              <a:buChar char="•"/>
            </a:pPr>
            <a:r>
              <a:rPr lang="en-US" dirty="0" smtClean="0"/>
              <a:t>If developing a completely new chip, how to </a:t>
            </a:r>
            <a:r>
              <a:rPr lang="en-US" dirty="0" smtClean="0"/>
              <a:t>analyze </a:t>
            </a:r>
            <a:r>
              <a:rPr lang="en-US" dirty="0" smtClean="0"/>
              <a:t>bus bandwidths, data flows and so on - especially with multiple processors competing for bus resource.</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12" name="Picture 11" descr="quetion.jpg"/>
          <p:cNvPicPr>
            <a:picLocks noChangeAspect="1"/>
          </p:cNvPicPr>
          <p:nvPr/>
        </p:nvPicPr>
        <p:blipFill>
          <a:blip r:embed="rId4" cstate="print"/>
          <a:stretch>
            <a:fillRect/>
          </a:stretch>
        </p:blipFill>
        <p:spPr>
          <a:xfrm>
            <a:off x="7010400" y="5257800"/>
            <a:ext cx="1973580" cy="1485900"/>
          </a:xfrm>
          <a:prstGeom prst="rect">
            <a:avLst/>
          </a:prstGeom>
        </p:spPr>
      </p:pic>
    </p:spTree>
    <p:extLst>
      <p:ext uri="{BB962C8B-B14F-4D97-AF65-F5344CB8AC3E}">
        <p14:creationId xmlns="" xmlns:p14="http://schemas.microsoft.com/office/powerpoint/2010/main" val="3044497220"/>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Some Examples: PV Master/ PV Slave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1477328"/>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Single thread in master to send sequence of read and writes to slave.</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Connection between master and slave through bidirectional transport interface.</a:t>
            </a:r>
          </a:p>
          <a:p>
            <a:pPr marL="742950" lvl="1" indent="-28575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endParaRPr lang="en-US" dirty="0"/>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master-slave.png"/>
          <p:cNvPicPr>
            <a:picLocks noChangeAspect="1"/>
          </p:cNvPicPr>
          <p:nvPr/>
        </p:nvPicPr>
        <p:blipFill>
          <a:blip r:embed="rId4" cstate="print"/>
          <a:stretch>
            <a:fillRect/>
          </a:stretch>
        </p:blipFill>
        <p:spPr>
          <a:xfrm>
            <a:off x="457200" y="1981200"/>
            <a:ext cx="2781541" cy="1234547"/>
          </a:xfrm>
          <a:prstGeom prst="rect">
            <a:avLst/>
          </a:prstGeom>
        </p:spPr>
      </p:pic>
      <p:pic>
        <p:nvPicPr>
          <p:cNvPr id="12" name="Picture 11" descr="master-slave1.png"/>
          <p:cNvPicPr>
            <a:picLocks noChangeAspect="1"/>
          </p:cNvPicPr>
          <p:nvPr/>
        </p:nvPicPr>
        <p:blipFill>
          <a:blip r:embed="rId5" cstate="print"/>
          <a:stretch>
            <a:fillRect/>
          </a:stretch>
        </p:blipFill>
        <p:spPr>
          <a:xfrm>
            <a:off x="3886200" y="1981200"/>
            <a:ext cx="5060119" cy="1303133"/>
          </a:xfrm>
          <a:prstGeom prst="rect">
            <a:avLst/>
          </a:prstGeom>
        </p:spPr>
      </p:pic>
      <p:pic>
        <p:nvPicPr>
          <p:cNvPr id="14" name="Picture 13" descr="mem-slave-code.png"/>
          <p:cNvPicPr>
            <a:picLocks noChangeAspect="1"/>
          </p:cNvPicPr>
          <p:nvPr/>
        </p:nvPicPr>
        <p:blipFill>
          <a:blip r:embed="rId6" cstate="print"/>
          <a:stretch>
            <a:fillRect/>
          </a:stretch>
        </p:blipFill>
        <p:spPr>
          <a:xfrm>
            <a:off x="152400" y="3276600"/>
            <a:ext cx="4145620" cy="3307413"/>
          </a:xfrm>
          <a:prstGeom prst="rect">
            <a:avLst/>
          </a:prstGeom>
        </p:spPr>
      </p:pic>
      <p:pic>
        <p:nvPicPr>
          <p:cNvPr id="15" name="Picture 14" descr="mem-slave1-code.png"/>
          <p:cNvPicPr>
            <a:picLocks noChangeAspect="1"/>
          </p:cNvPicPr>
          <p:nvPr/>
        </p:nvPicPr>
        <p:blipFill>
          <a:blip r:embed="rId7" cstate="print"/>
          <a:stretch>
            <a:fillRect/>
          </a:stretch>
        </p:blipFill>
        <p:spPr>
          <a:xfrm>
            <a:off x="5105400" y="3322013"/>
            <a:ext cx="4038600" cy="3535987"/>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Example 3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2585323"/>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Refining the slave to register transfer level.</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key component in this system is the transactor.</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transactor has to implement at least one state machine to control the bus. SC_METHOD.</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However in using SC_METHOD we have to use non-blocking interface while accessing the fifo.</a:t>
            </a:r>
          </a:p>
          <a:p>
            <a:pPr marL="742950" lvl="1" indent="-28575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endParaRPr lang="en-US" dirty="0"/>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mem-slave3-code.png"/>
          <p:cNvPicPr>
            <a:picLocks noChangeAspect="1"/>
          </p:cNvPicPr>
          <p:nvPr/>
        </p:nvPicPr>
        <p:blipFill>
          <a:blip r:embed="rId4" cstate="print"/>
          <a:stretch>
            <a:fillRect/>
          </a:stretch>
        </p:blipFill>
        <p:spPr>
          <a:xfrm>
            <a:off x="1752600" y="2971800"/>
            <a:ext cx="6019800" cy="3154954"/>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52400" y="152400"/>
            <a:ext cx="5906218" cy="830997"/>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Modeling patterns using TLM</a:t>
            </a:r>
          </a:p>
          <a:p>
            <a:pPr algn="ctr"/>
            <a:r>
              <a:rPr lang="en-US" sz="2400" b="1" dirty="0" smtClean="0">
                <a:solidFill>
                  <a:srgbClr val="0070C0"/>
                </a:solidFill>
                <a:latin typeface="Times New Roman" panose="02020603050405020304" pitchFamily="18" charset="0"/>
                <a:cs typeface="Times New Roman" panose="02020603050405020304" pitchFamily="18" charset="0"/>
              </a:rPr>
              <a:t>Router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2308324"/>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Routers are important to route traffic between master and slaves.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Address map, router module and router port are generic components.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router receives request from the master and if it finds the slave, it successfully subtracts the base address from the request, forwards the adjusted request and forwards to slave.</a:t>
            </a:r>
          </a:p>
          <a:p>
            <a:pPr marL="742950" lvl="1" indent="-28575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endParaRPr lang="en-US" dirty="0"/>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address map.png"/>
          <p:cNvPicPr>
            <a:picLocks noChangeAspect="1"/>
          </p:cNvPicPr>
          <p:nvPr/>
        </p:nvPicPr>
        <p:blipFill>
          <a:blip r:embed="rId4" cstate="print"/>
          <a:stretch>
            <a:fillRect/>
          </a:stretch>
        </p:blipFill>
        <p:spPr>
          <a:xfrm>
            <a:off x="228600" y="3581400"/>
            <a:ext cx="3962400" cy="1463167"/>
          </a:xfrm>
          <a:prstGeom prst="rect">
            <a:avLst/>
          </a:prstGeom>
        </p:spPr>
      </p:pic>
      <p:pic>
        <p:nvPicPr>
          <p:cNvPr id="12" name="Picture 11" descr="router.png"/>
          <p:cNvPicPr>
            <a:picLocks noChangeAspect="1"/>
          </p:cNvPicPr>
          <p:nvPr/>
        </p:nvPicPr>
        <p:blipFill>
          <a:blip r:embed="rId5" cstate="print"/>
          <a:stretch>
            <a:fillRect/>
          </a:stretch>
        </p:blipFill>
        <p:spPr>
          <a:xfrm>
            <a:off x="4114800" y="2743200"/>
            <a:ext cx="4717189" cy="3398815"/>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Arbitrer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1754326"/>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Arbitrates between two simultaneous request, when the concept of time is involved.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polls the fifo_requests and forwards the more important one to the slave.</a:t>
            </a:r>
          </a:p>
          <a:p>
            <a:pPr marL="742950" lvl="1" indent="-285750"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endParaRPr lang="en-US" dirty="0"/>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arbitrer.png"/>
          <p:cNvPicPr>
            <a:picLocks noChangeAspect="1"/>
          </p:cNvPicPr>
          <p:nvPr/>
        </p:nvPicPr>
        <p:blipFill>
          <a:blip r:embed="rId4" cstate="print"/>
          <a:stretch>
            <a:fillRect/>
          </a:stretch>
        </p:blipFill>
        <p:spPr>
          <a:xfrm>
            <a:off x="4495800" y="2667001"/>
            <a:ext cx="4389587" cy="3352800"/>
          </a:xfrm>
          <a:prstGeom prst="rect">
            <a:avLst/>
          </a:prstGeom>
        </p:spPr>
      </p:pic>
      <p:pic>
        <p:nvPicPr>
          <p:cNvPr id="12" name="Picture 11" descr="arbitrercode.png"/>
          <p:cNvPicPr>
            <a:picLocks noChangeAspect="1"/>
          </p:cNvPicPr>
          <p:nvPr/>
        </p:nvPicPr>
        <p:blipFill>
          <a:blip r:embed="rId5" cstate="print"/>
          <a:stretch>
            <a:fillRect/>
          </a:stretch>
        </p:blipFill>
        <p:spPr>
          <a:xfrm>
            <a:off x="152400" y="2362200"/>
            <a:ext cx="4267200" cy="3962744"/>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Summary of this paper: My View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247317"/>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paper provides the motivation behind the use of TLM. Also focuses the main aspect of creating a standard which would increase the productivity.</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Key </a:t>
            </a:r>
            <a:r>
              <a:rPr lang="en-US" dirty="0" smtClean="0">
                <a:latin typeface="Times New Roman" panose="02020603050405020304" pitchFamily="18" charset="0"/>
                <a:cs typeface="Times New Roman" panose="02020603050405020304" pitchFamily="18" charset="0"/>
              </a:rPr>
              <a:t>concepts of  interfaces, blocking vs non-blocking, and unidirectional vs. bidirectional message transfer.</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arious </a:t>
            </a:r>
            <a:r>
              <a:rPr lang="en-US" dirty="0" smtClean="0">
                <a:latin typeface="Times New Roman" panose="02020603050405020304" pitchFamily="18" charset="0"/>
                <a:cs typeface="Times New Roman" panose="02020603050405020304" pitchFamily="18" charset="0"/>
              </a:rPr>
              <a:t>examples including master/ slave and interfaces.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SoC components </a:t>
            </a:r>
            <a:r>
              <a:rPr lang="en-US" dirty="0" smtClean="0">
                <a:latin typeface="Times New Roman" panose="02020603050405020304" pitchFamily="18" charset="0"/>
                <a:cs typeface="Times New Roman" panose="02020603050405020304" pitchFamily="18" charset="0"/>
              </a:rPr>
              <a:t>like arbiters, routers and pipe lines are </a:t>
            </a:r>
            <a:r>
              <a:rPr lang="en-US" dirty="0" smtClean="0">
                <a:latin typeface="Times New Roman" panose="02020603050405020304" pitchFamily="18" charset="0"/>
                <a:cs typeface="Times New Roman" panose="02020603050405020304" pitchFamily="18" charset="0"/>
              </a:rPr>
              <a:t>discussed</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So, most of the SystemC concepts of modules, process, signals, events have been implemented to practically show their usage in TLM. </a:t>
            </a: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Conclusion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247317"/>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Talk was intended to introduce SystemC and its features, and how it has been used in </a:t>
            </a:r>
            <a:r>
              <a:rPr lang="en-US" dirty="0" smtClean="0">
                <a:latin typeface="Times New Roman" panose="02020603050405020304" pitchFamily="18" charset="0"/>
                <a:cs typeface="Times New Roman" panose="02020603050405020304" pitchFamily="18" charset="0"/>
              </a:rPr>
              <a:t>transaction</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level modeling. We have seen that SystemC works at a higher level of abstraction than its counterparts of HDL.</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also saw that it emphasizes on communication rather than the implementation itself. The big advantage it provides is co-development and co-simulation of hardware and software, which in turn would increase the speed of production.</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language (rather library of C++ classes) forms the basis for system level modeling and transaction level modeling.</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Seminar-2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1754326"/>
          </a:xfrm>
          <a:prstGeom prst="rect">
            <a:avLst/>
          </a:prstGeom>
        </p:spPr>
        <p:txBody>
          <a:bodyPr wrap="square">
            <a:spAutoFit/>
          </a:bodyPr>
          <a:lstStyle/>
          <a:p>
            <a:pPr marL="742950" lvl="1" indent="-285750" algn="just"/>
            <a:endParaRPr lang="en-US" dirty="0" smtClean="0">
              <a:latin typeface="Times New Roman" panose="02020603050405020304" pitchFamily="18" charset="0"/>
              <a:cs typeface="Times New Roman" panose="02020603050405020304" pitchFamily="18" charset="0"/>
            </a:endParaRPr>
          </a:p>
          <a:p>
            <a:pPr marL="742950" lvl="1" indent="-285750" algn="just"/>
            <a:endParaRPr lang="en-US" dirty="0">
              <a:latin typeface="Times New Roman" panose="02020603050405020304" pitchFamily="18" charset="0"/>
              <a:cs typeface="Times New Roman" panose="02020603050405020304" pitchFamily="18" charset="0"/>
            </a:endParaRPr>
          </a:p>
          <a:p>
            <a:pPr marL="742950" lvl="1" indent="-285750" algn="just"/>
            <a:endParaRPr lang="en-US" dirty="0" smtClean="0">
              <a:latin typeface="Times New Roman" panose="02020603050405020304" pitchFamily="18" charset="0"/>
              <a:cs typeface="Times New Roman" panose="02020603050405020304" pitchFamily="18" charset="0"/>
            </a:endParaRPr>
          </a:p>
          <a:p>
            <a:pPr marL="742950" lvl="1" indent="-285750" algn="just"/>
            <a:endParaRPr lang="en-US" dirty="0">
              <a:latin typeface="Times New Roman" panose="02020603050405020304" pitchFamily="18" charset="0"/>
              <a:cs typeface="Times New Roman" panose="02020603050405020304" pitchFamily="18" charset="0"/>
            </a:endParaRPr>
          </a:p>
          <a:p>
            <a:pPr marL="742950" lvl="1" indent="-285750" algn="just"/>
            <a:endParaRPr lang="en-US" dirty="0" smtClean="0">
              <a:latin typeface="Times New Roman" panose="02020603050405020304" pitchFamily="18" charset="0"/>
              <a:cs typeface="Times New Roman" panose="02020603050405020304" pitchFamily="18" charset="0"/>
            </a:endParaRPr>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0" name="Rectangle 9"/>
          <p:cNvSpPr/>
          <p:nvPr/>
        </p:nvSpPr>
        <p:spPr>
          <a:xfrm>
            <a:off x="609600" y="1447800"/>
            <a:ext cx="7924800" cy="4801314"/>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key concepts of this talk would be used</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next part of the seminar which would rather consider some more real examples of TLM’s usage in modeling and simulation of CPS, WSN, etc</a:t>
            </a:r>
            <a:r>
              <a:rPr lang="en-US" dirty="0" smtClean="0">
                <a:latin typeface="Times New Roman" panose="02020603050405020304" pitchFamily="18" charset="0"/>
                <a:cs typeface="Times New Roman" panose="02020603050405020304" pitchFamily="18" charset="0"/>
              </a:rPr>
              <a:t>.</a:t>
            </a:r>
          </a:p>
          <a:p>
            <a:pPr marL="285750" indent="-285750" algn="just"/>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2" name="Picture 11" descr="systm.jpg"/>
          <p:cNvPicPr>
            <a:picLocks noChangeAspect="1"/>
          </p:cNvPicPr>
          <p:nvPr/>
        </p:nvPicPr>
        <p:blipFill>
          <a:blip r:embed="rId4" cstate="print"/>
          <a:stretch>
            <a:fillRect/>
          </a:stretch>
        </p:blipFill>
        <p:spPr>
          <a:xfrm>
            <a:off x="5715000" y="3200400"/>
            <a:ext cx="3048000" cy="3048000"/>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References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1754326"/>
          </a:xfrm>
          <a:prstGeom prst="rect">
            <a:avLst/>
          </a:prstGeom>
        </p:spPr>
        <p:txBody>
          <a:bodyPr wrap="square">
            <a:spAutoFit/>
          </a:bodyPr>
          <a:lstStyle/>
          <a:p>
            <a:pPr marL="742950" lvl="1" indent="-285750" algn="just"/>
            <a:endParaRPr lang="en-US" dirty="0" smtClean="0">
              <a:latin typeface="Times New Roman" panose="02020603050405020304" pitchFamily="18" charset="0"/>
              <a:cs typeface="Times New Roman" panose="02020603050405020304" pitchFamily="18" charset="0"/>
            </a:endParaRPr>
          </a:p>
          <a:p>
            <a:pPr marL="742950" lvl="1" indent="-285750" algn="just"/>
            <a:endParaRPr lang="en-US" dirty="0">
              <a:latin typeface="Times New Roman" panose="02020603050405020304" pitchFamily="18" charset="0"/>
              <a:cs typeface="Times New Roman" panose="02020603050405020304" pitchFamily="18" charset="0"/>
            </a:endParaRPr>
          </a:p>
          <a:p>
            <a:pPr marL="742950" lvl="1" indent="-285750" algn="just"/>
            <a:endParaRPr lang="en-US" dirty="0" smtClean="0">
              <a:latin typeface="Times New Roman" panose="02020603050405020304" pitchFamily="18" charset="0"/>
              <a:cs typeface="Times New Roman" panose="02020603050405020304" pitchFamily="18" charset="0"/>
            </a:endParaRPr>
          </a:p>
          <a:p>
            <a:pPr marL="742950" lvl="1" indent="-285750" algn="just"/>
            <a:endParaRPr lang="en-US" dirty="0">
              <a:latin typeface="Times New Roman" panose="02020603050405020304" pitchFamily="18" charset="0"/>
              <a:cs typeface="Times New Roman" panose="02020603050405020304" pitchFamily="18" charset="0"/>
            </a:endParaRPr>
          </a:p>
          <a:p>
            <a:pPr marL="742950" lvl="1" indent="-285750" algn="just"/>
            <a:endParaRPr lang="en-US" dirty="0" smtClean="0">
              <a:latin typeface="Times New Roman" panose="02020603050405020304" pitchFamily="18" charset="0"/>
              <a:cs typeface="Times New Roman" panose="02020603050405020304" pitchFamily="18" charset="0"/>
            </a:endParaRPr>
          </a:p>
          <a:p>
            <a:pPr marL="742950" lvl="1" indent="-285750" algn="just"/>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0" name="Rectangle 9"/>
          <p:cNvSpPr/>
          <p:nvPr/>
        </p:nvSpPr>
        <p:spPr>
          <a:xfrm>
            <a:off x="609600" y="1447800"/>
            <a:ext cx="7924800" cy="7017306"/>
          </a:xfrm>
          <a:prstGeom prst="rect">
            <a:avLst/>
          </a:prstGeom>
        </p:spPr>
        <p:txBody>
          <a:bodyPr wrap="square">
            <a:spAutoFit/>
          </a:bodyPr>
          <a:lstStyle/>
          <a:p>
            <a:pPr marL="285750" indent="-285750" algn="just"/>
            <a:r>
              <a:rPr lang="en-US" dirty="0" smtClean="0">
                <a:latin typeface="Times New Roman" panose="02020603050405020304" pitchFamily="18" charset="0"/>
                <a:cs typeface="Times New Roman" panose="02020603050405020304" pitchFamily="18" charset="0"/>
              </a:rPr>
              <a:t>[1] An Introduction to System level modeling in SystemC 2.0, January 2001.</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[2] Adam Rose, Stuart Swan, John Pierce, Jean-Michel Fernandez, Cadence Design Systems, Inc., included in the TLM SystemC package, November 2004.</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[3] P.R</a:t>
            </a:r>
            <a:r>
              <a:rPr lang="en-US" dirty="0" smtClean="0">
                <a:latin typeface="Times New Roman" panose="02020603050405020304" pitchFamily="18" charset="0"/>
                <a:cs typeface="Times New Roman" panose="02020603050405020304" pitchFamily="18" charset="0"/>
              </a:rPr>
              <a:t>. Panda. SystemC: A modeling platform supporting multiple design abstractions. In Proceedings of the International Symposium on Systems Synthesis (ISSS), pages 75–80. ACM, </a:t>
            </a:r>
            <a:r>
              <a:rPr lang="en-US" dirty="0" smtClean="0">
                <a:latin typeface="Times New Roman" panose="02020603050405020304" pitchFamily="18" charset="0"/>
                <a:cs typeface="Times New Roman" panose="02020603050405020304" pitchFamily="18" charset="0"/>
              </a:rPr>
              <a:t>2001.</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[4] </a:t>
            </a:r>
            <a:r>
              <a:rPr lang="en-US" dirty="0" smtClean="0">
                <a:latin typeface="Times New Roman" panose="02020603050405020304" pitchFamily="18" charset="0"/>
                <a:cs typeface="Times New Roman" panose="02020603050405020304" pitchFamily="18" charset="0"/>
              </a:rPr>
              <a:t>OSCI TLM-2.0 </a:t>
            </a: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anguage reference manual, July 2009</a:t>
            </a:r>
            <a:endParaRPr lang="en-US" dirty="0">
              <a:latin typeface="Times New Roman" panose="02020603050405020304" pitchFamily="18" charset="0"/>
              <a:cs typeface="Times New Roman" panose="02020603050405020304" pitchFamily="18" charset="0"/>
            </a:endParaRPr>
          </a:p>
          <a:p>
            <a:pPr marL="285750" indent="-285750" algn="just"/>
            <a:endParaRPr lang="en-US" dirty="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[5] </a:t>
            </a:r>
            <a:r>
              <a:rPr lang="en-US" dirty="0" smtClean="0">
                <a:latin typeface="Times New Roman" panose="02020603050405020304" pitchFamily="18" charset="0"/>
                <a:cs typeface="Times New Roman" panose="02020603050405020304" pitchFamily="18" charset="0"/>
              </a:rPr>
              <a:t>John Moondanos, SystemC Tutorial.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r>
              <a:rPr lang="en-US" dirty="0" smtClean="0">
                <a:latin typeface="Times New Roman" panose="02020603050405020304" pitchFamily="18" charset="0"/>
                <a:cs typeface="Times New Roman" panose="02020603050405020304" pitchFamily="18" charset="0"/>
              </a:rPr>
              <a:t>[6] http://www.asic-world.com/verilog/intro1.html</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2" name="Picture 11" descr="systm.jpg"/>
          <p:cNvPicPr>
            <a:picLocks noChangeAspect="1"/>
          </p:cNvPicPr>
          <p:nvPr/>
        </p:nvPicPr>
        <p:blipFill>
          <a:blip r:embed="rId4" cstate="print"/>
          <a:stretch>
            <a:fillRect/>
          </a:stretch>
        </p:blipFill>
        <p:spPr>
          <a:xfrm>
            <a:off x="5867400" y="4267200"/>
            <a:ext cx="3048000" cy="2057400"/>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135662"/>
            <a:ext cx="5906218" cy="523220"/>
          </a:xfrm>
          <a:prstGeom prst="rect">
            <a:avLst/>
          </a:prstGeom>
          <a:noFill/>
        </p:spPr>
        <p:txBody>
          <a:bodyPr wrap="square" rtlCol="0">
            <a:spAutoFit/>
          </a:bodyPr>
          <a:lstStyle/>
          <a:p>
            <a:r>
              <a:rPr lang="en-US" sz="2400" dirty="0" smtClean="0"/>
              <a:t> </a:t>
            </a:r>
            <a:r>
              <a:rPr lang="en-US" sz="2800" b="1" dirty="0" smtClean="0">
                <a:solidFill>
                  <a:schemeClr val="accent1"/>
                </a:solidFill>
              </a:rPr>
              <a:t>The Birth</a:t>
            </a:r>
            <a:endParaRPr 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528094" y="261009"/>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0" name="Rectangle 9"/>
          <p:cNvSpPr/>
          <p:nvPr/>
        </p:nvSpPr>
        <p:spPr>
          <a:xfrm>
            <a:off x="457200" y="1143000"/>
            <a:ext cx="7772400" cy="9233297"/>
          </a:xfrm>
          <a:prstGeom prst="rect">
            <a:avLst/>
          </a:prstGeom>
        </p:spPr>
        <p:txBody>
          <a:bodyPr wrap="square">
            <a:spAutoFit/>
          </a:bodyPr>
          <a:lstStyle/>
          <a:p>
            <a:r>
              <a:rPr lang="en-US" dirty="0" smtClean="0"/>
              <a:t>The </a:t>
            </a:r>
            <a:r>
              <a:rPr lang="en-US" dirty="0"/>
              <a:t>S</a:t>
            </a:r>
            <a:r>
              <a:rPr lang="en-US" dirty="0" smtClean="0"/>
              <a:t>ystemC was born due to the necessities of the current industry requirements:</a:t>
            </a:r>
          </a:p>
          <a:p>
            <a:endParaRPr lang="en-US" dirty="0" smtClean="0"/>
          </a:p>
          <a:p>
            <a:pPr>
              <a:buFont typeface="Arial" pitchFamily="34" charset="0"/>
              <a:buChar char="•"/>
            </a:pPr>
            <a:r>
              <a:rPr lang="en-US" dirty="0" smtClean="0"/>
              <a:t> Most of our electronic gadgets are demanding regular incorporation of new functionalities , with short time to design and first time design success.</a:t>
            </a:r>
          </a:p>
          <a:p>
            <a:r>
              <a:rPr lang="en-US" dirty="0" smtClean="0"/>
              <a:t> </a:t>
            </a:r>
          </a:p>
          <a:p>
            <a:pPr>
              <a:buFont typeface="Arial" pitchFamily="34" charset="0"/>
              <a:buChar char="•"/>
            </a:pPr>
            <a:r>
              <a:rPr lang="en-US" dirty="0" smtClean="0"/>
              <a:t>The greater complexity  (multi million gate design) of the current systems are making the situation  worst.</a:t>
            </a:r>
          </a:p>
          <a:p>
            <a:endParaRPr lang="en-US" dirty="0" smtClean="0"/>
          </a:p>
          <a:p>
            <a:pPr>
              <a:buFont typeface="Arial" pitchFamily="34" charset="0"/>
              <a:buChar char="•"/>
            </a:pPr>
            <a:r>
              <a:rPr lang="en-US" dirty="0" smtClean="0"/>
              <a:t> Previously, C (or C++)  was used to write the software part of the design and either VHDL or Verilog were used to design the hardware part. </a:t>
            </a:r>
          </a:p>
          <a:p>
            <a:endParaRPr lang="en-US" dirty="0" smtClean="0"/>
          </a:p>
          <a:p>
            <a:pPr>
              <a:buFont typeface="Arial" pitchFamily="34" charset="0"/>
              <a:buChar char="•"/>
            </a:pPr>
            <a:r>
              <a:rPr lang="en-US" dirty="0" smtClean="0"/>
              <a:t>It was very difficult to setup a common test bench which is common for both, since they are entirely different languages.</a:t>
            </a:r>
          </a:p>
          <a:p>
            <a:r>
              <a:rPr lang="en-US" dirty="0" smtClean="0"/>
              <a:t> </a:t>
            </a:r>
          </a:p>
          <a:p>
            <a:pPr>
              <a:buFont typeface="Arial" pitchFamily="34" charset="0"/>
              <a:buChar char="•"/>
            </a:pPr>
            <a:r>
              <a:rPr lang="en-US" dirty="0" smtClean="0"/>
              <a:t>This led to the birth of </a:t>
            </a:r>
            <a:r>
              <a:rPr lang="en-US" dirty="0"/>
              <a:t>S</a:t>
            </a:r>
            <a:r>
              <a:rPr lang="en-US" dirty="0" smtClean="0"/>
              <a:t>ystemC, which  promises to solve this problem by allowing simultaneous(co-) design of hardware and software.</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 xmlns:p14="http://schemas.microsoft.com/office/powerpoint/2010/main" val="3044497220"/>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135662"/>
            <a:ext cx="5906218" cy="523220"/>
          </a:xfrm>
          <a:prstGeom prst="rect">
            <a:avLst/>
          </a:prstGeom>
          <a:noFill/>
        </p:spPr>
        <p:txBody>
          <a:bodyPr wrap="square" rtlCol="0">
            <a:spAutoFit/>
          </a:bodyPr>
          <a:lstStyle/>
          <a:p>
            <a:r>
              <a:rPr lang="en-US" sz="2800" b="1" dirty="0" smtClean="0">
                <a:solidFill>
                  <a:schemeClr val="accent1"/>
                </a:solidFill>
              </a:rPr>
              <a:t>Introduction to SystemC</a:t>
            </a:r>
            <a:endParaRPr 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528094" y="261009"/>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0" name="Rectangle 9"/>
          <p:cNvSpPr/>
          <p:nvPr/>
        </p:nvSpPr>
        <p:spPr>
          <a:xfrm>
            <a:off x="304800" y="1219200"/>
            <a:ext cx="8382000" cy="7725192"/>
          </a:xfrm>
          <a:prstGeom prst="rect">
            <a:avLst/>
          </a:prstGeom>
        </p:spPr>
        <p:txBody>
          <a:bodyPr wrap="square">
            <a:spAutoFit/>
          </a:bodyPr>
          <a:lstStyle/>
          <a:p>
            <a:pPr>
              <a:buFont typeface="Arial" pitchFamily="34" charset="0"/>
              <a:buChar char="•"/>
            </a:pPr>
            <a:r>
              <a:rPr lang="en-US" sz="1600" dirty="0" smtClean="0">
                <a:latin typeface="Times New Roman" pitchFamily="18" charset="0"/>
                <a:cs typeface="Times New Roman" pitchFamily="18" charset="0"/>
              </a:rPr>
              <a:t>Library of C++ classes which provides an event driven simulation interface. </a:t>
            </a:r>
          </a:p>
          <a:p>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Provides signals, events, and synchronization primitives to mimic the hardware description languages of VHDL and Verilog.</a:t>
            </a:r>
          </a:p>
          <a:p>
            <a:pPr>
              <a:buFont typeface="Arial" pitchFamily="34" charset="0"/>
              <a:buChar char="•"/>
            </a:pPr>
            <a:endParaRPr lang="en-US" sz="1600" dirty="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What it offers:</a:t>
            </a:r>
          </a:p>
          <a:p>
            <a:pPr lvl="1">
              <a:buFont typeface="Arial" pitchFamily="34" charset="0"/>
              <a:buChar char="•"/>
            </a:pPr>
            <a:r>
              <a:rPr lang="en-US" sz="1600" dirty="0" smtClean="0">
                <a:latin typeface="Times New Roman" pitchFamily="18" charset="0"/>
                <a:cs typeface="Times New Roman" pitchFamily="18" charset="0"/>
              </a:rPr>
              <a:t>Modules and Hierarchy</a:t>
            </a:r>
          </a:p>
          <a:p>
            <a:pPr lvl="1">
              <a:buFont typeface="Arial" pitchFamily="34" charset="0"/>
              <a:buChar char="•"/>
            </a:pPr>
            <a:r>
              <a:rPr lang="en-US" sz="1600" dirty="0" smtClean="0">
                <a:latin typeface="Times New Roman" pitchFamily="18" charset="0"/>
                <a:cs typeface="Times New Roman" pitchFamily="18" charset="0"/>
              </a:rPr>
              <a:t>Hardware data types</a:t>
            </a:r>
          </a:p>
          <a:p>
            <a:pPr lvl="1">
              <a:buFont typeface="Arial" pitchFamily="34" charset="0"/>
              <a:buChar char="•"/>
            </a:pPr>
            <a:r>
              <a:rPr lang="en-US" sz="1600" dirty="0" smtClean="0">
                <a:latin typeface="Times New Roman" pitchFamily="18" charset="0"/>
                <a:cs typeface="Times New Roman" pitchFamily="18" charset="0"/>
              </a:rPr>
              <a:t>Methods and threads</a:t>
            </a:r>
          </a:p>
          <a:p>
            <a:pPr lvl="1">
              <a:buFont typeface="Arial" pitchFamily="34" charset="0"/>
              <a:buChar char="•"/>
            </a:pPr>
            <a:r>
              <a:rPr lang="en-US" sz="1600" dirty="0" smtClean="0">
                <a:latin typeface="Times New Roman" pitchFamily="18" charset="0"/>
                <a:cs typeface="Times New Roman" pitchFamily="18" charset="0"/>
              </a:rPr>
              <a:t>Events, Sensitivity</a:t>
            </a:r>
          </a:p>
          <a:p>
            <a:pPr lvl="1">
              <a:buFont typeface="Arial" pitchFamily="34" charset="0"/>
              <a:buChar char="•"/>
            </a:pPr>
            <a:r>
              <a:rPr lang="en-US" sz="1600" dirty="0" smtClean="0">
                <a:latin typeface="Times New Roman" pitchFamily="18" charset="0"/>
                <a:cs typeface="Times New Roman" pitchFamily="18" charset="0"/>
              </a:rPr>
              <a:t>Interface and channels</a:t>
            </a:r>
          </a:p>
          <a:p>
            <a:pPr lvl="1"/>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What it is used for:</a:t>
            </a:r>
          </a:p>
          <a:p>
            <a:pPr lvl="1">
              <a:buFont typeface="Arial" pitchFamily="34" charset="0"/>
              <a:buChar char="•"/>
            </a:pPr>
            <a:r>
              <a:rPr lang="en-US" sz="1600" dirty="0" smtClean="0">
                <a:latin typeface="Times New Roman" pitchFamily="18" charset="0"/>
                <a:cs typeface="Times New Roman" pitchFamily="18" charset="0"/>
              </a:rPr>
              <a:t>System-level modeling </a:t>
            </a:r>
          </a:p>
          <a:p>
            <a:pPr lvl="1">
              <a:buFont typeface="Arial" pitchFamily="34" charset="0"/>
              <a:buChar char="•"/>
            </a:pPr>
            <a:r>
              <a:rPr lang="en-US" sz="1600" dirty="0" smtClean="0">
                <a:latin typeface="Times New Roman" pitchFamily="18" charset="0"/>
                <a:cs typeface="Times New Roman" pitchFamily="18" charset="0"/>
              </a:rPr>
              <a:t>Architectural exploration </a:t>
            </a:r>
          </a:p>
          <a:p>
            <a:pPr lvl="1">
              <a:buFont typeface="Arial" pitchFamily="34" charset="0"/>
              <a:buChar char="•"/>
            </a:pPr>
            <a:r>
              <a:rPr lang="en-US" sz="1600" dirty="0" smtClean="0">
                <a:latin typeface="Times New Roman" pitchFamily="18" charset="0"/>
                <a:cs typeface="Times New Roman" pitchFamily="18" charset="0"/>
              </a:rPr>
              <a:t>Software development </a:t>
            </a:r>
          </a:p>
          <a:p>
            <a:pPr lvl="1">
              <a:buFont typeface="Arial" pitchFamily="34" charset="0"/>
              <a:buChar char="•"/>
            </a:pPr>
            <a:r>
              <a:rPr lang="en-US" sz="1600" dirty="0" smtClean="0">
                <a:latin typeface="Times New Roman" pitchFamily="18" charset="0"/>
                <a:cs typeface="Times New Roman" pitchFamily="18" charset="0"/>
              </a:rPr>
              <a:t>Functional verification</a:t>
            </a:r>
          </a:p>
          <a:p>
            <a:pPr lvl="1">
              <a:buFont typeface="Arial" pitchFamily="34" charset="0"/>
              <a:buChar char="•"/>
            </a:pPr>
            <a:r>
              <a:rPr lang="en-US" sz="1600" dirty="0" smtClean="0">
                <a:latin typeface="Times New Roman" pitchFamily="18" charset="0"/>
                <a:cs typeface="Times New Roman" pitchFamily="18" charset="0"/>
              </a:rPr>
              <a:t> High-level synthesis</a:t>
            </a:r>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p:txBody>
      </p:sp>
      <p:pic>
        <p:nvPicPr>
          <p:cNvPr id="12" name="Picture 11" descr="data types.png"/>
          <p:cNvPicPr>
            <a:picLocks noChangeAspect="1"/>
          </p:cNvPicPr>
          <p:nvPr/>
        </p:nvPicPr>
        <p:blipFill>
          <a:blip r:embed="rId4" cstate="print"/>
          <a:stretch>
            <a:fillRect/>
          </a:stretch>
        </p:blipFill>
        <p:spPr>
          <a:xfrm>
            <a:off x="5562600" y="4114800"/>
            <a:ext cx="3109230" cy="2209800"/>
          </a:xfrm>
          <a:prstGeom prst="rect">
            <a:avLst/>
          </a:prstGeom>
        </p:spPr>
      </p:pic>
      <p:pic>
        <p:nvPicPr>
          <p:cNvPr id="14" name="Picture 13" descr="xor module.png"/>
          <p:cNvPicPr>
            <a:picLocks noChangeAspect="1"/>
          </p:cNvPicPr>
          <p:nvPr/>
        </p:nvPicPr>
        <p:blipFill>
          <a:blip r:embed="rId5" cstate="print"/>
          <a:stretch>
            <a:fillRect/>
          </a:stretch>
        </p:blipFill>
        <p:spPr>
          <a:xfrm>
            <a:off x="5334000" y="2133600"/>
            <a:ext cx="3322582" cy="1828800"/>
          </a:xfrm>
          <a:prstGeom prst="rect">
            <a:avLst/>
          </a:prstGeom>
        </p:spPr>
      </p:pic>
    </p:spTree>
    <p:extLst>
      <p:ext uri="{BB962C8B-B14F-4D97-AF65-F5344CB8AC3E}">
        <p14:creationId xmlns="" xmlns:p14="http://schemas.microsoft.com/office/powerpoint/2010/main" val="3044497220"/>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135662"/>
            <a:ext cx="5906218" cy="954107"/>
          </a:xfrm>
          <a:prstGeom prst="rect">
            <a:avLst/>
          </a:prstGeom>
          <a:noFill/>
        </p:spPr>
        <p:txBody>
          <a:bodyPr wrap="square" rtlCol="0">
            <a:spAutoFit/>
          </a:bodyPr>
          <a:lstStyle/>
          <a:p>
            <a:r>
              <a:rPr lang="en-US" sz="2800" b="1" dirty="0" smtClean="0">
                <a:solidFill>
                  <a:schemeClr val="accent1"/>
                </a:solidFill>
              </a:rPr>
              <a:t>Hardware Description Languages and Abstraction Levels</a:t>
            </a:r>
            <a:endParaRPr 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881778" y="152400"/>
            <a:ext cx="3262222"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Content Placeholder 3" descr="Hardware_Description_Languages_and_Abstraction_Levels_large.png"/>
          <p:cNvPicPr>
            <a:picLocks noGrp="1" noChangeAspect="1"/>
          </p:cNvPicPr>
          <p:nvPr>
            <p:ph idx="1"/>
          </p:nvPr>
        </p:nvPicPr>
        <p:blipFill>
          <a:blip r:embed="rId4" cstate="print"/>
          <a:stretch>
            <a:fillRect/>
          </a:stretch>
        </p:blipFill>
        <p:spPr>
          <a:xfrm>
            <a:off x="1066800" y="1371600"/>
            <a:ext cx="6781800" cy="4343399"/>
          </a:xfrm>
        </p:spPr>
      </p:pic>
      <p:sp>
        <p:nvSpPr>
          <p:cNvPr id="12" name="Rectangle 11"/>
          <p:cNvSpPr/>
          <p:nvPr/>
        </p:nvSpPr>
        <p:spPr>
          <a:xfrm>
            <a:off x="228600" y="5943600"/>
            <a:ext cx="1740605" cy="276999"/>
          </a:xfrm>
          <a:prstGeom prst="rect">
            <a:avLst/>
          </a:prstGeom>
        </p:spPr>
        <p:txBody>
          <a:bodyPr wrap="none">
            <a:spAutoFit/>
          </a:bodyPr>
          <a:lstStyle/>
          <a:p>
            <a:r>
              <a:rPr lang="en-US" sz="1200" dirty="0" smtClean="0"/>
              <a:t>*European space Agency</a:t>
            </a:r>
            <a:endParaRPr lang="en-US" dirty="0"/>
          </a:p>
        </p:txBody>
      </p:sp>
    </p:spTree>
    <p:extLst>
      <p:ext uri="{BB962C8B-B14F-4D97-AF65-F5344CB8AC3E}">
        <p14:creationId xmlns="" xmlns:p14="http://schemas.microsoft.com/office/powerpoint/2010/main" val="3044497220"/>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Compared to other HDL’s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893647"/>
          </a:xfrm>
          <a:prstGeom prst="rect">
            <a:avLst/>
          </a:prstGeom>
        </p:spPr>
        <p:txBody>
          <a:bodyPr wrap="square">
            <a:sp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SystemC is more on higher abstraction level then VHDL and Verilog. </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SystemC can be used on specification level, architecture level. where as VHDL and verilog are more on behavioral level and below.</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biggest advantage of SystemC over other HDLs is that it supports </a:t>
            </a:r>
            <a:r>
              <a:rPr lang="en-US" sz="1600" b="1" dirty="0" smtClean="0">
                <a:latin typeface="Times New Roman" panose="02020603050405020304" pitchFamily="18" charset="0"/>
                <a:cs typeface="Times New Roman" panose="02020603050405020304" pitchFamily="18" charset="0"/>
              </a:rPr>
              <a:t>co-design</a:t>
            </a:r>
            <a:r>
              <a:rPr lang="en-US" sz="1600" dirty="0" smtClean="0">
                <a:latin typeface="Times New Roman" panose="02020603050405020304" pitchFamily="18" charset="0"/>
                <a:cs typeface="Times New Roman" panose="02020603050405020304" pitchFamily="18" charset="0"/>
              </a:rPr>
              <a:t> and </a:t>
            </a:r>
            <a:r>
              <a:rPr lang="en-US" sz="1600" b="1" dirty="0" smtClean="0">
                <a:latin typeface="Times New Roman" panose="02020603050405020304" pitchFamily="18" charset="0"/>
                <a:cs typeface="Times New Roman" panose="02020603050405020304" pitchFamily="18" charset="0"/>
              </a:rPr>
              <a:t>co-simulation</a:t>
            </a:r>
            <a:r>
              <a:rPr lang="en-US" sz="1600" dirty="0" smtClean="0">
                <a:latin typeface="Times New Roman" panose="02020603050405020304" pitchFamily="18" charset="0"/>
                <a:cs typeface="Times New Roman" panose="02020603050405020304" pitchFamily="18" charset="0"/>
              </a:rPr>
              <a:t> of software firmware's and hardware designs/components.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Allows consistent changes to the design which allows evaluation of different architecture alternatives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Complex communication channels using hierarchy channels.</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SystemC is based on C++ class libraries. </a:t>
            </a:r>
            <a:r>
              <a:rPr lang="en-US" sz="1600" dirty="0" smtClean="0">
                <a:latin typeface="Times New Roman" panose="02020603050405020304" pitchFamily="18" charset="0"/>
                <a:cs typeface="Times New Roman" panose="02020603050405020304" pitchFamily="18" charset="0"/>
              </a:rPr>
              <a:t>Reusable IP’s, concurrency, flexible communication.</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Another advantage is it is an open source application, whereas most of the sophisticated HDL tools are not. </a:t>
            </a:r>
          </a:p>
          <a:p>
            <a:pPr algn="just"/>
            <a:endParaRPr lang="en-US" dirty="0"/>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152400" y="990600"/>
            <a:ext cx="8686800" cy="172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52400" y="6400800"/>
            <a:ext cx="8686800" cy="17254"/>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89782" y="349217"/>
            <a:ext cx="5906218" cy="461665"/>
          </a:xfrm>
          <a:prstGeom prst="rect">
            <a:avLst/>
          </a:prstGeom>
          <a:noFill/>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Important Key-words</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Rectangle 5"/>
              <p:cNvSpPr/>
              <p:nvPr/>
            </p:nvSpPr>
            <p:spPr>
              <a:xfrm>
                <a:off x="5097379" y="5792263"/>
                <a:ext cx="4823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7379" y="5792263"/>
                <a:ext cx="4823500" cy="307777"/>
              </a:xfrm>
              <a:prstGeom prst="rect">
                <a:avLst/>
              </a:prstGeom>
              <a:blipFill>
                <a:blip r:embed="rId2" cstate="print"/>
                <a:stretch>
                  <a:fillRect/>
                </a:stretch>
              </a:blipFill>
            </p:spPr>
            <p:txBody>
              <a:bodyPr/>
              <a:lstStyle/>
              <a:p>
                <a:r>
                  <a:rPr lang="en-US" dirty="0">
                    <a:noFill/>
                  </a:rPr>
                  <a:t> </a:t>
                </a:r>
              </a:p>
            </p:txBody>
          </p:sp>
        </mc:Fallback>
      </mc:AlternateContent>
      <p:sp>
        <p:nvSpPr>
          <p:cNvPr id="36" name="Slide Number Placeholder 1"/>
          <p:cNvSpPr>
            <a:spLocks noGrp="1"/>
          </p:cNvSpPr>
          <p:nvPr>
            <p:ph type="sldNum" idx="12"/>
          </p:nvPr>
        </p:nvSpPr>
        <p:spPr>
          <a:xfrm>
            <a:off x="189782" y="6356350"/>
            <a:ext cx="8686800" cy="365125"/>
          </a:xfrm>
        </p:spPr>
        <p:txBody>
          <a:bodyPr/>
          <a:lstStyle/>
          <a:p>
            <a:pPr marL="0" marR="0" lvl="0" indent="0" algn="ctr" rtl="0">
              <a:spcBef>
                <a:spcPts val="0"/>
              </a:spcBef>
              <a:buSzPct val="25000"/>
              <a:buNone/>
            </a:pPr>
            <a:r>
              <a:rPr lang="en-US" sz="1200" b="1" dirty="0">
                <a:solidFill>
                  <a:schemeClr val="tx1"/>
                </a:solidFill>
                <a:latin typeface="Times New Roman" panose="02020603050405020304" pitchFamily="18" charset="0"/>
                <a:ea typeface="Calibri"/>
                <a:cs typeface="Times New Roman" panose="02020603050405020304" pitchFamily="18" charset="0"/>
                <a:sym typeface="Calibri"/>
              </a:rPr>
              <a:t>			</a:t>
            </a:r>
          </a:p>
        </p:txBody>
      </p:sp>
      <p:sp>
        <p:nvSpPr>
          <p:cNvPr id="3" name="Rectangle 2">
            <a:extLst>
              <a:ext uri="{FF2B5EF4-FFF2-40B4-BE49-F238E27FC236}">
                <a16:creationId xmlns="" xmlns:a16="http://schemas.microsoft.com/office/drawing/2014/main" id="{FF113352-D07A-4251-BD62-AC7687A7840C}"/>
              </a:ext>
            </a:extLst>
          </p:cNvPr>
          <p:cNvSpPr/>
          <p:nvPr/>
        </p:nvSpPr>
        <p:spPr>
          <a:xfrm>
            <a:off x="479394" y="1278037"/>
            <a:ext cx="7794594" cy="4801314"/>
          </a:xfrm>
          <a:prstGeom prst="rect">
            <a:avLst/>
          </a:prstGeom>
        </p:spPr>
        <p:txBody>
          <a:bodyPr wrap="square">
            <a:spAutoFit/>
          </a:bodyPr>
          <a:lstStyle/>
          <a:p>
            <a:r>
              <a:rPr lang="en-US" b="1" dirty="0" smtClean="0"/>
              <a:t>Modules:</a:t>
            </a:r>
            <a:r>
              <a:rPr lang="en-US" dirty="0" smtClean="0"/>
              <a:t> </a:t>
            </a:r>
            <a:r>
              <a:rPr lang="en-US" dirty="0"/>
              <a:t>A</a:t>
            </a:r>
            <a:r>
              <a:rPr lang="en-US" dirty="0" smtClean="0"/>
              <a:t>re the basic building blocks within SystemC to partition a design. </a:t>
            </a:r>
          </a:p>
          <a:p>
            <a:pPr>
              <a:buFont typeface="Arial" pitchFamily="34" charset="0"/>
              <a:buChar char="•"/>
            </a:pPr>
            <a:r>
              <a:rPr lang="en-US" dirty="0" smtClean="0"/>
              <a:t> Break down complex systems into smaller and more manageable pieces. </a:t>
            </a:r>
          </a:p>
          <a:p>
            <a:pPr>
              <a:buFont typeface="Arial" pitchFamily="34" charset="0"/>
              <a:buChar char="•"/>
            </a:pPr>
            <a:r>
              <a:rPr lang="en-US" dirty="0"/>
              <a:t>H</a:t>
            </a:r>
            <a:r>
              <a:rPr lang="en-US" dirty="0" smtClean="0"/>
              <a:t>ides internal data representation and algorithms from other modules. </a:t>
            </a:r>
          </a:p>
          <a:p>
            <a:pPr>
              <a:buFont typeface="Arial" pitchFamily="34" charset="0"/>
              <a:buChar char="•"/>
            </a:pPr>
            <a:r>
              <a:rPr lang="en-US" dirty="0" smtClean="0"/>
              <a:t>Use of public interfaces to other modules makes the entire system easier to change and easier to maintain. </a:t>
            </a:r>
          </a:p>
          <a:p>
            <a:pPr>
              <a:buFont typeface="Arial" pitchFamily="34" charset="0"/>
              <a:buChar char="•"/>
            </a:pPr>
            <a:r>
              <a:rPr lang="en-US" dirty="0" smtClean="0"/>
              <a:t>Modules are similar to module in Verilog and Entity in VHDL.</a:t>
            </a:r>
          </a:p>
          <a:p>
            <a:endParaRPr lang="en-US" dirty="0" smtClean="0"/>
          </a:p>
          <a:p>
            <a:r>
              <a:rPr lang="en-US" b="1" dirty="0" smtClean="0"/>
              <a:t>Ports:</a:t>
            </a:r>
            <a:r>
              <a:rPr lang="en-US" dirty="0" smtClean="0"/>
              <a:t> </a:t>
            </a:r>
            <a:r>
              <a:rPr lang="en-US" dirty="0"/>
              <a:t>P</a:t>
            </a:r>
            <a:r>
              <a:rPr lang="en-US" dirty="0" smtClean="0"/>
              <a:t>ass data to and from the processes of a module to the external world as in Verilog and VHDL.</a:t>
            </a:r>
          </a:p>
          <a:p>
            <a:pPr>
              <a:buFont typeface="Arial" pitchFamily="34" charset="0"/>
              <a:buChar char="•"/>
            </a:pPr>
            <a:r>
              <a:rPr lang="en-US" dirty="0" smtClean="0"/>
              <a:t> Various port directions are </a:t>
            </a:r>
            <a:r>
              <a:rPr lang="en-US" b="1" dirty="0" smtClean="0"/>
              <a:t>in</a:t>
            </a:r>
            <a:r>
              <a:rPr lang="en-US" dirty="0" smtClean="0"/>
              <a:t>, </a:t>
            </a:r>
            <a:r>
              <a:rPr lang="en-US" b="1" dirty="0" smtClean="0"/>
              <a:t>out</a:t>
            </a:r>
            <a:r>
              <a:rPr lang="en-US" dirty="0" smtClean="0"/>
              <a:t>, or </a:t>
            </a:r>
            <a:r>
              <a:rPr lang="en-US" b="1" dirty="0" smtClean="0"/>
              <a:t>inout</a:t>
            </a:r>
            <a:r>
              <a:rPr lang="en-US" dirty="0" smtClean="0"/>
              <a:t>. </a:t>
            </a:r>
          </a:p>
          <a:p>
            <a:pPr>
              <a:buFont typeface="Arial" pitchFamily="34" charset="0"/>
              <a:buChar char="•"/>
            </a:pPr>
            <a:r>
              <a:rPr lang="en-US" dirty="0" smtClean="0"/>
              <a:t>Also can declare the data type of the port as any C++ data type, SystemC data type, or user defined type</a:t>
            </a:r>
            <a:r>
              <a:rPr lang="en-US" dirty="0" smtClean="0"/>
              <a:t>.</a:t>
            </a:r>
            <a:endParaRPr lang="en-US" dirty="0" smtClean="0"/>
          </a:p>
          <a:p>
            <a:r>
              <a:rPr lang="en-US" dirty="0" smtClean="0"/>
              <a:t>Types of Ports</a:t>
            </a:r>
          </a:p>
          <a:p>
            <a:r>
              <a:rPr lang="en-US" dirty="0" smtClean="0"/>
              <a:t>in : Input Ports    </a:t>
            </a:r>
            <a:endParaRPr lang="en-US" dirty="0" smtClean="0"/>
          </a:p>
          <a:p>
            <a:r>
              <a:rPr lang="en-US" dirty="0" smtClean="0"/>
              <a:t> </a:t>
            </a:r>
            <a:r>
              <a:rPr lang="en-US" dirty="0" smtClean="0"/>
              <a:t>out : Output Ports      </a:t>
            </a:r>
            <a:endParaRPr lang="en-US" dirty="0" smtClean="0"/>
          </a:p>
          <a:p>
            <a:r>
              <a:rPr lang="en-US" dirty="0" smtClean="0"/>
              <a:t> </a:t>
            </a:r>
            <a:r>
              <a:rPr lang="en-US" dirty="0" smtClean="0"/>
              <a:t>inout : Bi-direction Ports</a:t>
            </a:r>
          </a:p>
          <a:p>
            <a:endParaRPr lang="en-US" dirty="0">
              <a:latin typeface="Times New Roman" panose="02020603050405020304" pitchFamily="18" charset="0"/>
              <a:cs typeface="Times New Roman" panose="02020603050405020304" pitchFamily="18" charset="0"/>
            </a:endParaRPr>
          </a:p>
        </p:txBody>
      </p:sp>
      <p:pic>
        <p:nvPicPr>
          <p:cNvPr id="8" name="Picture 7" descr="se04a"/>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490"/>
          <a:stretch>
            <a:fillRect/>
          </a:stretch>
        </p:blipFill>
        <p:spPr bwMode="auto">
          <a:xfrm>
            <a:off x="5415951" y="283234"/>
            <a:ext cx="3525328" cy="707366"/>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0" name="Picture 9" descr="sysC architecture.png"/>
          <p:cNvPicPr>
            <a:picLocks noChangeAspect="1"/>
          </p:cNvPicPr>
          <p:nvPr/>
        </p:nvPicPr>
        <p:blipFill>
          <a:blip r:embed="rId4" cstate="print"/>
          <a:stretch>
            <a:fillRect/>
          </a:stretch>
        </p:blipFill>
        <p:spPr>
          <a:xfrm>
            <a:off x="5181600" y="4419600"/>
            <a:ext cx="3604526" cy="1752600"/>
          </a:xfrm>
          <a:prstGeom prst="rect">
            <a:avLst/>
          </a:prstGeom>
        </p:spPr>
      </p:pic>
    </p:spTree>
    <p:extLst>
      <p:ext uri="{BB962C8B-B14F-4D97-AF65-F5344CB8AC3E}">
        <p14:creationId xmlns="" xmlns:p14="http://schemas.microsoft.com/office/powerpoint/2010/main" val="1675937435"/>
      </p:ext>
    </p:extLst>
  </p:cSld>
  <p:clrMapOvr>
    <a:masterClrMapping/>
  </p:clrMapOvr>
  <mc:AlternateContent xmlns:mc="http://schemas.openxmlformats.org/markup-compatibility/2006">
    <mc:Choice xmlns="" xmlns:p14="http://schemas.microsoft.com/office/powerpoint/2010/main" Requires="p14">
      <p:transition spd="slow" p14:dur="2000" advTm="82626"/>
    </mc:Choice>
    <mc:Fallback>
      <p:transition spd="slow" advTm="82626"/>
    </mc:Fallback>
  </mc:AlternateContent>
  <p:extLst mod="1">
    <p:ext uri="{3A86A75C-4F4B-4683-9AE1-C65F6400EC91}">
      <p14:laserTraceLst xmlns="" xmlns:p14="http://schemas.microsoft.com/office/powerpoint/2010/main">
        <p14:tracePtLst>
          <p14:tracePt t="21708" x="3143250" y="1631950"/>
          <p14:tracePt t="21723" x="0" y="0"/>
        </p14:tracePtLst>
        <p14:tracePtLst>
          <p14:tracePt t="30031" x="1143000" y="3695700"/>
          <p14:tracePt t="30203" x="0" y="0"/>
        </p14:tracePtLst>
        <p14:tracePtLst>
          <p14:tracePt t="31087" x="1600200" y="3587750"/>
          <p14:tracePt t="31365" x="1606550" y="3587750"/>
          <p14:tracePt t="31372" x="1612900" y="3581400"/>
          <p14:tracePt t="31385" x="1625600" y="3575050"/>
          <p14:tracePt t="31403" x="1651000" y="3562350"/>
          <p14:tracePt t="31406" x="1657350" y="3562350"/>
          <p14:tracePt t="31417" x="1676400" y="3556000"/>
          <p14:tracePt t="31438" x="1701800" y="3536950"/>
          <p14:tracePt t="31440" x="1708150" y="3536950"/>
          <p14:tracePt t="31450" x="1720850" y="3530600"/>
          <p14:tracePt t="31557" x="1727200" y="3530600"/>
          <p14:tracePt t="31567" x="1739900" y="3511550"/>
          <p14:tracePt t="31574" x="1752600" y="3505200"/>
          <p14:tracePt t="31598" x="1758950" y="3505200"/>
          <p14:tracePt t="31693" x="1778000" y="3498850"/>
          <p14:tracePt t="31701" x="1790700" y="3492500"/>
          <p14:tracePt t="31718" x="1803400" y="3486150"/>
          <p14:tracePt t="31734" x="1816100" y="3486150"/>
          <p14:tracePt t="31750" x="1828800" y="3479800"/>
          <p14:tracePt t="31767" x="1847850" y="3460750"/>
          <p14:tracePt t="31783" x="1885950" y="3441700"/>
          <p14:tracePt t="31800" x="1936750" y="3409950"/>
          <p14:tracePt t="31805" x="1981200" y="3397250"/>
          <p14:tracePt t="31817" x="2006600" y="3390900"/>
          <p14:tracePt t="31834" x="2101850" y="3359150"/>
          <p14:tracePt t="31838" x="2146300" y="3340100"/>
          <p14:tracePt t="31850" x="2171700" y="3333750"/>
          <p14:tracePt t="31867" x="2216150" y="3327400"/>
          <p14:tracePt t="32005" x="2222500" y="3321050"/>
          <p14:tracePt t="32013" x="2222500" y="3314700"/>
          <p14:tracePt t="32021" x="2228850" y="3308350"/>
          <p14:tracePt t="32034" x="2235200" y="3302000"/>
          <p14:tracePt t="32051" x="2247900" y="3270250"/>
          <p14:tracePt t="32069" x="2260600" y="3251200"/>
          <p14:tracePt t="32085" x="2266950" y="3232150"/>
          <p14:tracePt t="32102" x="2273300" y="3213100"/>
          <p14:tracePt t="32118" x="2273300" y="3187700"/>
          <p14:tracePt t="32134" x="2279650" y="3162300"/>
          <p14:tracePt t="32151" x="2279650" y="3155950"/>
          <p14:tracePt t="32168" x="2279650" y="3149600"/>
          <p14:tracePt t="32184" x="2279650" y="3143250"/>
          <p14:tracePt t="32201" x="2279650" y="3117850"/>
          <p14:tracePt t="32218" x="2279650" y="3105150"/>
          <p14:tracePt t="32234" x="2279650" y="3079750"/>
          <p14:tracePt t="32239" x="2279650" y="3060700"/>
          <p14:tracePt t="32250" x="2279650" y="3035300"/>
          <p14:tracePt t="32269" x="2279650" y="3016250"/>
          <p14:tracePt t="32284" x="2273300" y="3009900"/>
          <p14:tracePt t="32303" x="2273300" y="2997200"/>
          <p14:tracePt t="32320" x="2266950" y="2984500"/>
          <p14:tracePt t="32334" x="2260600" y="2978150"/>
          <p14:tracePt t="32354" x="2254250" y="2965450"/>
          <p14:tracePt t="32368" x="2247900" y="2952750"/>
          <p14:tracePt t="32386" x="2241550" y="2946400"/>
          <p14:tracePt t="32388" x="2235200" y="2946400"/>
          <p14:tracePt t="32401" x="2235200" y="2940050"/>
          <p14:tracePt t="32422" x="2203450" y="2921000"/>
          <p14:tracePt t="32434" x="2197100" y="2921000"/>
          <p14:tracePt t="32454" x="2152650" y="2914650"/>
          <p14:tracePt t="32469" x="2127250" y="2914650"/>
          <p14:tracePt t="32487" x="2108200" y="2914650"/>
          <p14:tracePt t="32502" x="2082800" y="2914650"/>
          <p14:tracePt t="32518" x="2051050" y="2914650"/>
          <p14:tracePt t="32534" x="2012950" y="2921000"/>
          <p14:tracePt t="32552" x="1968500" y="2933700"/>
          <p14:tracePt t="32568" x="1943100" y="2946400"/>
          <p14:tracePt t="32584" x="1911350" y="2984500"/>
          <p14:tracePt t="32601" x="1892300" y="2997200"/>
          <p14:tracePt t="32618" x="1866900" y="3041650"/>
          <p14:tracePt t="32621" x="1835150" y="3086100"/>
          <p14:tracePt t="32634" x="1822450" y="3111500"/>
          <p14:tracePt t="32650" x="1816100" y="3149600"/>
          <p14:tracePt t="32655" x="1816100" y="3168650"/>
          <p14:tracePt t="32669" x="1816100" y="3187700"/>
          <p14:tracePt t="32685" x="1816100" y="3213100"/>
          <p14:tracePt t="32703" x="1816100" y="3219450"/>
          <p14:tracePt t="32741" x="1816100" y="3225800"/>
          <p14:tracePt t="32749" x="1841500" y="3251200"/>
          <p14:tracePt t="32757" x="1866900" y="3276600"/>
          <p14:tracePt t="32768" x="1905000" y="3302000"/>
          <p14:tracePt t="32784" x="2006600" y="3340100"/>
          <p14:tracePt t="32789" x="2057400" y="3397250"/>
          <p14:tracePt t="32801" x="2101850" y="3422650"/>
          <p14:tracePt t="32817" x="2178050" y="3448050"/>
          <p14:tracePt t="32821" x="2190750" y="3454400"/>
          <p14:tracePt t="32834" x="2197100" y="3460750"/>
          <p14:tracePt t="32851" x="2209800" y="3460750"/>
          <p14:tracePt t="32869" x="2228850" y="3467100"/>
          <p14:tracePt t="32886" x="2247900" y="3467100"/>
          <p14:tracePt t="32903" x="2305050" y="3467100"/>
          <p14:tracePt t="32918" x="2355850" y="3448050"/>
          <p14:tracePt t="32934" x="2406650" y="3429000"/>
          <p14:tracePt t="32950" x="2432050" y="3397250"/>
          <p14:tracePt t="32967" x="2451100" y="3384550"/>
          <p14:tracePt t="32984" x="2463800" y="3371850"/>
          <p14:tracePt t="33001" x="2495550" y="3352800"/>
          <p14:tracePt t="33018" x="2514600" y="3327400"/>
          <p14:tracePt t="33022" x="2520950" y="3302000"/>
          <p14:tracePt t="33035" x="2533650" y="3289300"/>
          <p14:tracePt t="33051" x="2546350" y="3257550"/>
          <p14:tracePt t="33069" x="2559050" y="3213100"/>
          <p14:tracePt t="33086" x="2571750" y="3181350"/>
          <p14:tracePt t="33103" x="2578100" y="3149600"/>
          <p14:tracePt t="33118" x="2584450" y="3098800"/>
          <p14:tracePt t="33135" x="2584450" y="3067050"/>
          <p14:tracePt t="33151" x="2584450" y="3035300"/>
          <p14:tracePt t="33168" x="2584450" y="2997200"/>
          <p14:tracePt t="33184" x="2584450" y="2978150"/>
          <p14:tracePt t="33189" x="2584450" y="2952750"/>
          <p14:tracePt t="33201" x="2571750" y="2933700"/>
          <p14:tracePt t="33217" x="2559050" y="2895600"/>
          <p14:tracePt t="33234" x="2546350" y="2870200"/>
          <p14:tracePt t="33238" x="2540000" y="2863850"/>
          <p14:tracePt t="33251" x="2540000" y="2857500"/>
          <p14:tracePt t="33271" x="2514600" y="2825750"/>
          <p14:tracePt t="33287" x="2489200" y="2794000"/>
          <p14:tracePt t="33304" x="2482850" y="2774950"/>
          <p14:tracePt t="33318" x="2457450" y="2749550"/>
          <p14:tracePt t="33337" x="2451100" y="2736850"/>
          <p14:tracePt t="33351" x="2432050" y="2717800"/>
          <p14:tracePt t="33384" x="2413000" y="2711450"/>
          <p14:tracePt t="33404" x="2381250" y="2698750"/>
          <p14:tracePt t="33418" x="2374900" y="2698750"/>
          <p14:tracePt t="33435" x="2349500" y="2692400"/>
          <p14:tracePt t="33438" x="2324100" y="2692400"/>
          <p14:tracePt t="33451" x="2311400" y="2692400"/>
          <p14:tracePt t="33470" x="2254250" y="2679700"/>
          <p14:tracePt t="33486" x="2235200" y="2679700"/>
          <p14:tracePt t="33501" x="2228850" y="2673350"/>
          <p14:tracePt t="33517" x="2222500" y="2673350"/>
          <p14:tracePt t="33541" x="2209800" y="2673350"/>
          <p14:tracePt t="33551" x="2203450" y="2667000"/>
          <p14:tracePt t="33568" x="2197100" y="2667000"/>
          <p14:tracePt t="33584" x="2171700" y="2667000"/>
          <p14:tracePt t="33601" x="2146300" y="2667000"/>
          <p14:tracePt t="33604" x="2139950" y="2667000"/>
          <p14:tracePt t="33618" x="2127250" y="2667000"/>
          <p14:tracePt t="33634" x="2101850" y="2673350"/>
          <p14:tracePt t="33639" x="2082800" y="2686050"/>
          <p14:tracePt t="33653" x="2038350" y="2711450"/>
          <p14:tracePt t="33670" x="2019300" y="2717800"/>
          <p14:tracePt t="33687" x="2012950" y="2717800"/>
          <p14:tracePt t="33703" x="2012950" y="2724150"/>
          <p14:tracePt t="33878" x="1993900" y="2749550"/>
          <p14:tracePt t="33885" x="1981200" y="2762250"/>
          <p14:tracePt t="33903" x="1962150" y="2794000"/>
          <p14:tracePt t="33918" x="1930400" y="2844800"/>
          <p14:tracePt t="33934" x="1917700" y="2870200"/>
          <p14:tracePt t="33951" x="1911350" y="2882900"/>
          <p14:tracePt t="33992" x="1905000" y="2889250"/>
          <p14:tracePt t="33998" x="1898650" y="2895600"/>
          <p14:tracePt t="34013" x="1898650" y="2908300"/>
          <p14:tracePt t="34023" x="1898650" y="2914650"/>
          <p14:tracePt t="34038" x="1892300" y="2927350"/>
          <p14:tracePt t="34052" x="1892300" y="2933700"/>
          <p14:tracePt t="34078" x="1892300" y="2940050"/>
          <p14:tracePt t="34093" x="1892300" y="2946400"/>
          <p14:tracePt t="34181" x="1892300" y="2952750"/>
          <p14:tracePt t="34191" x="1892300" y="2959100"/>
          <p14:tracePt t="34201" x="1892300" y="2971800"/>
          <p14:tracePt t="34221" x="1892300" y="2978150"/>
          <p14:tracePt t="34238" x="1892300" y="2984500"/>
          <p14:tracePt t="34254" x="1892300" y="2990850"/>
          <p14:tracePt t="34288" x="1892300" y="2997200"/>
          <p14:tracePt t="34297" x="1892300" y="3009900"/>
          <p14:tracePt t="34357" x="1892300" y="3016250"/>
          <p14:tracePt t="34365" x="1892300" y="3028950"/>
          <p14:tracePt t="34373" x="1892300" y="3048000"/>
          <p14:tracePt t="34389" x="1892300" y="3054350"/>
          <p14:tracePt t="34401" x="1892300" y="3060700"/>
          <p14:tracePt t="34418" x="1892300" y="3067050"/>
          <p14:tracePt t="34434" x="1892300" y="3079750"/>
          <p14:tracePt t="34452" x="1892300" y="3105150"/>
          <p14:tracePt t="34470" x="1905000" y="3124200"/>
          <p14:tracePt t="34486" x="1911350" y="3136900"/>
          <p14:tracePt t="34504" x="1911350" y="3149600"/>
          <p14:tracePt t="34518" x="1917700" y="3155950"/>
          <p14:tracePt t="34535" x="1924050" y="3162300"/>
          <p14:tracePt t="34551" x="1930400" y="3168650"/>
          <p14:tracePt t="34568" x="1936750" y="3181350"/>
          <p14:tracePt t="34584" x="1949450" y="3187700"/>
          <p14:tracePt t="34601" x="1949450" y="3194050"/>
          <p14:tracePt t="34782" x="1955800" y="3206750"/>
          <p14:tracePt t="34789" x="1968500" y="3219450"/>
          <p14:tracePt t="34805" x="1968500" y="3225800"/>
          <p14:tracePt t="34818" x="1974850" y="3232150"/>
          <p14:tracePt t="34835" x="1974850" y="3238500"/>
          <p14:tracePt t="34925" x="1974850" y="3244850"/>
          <p14:tracePt t="34934" x="1981200" y="3263900"/>
          <p14:tracePt t="34944" x="1987550" y="3270250"/>
          <p14:tracePt t="34958" x="1993900" y="3276600"/>
          <p14:tracePt t="34968" x="2000250" y="3276600"/>
          <p14:tracePt t="35045" x="2012950" y="3289300"/>
          <p14:tracePt t="35054" x="2019300" y="3295650"/>
          <p14:tracePt t="35077" x="2025650" y="3302000"/>
          <p14:tracePt t="35087" x="2032000" y="3308350"/>
          <p14:tracePt t="35103" x="2044700" y="3314700"/>
          <p14:tracePt t="35118" x="2051050" y="3314700"/>
          <p14:tracePt t="35135" x="2070100" y="3327400"/>
          <p14:tracePt t="35151" x="2076450" y="3327400"/>
          <p14:tracePt t="35168" x="2114550" y="3327400"/>
          <p14:tracePt t="35185" x="2146300" y="3327400"/>
          <p14:tracePt t="35188" x="2171700" y="3327400"/>
          <p14:tracePt t="35201" x="2184400" y="3327400"/>
          <p14:tracePt t="35218" x="2222500" y="3327400"/>
          <p14:tracePt t="35237" x="2235200" y="3327400"/>
          <p14:tracePt t="35241" x="2241550" y="3327400"/>
          <p14:tracePt t="35251" x="2247900" y="3327400"/>
          <p14:tracePt t="35271" x="2254250" y="3321050"/>
          <p14:tracePt t="35272" x="2260600" y="3321050"/>
          <p14:tracePt t="35286" x="2292350" y="3314700"/>
          <p14:tracePt t="35304" x="2311400" y="3295650"/>
          <p14:tracePt t="35318" x="2324100" y="3289300"/>
          <p14:tracePt t="35338" x="2343150" y="3276600"/>
          <p14:tracePt t="35352" x="2368550" y="3251200"/>
          <p14:tracePt t="35368" x="2387600" y="3232150"/>
          <p14:tracePt t="35385" x="2393950" y="3225800"/>
          <p14:tracePt t="35402" x="2406650" y="3219450"/>
          <p14:tracePt t="35422" x="2413000" y="3213100"/>
          <p14:tracePt t="35445" x="2419350" y="3206750"/>
          <p14:tracePt t="35461" x="2425700" y="3200400"/>
          <p14:tracePt t="35479" x="2432050" y="3194050"/>
          <p14:tracePt t="35487" x="2432050" y="3175000"/>
          <p14:tracePt t="35502" x="2438400" y="3162300"/>
          <p14:tracePt t="35518" x="2457450" y="3136900"/>
          <p14:tracePt t="35535" x="2463800" y="3124200"/>
          <p14:tracePt t="35551" x="2463800" y="3098800"/>
          <p14:tracePt t="35568" x="2463800" y="3079750"/>
          <p14:tracePt t="35573" x="2463800" y="3073400"/>
          <p14:tracePt t="35584" x="2463800" y="3067050"/>
          <p14:tracePt t="35601" x="2463800" y="3041650"/>
          <p14:tracePt t="35618" x="2463800" y="3028950"/>
          <p14:tracePt t="35634" x="2463800" y="3016250"/>
          <p14:tracePt t="35638" x="2463800" y="3003550"/>
          <p14:tracePt t="35655" x="2463800" y="2997200"/>
          <p14:tracePt t="35670" x="2463800" y="2990850"/>
          <p14:tracePt t="35686" x="2463800" y="2971800"/>
          <p14:tracePt t="35703" x="2463800" y="2952750"/>
          <p14:tracePt t="35720" x="2463800" y="2940050"/>
          <p14:tracePt t="35735" x="2451100" y="2921000"/>
          <p14:tracePt t="35752" x="2451100" y="2895600"/>
          <p14:tracePt t="35785" x="2444750" y="2895600"/>
          <p14:tracePt t="35802" x="2444750" y="2882900"/>
          <p14:tracePt t="35818" x="2432050" y="2863850"/>
          <p14:tracePt t="35834" x="2419350" y="2851150"/>
          <p14:tracePt t="35902" x="2419350" y="2838450"/>
          <p14:tracePt t="35910" x="2406650" y="2825750"/>
          <p14:tracePt t="35920" x="2400300" y="2825750"/>
          <p14:tracePt t="35935" x="2381250" y="2806700"/>
          <p14:tracePt t="35952" x="2330450" y="2781300"/>
          <p14:tracePt t="35968" x="2305050" y="2762250"/>
          <p14:tracePt t="35985" x="2273300" y="2743200"/>
          <p14:tracePt t="36002" x="2260600" y="2736850"/>
          <p14:tracePt t="36046" x="2247900" y="2730500"/>
          <p14:tracePt t="36065" x="2247900" y="2724150"/>
          <p14:tracePt t="36072" x="2235200" y="2717800"/>
          <p14:tracePt t="36086" x="2228850" y="2717800"/>
          <p14:tracePt t="36103" x="2203450" y="2711450"/>
          <p14:tracePt t="36122" x="2178050" y="2711450"/>
          <p14:tracePt t="36136" x="2146300" y="2711450"/>
          <p14:tracePt t="36151" x="2133600" y="2705100"/>
          <p14:tracePt t="36168" x="2101850" y="2705100"/>
          <p14:tracePt t="36187" x="2082800" y="2705100"/>
          <p14:tracePt t="36202" x="2063750" y="2705100"/>
          <p14:tracePt t="36223" x="2051050" y="2705100"/>
          <p14:tracePt t="36224" x="2044700" y="2705100"/>
          <p14:tracePt t="36286" x="2038350" y="2705100"/>
          <p14:tracePt t="36294" x="2019300" y="2705100"/>
          <p14:tracePt t="36311" x="2006600" y="2711450"/>
          <p14:tracePt t="36334" x="1993900" y="2717800"/>
          <p14:tracePt t="36341" x="1981200" y="2724150"/>
          <p14:tracePt t="36354" x="1962150" y="2730500"/>
          <p14:tracePt t="36368" x="1955800" y="2749550"/>
          <p14:tracePt t="36384" x="1949450" y="2749550"/>
          <p14:tracePt t="36401" x="1943100" y="2755900"/>
          <p14:tracePt t="36418" x="1930400" y="2762250"/>
          <p14:tracePt t="36445" x="1917700" y="2768600"/>
          <p14:tracePt t="36462" x="1911350" y="2774950"/>
          <p14:tracePt t="36487" x="1898650" y="2787650"/>
          <p14:tracePt t="36503" x="1885950" y="2800350"/>
          <p14:tracePt t="36542" x="1879600" y="2806700"/>
          <p14:tracePt t="36552" x="1879600" y="2819400"/>
          <p14:tracePt t="36558" x="1873250" y="2825750"/>
          <p14:tracePt t="36584" x="1866900" y="2832100"/>
          <p14:tracePt t="36591" x="1866900" y="2838450"/>
          <p14:tracePt t="36607" x="1866900" y="2851150"/>
          <p14:tracePt t="36618" x="1866900" y="2857500"/>
          <p14:tracePt t="36635" x="1854200" y="2876550"/>
          <p14:tracePt t="36652" x="1854200" y="2882900"/>
          <p14:tracePt t="36668" x="1854200" y="2889250"/>
          <p14:tracePt t="36686" x="1847850" y="2921000"/>
          <p14:tracePt t="36703" x="1847850" y="2933700"/>
          <p14:tracePt t="36720" x="1847850" y="2946400"/>
          <p14:tracePt t="36751" x="1847850" y="2959100"/>
          <p14:tracePt t="36767" x="1847850" y="2965450"/>
          <p14:tracePt t="36774" x="1847850" y="2971800"/>
          <p14:tracePt t="36789" x="1847850" y="2978150"/>
          <p14:tracePt t="36802" x="1847850" y="2990850"/>
          <p14:tracePt t="36818" x="1847850" y="3003550"/>
          <p14:tracePt t="36823" x="1847850" y="3009900"/>
          <p14:tracePt t="36835" x="1847850" y="3022600"/>
          <p14:tracePt t="36852" x="1847850" y="3041650"/>
          <p14:tracePt t="36855" x="1847850" y="3048000"/>
          <p14:tracePt t="36868" x="1847850" y="3054350"/>
          <p14:tracePt t="36885" x="1847850" y="3073400"/>
          <p14:tracePt t="36903" x="1847850" y="3086100"/>
          <p14:tracePt t="36920" x="1847850" y="3092450"/>
          <p14:tracePt t="36937" x="1847850" y="3098800"/>
          <p14:tracePt t="36959" x="1847850" y="3111500"/>
          <p14:tracePt t="36968" x="1854200" y="3111500"/>
          <p14:tracePt t="36985" x="1860550" y="3130550"/>
          <p14:tracePt t="37001" x="1866900" y="3162300"/>
          <p14:tracePt t="37018" x="1873250" y="3175000"/>
          <p14:tracePt t="37639" x="0" y="0"/>
        </p14:tracePtLst>
        <p14:tracePtLst>
          <p14:tracePt t="38712" x="2273300" y="2978150"/>
          <p14:tracePt t="38813" x="2279650" y="2978150"/>
          <p14:tracePt t="38821" x="2279650" y="2984500"/>
          <p14:tracePt t="38838" x="2279650" y="3009900"/>
          <p14:tracePt t="38851" x="2266950" y="3048000"/>
          <p14:tracePt t="38868" x="2222500" y="3092450"/>
          <p14:tracePt t="38887" x="2165350" y="3136900"/>
          <p14:tracePt t="38903" x="2146300" y="3149600"/>
          <p14:tracePt t="38991" x="2165350" y="3149600"/>
          <p14:tracePt t="38998" x="2222500" y="3149600"/>
          <p14:tracePt t="39010" x="2266950" y="3136900"/>
          <p14:tracePt t="39019" x="2330450" y="3130550"/>
          <p14:tracePt t="39035" x="2374900" y="3124200"/>
          <p14:tracePt t="39052" x="2387600" y="3124200"/>
          <p14:tracePt t="39119" x="2368550" y="3124200"/>
          <p14:tracePt t="39127" x="2349500" y="3124200"/>
          <p14:tracePt t="39140" x="2317750" y="3124200"/>
          <p14:tracePt t="39152" x="2260600" y="3124200"/>
          <p14:tracePt t="39171" x="2235200" y="3130550"/>
          <p14:tracePt t="39239" x="2235200" y="3136900"/>
          <p14:tracePt t="39255" x="2247900" y="3136900"/>
          <p14:tracePt t="39263" x="2260600" y="3136900"/>
          <p14:tracePt t="39272" x="2286000" y="3136900"/>
          <p14:tracePt t="39285" x="2305050" y="3136900"/>
          <p14:tracePt t="39302" x="2311400" y="3136900"/>
          <p14:tracePt t="39343" x="2305050" y="3136900"/>
          <p14:tracePt t="39352" x="2273300" y="3136900"/>
          <p14:tracePt t="39358" x="2216150" y="3136900"/>
          <p14:tracePt t="39369" x="2152650" y="3136900"/>
          <p14:tracePt t="39385" x="2044700" y="3136900"/>
          <p14:tracePt t="39403" x="2012950" y="3136900"/>
          <p14:tracePt t="39407" x="2006600" y="3136900"/>
          <p14:tracePt t="39455" x="2012950" y="3143250"/>
          <p14:tracePt t="39465" x="2044700" y="3155950"/>
          <p14:tracePt t="39472" x="2095500" y="3181350"/>
          <p14:tracePt t="39488" x="2247900" y="3232150"/>
          <p14:tracePt t="39504" x="2362200" y="3289300"/>
          <p14:tracePt t="39519" x="2368550" y="3295650"/>
          <p14:tracePt t="39559" x="2355850" y="3295650"/>
          <p14:tracePt t="39567" x="2324100" y="3295650"/>
          <p14:tracePt t="39575" x="2279650" y="3295650"/>
          <p14:tracePt t="39586" x="2254250" y="3295650"/>
          <p14:tracePt t="39602" x="2203450" y="3282950"/>
          <p14:tracePt t="39619" x="2197100" y="3282950"/>
          <p14:tracePt t="39655" x="2203450" y="3289300"/>
          <p14:tracePt t="39665" x="2254250" y="3302000"/>
          <p14:tracePt t="39672" x="2311400" y="3333750"/>
          <p14:tracePt t="39688" x="2457450" y="3403600"/>
          <p14:tracePt t="39704" x="2552700" y="3441700"/>
          <p14:tracePt t="39736" x="2540000" y="3441700"/>
          <p14:tracePt t="39743" x="2438400" y="3441700"/>
          <p14:tracePt t="39753" x="2311400" y="3441700"/>
          <p14:tracePt t="39770" x="1993900" y="3371850"/>
          <p14:tracePt t="39786" x="1822450" y="3346450"/>
          <p14:tracePt t="39802" x="1771650" y="3340100"/>
          <p14:tracePt t="39847" x="1790700" y="3340100"/>
          <p14:tracePt t="39858" x="1847850" y="3346450"/>
          <p14:tracePt t="39870" x="1924050" y="3371850"/>
          <p14:tracePt t="39888" x="2235200" y="3473450"/>
          <p14:tracePt t="39904" x="2330450" y="3517900"/>
          <p14:tracePt t="39951" x="2317750" y="3517900"/>
          <p14:tracePt t="39959" x="2273300" y="3505200"/>
          <p14:tracePt t="39970" x="2241550" y="3498850"/>
          <p14:tracePt t="39986" x="2203450" y="3479800"/>
          <p14:tracePt t="40039" x="2228850" y="3479800"/>
          <p14:tracePt t="40047" x="2279650" y="3479800"/>
          <p14:tracePt t="40057" x="2362200" y="3479800"/>
          <p14:tracePt t="40071" x="2540000" y="3479800"/>
          <p14:tracePt t="40089" x="2603500" y="3479800"/>
          <p14:tracePt t="40123" x="2603500" y="3467100"/>
          <p14:tracePt t="40128" x="2552700" y="3467100"/>
          <p14:tracePt t="40138" x="2413000" y="3435350"/>
          <p14:tracePt t="40154" x="2165350" y="3390900"/>
          <p14:tracePt t="40169" x="1993900" y="3365500"/>
          <p14:tracePt t="40187" x="1917700" y="3340100"/>
          <p14:tracePt t="40202" x="1911350" y="3333750"/>
          <p14:tracePt t="40239" x="1911350" y="3327400"/>
          <p14:tracePt t="40247" x="1943100" y="3321050"/>
          <p14:tracePt t="40256" x="2019300" y="3321050"/>
          <p14:tracePt t="40271" x="2178050" y="3321050"/>
          <p14:tracePt t="40288" x="2305050" y="3321050"/>
          <p14:tracePt t="40335" x="2292350" y="3314700"/>
          <p14:tracePt t="40343" x="2247900" y="3308350"/>
          <p14:tracePt t="40353" x="2203450" y="3308350"/>
          <p14:tracePt t="40370" x="2114550" y="3295650"/>
          <p14:tracePt t="40386" x="2057400" y="3282950"/>
          <p14:tracePt t="40403" x="2044700" y="3276600"/>
          <p14:tracePt t="40439" x="2051050" y="3270250"/>
          <p14:tracePt t="40450" x="2082800" y="3270250"/>
          <p14:tracePt t="40456" x="2133600" y="3270250"/>
          <p14:tracePt t="40471" x="2273300" y="3270250"/>
          <p14:tracePt t="40488" x="2343150" y="3270250"/>
          <p14:tracePt t="40503" x="2349500" y="3270250"/>
          <p14:tracePt t="40583" x="2336800" y="3270250"/>
          <p14:tracePt t="40591" x="2324100" y="3270250"/>
          <p14:tracePt t="40602" x="2317750" y="3270250"/>
          <p14:tracePt t="40655" x="2317750" y="3263900"/>
          <p14:tracePt t="40663" x="2343150" y="3263900"/>
          <p14:tracePt t="40672" x="2387600" y="3257550"/>
          <p14:tracePt t="40688" x="2514600" y="3257550"/>
          <p14:tracePt t="40704" x="2654300" y="3257550"/>
          <p14:tracePt t="40721" x="2743200" y="3257550"/>
          <p14:tracePt t="40736" x="2749550" y="3257550"/>
          <p14:tracePt t="40768" x="2749550" y="3251200"/>
          <p14:tracePt t="40783" x="2743200" y="3251200"/>
          <p14:tracePt t="40791" x="2711450" y="3244850"/>
          <p14:tracePt t="40803" x="2667000" y="3232150"/>
          <p14:tracePt t="40819" x="2533650" y="3200400"/>
          <p14:tracePt t="40836" x="2368550" y="3143250"/>
          <p14:tracePt t="40842" x="2330450" y="3124200"/>
          <p14:tracePt t="40887" x="2330450" y="3117850"/>
          <p14:tracePt t="40895" x="2374900" y="3111500"/>
          <p14:tracePt t="40907" x="2406650" y="3111500"/>
          <p14:tracePt t="40921" x="2527300" y="3105150"/>
          <p14:tracePt t="40936" x="2603500" y="3092450"/>
          <p14:tracePt t="40952" x="2628900" y="3092450"/>
          <p14:tracePt t="41000" x="2616200" y="3086100"/>
          <p14:tracePt t="41007" x="2597150" y="3073400"/>
          <p14:tracePt t="41019" x="2546350" y="3060700"/>
          <p14:tracePt t="41041" x="2400300" y="2997200"/>
          <p14:tracePt t="41043" x="2330450" y="2990850"/>
          <p14:tracePt t="41053" x="2279650" y="2978150"/>
          <p14:tracePt t="41072" x="2247900" y="2971800"/>
          <p14:tracePt t="41111" x="2279650" y="2971800"/>
          <p14:tracePt t="41120" x="2349500" y="2978150"/>
          <p14:tracePt t="41127" x="2425700" y="2997200"/>
          <p14:tracePt t="41140" x="2489200" y="3003550"/>
          <p14:tracePt t="41154" x="2520950" y="3016250"/>
          <p14:tracePt t="41191" x="2476500" y="3016250"/>
          <p14:tracePt t="41203" x="2400300" y="3016250"/>
          <p14:tracePt t="41219" x="2178050" y="3003550"/>
          <p14:tracePt t="41236" x="2082800" y="2990850"/>
          <p14:tracePt t="41240" x="2044700" y="2984500"/>
          <p14:tracePt t="41253" x="2038350" y="2984500"/>
          <p14:tracePt t="41280" x="2051050" y="2984500"/>
          <p14:tracePt t="41288" x="2108200" y="2984500"/>
          <p14:tracePt t="41304" x="2298700" y="3041650"/>
          <p14:tracePt t="41321" x="2571750" y="3098800"/>
          <p14:tracePt t="41337" x="2667000" y="3117850"/>
          <p14:tracePt t="41383" x="2654300" y="3117850"/>
          <p14:tracePt t="41391" x="2603500" y="3117850"/>
          <p14:tracePt t="41402" x="2559050" y="3098800"/>
          <p14:tracePt t="41419" x="2482850" y="3060700"/>
          <p14:tracePt t="41436" x="2444750" y="3048000"/>
          <p14:tracePt t="41535" x="2463800" y="3048000"/>
          <p14:tracePt t="41543" x="2470150" y="3048000"/>
          <p14:tracePt t="41555" x="2470150" y="3054350"/>
          <p14:tracePt t="41847" x="2489200" y="3054350"/>
          <p14:tracePt t="41857" x="2597150" y="3143250"/>
          <p14:tracePt t="41872" x="2971800" y="3429000"/>
          <p14:tracePt t="41890" x="3340100" y="3663950"/>
          <p14:tracePt t="41904" x="3498850" y="3759200"/>
          <p14:tracePt t="41919" x="3530600" y="3784600"/>
          <p14:tracePt t="42048" x="3536950" y="3784600"/>
          <p14:tracePt t="42095" x="3536950" y="3790950"/>
          <p14:tracePt t="42111" x="3536950" y="3803650"/>
          <p14:tracePt t="42123" x="3530600" y="3810000"/>
          <p14:tracePt t="42137" x="3530600" y="3816350"/>
          <p14:tracePt t="42153" x="3530600" y="3835400"/>
          <p14:tracePt t="42169" x="3568700" y="3860800"/>
          <p14:tracePt t="42186" x="3689350" y="3911600"/>
          <p14:tracePt t="42203" x="3841750" y="3930650"/>
          <p14:tracePt t="42219" x="3994150" y="3962400"/>
          <p14:tracePt t="42222" x="4076700" y="3987800"/>
          <p14:tracePt t="42236" x="4133850" y="4006850"/>
          <p14:tracePt t="42253" x="4165600" y="4013200"/>
          <p14:tracePt t="42256" x="4171950" y="4013200"/>
          <p14:tracePt t="42296" x="4171950" y="4019550"/>
          <p14:tracePt t="42303" x="4171950" y="4032250"/>
          <p14:tracePt t="42320" x="4070350" y="4032250"/>
          <p14:tracePt t="42337" x="3956050" y="4032250"/>
          <p14:tracePt t="42353" x="3898900" y="4032250"/>
          <p14:tracePt t="42369" x="3886200" y="4032250"/>
          <p14:tracePt t="42424" x="3892550" y="4044950"/>
          <p14:tracePt t="42433" x="3911600" y="4051300"/>
          <p14:tracePt t="42440" x="3962400" y="4064000"/>
          <p14:tracePt t="42453" x="3975100" y="4076700"/>
          <p14:tracePt t="42472" x="4095750" y="4108450"/>
          <p14:tracePt t="42487" x="4095750" y="4114800"/>
          <p14:tracePt t="42527" x="4070350" y="4114800"/>
          <p14:tracePt t="42536" x="4038600" y="4114800"/>
          <p14:tracePt t="42545" x="4006850" y="4114800"/>
          <p14:tracePt t="42554" x="3962400" y="4114800"/>
          <p14:tracePt t="42570" x="3905250" y="4127500"/>
          <p14:tracePt t="42586" x="3892550" y="4140200"/>
          <p14:tracePt t="42616" x="3886200" y="4152900"/>
          <p14:tracePt t="42624" x="3898900" y="4178300"/>
          <p14:tracePt t="42637" x="3924300" y="4203700"/>
          <p14:tracePt t="42653" x="4044950" y="4286250"/>
          <p14:tracePt t="42657" x="4102100" y="4318000"/>
          <p14:tracePt t="42669" x="4159250" y="4349750"/>
          <p14:tracePt t="42686" x="4171950" y="4362450"/>
          <p14:tracePt t="42727" x="4146550" y="4368800"/>
          <p14:tracePt t="42737" x="4114800" y="4368800"/>
          <p14:tracePt t="42746" x="4102100" y="4368800"/>
          <p14:tracePt t="42754" x="4089400" y="4375150"/>
          <p14:tracePt t="42770" x="4076700" y="4375150"/>
          <p14:tracePt t="42786" x="4070350" y="4381500"/>
          <p14:tracePt t="42816" x="4070350" y="4394200"/>
          <p14:tracePt t="42824" x="4076700" y="4413250"/>
          <p14:tracePt t="42836" x="4102100" y="4432300"/>
          <p14:tracePt t="42853" x="4178300" y="4457700"/>
          <p14:tracePt t="42870" x="4197350" y="4476750"/>
          <p14:tracePt t="42896" x="4203700" y="4483100"/>
          <p14:tracePt t="42907" x="4203700" y="4489450"/>
          <p14:tracePt t="42920" x="4184650" y="4502150"/>
          <p14:tracePt t="42939" x="4146550" y="4514850"/>
          <p14:tracePt t="42953" x="4114800" y="4521200"/>
          <p14:tracePt t="42972" x="4102100" y="4521200"/>
          <p14:tracePt t="43008" x="4095750" y="4527550"/>
          <p14:tracePt t="43024" x="4102100" y="4546600"/>
          <p14:tracePt t="43033" x="4121150" y="4559300"/>
          <p14:tracePt t="43041" x="4152900" y="4572000"/>
          <p14:tracePt t="43053" x="4197350" y="4603750"/>
          <p14:tracePt t="43074" x="4305300" y="4641850"/>
          <p14:tracePt t="43086" x="4324350" y="4648200"/>
          <p14:tracePt t="43170" x="4318000" y="4648200"/>
          <p14:tracePt t="43176" x="4298950" y="4648200"/>
          <p14:tracePt t="43187" x="4267200" y="4648200"/>
          <p14:tracePt t="43203" x="4210050" y="4648200"/>
          <p14:tracePt t="43208" x="4191000" y="4648200"/>
          <p14:tracePt t="43220" x="4171950" y="4648200"/>
          <p14:tracePt t="43247" x="4165600" y="4648200"/>
          <p14:tracePt t="43264" x="4165600" y="4660900"/>
          <p14:tracePt t="43273" x="4165600" y="4673600"/>
          <p14:tracePt t="43288" x="4210050" y="4718050"/>
          <p14:tracePt t="43305" x="4229100" y="4724400"/>
          <p14:tracePt t="43319" x="4235450" y="4724400"/>
          <p14:tracePt t="43375" x="4222750" y="4724400"/>
          <p14:tracePt t="43383" x="4191000" y="4730750"/>
          <p14:tracePt t="43391" x="4171950" y="4730750"/>
          <p14:tracePt t="43402" x="4140200" y="4730750"/>
          <p14:tracePt t="43419" x="4121150" y="4737100"/>
          <p14:tracePt t="43448" x="4114800" y="4743450"/>
          <p14:tracePt t="43455" x="4121150" y="4768850"/>
          <p14:tracePt t="43470" x="4146550" y="4781550"/>
          <p14:tracePt t="43488" x="4267200" y="4819650"/>
          <p14:tracePt t="43503" x="4286250" y="4819650"/>
          <p14:tracePt t="44241" x="4279900" y="4819650"/>
          <p14:tracePt t="44251" x="4273550" y="4813300"/>
          <p14:tracePt t="44257" x="4267200" y="4813300"/>
          <p14:tracePt t="44270" x="4260850" y="4806950"/>
          <p14:tracePt t="44287" x="4254500" y="4806950"/>
          <p14:tracePt t="44353" x="4248150" y="4806950"/>
          <p14:tracePt t="44361" x="4216400" y="4806950"/>
          <p14:tracePt t="44371" x="4191000" y="4806950"/>
          <p14:tracePt t="44387" x="4152900" y="4806950"/>
          <p14:tracePt t="44391" x="4133850" y="4806950"/>
          <p14:tracePt t="44403" x="4108450" y="4806950"/>
          <p14:tracePt t="44420" x="4064000" y="4806950"/>
          <p14:tracePt t="44425" x="4051300" y="4813300"/>
          <p14:tracePt t="44437" x="4025900" y="4819650"/>
          <p14:tracePt t="44453" x="4013200" y="4819650"/>
          <p14:tracePt t="44457" x="4006850" y="4819650"/>
          <p14:tracePt t="44469" x="3994150" y="4832350"/>
          <p14:tracePt t="44488" x="3930650" y="4857750"/>
          <p14:tracePt t="44505" x="3854450" y="4902200"/>
          <p14:tracePt t="44522" x="3752850" y="4959350"/>
          <p14:tracePt t="44539" x="3625850" y="5029200"/>
          <p14:tracePt t="44553" x="3511550" y="5086350"/>
          <p14:tracePt t="44570" x="3448050" y="5130800"/>
          <p14:tracePt t="44586" x="3435350" y="5137150"/>
          <p14:tracePt t="44639" x="3429000" y="5143500"/>
          <p14:tracePt t="44648" x="3409950" y="5143500"/>
          <p14:tracePt t="44657" x="3371850" y="5168900"/>
          <p14:tracePt t="44670" x="3314700" y="5194300"/>
          <p14:tracePt t="44688" x="3168650" y="5238750"/>
          <p14:tracePt t="44704" x="3035300" y="5270500"/>
          <p14:tracePt t="44721" x="2933700" y="5295900"/>
          <p14:tracePt t="44738" x="2768600" y="5346700"/>
          <p14:tracePt t="44753" x="2628900" y="5378450"/>
          <p14:tracePt t="44770" x="2501900" y="5397500"/>
          <p14:tracePt t="44786" x="2413000" y="5397500"/>
          <p14:tracePt t="44803" x="2368550" y="5397500"/>
          <p14:tracePt t="44820" x="2343150" y="5391150"/>
          <p14:tracePt t="44823" x="2336800" y="5378450"/>
          <p14:tracePt t="44837" x="2317750" y="5372100"/>
          <p14:tracePt t="44853" x="2273300" y="5372100"/>
          <p14:tracePt t="44871" x="2247900" y="5365750"/>
          <p14:tracePt t="44874" x="2235200" y="5365750"/>
          <p14:tracePt t="44888" x="2203450" y="5353050"/>
          <p14:tracePt t="44903" x="2190750" y="5353050"/>
          <p14:tracePt t="44920" x="2184400" y="5353050"/>
          <p14:tracePt t="44968" x="2178050" y="5353050"/>
          <p14:tracePt t="44976" x="2165350" y="5353050"/>
          <p14:tracePt t="44987" x="2139950" y="5353050"/>
          <p14:tracePt t="45006" x="2095500" y="5353050"/>
          <p14:tracePt t="45010" x="2082800" y="5346700"/>
          <p14:tracePt t="45020" x="2057400" y="5346700"/>
          <p14:tracePt t="45042" x="2006600" y="5340350"/>
          <p14:tracePt t="45053" x="1993900" y="5340350"/>
          <p14:tracePt t="45070" x="1987550" y="5340350"/>
          <p14:tracePt t="45177" x="1981200" y="5340350"/>
          <p14:tracePt t="45185" x="1974850" y="5340350"/>
          <p14:tracePt t="45193" x="1968500" y="5334000"/>
          <p14:tracePt t="45204" x="1962150" y="5334000"/>
          <p14:tracePt t="45220" x="1955800" y="5334000"/>
          <p14:tracePt t="45237" x="1936750" y="5334000"/>
          <p14:tracePt t="45280" x="1930400" y="5327650"/>
          <p14:tracePt t="45298" x="1917700" y="5327650"/>
          <p14:tracePt t="45306" x="1905000" y="5314950"/>
          <p14:tracePt t="45323" x="1898650" y="5308600"/>
          <p14:tracePt t="45338" x="1879600" y="5302250"/>
          <p14:tracePt t="45354" x="1860550" y="5289550"/>
          <p14:tracePt t="45371" x="1854200" y="5276850"/>
          <p14:tracePt t="45388" x="1841500" y="5264150"/>
          <p14:tracePt t="45403" x="1841500" y="5257800"/>
          <p14:tracePt t="45421" x="1835150" y="5257800"/>
          <p14:tracePt t="45437" x="1822450" y="5238750"/>
          <p14:tracePt t="45454" x="1816100" y="5226050"/>
          <p14:tracePt t="45471" x="1816100" y="5213350"/>
          <p14:tracePt t="45487" x="1816100" y="5207000"/>
          <p14:tracePt t="45513" x="1816100" y="5200650"/>
          <p14:tracePt t="45537" x="1816100" y="5194300"/>
          <p14:tracePt t="45610" x="1816100" y="5181600"/>
          <p14:tracePt t="45632" x="1822450" y="5181600"/>
          <p14:tracePt t="45641" x="1828800" y="5175250"/>
          <p14:tracePt t="46081" x="0" y="0"/>
        </p14:tracePtLst>
        <p14:tracePtLst>
          <p14:tracePt t="46204" x="1828800" y="5175250"/>
          <p14:tracePt t="46264" x="0" y="0"/>
        </p14:tracePtLst>
        <p14:tracePtLst>
          <p14:tracePt t="47845" x="1136650" y="1270000"/>
          <p14:tracePt t="47987" x="1117600" y="1276350"/>
          <p14:tracePt t="47993" x="1111250" y="1276350"/>
          <p14:tracePt t="48005" x="1104900" y="1282700"/>
          <p14:tracePt t="48021" x="1079500" y="1301750"/>
          <p14:tracePt t="48038" x="1060450" y="1314450"/>
          <p14:tracePt t="48054" x="1035050" y="1327150"/>
          <p14:tracePt t="48057" x="1022350" y="1339850"/>
          <p14:tracePt t="48072" x="1009650" y="1339850"/>
          <p14:tracePt t="48090" x="990600" y="1346200"/>
          <p14:tracePt t="48201" x="984250" y="1352550"/>
          <p14:tracePt t="48386" x="984250" y="1346200"/>
          <p14:tracePt t="48393" x="984250" y="1339850"/>
          <p14:tracePt t="48410" x="984250" y="1333500"/>
          <p14:tracePt t="48481" x="984250" y="1327150"/>
          <p14:tracePt t="48489" x="984250" y="1314450"/>
          <p14:tracePt t="48745" x="990600" y="1308100"/>
          <p14:tracePt t="48857" x="996950" y="1308100"/>
          <p14:tracePt t="48930" x="1003300" y="1308100"/>
          <p14:tracePt t="48946" x="1009650" y="1314450"/>
          <p14:tracePt t="49017" x="1022350" y="1327150"/>
          <p14:tracePt t="49035" x="1041400" y="1346200"/>
          <p14:tracePt t="49042" x="1047750" y="1352550"/>
          <p14:tracePt t="49058" x="1054100" y="1365250"/>
          <p14:tracePt t="49071" x="1060450" y="1371600"/>
          <p14:tracePt t="49113" x="1060450" y="1377950"/>
          <p14:tracePt t="49122" x="1060450" y="1384300"/>
          <p14:tracePt t="49155" x="1060450" y="1397000"/>
          <p14:tracePt t="49162" x="1060450" y="1403350"/>
          <p14:tracePt t="49193" x="1060450" y="1422400"/>
          <p14:tracePt t="49210" x="1060450" y="1435100"/>
          <p14:tracePt t="49233" x="1060450" y="1441450"/>
          <p14:tracePt t="49241" x="1060450" y="1454150"/>
          <p14:tracePt t="49300" x="1054100" y="1460500"/>
          <p14:tracePt t="49306" x="1047750" y="1466850"/>
          <p14:tracePt t="49323" x="1041400" y="1473200"/>
          <p14:tracePt t="49339" x="1022350" y="1473200"/>
          <p14:tracePt t="49355" x="1009650" y="1473200"/>
          <p14:tracePt t="49372" x="1003300" y="1473200"/>
          <p14:tracePt t="49417" x="996950" y="1473200"/>
          <p14:tracePt t="49426" x="984250" y="1466850"/>
          <p14:tracePt t="49441" x="984250" y="1454150"/>
          <p14:tracePt t="49455" x="977900" y="1454150"/>
          <p14:tracePt t="49471" x="971550" y="1447800"/>
          <p14:tracePt t="49537" x="965200" y="1441450"/>
          <p14:tracePt t="49545" x="965200" y="1428750"/>
          <p14:tracePt t="49564" x="958850" y="1422400"/>
          <p14:tracePt t="49577" x="958850" y="1416050"/>
          <p14:tracePt t="49588" x="958850" y="1409700"/>
          <p14:tracePt t="49604" x="958850" y="1390650"/>
          <p14:tracePt t="49621" x="958850" y="1377950"/>
          <p14:tracePt t="49638" x="958850" y="1365250"/>
          <p14:tracePt t="49654" x="958850" y="1339850"/>
          <p14:tracePt t="49671" x="958850" y="1327150"/>
          <p14:tracePt t="49687" x="965200" y="1320800"/>
          <p14:tracePt t="49704" x="971550" y="1308100"/>
          <p14:tracePt t="49725" x="984250" y="1289050"/>
          <p14:tracePt t="49739" x="1003300" y="1282700"/>
          <p14:tracePt t="49755" x="1041400" y="1270000"/>
          <p14:tracePt t="49771" x="1060450" y="1250950"/>
          <p14:tracePt t="49791" x="1085850" y="1250950"/>
          <p14:tracePt t="49794" x="1111250" y="1244600"/>
          <p14:tracePt t="49805" x="1136650" y="1238250"/>
          <p14:tracePt t="49825" x="1181100" y="1238250"/>
          <p14:tracePt t="49837" x="1200150" y="1238250"/>
          <p14:tracePt t="49859" x="1250950" y="1238250"/>
          <p14:tracePt t="49871" x="1263650" y="1244600"/>
          <p14:tracePt t="49914" x="1270000" y="1250950"/>
          <p14:tracePt t="49923" x="1282700" y="1257300"/>
          <p14:tracePt t="49939" x="1295400" y="1289050"/>
          <p14:tracePt t="49957" x="1308100" y="1320800"/>
          <p14:tracePt t="49971" x="1320800" y="1352550"/>
          <p14:tracePt t="49989" x="1320800" y="1377950"/>
          <p14:tracePt t="50005" x="1320800" y="1384300"/>
          <p14:tracePt t="50021" x="1320800" y="1390650"/>
          <p14:tracePt t="50038" x="1320800" y="1397000"/>
          <p14:tracePt t="50055" x="1314450" y="1409700"/>
          <p14:tracePt t="50058" x="1301750" y="1409700"/>
          <p14:tracePt t="50071" x="1276350" y="1409700"/>
          <p14:tracePt t="50088" x="1244600" y="1428750"/>
          <p14:tracePt t="50092" x="1238250" y="1428750"/>
          <p14:tracePt t="50104" x="1225550" y="1428750"/>
          <p14:tracePt t="50123" x="1200150" y="1428750"/>
          <p14:tracePt t="50138" x="1181100" y="1435100"/>
          <p14:tracePt t="50154" x="1149350" y="1435100"/>
          <p14:tracePt t="50171" x="1117600" y="1435100"/>
          <p14:tracePt t="50188" x="1104900" y="1435100"/>
          <p14:tracePt t="50204" x="1092200" y="1428750"/>
          <p14:tracePt t="50242" x="1085850" y="1422400"/>
          <p14:tracePt t="50255" x="1073150" y="1416050"/>
          <p14:tracePt t="50271" x="1060450" y="1397000"/>
          <p14:tracePt t="50290" x="1035050" y="1365250"/>
          <p14:tracePt t="50307" x="1028700" y="1365250"/>
          <p14:tracePt t="50338" x="1028700" y="1346200"/>
          <p14:tracePt t="50347" x="1035050" y="1339850"/>
          <p14:tracePt t="50356" x="1041400" y="1327150"/>
          <p14:tracePt t="50372" x="1060450" y="1308100"/>
          <p14:tracePt t="50388" x="1079500" y="1295400"/>
          <p14:tracePt t="50404" x="1098550" y="1295400"/>
          <p14:tracePt t="50421" x="1117600" y="1276350"/>
          <p14:tracePt t="50438" x="1123950" y="1276350"/>
          <p14:tracePt t="50454" x="1143000" y="1276350"/>
          <p14:tracePt t="50471" x="1149350" y="1276350"/>
          <p14:tracePt t="50488" x="1155700" y="1276350"/>
          <p14:tracePt t="50515" x="1168400" y="1276350"/>
          <p14:tracePt t="50530" x="1181100" y="1282700"/>
          <p14:tracePt t="50540" x="1193800" y="1289050"/>
          <p14:tracePt t="50555" x="1206500" y="1327150"/>
          <p14:tracePt t="50571" x="1219200" y="1358900"/>
          <p14:tracePt t="50588" x="1225550" y="1371600"/>
          <p14:tracePt t="50605" x="1225550" y="1403350"/>
          <p14:tracePt t="50621" x="1225550" y="1422400"/>
          <p14:tracePt t="50638" x="1225550" y="1441450"/>
          <p14:tracePt t="50655" x="1219200" y="1454150"/>
          <p14:tracePt t="50658" x="1212850" y="1454150"/>
          <p14:tracePt t="50671" x="1206500" y="1460500"/>
          <p14:tracePt t="50690" x="1168400" y="1466850"/>
          <p14:tracePt t="50708" x="1143000" y="1466850"/>
          <p14:tracePt t="50723" x="1123950" y="1466850"/>
          <p14:tracePt t="50742" x="1098550" y="1466850"/>
          <p14:tracePt t="50754" x="1092200" y="1466850"/>
          <p14:tracePt t="50774" x="1085850" y="1466850"/>
          <p14:tracePt t="50788" x="1073150" y="1454150"/>
          <p14:tracePt t="50808" x="1060450" y="1435100"/>
          <p14:tracePt t="50811" x="1054100" y="1428750"/>
          <p14:tracePt t="50822" x="1047750" y="1403350"/>
          <p14:tracePt t="50843" x="1047750" y="1346200"/>
          <p14:tracePt t="50854" x="1047750" y="1327150"/>
          <p14:tracePt t="50874" x="1047750" y="1308100"/>
          <p14:tracePt t="50890" x="1054100" y="1295400"/>
          <p14:tracePt t="50907" x="1066800" y="1289050"/>
          <p14:tracePt t="50924" x="1073150" y="1282700"/>
          <p14:tracePt t="50940" x="1085850" y="1276350"/>
          <p14:tracePt t="50955" x="1104900" y="1276350"/>
          <p14:tracePt t="50973" x="1143000" y="1276350"/>
          <p14:tracePt t="50988" x="1155700" y="1276350"/>
          <p14:tracePt t="51005" x="1174750" y="1276350"/>
          <p14:tracePt t="51010" x="1193800" y="1282700"/>
          <p14:tracePt t="51038" x="1212850" y="1289050"/>
          <p14:tracePt t="51042" x="1212850" y="1295400"/>
          <p14:tracePt t="51054" x="1231900" y="1308100"/>
          <p14:tracePt t="51071" x="1244600" y="1320800"/>
          <p14:tracePt t="51074" x="1244600" y="1339850"/>
          <p14:tracePt t="51090" x="1250950" y="1358900"/>
          <p14:tracePt t="51106" x="1250950" y="1371600"/>
          <p14:tracePt t="51122" x="1250950" y="1390650"/>
          <p14:tracePt t="51139" x="1250950" y="1409700"/>
          <p14:tracePt t="51156" x="1238250" y="1428750"/>
          <p14:tracePt t="51172" x="1219200" y="1428750"/>
          <p14:tracePt t="51188" x="1200150" y="1435100"/>
          <p14:tracePt t="51204" x="1187450" y="1435100"/>
          <p14:tracePt t="51221" x="1168400" y="1435100"/>
          <p14:tracePt t="51239" x="1162050" y="1435100"/>
          <p14:tracePt t="51243" x="1149350" y="1435100"/>
          <p14:tracePt t="51258" x="1143000" y="1435100"/>
          <p14:tracePt t="51271" x="1130300" y="1428750"/>
          <p14:tracePt t="51288" x="1117600" y="1416050"/>
          <p14:tracePt t="51305" x="1098550" y="1403350"/>
          <p14:tracePt t="51323" x="1092200" y="1390650"/>
          <p14:tracePt t="51340" x="1092200" y="1377950"/>
          <p14:tracePt t="51355" x="1092200" y="1352550"/>
          <p14:tracePt t="51372" x="1098550" y="1320800"/>
          <p14:tracePt t="51388" x="1149350" y="1289050"/>
          <p14:tracePt t="51405" x="1181100" y="1289050"/>
          <p14:tracePt t="51409" x="1187450" y="1289050"/>
          <p14:tracePt t="51421" x="1200150" y="1289050"/>
          <p14:tracePt t="51438" x="1212850" y="1289050"/>
          <p14:tracePt t="51454" x="1225550" y="1289050"/>
          <p14:tracePt t="51471" x="1244600" y="1289050"/>
          <p14:tracePt t="51476" x="1263650" y="1295400"/>
          <p14:tracePt t="51491" x="1282700" y="1320800"/>
          <p14:tracePt t="51507" x="1301750" y="1358900"/>
          <p14:tracePt t="51523" x="1301750" y="1390650"/>
          <p14:tracePt t="51539" x="1301750" y="1403350"/>
          <p14:tracePt t="51555" x="1301750" y="1428750"/>
          <p14:tracePt t="51572" x="1301750" y="1447800"/>
          <p14:tracePt t="51588" x="1282700" y="1447800"/>
          <p14:tracePt t="51595" x="1263650" y="1460500"/>
          <p14:tracePt t="51604" x="1257300" y="1460500"/>
          <p14:tracePt t="51621" x="1238250" y="1460500"/>
          <p14:tracePt t="51638" x="1206500" y="1460500"/>
          <p14:tracePt t="51643" x="1187450" y="1460500"/>
          <p14:tracePt t="51655" x="1181100" y="1460500"/>
          <p14:tracePt t="51674" x="1136650" y="1454150"/>
          <p14:tracePt t="51688" x="1123950" y="1454150"/>
          <p14:tracePt t="51706" x="1104900" y="1428750"/>
          <p14:tracePt t="51725" x="1104900" y="1403350"/>
          <p14:tracePt t="51739" x="1104900" y="1384300"/>
          <p14:tracePt t="51758" x="1104900" y="1365250"/>
          <p14:tracePt t="51772" x="1130300" y="1314450"/>
          <p14:tracePt t="51791" x="1174750" y="1289050"/>
          <p14:tracePt t="51793" x="1187450" y="1282700"/>
          <p14:tracePt t="51805" x="1212850" y="1276350"/>
          <p14:tracePt t="51826" x="1250950" y="1276350"/>
          <p14:tracePt t="51827" x="1263650" y="1276350"/>
          <p14:tracePt t="51838" x="1276350" y="1276350"/>
          <p14:tracePt t="51857" x="1282700" y="1276350"/>
          <p14:tracePt t="51859" x="1295400" y="1276350"/>
          <p14:tracePt t="51872" x="1314450" y="1276350"/>
          <p14:tracePt t="51891" x="1333500" y="1308100"/>
          <p14:tracePt t="51906" x="1346200" y="1352550"/>
          <p14:tracePt t="51922" x="1346200" y="1390650"/>
          <p14:tracePt t="51940" x="1346200" y="1428750"/>
          <p14:tracePt t="51956" x="1339850" y="1447800"/>
          <p14:tracePt t="51972" x="1314450" y="1466850"/>
          <p14:tracePt t="51989" x="1289050" y="1473200"/>
          <p14:tracePt t="52005" x="1263650" y="1479550"/>
          <p14:tracePt t="52021" x="1238250" y="1479550"/>
          <p14:tracePt t="52039" x="1200150" y="1479550"/>
          <p14:tracePt t="52055" x="1168400" y="1479550"/>
          <p14:tracePt t="52059" x="1155700" y="1479550"/>
          <p14:tracePt t="52071" x="1143000" y="1460500"/>
          <p14:tracePt t="52090" x="1098550" y="1403350"/>
          <p14:tracePt t="52106" x="1079500" y="1358900"/>
          <p14:tracePt t="52123" x="1079500" y="1327150"/>
          <p14:tracePt t="52139" x="1079500" y="1301750"/>
          <p14:tracePt t="52155" x="1123950" y="1282700"/>
          <p14:tracePt t="52171" x="1200150" y="1257300"/>
          <p14:tracePt t="52188" x="1250950" y="1257300"/>
          <p14:tracePt t="52205" x="1276350" y="1257300"/>
          <p14:tracePt t="52222" x="1289050" y="1257300"/>
          <p14:tracePt t="52226" x="1295400" y="1257300"/>
          <p14:tracePt t="52243" x="1301750" y="1257300"/>
          <p14:tracePt t="52254" x="1308100" y="1263650"/>
          <p14:tracePt t="52271" x="1314450" y="1289050"/>
          <p14:tracePt t="52288" x="1314450" y="1327150"/>
          <p14:tracePt t="52292" x="1314450" y="1352550"/>
          <p14:tracePt t="52304" x="1301750" y="1371600"/>
          <p14:tracePt t="52323" x="1257300" y="1397000"/>
          <p14:tracePt t="52339" x="1231900" y="1409700"/>
          <p14:tracePt t="52356" x="1187450" y="1409700"/>
          <p14:tracePt t="52372" x="1174750" y="1409700"/>
          <p14:tracePt t="52388" x="1168400" y="1409700"/>
          <p14:tracePt t="52405" x="1149350" y="1397000"/>
          <p14:tracePt t="52421" x="1130300" y="1339850"/>
          <p14:tracePt t="52438" x="1123950" y="1276350"/>
          <p14:tracePt t="52455" x="1130300" y="1250950"/>
          <p14:tracePt t="52458" x="1168400" y="1225550"/>
          <p14:tracePt t="52471" x="1212850" y="1219200"/>
          <p14:tracePt t="52491" x="1314450" y="1200150"/>
          <p14:tracePt t="52507" x="1327150" y="1200150"/>
          <p14:tracePt t="53050" x="1371600" y="1219200"/>
          <p14:tracePt t="53058" x="1460500" y="1263650"/>
          <p14:tracePt t="53072" x="1549400" y="1314450"/>
          <p14:tracePt t="53089" x="1689100" y="1409700"/>
          <p14:tracePt t="53093" x="1758950" y="1441450"/>
          <p14:tracePt t="53107" x="1828800" y="1479550"/>
          <p14:tracePt t="53122" x="1847850" y="1492250"/>
          <p14:tracePt t="53178" x="1860550" y="1498600"/>
          <p14:tracePt t="53195" x="1873250" y="1511300"/>
          <p14:tracePt t="53212" x="1879600" y="1517650"/>
          <p14:tracePt t="53291" x="0" y="0"/>
        </p14:tracePtLst>
        <p14:tracePtLst>
          <p14:tracePt t="55487" x="1930400" y="3886200"/>
          <p14:tracePt t="55564" x="1936750" y="3886200"/>
          <p14:tracePt t="55571" x="1936750" y="3879850"/>
          <p14:tracePt t="55589" x="1968500" y="3860800"/>
          <p14:tracePt t="55598" x="2000250" y="3835400"/>
          <p14:tracePt t="55606" x="2051050" y="3803650"/>
          <p14:tracePt t="55622" x="2101850" y="3765550"/>
          <p14:tracePt t="55639" x="2159000" y="3708400"/>
          <p14:tracePt t="55643" x="2197100" y="3689350"/>
          <p14:tracePt t="55658" x="2235200" y="3657600"/>
          <p14:tracePt t="55662" x="2266950" y="3632200"/>
          <p14:tracePt t="55672" x="2286000" y="3613150"/>
          <p14:tracePt t="55692" x="2298700" y="3600450"/>
          <p14:tracePt t="55705" x="2305050" y="3600450"/>
          <p14:tracePt t="55780" x="2311400" y="3600450"/>
          <p14:tracePt t="55790" x="2317750" y="3600450"/>
          <p14:tracePt t="55797" x="2324100" y="3600450"/>
          <p14:tracePt t="56156" x="2336800" y="3600450"/>
          <p14:tracePt t="56163" x="2349500" y="3606800"/>
          <p14:tracePt t="56180" x="2355850" y="3606800"/>
          <p14:tracePt t="56190" x="2362200" y="3613150"/>
          <p14:tracePt t="56252" x="2362200" y="3619500"/>
          <p14:tracePt t="56371" x="2362200" y="3625850"/>
          <p14:tracePt t="56396" x="2355850" y="3619500"/>
          <p14:tracePt t="56403" x="2355850" y="3613150"/>
          <p14:tracePt t="56415" x="2349500" y="3600450"/>
          <p14:tracePt t="56422" x="2349500" y="3581400"/>
          <p14:tracePt t="56439" x="2349500" y="3556000"/>
          <p14:tracePt t="56455" x="2349500" y="3498850"/>
          <p14:tracePt t="56460" x="2349500" y="3479800"/>
          <p14:tracePt t="56472" x="2355850" y="3454400"/>
          <p14:tracePt t="56489" x="2393950" y="3403600"/>
          <p14:tracePt t="56506" x="2451100" y="3340100"/>
          <p14:tracePt t="56510" x="2470150" y="3321050"/>
          <p14:tracePt t="56524" x="2508250" y="3295650"/>
          <p14:tracePt t="56543" x="2546350" y="3263900"/>
          <p14:tracePt t="56628" x="2552700" y="3263900"/>
          <p14:tracePt t="56636" x="2559050" y="3270250"/>
          <p14:tracePt t="56645" x="2571750" y="3308350"/>
          <p14:tracePt t="56656" x="2571750" y="3321050"/>
          <p14:tracePt t="56675" x="2571750" y="3384550"/>
          <p14:tracePt t="56678" x="2571750" y="3422650"/>
          <p14:tracePt t="56689" x="2571750" y="3435350"/>
          <p14:tracePt t="56708" x="2571750" y="3454400"/>
          <p14:tracePt t="56726" x="2571750" y="3460750"/>
          <p14:tracePt t="56744" x="2571750" y="3479800"/>
          <p14:tracePt t="56757" x="2559050" y="3498850"/>
          <p14:tracePt t="56775" x="2476500" y="3524250"/>
          <p14:tracePt t="56790" x="2381250" y="3543300"/>
          <p14:tracePt t="56808" x="2273300" y="3543300"/>
          <p14:tracePt t="56823" x="2203450" y="3543300"/>
          <p14:tracePt t="56840" x="2165350" y="3543300"/>
          <p14:tracePt t="56843" x="2152650" y="3543300"/>
          <p14:tracePt t="56856" x="2146300" y="3543300"/>
          <p14:tracePt t="56873" x="2114550" y="3543300"/>
          <p14:tracePt t="56876" x="2108200" y="3536950"/>
          <p14:tracePt t="56889" x="2082800" y="3517900"/>
          <p14:tracePt t="56908" x="2032000" y="3460750"/>
          <p14:tracePt t="56924" x="2032000" y="3448050"/>
          <p14:tracePt t="56941" x="2032000" y="3429000"/>
          <p14:tracePt t="56957" x="2051050" y="3365500"/>
          <p14:tracePt t="56973" x="2089150" y="3314700"/>
          <p14:tracePt t="56990" x="2165350" y="3289300"/>
          <p14:tracePt t="57006" x="2254250" y="3276600"/>
          <p14:tracePt t="57023" x="2330450" y="3276600"/>
          <p14:tracePt t="57040" x="2425700" y="3276600"/>
          <p14:tracePt t="57043" x="2476500" y="3276600"/>
          <p14:tracePt t="57056" x="2520950" y="3276600"/>
          <p14:tracePt t="57072" x="2571750" y="3282950"/>
          <p14:tracePt t="57076" x="2578100" y="3282950"/>
          <p14:tracePt t="57089" x="2584450" y="3282950"/>
          <p14:tracePt t="57115" x="2584450" y="3289300"/>
          <p14:tracePt t="57125" x="2590800" y="3308350"/>
          <p14:tracePt t="57141" x="2590800" y="3365500"/>
          <p14:tracePt t="57157" x="2590800" y="3409950"/>
          <p14:tracePt t="57173" x="2590800" y="3467100"/>
          <p14:tracePt t="57190" x="2590800" y="3473450"/>
          <p14:tracePt t="57206" x="2584450" y="3492500"/>
          <p14:tracePt t="57223" x="2578100" y="3492500"/>
          <p14:tracePt t="57240" x="2571750" y="3505200"/>
          <p14:tracePt t="57263" x="2540000" y="3517900"/>
          <p14:tracePt t="57268" x="2527300" y="3517900"/>
          <p14:tracePt t="57276" x="2508250" y="3517900"/>
          <p14:tracePt t="57291" x="2457450" y="3517900"/>
          <p14:tracePt t="57306" x="2444750" y="3517900"/>
          <p14:tracePt t="57309" x="2425700" y="3517900"/>
          <p14:tracePt t="57324" x="2393950" y="3517900"/>
          <p14:tracePt t="57341" x="2368550" y="3517900"/>
          <p14:tracePt t="57358" x="2355850" y="3517900"/>
          <p14:tracePt t="57373" x="2349500" y="3517900"/>
          <p14:tracePt t="57391" x="2343150" y="3511550"/>
          <p14:tracePt t="57429" x="2336800" y="3511550"/>
          <p14:tracePt t="57435" x="2336800" y="3505200"/>
          <p14:tracePt t="57444" x="2336800" y="3498850"/>
          <p14:tracePt t="57456" x="2330450" y="3479800"/>
          <p14:tracePt t="57472" x="2330450" y="3422650"/>
          <p14:tracePt t="57489" x="2336800" y="3390900"/>
          <p14:tracePt t="57496" x="2349500" y="3359150"/>
          <p14:tracePt t="57508" x="2374900" y="3327400"/>
          <p14:tracePt t="57525" x="2393950" y="3308350"/>
          <p14:tracePt t="57542" x="2438400" y="3302000"/>
          <p14:tracePt t="57557" x="2514600" y="3302000"/>
          <p14:tracePt t="57573" x="2559050" y="3302000"/>
          <p14:tracePt t="57590" x="2590800" y="3302000"/>
          <p14:tracePt t="57596" x="2603500" y="3302000"/>
          <p14:tracePt t="57628" x="2609850" y="3302000"/>
          <p14:tracePt t="57636" x="2609850" y="3308350"/>
          <p14:tracePt t="57644" x="2609850" y="3327400"/>
          <p14:tracePt t="57658" x="2622550" y="3340100"/>
          <p14:tracePt t="57661" x="2628900" y="3378200"/>
          <p14:tracePt t="57673" x="2628900" y="3390900"/>
          <p14:tracePt t="57694" x="2628900" y="3435350"/>
          <p14:tracePt t="57696" x="2628900" y="3454400"/>
          <p14:tracePt t="57706" x="2628900" y="3460750"/>
          <p14:tracePt t="57727" x="2628900" y="3479800"/>
          <p14:tracePt t="57741" x="2609850" y="3498850"/>
          <p14:tracePt t="57759" x="2590800" y="3511550"/>
          <p14:tracePt t="57773" x="2559050" y="3517900"/>
          <p14:tracePt t="57792" x="2533650" y="3517900"/>
          <p14:tracePt t="57806" x="2495550" y="3517900"/>
          <p14:tracePt t="57825" x="2451100" y="3517900"/>
          <p14:tracePt t="57828" x="2425700" y="3517900"/>
          <p14:tracePt t="57840" x="2406650" y="3517900"/>
          <p14:tracePt t="57856" x="2368550" y="3505200"/>
          <p14:tracePt t="57859" x="2355850" y="3486150"/>
          <p14:tracePt t="57872" x="2349500" y="3486150"/>
          <p14:tracePt t="57890" x="2330450" y="3467100"/>
          <p14:tracePt t="57916" x="2330450" y="3454400"/>
          <p14:tracePt t="57926" x="2330450" y="3435350"/>
          <p14:tracePt t="57942" x="2330450" y="3409950"/>
          <p14:tracePt t="57957" x="2330450" y="3390900"/>
          <p14:tracePt t="57973" x="2343150" y="3346450"/>
          <p14:tracePt t="57990" x="2368550" y="3327400"/>
          <p14:tracePt t="58007" x="2406650" y="3308350"/>
          <p14:tracePt t="58022" x="2463800" y="3295650"/>
          <p14:tracePt t="58039" x="2501900" y="3289300"/>
          <p14:tracePt t="58056" x="2540000" y="3289300"/>
          <p14:tracePt t="58060" x="2552700" y="3289300"/>
          <p14:tracePt t="58073" x="2565400" y="3289300"/>
          <p14:tracePt t="58092" x="2584450" y="3289300"/>
          <p14:tracePt t="58108" x="2590800" y="3289300"/>
          <p14:tracePt t="58125" x="2609850" y="3295650"/>
          <p14:tracePt t="58141" x="2641600" y="3333750"/>
          <p14:tracePt t="58157" x="2647950" y="3371850"/>
          <p14:tracePt t="58173" x="2654300" y="3403600"/>
          <p14:tracePt t="58189" x="2654300" y="3460750"/>
          <p14:tracePt t="58206" x="2654300" y="3505200"/>
          <p14:tracePt t="58223" x="2654300" y="3530600"/>
          <p14:tracePt t="58240" x="2654300" y="3556000"/>
          <p14:tracePt t="58256" x="2635250" y="3568700"/>
          <p14:tracePt t="58262" x="2628900" y="3575050"/>
          <p14:tracePt t="58272" x="2609850" y="3575050"/>
          <p14:tracePt t="58292" x="2533650" y="3575050"/>
          <p14:tracePt t="58306" x="2514600" y="3575050"/>
          <p14:tracePt t="58324" x="2438400" y="3575050"/>
          <p14:tracePt t="58342" x="2413000" y="3575050"/>
          <p14:tracePt t="58357" x="2393950" y="3575050"/>
          <p14:tracePt t="58373" x="2368550" y="3556000"/>
          <p14:tracePt t="58390" x="2362200" y="3524250"/>
          <p14:tracePt t="58406" x="2355850" y="3492500"/>
          <p14:tracePt t="58423" x="2355850" y="3448050"/>
          <p14:tracePt t="58439" x="2355850" y="3416300"/>
          <p14:tracePt t="58456" x="2374900" y="3378200"/>
          <p14:tracePt t="58460" x="2400300" y="3352800"/>
          <p14:tracePt t="58473" x="2413000" y="3333750"/>
          <p14:tracePt t="58492" x="2495550" y="3295650"/>
          <p14:tracePt t="58508" x="2552700" y="3282950"/>
          <p14:tracePt t="58525" x="2578100" y="3282950"/>
          <p14:tracePt t="58544" x="2590800" y="3282950"/>
          <p14:tracePt t="58557" x="2622550" y="3282950"/>
          <p14:tracePt t="58574" x="2711450" y="3346450"/>
          <p14:tracePt t="58590" x="2794000" y="3416300"/>
          <p14:tracePt t="58607" x="2813050" y="3435350"/>
          <p14:tracePt t="58623" x="2819400" y="3448050"/>
          <p14:tracePt t="58642" x="2819400" y="3467100"/>
          <p14:tracePt t="58656" x="2819400" y="3479800"/>
          <p14:tracePt t="58678" x="2724150" y="3587750"/>
          <p14:tracePt t="58691" x="2647950" y="3638550"/>
          <p14:tracePt t="58709" x="2533650" y="3676650"/>
          <p14:tracePt t="58725" x="2482850" y="3683000"/>
          <p14:tracePt t="58744" x="2444750" y="3683000"/>
          <p14:tracePt t="58748" x="2406650" y="3676650"/>
          <p14:tracePt t="58758" x="2381250" y="3657600"/>
          <p14:tracePt t="58774" x="2311400" y="3575050"/>
          <p14:tracePt t="58790" x="2247900" y="3498850"/>
          <p14:tracePt t="58807" x="2209800" y="3422650"/>
          <p14:tracePt t="58823" x="2203450" y="3403600"/>
          <p14:tracePt t="58840" x="2203450" y="3384550"/>
          <p14:tracePt t="58857" x="2209800" y="3340100"/>
          <p14:tracePt t="58873" x="2247900" y="3321050"/>
          <p14:tracePt t="58877" x="2298700" y="3295650"/>
          <p14:tracePt t="58892" x="2400300" y="3257550"/>
          <p14:tracePt t="58906" x="2470150" y="3232150"/>
          <p14:tracePt t="58909" x="2540000" y="3225800"/>
          <p14:tracePt t="58925" x="2641600" y="3219450"/>
          <p14:tracePt t="58942" x="2679700" y="3219450"/>
          <p14:tracePt t="58980" x="2692400" y="3219450"/>
          <p14:tracePt t="58989" x="2698750" y="3232150"/>
          <p14:tracePt t="58996" x="2698750" y="3270250"/>
          <p14:tracePt t="59007" x="2698750" y="3302000"/>
          <p14:tracePt t="59023" x="2698750" y="3327400"/>
          <p14:tracePt t="59039" x="2698750" y="3359150"/>
          <p14:tracePt t="59045" x="2679700" y="3378200"/>
          <p14:tracePt t="59056" x="2660650" y="3384550"/>
          <p14:tracePt t="59073" x="2628900" y="3397250"/>
          <p14:tracePt t="59078" x="2609850" y="3397250"/>
          <p14:tracePt t="59090" x="2584450" y="3397250"/>
          <p14:tracePt t="59107" x="2552700" y="3397250"/>
          <p14:tracePt t="59110" x="2546350" y="3397250"/>
          <p14:tracePt t="59125" x="2527300" y="3397250"/>
          <p14:tracePt t="59141" x="2520950" y="3397250"/>
          <p14:tracePt t="59157" x="2501900" y="3384550"/>
          <p14:tracePt t="59173" x="2489200" y="3333750"/>
          <p14:tracePt t="59190" x="2489200" y="3321050"/>
          <p14:tracePt t="59207" x="2501900" y="3289300"/>
          <p14:tracePt t="59223" x="2571750" y="3276600"/>
          <p14:tracePt t="59240" x="2647950" y="3276600"/>
          <p14:tracePt t="59256" x="2686050" y="3276600"/>
          <p14:tracePt t="59290" x="2692400" y="3276600"/>
          <p14:tracePt t="59308" x="2705100" y="3295650"/>
          <p14:tracePt t="59325" x="2705100" y="3359150"/>
          <p14:tracePt t="59341" x="2705100" y="3448050"/>
          <p14:tracePt t="59357" x="2673350" y="3498850"/>
          <p14:tracePt t="59374" x="2647950" y="3524250"/>
          <p14:tracePt t="59391" x="2616200" y="3543300"/>
          <p14:tracePt t="59407" x="2590800" y="3543300"/>
          <p14:tracePt t="59423" x="2578100" y="3543300"/>
          <p14:tracePt t="59467" x="2571750" y="3543300"/>
          <p14:tracePt t="59476" x="2565400" y="3543300"/>
          <p14:tracePt t="59494" x="2559050" y="3536950"/>
          <p14:tracePt t="59508" x="2552700" y="3505200"/>
          <p14:tracePt t="59525" x="2571750" y="3460750"/>
          <p14:tracePt t="59541" x="2692400" y="3435350"/>
          <p14:tracePt t="59557" x="2844800" y="3429000"/>
          <p14:tracePt t="59573" x="3003550" y="3429000"/>
          <p14:tracePt t="59590" x="3060700" y="3429000"/>
          <p14:tracePt t="59636" x="3060700" y="3435350"/>
          <p14:tracePt t="59643" x="3035300" y="3435350"/>
          <p14:tracePt t="59657" x="2984500" y="3435350"/>
          <p14:tracePt t="59659" x="0" y="0"/>
        </p14:tracePtLst>
        <p14:tracePtLst>
          <p14:tracePt t="60519" x="4108450" y="4025900"/>
          <p14:tracePt t="60622" x="4038600" y="4006850"/>
          <p14:tracePt t="60629" x="3968750" y="4006850"/>
          <p14:tracePt t="60644" x="3765550" y="4006850"/>
          <p14:tracePt t="60657" x="3663950" y="4006850"/>
          <p14:tracePt t="60678" x="3543300" y="3994150"/>
          <p14:tracePt t="60679" x="3524250" y="3987800"/>
          <p14:tracePt t="60724" x="3536950" y="3987800"/>
          <p14:tracePt t="60732" x="3594100" y="3987800"/>
          <p14:tracePt t="60745" x="3702050" y="4000500"/>
          <p14:tracePt t="60759" x="3911600" y="4000500"/>
          <p14:tracePt t="60778" x="4171950" y="4000500"/>
          <p14:tracePt t="60781" x="4273550" y="4000500"/>
          <p14:tracePt t="60791" x="4330700" y="4000500"/>
          <p14:tracePt t="60808" x="4343400" y="4000500"/>
          <p14:tracePt t="60845" x="4330700" y="4000500"/>
          <p14:tracePt t="60854" x="4311650" y="4000500"/>
          <p14:tracePt t="60862" x="4267200" y="3994150"/>
          <p14:tracePt t="60874" x="4235450" y="3994150"/>
          <p14:tracePt t="60890" x="4191000" y="3987800"/>
          <p14:tracePt t="60949" x="4222750" y="4000500"/>
          <p14:tracePt t="60956" x="4279900" y="4006850"/>
          <p14:tracePt t="60974" x="4432300" y="4051300"/>
          <p14:tracePt t="60991" x="4584700" y="4083050"/>
          <p14:tracePt t="61007" x="4610100" y="4089400"/>
          <p14:tracePt t="61039" x="4597400" y="4089400"/>
          <p14:tracePt t="61046" x="4540250" y="4089400"/>
          <p14:tracePt t="61057" x="4464050" y="4089400"/>
          <p14:tracePt t="61074" x="4286250" y="4089400"/>
          <p14:tracePt t="61078" x="4178300" y="4089400"/>
          <p14:tracePt t="61091" x="4133850" y="4089400"/>
          <p14:tracePt t="61106" x="4114800" y="4083050"/>
          <p14:tracePt t="61142" x="4133850" y="4095750"/>
          <p14:tracePt t="61148" x="4191000" y="4114800"/>
          <p14:tracePt t="61160" x="4248150" y="4140200"/>
          <p14:tracePt t="61175" x="4349750" y="4184650"/>
          <p14:tracePt t="61190" x="4413250" y="4210050"/>
          <p14:tracePt t="61206" x="4419600" y="4216400"/>
          <p14:tracePt t="61229" x="4368800" y="4216400"/>
          <p14:tracePt t="61240" x="4305300" y="4216400"/>
          <p14:tracePt t="61257" x="4165600" y="4216400"/>
          <p14:tracePt t="61274" x="4114800" y="4216400"/>
          <p14:tracePt t="61278" x="4102100" y="4216400"/>
          <p14:tracePt t="61309" x="4108450" y="4222750"/>
          <p14:tracePt t="61317" x="4146550" y="4235450"/>
          <p14:tracePt t="61326" x="4216400" y="4260850"/>
          <p14:tracePt t="61342" x="4400550" y="4343400"/>
          <p14:tracePt t="61357" x="4597400" y="4406900"/>
          <p14:tracePt t="61374" x="4673600" y="4457700"/>
          <p14:tracePt t="61421" x="4654550" y="4457700"/>
          <p14:tracePt t="61430" x="4622800" y="4457700"/>
          <p14:tracePt t="61441" x="4603750" y="4457700"/>
          <p14:tracePt t="61458" x="4591050" y="4457700"/>
          <p14:tracePt t="61473" x="4578350" y="4457700"/>
          <p14:tracePt t="61542" x="4591050" y="4464050"/>
          <p14:tracePt t="61549" x="4597400" y="4464050"/>
          <p14:tracePt t="61561" x="4603750" y="4464050"/>
          <p14:tracePt t="61622" x="4584700" y="4464050"/>
          <p14:tracePt t="61629" x="4533900" y="4464050"/>
          <p14:tracePt t="61641" x="4483100" y="4464050"/>
          <p14:tracePt t="61660" x="4375150" y="4451350"/>
          <p14:tracePt t="61701" x="4381500" y="4451350"/>
          <p14:tracePt t="61709" x="4387850" y="4451350"/>
          <p14:tracePt t="61728" x="4432300" y="4464050"/>
          <p14:tracePt t="61743" x="4502150" y="4483100"/>
          <p14:tracePt t="61760" x="4610100" y="4502150"/>
          <p14:tracePt t="61765" x="4654550" y="4508500"/>
          <p14:tracePt t="61776" x="4679950" y="4514850"/>
          <p14:tracePt t="61791" x="4686300" y="4521200"/>
          <p14:tracePt t="62364" x="0" y="0"/>
        </p14:tracePtLst>
        <p14:tracePtLst>
          <p14:tracePt t="67641" x="5905500" y="5295900"/>
          <p14:tracePt t="67870" x="5924550" y="5295900"/>
          <p14:tracePt t="67878" x="5956300" y="5295900"/>
          <p14:tracePt t="67893" x="6000750" y="5295900"/>
          <p14:tracePt t="67895" x="6038850" y="5295900"/>
          <p14:tracePt t="67908" x="6102350" y="5295900"/>
          <p14:tracePt t="67927" x="6273800" y="5283200"/>
          <p14:tracePt t="67943" x="6375400" y="5283200"/>
          <p14:tracePt t="67960" x="6432550" y="5283200"/>
          <p14:tracePt t="67977" x="6457950" y="5283200"/>
          <p14:tracePt t="68064" x="6451600" y="5289550"/>
          <p14:tracePt t="68071" x="6413500" y="5289550"/>
          <p14:tracePt t="68080" x="6369050" y="5314950"/>
          <p14:tracePt t="68094" x="6235700" y="5346700"/>
          <p14:tracePt t="68108" x="6191250" y="5346700"/>
          <p14:tracePt t="68125" x="6127750" y="5359400"/>
          <p14:tracePt t="68198" x="6127750" y="5365750"/>
          <p14:tracePt t="68207" x="6153150" y="5365750"/>
          <p14:tracePt t="68217" x="6197600" y="5372100"/>
          <p14:tracePt t="68225" x="6229350" y="5372100"/>
          <p14:tracePt t="68242" x="6407150" y="5391150"/>
          <p14:tracePt t="68259" x="6527800" y="5416550"/>
          <p14:tracePt t="68265" x="6540500" y="5416550"/>
          <p14:tracePt t="68327" x="6521450" y="5416550"/>
          <p14:tracePt t="68334" x="6496050" y="5416550"/>
          <p14:tracePt t="68345" x="6464300" y="5416550"/>
          <p14:tracePt t="68360" x="6350000" y="5416550"/>
          <p14:tracePt t="68377" x="6210300" y="5416550"/>
          <p14:tracePt t="68392" x="6165850" y="5416550"/>
          <p14:tracePt t="68455" x="6191250" y="5416550"/>
          <p14:tracePt t="68464" x="6248400" y="5422900"/>
          <p14:tracePt t="68475" x="6305550" y="5441950"/>
          <p14:tracePt t="68492" x="6496050" y="5467350"/>
          <p14:tracePt t="68510" x="6699250" y="5499100"/>
          <p14:tracePt t="68515" x="6762750" y="5524500"/>
          <p14:tracePt t="68525" x="6781800" y="5524500"/>
          <p14:tracePt t="68566" x="6756400" y="5518150"/>
          <p14:tracePt t="68576" x="6718300" y="5511800"/>
          <p14:tracePt t="68592" x="6642100" y="5505450"/>
          <p14:tracePt t="68611" x="6546850" y="5499100"/>
          <p14:tracePt t="68625" x="6527800" y="5486400"/>
          <p14:tracePt t="68680" x="6559550" y="5492750"/>
          <p14:tracePt t="68687" x="6578600" y="5499100"/>
          <p14:tracePt t="68696" x="6654800" y="5505450"/>
          <p14:tracePt t="68711" x="6794500" y="5530850"/>
          <p14:tracePt t="68727" x="6965950" y="5556250"/>
          <p14:tracePt t="68744" x="7029450" y="5556250"/>
          <p14:tracePt t="68798" x="7010400" y="5556250"/>
          <p14:tracePt t="68809" x="6985000" y="5556250"/>
          <p14:tracePt t="68816" x="6940550" y="5556250"/>
          <p14:tracePt t="68825" x="6896100" y="5556250"/>
          <p14:tracePt t="68842" x="6750050" y="5556250"/>
          <p14:tracePt t="68859" x="6629400" y="5556250"/>
          <p14:tracePt t="68875" x="6623050" y="5556250"/>
          <p14:tracePt t="68905" x="6623050" y="5575300"/>
          <p14:tracePt t="68913" x="6629400" y="5600700"/>
          <p14:tracePt t="68925" x="6673850" y="5607050"/>
          <p14:tracePt t="68944" x="6800850" y="5651500"/>
          <p14:tracePt t="68960" x="6870700" y="5676900"/>
          <p14:tracePt t="68975" x="6883400" y="5676900"/>
          <p14:tracePt t="69008" x="6883400" y="5683250"/>
          <p14:tracePt t="69015" x="6864350" y="5689600"/>
          <p14:tracePt t="69026" x="6819900" y="5689600"/>
          <p14:tracePt t="69042" x="6699250" y="5702300"/>
          <p14:tracePt t="69059" x="6604000" y="5702300"/>
          <p14:tracePt t="69076" x="6527800" y="5702300"/>
          <p14:tracePt t="69111" x="6521450" y="5715000"/>
          <p14:tracePt t="69120" x="6521450" y="5727700"/>
          <p14:tracePt t="69128" x="6546850" y="5746750"/>
          <p14:tracePt t="69144" x="6648450" y="5797550"/>
          <p14:tracePt t="69160" x="6807200" y="5880100"/>
          <p14:tracePt t="69176" x="6972300" y="5962650"/>
          <p14:tracePt t="69192" x="7054850" y="6013450"/>
          <p14:tracePt t="69209" x="7061200" y="6013450"/>
          <p14:tracePt t="69248" x="7035800" y="6013450"/>
          <p14:tracePt t="69256" x="6991350" y="6013450"/>
          <p14:tracePt t="69267" x="6959600" y="6013450"/>
          <p14:tracePt t="69275" x="6908800" y="6013450"/>
          <p14:tracePt t="69292" x="6788150" y="6026150"/>
          <p14:tracePt t="69309" x="6635750" y="6045200"/>
          <p14:tracePt t="69313" x="6591300" y="6070600"/>
          <p14:tracePt t="69325" x="6534150" y="6089650"/>
          <p14:tracePt t="69344" x="6521450" y="6102350"/>
          <p14:tracePt t="69361" x="6521450" y="6134100"/>
          <p14:tracePt t="69377" x="6578600" y="6178550"/>
          <p14:tracePt t="69392" x="6661150" y="6229350"/>
          <p14:tracePt t="69409" x="6775450" y="6286500"/>
          <p14:tracePt t="69425" x="6819900" y="6292850"/>
          <p14:tracePt t="69498" x="6800850" y="6292850"/>
          <p14:tracePt t="69504" x="6762750" y="6292850"/>
          <p14:tracePt t="69512" x="6737350" y="6292850"/>
          <p14:tracePt t="69525" x="6699250" y="6292850"/>
          <p14:tracePt t="69544" x="6521450" y="6292850"/>
          <p14:tracePt t="69562" x="6470650" y="6292850"/>
          <p14:tracePt t="69608" x="6477000" y="6292850"/>
          <p14:tracePt t="69616" x="6534150" y="6299200"/>
          <p14:tracePt t="69628" x="6584950" y="6305550"/>
          <p14:tracePt t="69642" x="6737350" y="6305550"/>
          <p14:tracePt t="69661" x="6927850" y="6305550"/>
          <p14:tracePt t="69662" x="6991350" y="6305550"/>
          <p14:tracePt t="69675" x="7010400" y="6305550"/>
          <p14:tracePt t="69694" x="7016750" y="6305550"/>
          <p14:tracePt t="69712" x="7016750" y="6286500"/>
          <p14:tracePt t="69728" x="6927850" y="6248400"/>
          <p14:tracePt t="69744" x="6705600" y="6153150"/>
          <p14:tracePt t="69761" x="6496050" y="6070600"/>
          <p14:tracePt t="69776" x="6311900" y="6019800"/>
          <p14:tracePt t="69793" x="6248400" y="5994400"/>
          <p14:tracePt t="69816" x="6242050" y="5994400"/>
          <p14:tracePt t="69826" x="6242050" y="5988050"/>
          <p14:tracePt t="69842" x="6362700" y="5956300"/>
          <p14:tracePt t="69859" x="6559550" y="5905500"/>
          <p14:tracePt t="69863" x="6667500" y="5886450"/>
          <p14:tracePt t="69876" x="6794500" y="5880100"/>
          <p14:tracePt t="69895" x="6953250" y="5848350"/>
          <p14:tracePt t="69912" x="6959600" y="5842000"/>
          <p14:tracePt t="69928" x="6959600" y="5835650"/>
          <p14:tracePt t="69944" x="6902450" y="5791200"/>
          <p14:tracePt t="69961" x="6750050" y="5746750"/>
          <p14:tracePt t="69977" x="6597650" y="5715000"/>
          <p14:tracePt t="69993" x="6451600" y="5664200"/>
          <p14:tracePt t="70009" x="6445250" y="5651500"/>
          <p14:tracePt t="70040" x="6445250" y="5645150"/>
          <p14:tracePt t="70047" x="6483350" y="5638800"/>
          <p14:tracePt t="70059" x="6527800" y="5632450"/>
          <p14:tracePt t="70076" x="6629400" y="5619750"/>
          <p14:tracePt t="70092" x="6680200" y="5607050"/>
          <p14:tracePt t="70095" x="6686550" y="5600700"/>
          <p14:tracePt t="70128" x="6686550" y="5594350"/>
          <p14:tracePt t="70136" x="6673850" y="5575300"/>
          <p14:tracePt t="70145" x="6648450" y="5562600"/>
          <p14:tracePt t="70161" x="6489700" y="5511800"/>
          <p14:tracePt t="70177" x="6280150" y="5410200"/>
          <p14:tracePt t="70193" x="6089650" y="5308600"/>
          <p14:tracePt t="70209" x="6057900" y="5283200"/>
          <p14:tracePt t="70243" x="6076950" y="5283200"/>
          <p14:tracePt t="70259" x="6248400" y="5276850"/>
          <p14:tracePt t="70276" x="6451600" y="5276850"/>
          <p14:tracePt t="70279" x="6546850" y="5264150"/>
          <p14:tracePt t="70293" x="6635750" y="5264150"/>
          <p14:tracePt t="70308" x="6756400" y="5251450"/>
          <p14:tracePt t="70325" x="6762750" y="5251450"/>
          <p14:tracePt t="70329" x="6769100" y="5245100"/>
          <p14:tracePt t="71304" x="6762750" y="5245100"/>
          <p14:tracePt t="71312" x="6756400" y="5245100"/>
          <p14:tracePt t="71330" x="6750050" y="5245100"/>
          <p14:tracePt t="71360" x="6743700" y="5245100"/>
          <p14:tracePt t="71377" x="6743700" y="5264150"/>
          <p14:tracePt t="71384" x="6743700" y="5276850"/>
          <p14:tracePt t="71393" x="6769100" y="5308600"/>
          <p14:tracePt t="71409" x="6819900" y="5334000"/>
          <p14:tracePt t="71425" x="6838950" y="5346700"/>
          <p14:tracePt t="71472" x="6832600" y="5346700"/>
          <p14:tracePt t="71480" x="6800850" y="5340350"/>
          <p14:tracePt t="71497" x="6705600" y="5340350"/>
          <p14:tracePt t="71509" x="6648450" y="5340350"/>
          <p14:tracePt t="71528" x="6572250" y="5340350"/>
          <p14:tracePt t="71531" x="6559550" y="5340350"/>
          <p14:tracePt t="71551" x="6553200" y="5340350"/>
          <p14:tracePt t="71568" x="6553200" y="5384800"/>
          <p14:tracePt t="71579" x="6584950" y="5441950"/>
          <p14:tracePt t="71596" x="6762750" y="5549900"/>
          <p14:tracePt t="71609" x="6915150" y="5632450"/>
          <p14:tracePt t="71628" x="7029450" y="5689600"/>
          <p14:tracePt t="71642" x="7035800" y="5689600"/>
          <p14:tracePt t="71665" x="7023100" y="5689600"/>
          <p14:tracePt t="71676" x="7004050" y="5683250"/>
          <p14:tracePt t="71693" x="6946900" y="5670550"/>
          <p14:tracePt t="71695" x="6921500" y="5664200"/>
          <p14:tracePt t="71709" x="6902450" y="5664200"/>
          <p14:tracePt t="71725" x="6851650" y="5664200"/>
          <p14:tracePt t="71729" x="6838950" y="5664200"/>
          <p14:tracePt t="71743" x="6832600" y="5664200"/>
          <p14:tracePt t="71768" x="6826250" y="5664200"/>
          <p14:tracePt t="71779" x="6838950" y="5689600"/>
          <p14:tracePt t="71793" x="6896100" y="5759450"/>
          <p14:tracePt t="71810" x="6953250" y="5797550"/>
          <p14:tracePt t="71825" x="6959600" y="5803900"/>
          <p14:tracePt t="71857" x="6959600" y="5810250"/>
          <p14:tracePt t="71865" x="6940550" y="5810250"/>
          <p14:tracePt t="71876" x="6889750" y="5810250"/>
          <p14:tracePt t="71893" x="6750050" y="5816600"/>
          <p14:tracePt t="71897" x="6686550" y="5822950"/>
          <p14:tracePt t="71909" x="6591300" y="5842000"/>
          <p14:tracePt t="71925" x="6445250" y="5873750"/>
          <p14:tracePt t="71929" x="6426200" y="5880100"/>
          <p14:tracePt t="71944" x="6407150" y="5899150"/>
          <p14:tracePt t="71961" x="6400800" y="5943600"/>
          <p14:tracePt t="71977" x="6400800" y="6019800"/>
          <p14:tracePt t="71993" x="6477000" y="6178550"/>
          <p14:tracePt t="72009" x="6559550" y="6311900"/>
          <p14:tracePt t="72025" x="6629400" y="6381750"/>
          <p14:tracePt t="72042" x="6635750" y="6394450"/>
          <p14:tracePt t="72080" x="6616700" y="6394450"/>
          <p14:tracePt t="72093" x="6597650" y="6394450"/>
          <p14:tracePt t="72109" x="6565900" y="6394450"/>
          <p14:tracePt t="72126" x="6553200" y="6394450"/>
          <p14:tracePt t="72129" x="6546850" y="6394450"/>
          <p14:tracePt t="72343" x="0" y="0"/>
        </p14:tracePtLst>
        <p14:tracePtLst>
          <p14:tracePt t="72432" x="6546850" y="6394450"/>
          <p14:tracePt t="72464" x="0" y="0"/>
        </p14:tracePtLst>
        <p14:tracePtLst>
          <p14:tracePt t="74780" x="5283200" y="5632450"/>
          <p14:tracePt t="74944" x="5283200" y="5638800"/>
          <p14:tracePt t="74952" x="5302250" y="5638800"/>
          <p14:tracePt t="74962" x="5334000" y="5651500"/>
          <p14:tracePt t="74978" x="5378450" y="5657850"/>
          <p14:tracePt t="74993" x="5422900" y="5657850"/>
          <p14:tracePt t="75010" x="5461000" y="5657850"/>
          <p14:tracePt t="75027" x="5480050" y="5657850"/>
          <p14:tracePt t="75108" x="5499100" y="5657850"/>
          <p14:tracePt t="75117" x="5575300" y="5657850"/>
          <p14:tracePt t="75127" x="5607050" y="5657850"/>
          <p14:tracePt t="75143" x="5727700" y="5676900"/>
          <p14:tracePt t="75160" x="5861050" y="5676900"/>
          <p14:tracePt t="75176" x="5969000" y="5683250"/>
          <p14:tracePt t="75180" x="6026150" y="5683250"/>
          <p14:tracePt t="75194" x="6057900" y="5683250"/>
          <p14:tracePt t="75210" x="6146800" y="5683250"/>
          <p14:tracePt t="75216" x="6165850" y="5676900"/>
          <p14:tracePt t="75227" x="6223000" y="5676900"/>
          <p14:tracePt t="75245" x="6343650" y="5676900"/>
          <p14:tracePt t="75261" x="6457950" y="5676900"/>
          <p14:tracePt t="75278" x="6553200" y="5676900"/>
          <p14:tracePt t="75294" x="6642100" y="5676900"/>
          <p14:tracePt t="75310" x="6724650" y="5676900"/>
          <p14:tracePt t="75327" x="6788150" y="5676900"/>
          <p14:tracePt t="75344" x="6870700" y="5676900"/>
          <p14:tracePt t="75364" x="6985000" y="5651500"/>
          <p14:tracePt t="75366" x="7035800" y="5638800"/>
          <p14:tracePt t="75377" x="7105650" y="5632450"/>
          <p14:tracePt t="75397" x="7302500" y="5568950"/>
          <p14:tracePt t="75412" x="7353300" y="5556250"/>
          <p14:tracePt t="75430" x="7467600" y="5556250"/>
          <p14:tracePt t="75445" x="7512050" y="5556250"/>
          <p14:tracePt t="75464" x="7556500" y="5549900"/>
          <p14:tracePt t="75478" x="7575550" y="5549900"/>
          <p14:tracePt t="75496" x="7594600" y="5543550"/>
          <p14:tracePt t="75511" x="7620000" y="5530850"/>
          <p14:tracePt t="75528" x="7645400" y="5530850"/>
          <p14:tracePt t="75543" x="7664450" y="5530850"/>
          <p14:tracePt t="75560" x="7677150" y="5530850"/>
          <p14:tracePt t="75576" x="7696200" y="5530850"/>
          <p14:tracePt t="75594" x="7708900" y="5530850"/>
          <p14:tracePt t="75612" x="7715250" y="5530850"/>
          <p14:tracePt t="75626" x="7721600" y="5530850"/>
          <p14:tracePt t="75645" x="7734300" y="5530850"/>
          <p14:tracePt t="75659" x="7740650" y="5530850"/>
          <p14:tracePt t="75740" x="7747000" y="5530850"/>
          <p14:tracePt t="75748" x="7759700" y="5530850"/>
          <p14:tracePt t="75759" x="7785100" y="5524500"/>
          <p14:tracePt t="75776" x="7804150" y="5524500"/>
          <p14:tracePt t="75793" x="7848600" y="5524500"/>
          <p14:tracePt t="75797" x="7874000" y="5518150"/>
          <p14:tracePt t="75812" x="7886700" y="5518150"/>
          <p14:tracePt t="75826" x="7905750" y="5511800"/>
          <p14:tracePt t="75971" x="0" y="0"/>
        </p14:tracePtLst>
        <p14:tracePtLst>
          <p14:tracePt t="80858" x="8026400" y="5556250"/>
          <p14:tracePt t="80970" x="8026400" y="5562600"/>
          <p14:tracePt t="80982" x="8013700" y="5575300"/>
          <p14:tracePt t="80995" x="7994650" y="5600700"/>
          <p14:tracePt t="81011" x="7962900" y="5626100"/>
          <p14:tracePt t="81016" x="7931150" y="5651500"/>
          <p14:tracePt t="81030" x="7905750" y="5670550"/>
          <p14:tracePt t="81047" x="7899400" y="5670550"/>
          <p14:tracePt t="81065" x="7893050" y="5676900"/>
          <p14:tracePt t="81232" x="7893050" y="5683250"/>
          <p14:tracePt t="81326" x="0" y="0"/>
        </p14:tracePtLst>
      </p14:laserTraceLst>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4577</TotalTime>
  <Words>2901</Words>
  <Application>Microsoft Office PowerPoint</Application>
  <PresentationFormat>On-screen Show (4:3)</PresentationFormat>
  <Paragraphs>647</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Composition concepts in SystemC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 concepts in SystemC</dc:title>
  <dc:creator>Shreyas Ramakrishna</dc:creator>
  <cp:lastModifiedBy>Shreyas Ramakrishna</cp:lastModifiedBy>
  <cp:revision>49</cp:revision>
  <dcterms:created xsi:type="dcterms:W3CDTF">2018-02-24T15:47:24Z</dcterms:created>
  <dcterms:modified xsi:type="dcterms:W3CDTF">2018-02-27T21:36:08Z</dcterms:modified>
</cp:coreProperties>
</file>