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69"/>
  </p:notesMasterIdLst>
  <p:sldIdLst>
    <p:sldId id="256" r:id="rId2"/>
    <p:sldId id="257" r:id="rId3"/>
    <p:sldId id="258" r:id="rId4"/>
    <p:sldId id="259" r:id="rId5"/>
    <p:sldId id="260" r:id="rId6"/>
    <p:sldId id="261" r:id="rId7"/>
    <p:sldId id="283" r:id="rId8"/>
    <p:sldId id="284" r:id="rId9"/>
    <p:sldId id="333" r:id="rId10"/>
    <p:sldId id="343" r:id="rId11"/>
    <p:sldId id="334" r:id="rId12"/>
    <p:sldId id="350" r:id="rId13"/>
    <p:sldId id="336" r:id="rId14"/>
    <p:sldId id="337" r:id="rId15"/>
    <p:sldId id="338" r:id="rId16"/>
    <p:sldId id="339" r:id="rId17"/>
    <p:sldId id="340" r:id="rId18"/>
    <p:sldId id="341" r:id="rId19"/>
    <p:sldId id="347" r:id="rId20"/>
    <p:sldId id="342" r:id="rId21"/>
    <p:sldId id="345" r:id="rId22"/>
    <p:sldId id="346" r:id="rId23"/>
    <p:sldId id="348" r:id="rId24"/>
    <p:sldId id="349" r:id="rId25"/>
    <p:sldId id="344" r:id="rId26"/>
    <p:sldId id="286" r:id="rId27"/>
    <p:sldId id="285" r:id="rId28"/>
    <p:sldId id="287" r:id="rId29"/>
    <p:sldId id="322" r:id="rId30"/>
    <p:sldId id="323" r:id="rId31"/>
    <p:sldId id="290" r:id="rId32"/>
    <p:sldId id="306" r:id="rId33"/>
    <p:sldId id="288" r:id="rId34"/>
    <p:sldId id="307" r:id="rId35"/>
    <p:sldId id="308" r:id="rId36"/>
    <p:sldId id="309" r:id="rId37"/>
    <p:sldId id="310" r:id="rId38"/>
    <p:sldId id="291" r:id="rId39"/>
    <p:sldId id="289" r:id="rId40"/>
    <p:sldId id="325" r:id="rId41"/>
    <p:sldId id="326" r:id="rId42"/>
    <p:sldId id="327" r:id="rId43"/>
    <p:sldId id="328" r:id="rId44"/>
    <p:sldId id="329" r:id="rId45"/>
    <p:sldId id="292" r:id="rId46"/>
    <p:sldId id="293" r:id="rId47"/>
    <p:sldId id="294" r:id="rId48"/>
    <p:sldId id="295" r:id="rId49"/>
    <p:sldId id="296" r:id="rId50"/>
    <p:sldId id="297" r:id="rId51"/>
    <p:sldId id="298" r:id="rId52"/>
    <p:sldId id="299" r:id="rId53"/>
    <p:sldId id="301" r:id="rId54"/>
    <p:sldId id="305" r:id="rId55"/>
    <p:sldId id="304" r:id="rId56"/>
    <p:sldId id="303" r:id="rId57"/>
    <p:sldId id="311" r:id="rId58"/>
    <p:sldId id="312" r:id="rId59"/>
    <p:sldId id="313" r:id="rId60"/>
    <p:sldId id="314" r:id="rId61"/>
    <p:sldId id="315" r:id="rId62"/>
    <p:sldId id="316" r:id="rId63"/>
    <p:sldId id="317" r:id="rId64"/>
    <p:sldId id="318" r:id="rId65"/>
    <p:sldId id="319" r:id="rId66"/>
    <p:sldId id="320" r:id="rId67"/>
    <p:sldId id="321" r:id="rId68"/>
  </p:sldIdLst>
  <p:sldSz cx="9144000" cy="5143500" type="screen16x9"/>
  <p:notesSz cx="6858000" cy="9144000"/>
  <p:embeddedFontLst>
    <p:embeddedFont>
      <p:font typeface="Titillium Web ExtraLight" charset="0"/>
      <p:regular r:id="rId70"/>
      <p:bold r:id="rId71"/>
      <p:italic r:id="rId72"/>
      <p:boldItalic r:id="rId73"/>
    </p:embeddedFont>
    <p:embeddedFont>
      <p:font typeface="Titillium Web"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A171CC7-A9B3-4B8F-99E4-074429BB8603}">
  <a:tblStyle styleId="{CA171CC7-A9B3-4B8F-99E4-074429BB860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8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5.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7" name="Shape 7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Shape 7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2" name="Shape 7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1" name="Shape 7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9" name="Shape 7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5" name="Shape 8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Shape 12"/>
          <p:cNvGrpSpPr/>
          <p:nvPr/>
        </p:nvGrpSpPr>
        <p:grpSpPr>
          <a:xfrm>
            <a:off x="28550" y="2196764"/>
            <a:ext cx="9094048" cy="2946825"/>
            <a:chOff x="28544" y="3514688"/>
            <a:chExt cx="9094048" cy="1628800"/>
          </a:xfrm>
        </p:grpSpPr>
        <p:sp>
          <p:nvSpPr>
            <p:cNvPr id="13" name="Shape 13"/>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 name="Shape 14"/>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 name="Shape 15"/>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 name="Shape 16"/>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 name="Shape 17"/>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 name="Shape 18"/>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 name="Shape 19"/>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 name="Shape 20"/>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 name="Shape 21"/>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22"/>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 name="Shape 23"/>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 name="Shape 24"/>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 name="Shape 25"/>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 name="Shape 26"/>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 name="Shape 27"/>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 name="Shape 28"/>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 name="Shape 29"/>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 name="Shape 30"/>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 name="Shape 31"/>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 name="Shape 32"/>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 name="Shape 33"/>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 name="Shape 34"/>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 name="Shape 35"/>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 name="Shape 36"/>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 name="Shape 37"/>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 name="Shape 38"/>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 name="Shape 39"/>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 name="Shape 40"/>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 name="Shape 41"/>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 name="Shape 42"/>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 name="Shape 43"/>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 name="Shape 44"/>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 name="Shape 45"/>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46" name="Shape 46"/>
          <p:cNvGrpSpPr/>
          <p:nvPr/>
        </p:nvGrpSpPr>
        <p:grpSpPr>
          <a:xfrm>
            <a:off x="28550" y="3359978"/>
            <a:ext cx="9094048" cy="1783611"/>
            <a:chOff x="28544" y="4157632"/>
            <a:chExt cx="9094048" cy="985856"/>
          </a:xfrm>
        </p:grpSpPr>
        <p:sp>
          <p:nvSpPr>
            <p:cNvPr id="47" name="Shape 47"/>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 name="Shape 48"/>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 name="Shape 49"/>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 name="Shape 50"/>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 name="Shape 51"/>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2" name="Shape 52"/>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3" name="Shape 53"/>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 name="Shape 54"/>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5" name="Shape 55"/>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6" name="Shape 56"/>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7" name="Shape 57"/>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8" name="Shape 58"/>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 name="Shape 59"/>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 name="Shape 60"/>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1" name="Shape 61"/>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2" name="Shape 62"/>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 name="Shape 63"/>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4" name="Shape 64"/>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 name="Shape 65"/>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6" name="Shape 66"/>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7" name="Shape 67"/>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9" name="Shape 69"/>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 name="Shape 70"/>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 name="Shape 71"/>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2" name="Shape 72"/>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3" name="Shape 73"/>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 name="Shape 74"/>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 name="Shape 75"/>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 name="Shape 76"/>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 name="Shape 77"/>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 name="Shape 78"/>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 name="Shape 79"/>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0" name="Shape 80"/>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 name="Shape 81"/>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 name="Shape 82"/>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3" name="Shape 83"/>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 name="Shape 84"/>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5" name="Shape 85"/>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6" name="Shape 86"/>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 name="Shape 87"/>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8" name="Shape 88"/>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 name="Shape 89"/>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 name="Shape 90"/>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 name="Shape 91"/>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 name="Shape 92"/>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 name="Shape 93"/>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 name="Shape 94"/>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 name="Shape 95"/>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 name="Shape 96"/>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 name="Shape 97"/>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 name="Shape 98"/>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 name="Shape 99"/>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 name="Shape 100"/>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 name="Shape 101"/>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 name="Shape 102"/>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 name="Shape 103"/>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4" name="Shape 104"/>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 name="Shape 105"/>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 name="Shape 106"/>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 name="Shape 107"/>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 name="Shape 108"/>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 name="Shape 109"/>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 name="Shape 110"/>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 name="Shape 111"/>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 name="Shape 112"/>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13" name="Shape 113"/>
          <p:cNvSpPr/>
          <p:nvPr/>
        </p:nvSpPr>
        <p:spPr>
          <a:xfrm>
            <a:off x="0" y="2229988"/>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Shape 116"/>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a:endParaRPr/>
          </a:p>
        </p:txBody>
      </p:sp>
      <p:grpSp>
        <p:nvGrpSpPr>
          <p:cNvPr id="117" name="Shape 117"/>
          <p:cNvGrpSpPr/>
          <p:nvPr/>
        </p:nvGrpSpPr>
        <p:grpSpPr>
          <a:xfrm>
            <a:off x="28550" y="2196764"/>
            <a:ext cx="9094048" cy="2946825"/>
            <a:chOff x="28544" y="3514688"/>
            <a:chExt cx="9094048" cy="1628800"/>
          </a:xfrm>
        </p:grpSpPr>
        <p:sp>
          <p:nvSpPr>
            <p:cNvPr id="118" name="Shape 118"/>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 name="Shape 119"/>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 name="Shape 120"/>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 name="Shape 121"/>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 name="Shape 122"/>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 name="Shape 123"/>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 name="Shape 124"/>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 name="Shape 126"/>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 name="Shape 127"/>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 name="Shape 128"/>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 name="Shape 129"/>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 name="Shape 130"/>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 name="Shape 131"/>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 name="Shape 132"/>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 name="Shape 133"/>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 name="Shape 134"/>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 name="Shape 135"/>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 name="Shape 136"/>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 name="Shape 137"/>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 name="Shape 138"/>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 name="Shape 139"/>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 name="Shape 140"/>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 name="Shape 141"/>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 name="Shape 142"/>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 name="Shape 143"/>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 name="Shape 144"/>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 name="Shape 145"/>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 name="Shape 146"/>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 name="Shape 147"/>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 name="Shape 148"/>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 name="Shape 149"/>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 name="Shape 150"/>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51" name="Shape 151"/>
          <p:cNvGrpSpPr/>
          <p:nvPr/>
        </p:nvGrpSpPr>
        <p:grpSpPr>
          <a:xfrm>
            <a:off x="28550" y="3359978"/>
            <a:ext cx="9094048" cy="1783611"/>
            <a:chOff x="28544" y="4157632"/>
            <a:chExt cx="9094048" cy="985856"/>
          </a:xfrm>
        </p:grpSpPr>
        <p:sp>
          <p:nvSpPr>
            <p:cNvPr id="152" name="Shape 152"/>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 name="Shape 154"/>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 name="Shape 155"/>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6" name="Shape 156"/>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 name="Shape 158"/>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 name="Shape 159"/>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 name="Shape 160"/>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 name="Shape 161"/>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 name="Shape 162"/>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 name="Shape 163"/>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 name="Shape 164"/>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 name="Shape 165"/>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 name="Shape 166"/>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 name="Shape 167"/>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 name="Shape 168"/>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 name="Shape 169"/>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 name="Shape 170"/>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 name="Shape 171"/>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 name="Shape 172"/>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 name="Shape 173"/>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 name="Shape 174"/>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 name="Shape 175"/>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 name="Shape 176"/>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 name="Shape 177"/>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 name="Shape 178"/>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 name="Shape 179"/>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 name="Shape 180"/>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 name="Shape 181"/>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 name="Shape 182"/>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 name="Shape 183"/>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4" name="Shape 184"/>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5" name="Shape 185"/>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6" name="Shape 186"/>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7" name="Shape 187"/>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8" name="Shape 188"/>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9" name="Shape 189"/>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0" name="Shape 190"/>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1" name="Shape 191"/>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2" name="Shape 192"/>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3" name="Shape 193"/>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4" name="Shape 194"/>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5" name="Shape 195"/>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6" name="Shape 196"/>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7" name="Shape 197"/>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8" name="Shape 198"/>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9" name="Shape 199"/>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0" name="Shape 200"/>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1" name="Shape 201"/>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2" name="Shape 202"/>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3" name="Shape 203"/>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4" name="Shape 204"/>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5" name="Shape 205"/>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6" name="Shape 206"/>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7" name="Shape 207"/>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8" name="Shape 208"/>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9" name="Shape 209"/>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0" name="Shape 210"/>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1" name="Shape 211"/>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2" name="Shape 212"/>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 name="Shape 213"/>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 name="Shape 214"/>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 name="Shape 215"/>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 name="Shape 216"/>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 name="Shape 217"/>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Shape 219"/>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 name="Shape 220"/>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Shape 2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dirty="0"/>
          </a:p>
        </p:txBody>
      </p:sp>
      <p:sp>
        <p:nvSpPr>
          <p:cNvPr id="222" name="Shape 222"/>
          <p:cNvSpPr/>
          <p:nvPr/>
        </p:nvSpPr>
        <p:spPr>
          <a:xfrm>
            <a:off x="0" y="401188"/>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Shape 224"/>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 name="Shape 2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dirty="0"/>
          </a:p>
        </p:txBody>
      </p:sp>
      <p:grpSp>
        <p:nvGrpSpPr>
          <p:cNvPr id="226" name="Shape 226"/>
          <p:cNvGrpSpPr/>
          <p:nvPr/>
        </p:nvGrpSpPr>
        <p:grpSpPr>
          <a:xfrm>
            <a:off x="28550" y="3850565"/>
            <a:ext cx="9094048" cy="1293104"/>
            <a:chOff x="28544" y="3514688"/>
            <a:chExt cx="9094048" cy="1628800"/>
          </a:xfrm>
        </p:grpSpPr>
        <p:sp>
          <p:nvSpPr>
            <p:cNvPr id="227" name="Shape 227"/>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 name="Shape 228"/>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 name="Shape 229"/>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 name="Shape 230"/>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 name="Shape 231"/>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 name="Shape 232"/>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 name="Shape 233"/>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 name="Shape 234"/>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 name="Shape 235"/>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 name="Shape 236"/>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 name="Shape 237"/>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 name="Shape 238"/>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 name="Shape 239"/>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0" name="Shape 240"/>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1" name="Shape 241"/>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2" name="Shape 242"/>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3" name="Shape 243"/>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4" name="Shape 244"/>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5" name="Shape 245"/>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6" name="Shape 246"/>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7" name="Shape 247"/>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8" name="Shape 248"/>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9" name="Shape 249"/>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0" name="Shape 250"/>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1" name="Shape 251"/>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2" name="Shape 252"/>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3" name="Shape 253"/>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4" name="Shape 254"/>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5" name="Shape 255"/>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6" name="Shape 256"/>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7" name="Shape 257"/>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8" name="Shape 258"/>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9" name="Shape 259"/>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260" name="Shape 260"/>
          <p:cNvGrpSpPr/>
          <p:nvPr/>
        </p:nvGrpSpPr>
        <p:grpSpPr>
          <a:xfrm>
            <a:off x="28550" y="4360998"/>
            <a:ext cx="9094048" cy="782671"/>
            <a:chOff x="28544" y="4157632"/>
            <a:chExt cx="9094048" cy="985856"/>
          </a:xfrm>
        </p:grpSpPr>
        <p:sp>
          <p:nvSpPr>
            <p:cNvPr id="261" name="Shape 261"/>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2" name="Shape 262"/>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3" name="Shape 263"/>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4" name="Shape 264"/>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5" name="Shape 265"/>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6" name="Shape 266"/>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7" name="Shape 267"/>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8" name="Shape 268"/>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9" name="Shape 269"/>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0" name="Shape 270"/>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1" name="Shape 271"/>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2" name="Shape 272"/>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3" name="Shape 273"/>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4" name="Shape 274"/>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5" name="Shape 275"/>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6" name="Shape 276"/>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7" name="Shape 277"/>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8" name="Shape 278"/>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9" name="Shape 279"/>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0" name="Shape 280"/>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1" name="Shape 281"/>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2" name="Shape 282"/>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3" name="Shape 283"/>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4" name="Shape 284"/>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5" name="Shape 285"/>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6" name="Shape 286"/>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7" name="Shape 287"/>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8" name="Shape 288"/>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9" name="Shape 289"/>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0" name="Shape 290"/>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1" name="Shape 291"/>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2" name="Shape 292"/>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3" name="Shape 293"/>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4" name="Shape 294"/>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5" name="Shape 295"/>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 name="Shape 296"/>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 name="Shape 297"/>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 name="Shape 298"/>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 name="Shape 299"/>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 name="Shape 300"/>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 name="Shape 301"/>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 name="Shape 302"/>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 name="Shape 303"/>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 name="Shape 304"/>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 name="Shape 305"/>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 name="Shape 306"/>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 name="Shape 307"/>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 name="Shape 308"/>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 name="Shape 309"/>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 name="Shape 310"/>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 name="Shape 311"/>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 name="Shape 312"/>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 name="Shape 313"/>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 name="Shape 314"/>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 name="Shape 315"/>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 name="Shape 316"/>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 name="Shape 317"/>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 name="Shape 318"/>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 name="Shape 319"/>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 name="Shape 320"/>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 name="Shape 321"/>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 name="Shape 322"/>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 name="Shape 323"/>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 name="Shape 324"/>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 name="Shape 325"/>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 name="Shape 326"/>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327" name="Shape 327"/>
          <p:cNvSpPr/>
          <p:nvPr/>
        </p:nvSpPr>
        <p:spPr>
          <a:xfrm>
            <a:off x="0" y="3579000"/>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 name="Shape 32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Shape 329"/>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Shape 331"/>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 name="Shape 3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dirty="0"/>
          </a:p>
        </p:txBody>
      </p:sp>
      <p:sp>
        <p:nvSpPr>
          <p:cNvPr id="333" name="Shape 333"/>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Shape 334"/>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Shape 336"/>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337" name="Shape 337"/>
          <p:cNvGrpSpPr/>
          <p:nvPr/>
        </p:nvGrpSpPr>
        <p:grpSpPr>
          <a:xfrm>
            <a:off x="28550" y="3850565"/>
            <a:ext cx="9094048" cy="1293104"/>
            <a:chOff x="28544" y="3514688"/>
            <a:chExt cx="9094048" cy="1628800"/>
          </a:xfrm>
        </p:grpSpPr>
        <p:sp>
          <p:nvSpPr>
            <p:cNvPr id="338" name="Shape 338"/>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 name="Shape 339"/>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 name="Shape 340"/>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 name="Shape 341"/>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 name="Shape 342"/>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 name="Shape 343"/>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 name="Shape 344"/>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 name="Shape 345"/>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 name="Shape 346"/>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 name="Shape 347"/>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 name="Shape 348"/>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 name="Shape 349"/>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0" name="Shape 350"/>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1" name="Shape 351"/>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2" name="Shape 352"/>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3" name="Shape 353"/>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4" name="Shape 354"/>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5" name="Shape 355"/>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6" name="Shape 356"/>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7" name="Shape 357"/>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8" name="Shape 358"/>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9" name="Shape 359"/>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0" name="Shape 360"/>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1" name="Shape 361"/>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2" name="Shape 362"/>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3" name="Shape 363"/>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4" name="Shape 364"/>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5" name="Shape 365"/>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6" name="Shape 366"/>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7" name="Shape 367"/>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8" name="Shape 368"/>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9" name="Shape 369"/>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0" name="Shape 370"/>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371" name="Shape 371"/>
          <p:cNvGrpSpPr/>
          <p:nvPr/>
        </p:nvGrpSpPr>
        <p:grpSpPr>
          <a:xfrm>
            <a:off x="28550" y="4360998"/>
            <a:ext cx="9094048" cy="782671"/>
            <a:chOff x="28544" y="4157632"/>
            <a:chExt cx="9094048" cy="985856"/>
          </a:xfrm>
        </p:grpSpPr>
        <p:sp>
          <p:nvSpPr>
            <p:cNvPr id="372" name="Shape 372"/>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3" name="Shape 373"/>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4" name="Shape 374"/>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5" name="Shape 375"/>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6" name="Shape 376"/>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7" name="Shape 377"/>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8" name="Shape 378"/>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9" name="Shape 379"/>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0" name="Shape 380"/>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1" name="Shape 381"/>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2" name="Shape 382"/>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3" name="Shape 383"/>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4" name="Shape 384"/>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5" name="Shape 385"/>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6" name="Shape 386"/>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7" name="Shape 387"/>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8" name="Shape 388"/>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9" name="Shape 389"/>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0" name="Shape 390"/>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1" name="Shape 391"/>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2" name="Shape 392"/>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3" name="Shape 393"/>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4" name="Shape 394"/>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5" name="Shape 395"/>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6" name="Shape 396"/>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7" name="Shape 397"/>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8" name="Shape 398"/>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9" name="Shape 399"/>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0" name="Shape 400"/>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1" name="Shape 401"/>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2" name="Shape 402"/>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3" name="Shape 403"/>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4" name="Shape 404"/>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5" name="Shape 405"/>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6" name="Shape 406"/>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7" name="Shape 407"/>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8" name="Shape 408"/>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9" name="Shape 409"/>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0" name="Shape 410"/>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1" name="Shape 411"/>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2" name="Shape 412"/>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3" name="Shape 413"/>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4" name="Shape 414"/>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5" name="Shape 415"/>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6" name="Shape 416"/>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7" name="Shape 417"/>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8" name="Shape 418"/>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9" name="Shape 419"/>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0" name="Shape 420"/>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1" name="Shape 421"/>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2" name="Shape 422"/>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3" name="Shape 423"/>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4" name="Shape 424"/>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5" name="Shape 425"/>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6" name="Shape 426"/>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7" name="Shape 427"/>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8" name="Shape 428"/>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9" name="Shape 429"/>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0" name="Shape 430"/>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1" name="Shape 431"/>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2" name="Shape 432"/>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3" name="Shape 433"/>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4" name="Shape 434"/>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5" name="Shape 435"/>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6" name="Shape 436"/>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7" name="Shape 437"/>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438" name="Shape 438"/>
          <p:cNvSpPr/>
          <p:nvPr/>
        </p:nvSpPr>
        <p:spPr>
          <a:xfrm>
            <a:off x="0" y="3579000"/>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9" name="Shape 43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Shape 440"/>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Shape 441"/>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Shape 44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Shape 6"/>
          <p:cNvSpPr/>
          <p:nvPr/>
        </p:nvSpPr>
        <p:spPr>
          <a:xfrm>
            <a:off x="0" y="0"/>
            <a:ext cx="9144000" cy="5143488"/>
          </a:xfrm>
          <a:custGeom>
            <a:avLst/>
            <a:gdLst/>
            <a:ahLst/>
            <a:cxnLst/>
            <a:rect l="0" t="0" r="0" b="0"/>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 name="Shape 7"/>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a:endParaRPr/>
          </a:p>
        </p:txBody>
      </p:sp>
      <p:sp>
        <p:nvSpPr>
          <p:cNvPr id="8" name="Shape 8"/>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Shape 9"/>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reyas.ramakrishna@vanderbil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ASM.pdf"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web.eecs.umich.edu/gasm/intro.html"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Shape 779"/>
          <p:cNvSpPr txBox="1">
            <a:spLocks noGrp="1"/>
          </p:cNvSpPr>
          <p:nvPr>
            <p:ph type="ctrTitle"/>
          </p:nvPr>
        </p:nvSpPr>
        <p:spPr>
          <a:xfrm>
            <a:off x="685800" y="514350"/>
            <a:ext cx="7729200" cy="687659"/>
          </a:xfrm>
          <a:prstGeom prst="rect">
            <a:avLst/>
          </a:prstGeom>
        </p:spPr>
        <p:txBody>
          <a:bodyPr spcFirstLastPara="1" wrap="square" lIns="91425" tIns="91425" rIns="91425" bIns="91425" anchor="t" anchorCtr="0">
            <a:noAutofit/>
          </a:bodyPr>
          <a:lstStyle/>
          <a:p>
            <a:pPr algn="ctr"/>
            <a:r>
              <a:rPr lang="en-US" sz="2400" b="1" dirty="0" smtClean="0">
                <a:latin typeface="Times New Roman" pitchFamily="18" charset="0"/>
                <a:cs typeface="Times New Roman" pitchFamily="18" charset="0"/>
              </a:rPr>
              <a:t>Compositional concepts in </a:t>
            </a:r>
            <a:r>
              <a:rPr lang="en-US" sz="2400" b="1" dirty="0" smtClean="0">
                <a:latin typeface="Times New Roman" pitchFamily="18" charset="0"/>
                <a:cs typeface="Times New Roman" pitchFamily="18" charset="0"/>
              </a:rPr>
              <a:t>SystemC</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&amp;</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Exploring the expressive power of ASM</a:t>
            </a: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dirty="0" smtClean="0">
                <a:solidFill>
                  <a:schemeClr val="bg1"/>
                </a:solidFill>
                <a:latin typeface="Times New Roman" pitchFamily="18" charset="0"/>
                <a:ea typeface="Times New Roman"/>
                <a:cs typeface="Times New Roman" pitchFamily="18" charset="0"/>
                <a:sym typeface="Times New Roman"/>
              </a:rPr>
              <a:t> Seminar Part-2 </a:t>
            </a:r>
            <a:r>
              <a:rPr lang="en-US" sz="5400" dirty="0" smtClean="0">
                <a:solidFill>
                  <a:schemeClr val="bg1"/>
                </a:solidFill>
                <a:latin typeface="Times New Roman" pitchFamily="18" charset="0"/>
                <a:ea typeface="Times New Roman"/>
                <a:cs typeface="Times New Roman" pitchFamily="18" charset="0"/>
                <a:sym typeface="Times New Roman"/>
              </a:rPr>
              <a:t> </a:t>
            </a:r>
            <a:r>
              <a:rPr lang="en-US" sz="2000" dirty="0" smtClean="0">
                <a:solidFill>
                  <a:schemeClr val="bg1"/>
                </a:solidFill>
                <a:latin typeface="Times New Roman" pitchFamily="18" charset="0"/>
                <a:ea typeface="Times New Roman"/>
                <a:cs typeface="Times New Roman" pitchFamily="18" charset="0"/>
                <a:sym typeface="Times New Roman"/>
              </a:rPr>
              <a:t/>
            </a:r>
            <a:br>
              <a:rPr lang="en-US" sz="2000" dirty="0" smtClean="0">
                <a:solidFill>
                  <a:schemeClr val="bg1"/>
                </a:solidFill>
                <a:latin typeface="Times New Roman" pitchFamily="18" charset="0"/>
                <a:ea typeface="Times New Roman"/>
                <a:cs typeface="Times New Roman" pitchFamily="18" charset="0"/>
                <a:sym typeface="Times New Roman"/>
              </a:rPr>
            </a:br>
            <a:r>
              <a:rPr lang="en-US" sz="1800" dirty="0" smtClean="0">
                <a:solidFill>
                  <a:schemeClr val="bg1"/>
                </a:solidFill>
                <a:latin typeface="Times New Roman" pitchFamily="18" charset="0"/>
                <a:ea typeface="Times New Roman"/>
                <a:cs typeface="Times New Roman" pitchFamily="18" charset="0"/>
                <a:sym typeface="Times New Roman"/>
              </a:rPr>
              <a:t>Presented by:</a:t>
            </a:r>
            <a:br>
              <a:rPr lang="en-US" sz="1800" dirty="0" smtClean="0">
                <a:solidFill>
                  <a:schemeClr val="bg1"/>
                </a:solidFill>
                <a:latin typeface="Times New Roman" pitchFamily="18" charset="0"/>
                <a:ea typeface="Times New Roman"/>
                <a:cs typeface="Times New Roman" pitchFamily="18" charset="0"/>
                <a:sym typeface="Times New Roman"/>
              </a:rPr>
            </a:br>
            <a:r>
              <a:rPr lang="en-US" sz="1800" dirty="0" smtClean="0">
                <a:solidFill>
                  <a:schemeClr val="bg1"/>
                </a:solidFill>
                <a:latin typeface="Times New Roman" pitchFamily="18" charset="0"/>
                <a:ea typeface="Times New Roman"/>
                <a:cs typeface="Times New Roman" pitchFamily="18" charset="0"/>
                <a:sym typeface="Times New Roman"/>
              </a:rPr>
              <a:t>Shreyas Ramakrishna</a:t>
            </a:r>
            <a:r>
              <a:rPr lang="en-US" sz="1800" baseline="30000" dirty="0" smtClean="0">
                <a:solidFill>
                  <a:schemeClr val="bg1"/>
                </a:solidFill>
                <a:latin typeface="Times New Roman" pitchFamily="18" charset="0"/>
                <a:ea typeface="Times New Roman"/>
                <a:cs typeface="Times New Roman" pitchFamily="18" charset="0"/>
                <a:sym typeface="Times New Roman"/>
              </a:rPr>
              <a:t/>
            </a:r>
            <a:br>
              <a:rPr lang="en-US" sz="1800" baseline="30000" dirty="0" smtClean="0">
                <a:solidFill>
                  <a:schemeClr val="bg1"/>
                </a:solidFill>
                <a:latin typeface="Times New Roman" pitchFamily="18" charset="0"/>
                <a:ea typeface="Times New Roman"/>
                <a:cs typeface="Times New Roman" pitchFamily="18" charset="0"/>
                <a:sym typeface="Times New Roman"/>
              </a:rPr>
            </a:br>
            <a:r>
              <a:rPr lang="en-US" sz="1800" dirty="0" smtClean="0">
                <a:solidFill>
                  <a:schemeClr val="bg1"/>
                </a:solidFill>
                <a:latin typeface="Times New Roman" pitchFamily="18" charset="0"/>
                <a:ea typeface="Times New Roman"/>
                <a:cs typeface="Times New Roman" pitchFamily="18" charset="0"/>
                <a:sym typeface="Times New Roman"/>
                <a:hlinkClick r:id="rId3"/>
              </a:rPr>
              <a:t>shreyas.ramakrishna@vanderbilt.edu</a:t>
            </a:r>
            <a:r>
              <a:rPr lang="en-US" sz="1800" dirty="0" smtClean="0">
                <a:solidFill>
                  <a:schemeClr val="bg1"/>
                </a:solidFill>
                <a:latin typeface="Times New Roman" pitchFamily="18" charset="0"/>
                <a:ea typeface="Times New Roman"/>
                <a:cs typeface="Times New Roman" pitchFamily="18" charset="0"/>
                <a:sym typeface="Times New Roman"/>
              </a:rPr>
              <a:t/>
            </a:r>
            <a:br>
              <a:rPr lang="en-US" sz="1800" dirty="0" smtClean="0">
                <a:solidFill>
                  <a:schemeClr val="bg1"/>
                </a:solidFill>
                <a:latin typeface="Times New Roman" pitchFamily="18" charset="0"/>
                <a:ea typeface="Times New Roman"/>
                <a:cs typeface="Times New Roman" pitchFamily="18" charset="0"/>
                <a:sym typeface="Times New Roman"/>
              </a:rPr>
            </a:br>
            <a:r>
              <a:rPr lang="en-US" sz="1800" dirty="0" smtClean="0">
                <a:solidFill>
                  <a:schemeClr val="bg1"/>
                </a:solidFill>
                <a:latin typeface="Times New Roman" pitchFamily="18" charset="0"/>
                <a:ea typeface="Times New Roman"/>
                <a:cs typeface="Times New Roman" pitchFamily="18" charset="0"/>
                <a:sym typeface="Times New Roman"/>
              </a:rPr>
              <a:t/>
            </a:r>
            <a:br>
              <a:rPr lang="en-US" sz="1800" dirty="0" smtClean="0">
                <a:solidFill>
                  <a:schemeClr val="bg1"/>
                </a:solidFill>
                <a:latin typeface="Times New Roman" pitchFamily="18" charset="0"/>
                <a:ea typeface="Times New Roman"/>
                <a:cs typeface="Times New Roman" pitchFamily="18" charset="0"/>
                <a:sym typeface="Times New Roman"/>
              </a:rPr>
            </a:br>
            <a:r>
              <a:rPr lang="en-US" sz="2000" dirty="0" smtClean="0">
                <a:latin typeface="Times New Roman" pitchFamily="18" charset="0"/>
                <a:cs typeface="Times New Roman" pitchFamily="18" charset="0"/>
              </a:rPr>
              <a:t> CS 6377-01 (2018S)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Topics in Embedded Software and System</a:t>
            </a:r>
            <a:br>
              <a:rPr lang="en-US" sz="2000" dirty="0" smtClean="0">
                <a:latin typeface="Times New Roman" pitchFamily="18" charset="0"/>
                <a:cs typeface="Times New Roman" pitchFamily="18" charset="0"/>
              </a:rPr>
            </a:br>
            <a:r>
              <a:rPr lang="en-US" sz="2000" b="1" dirty="0" smtClean="0">
                <a:solidFill>
                  <a:srgbClr val="002060"/>
                </a:solidFill>
                <a:latin typeface="Times New Roman" pitchFamily="18" charset="0"/>
                <a:cs typeface="Times New Roman" pitchFamily="18" charset="0"/>
              </a:rPr>
              <a:t/>
            </a:r>
            <a:br>
              <a:rPr lang="en-US" sz="2000" b="1" dirty="0" smtClean="0">
                <a:solidFill>
                  <a:srgbClr val="002060"/>
                </a:solidFill>
                <a:latin typeface="Times New Roman" pitchFamily="18" charset="0"/>
                <a:cs typeface="Times New Roman" pitchFamily="18" charset="0"/>
              </a:rPr>
            </a:br>
            <a:r>
              <a:rPr lang="en-US" sz="2000" b="1" dirty="0" smtClean="0">
                <a:solidFill>
                  <a:srgbClr val="002060"/>
                </a:solidFill>
                <a:latin typeface="Times New Roman" pitchFamily="18" charset="0"/>
                <a:cs typeface="Times New Roman" pitchFamily="18" charset="0"/>
              </a:rPr>
              <a:t>April 12</a:t>
            </a:r>
            <a:r>
              <a:rPr lang="en-US" sz="2000" b="1" baseline="30000" dirty="0" smtClean="0">
                <a:solidFill>
                  <a:srgbClr val="002060"/>
                </a:solidFill>
                <a:latin typeface="Times New Roman" pitchFamily="18" charset="0"/>
                <a:cs typeface="Times New Roman" pitchFamily="18" charset="0"/>
              </a:rPr>
              <a:t>th</a:t>
            </a:r>
            <a:r>
              <a:rPr lang="en-US" sz="2000" b="1" dirty="0" smtClean="0">
                <a:solidFill>
                  <a:srgbClr val="002060"/>
                </a:solidFill>
                <a:latin typeface="Times New Roman" pitchFamily="18" charset="0"/>
                <a:cs typeface="Times New Roman" pitchFamily="18" charset="0"/>
              </a:rPr>
              <a:t>, 2018 </a:t>
            </a:r>
            <a:r>
              <a:rPr lang="en-US" sz="2000" dirty="0" smtClean="0">
                <a:solidFill>
                  <a:schemeClr val="bg1"/>
                </a:solidFill>
                <a:latin typeface="Times New Roman" pitchFamily="18" charset="0"/>
                <a:ea typeface="Times New Roman"/>
                <a:cs typeface="Times New Roman" pitchFamily="18" charset="0"/>
                <a:sym typeface="Times New Roman"/>
              </a:rPr>
              <a:t/>
            </a:r>
            <a:br>
              <a:rPr lang="en-US" sz="2000" dirty="0" smtClean="0">
                <a:solidFill>
                  <a:schemeClr val="bg1"/>
                </a:solidFill>
                <a:latin typeface="Times New Roman" pitchFamily="18" charset="0"/>
                <a:ea typeface="Times New Roman"/>
                <a:cs typeface="Times New Roman" pitchFamily="18" charset="0"/>
                <a:sym typeface="Times New Roman"/>
              </a:rPr>
            </a:br>
            <a:r>
              <a:rPr lang="en-US" sz="2000" dirty="0" smtClean="0">
                <a:solidFill>
                  <a:schemeClr val="bg1"/>
                </a:solidFill>
                <a:latin typeface="Times New Roman" pitchFamily="18" charset="0"/>
                <a:ea typeface="Times New Roman"/>
                <a:cs typeface="Times New Roman" pitchFamily="18" charset="0"/>
                <a:sym typeface="Times New Roman"/>
              </a:rPr>
              <a:t/>
            </a:r>
            <a:br>
              <a:rPr lang="en-US" sz="2000" dirty="0" smtClean="0">
                <a:solidFill>
                  <a:schemeClr val="bg1"/>
                </a:solidFill>
                <a:latin typeface="Times New Roman" pitchFamily="18" charset="0"/>
                <a:ea typeface="Times New Roman"/>
                <a:cs typeface="Times New Roman" pitchFamily="18" charset="0"/>
                <a:sym typeface="Times New Roman"/>
              </a:rPr>
            </a:br>
            <a:r>
              <a:rPr lang="en-US" sz="2000" dirty="0" smtClean="0">
                <a:solidFill>
                  <a:schemeClr val="dk1"/>
                </a:solidFill>
                <a:latin typeface="Times New Roman" pitchFamily="18" charset="0"/>
                <a:ea typeface="Times New Roman"/>
                <a:cs typeface="Times New Roman" pitchFamily="18" charset="0"/>
                <a:sym typeface="Times New Roman"/>
              </a:rPr>
              <a:t/>
            </a:r>
            <a:br>
              <a:rPr lang="en-US" sz="2000" dirty="0" smtClean="0">
                <a:solidFill>
                  <a:schemeClr val="dk1"/>
                </a:solidFill>
                <a:latin typeface="Times New Roman" pitchFamily="18" charset="0"/>
                <a:ea typeface="Times New Roman"/>
                <a:cs typeface="Times New Roman" pitchFamily="18" charset="0"/>
                <a:sym typeface="Times New Roman"/>
              </a:rPr>
            </a:br>
            <a:endParaRPr sz="2000" dirty="0">
              <a:latin typeface="Times New Roman" pitchFamily="18" charset="0"/>
              <a:cs typeface="Times New Roman" pitchFamily="18"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04800" y="3562350"/>
            <a:ext cx="1102854" cy="1422321"/>
          </a:xfrm>
          <a:prstGeom prst="rect">
            <a:avLst/>
          </a:prstGeom>
        </p:spPr>
      </p:pic>
      <p:pic>
        <p:nvPicPr>
          <p:cNvPr id="14338" name="Picture 2" descr="G:\vanderbilt\course work 2018\spring 2018\embedded system and software\seminar-part1\systm.jpg"/>
          <p:cNvPicPr>
            <a:picLocks noChangeAspect="1" noChangeArrowheads="1"/>
          </p:cNvPicPr>
          <p:nvPr/>
        </p:nvPicPr>
        <p:blipFill>
          <a:blip r:embed="rId5"/>
          <a:srcRect/>
          <a:stretch>
            <a:fillRect/>
          </a:stretch>
        </p:blipFill>
        <p:spPr bwMode="auto">
          <a:xfrm>
            <a:off x="7848600" y="3943350"/>
            <a:ext cx="1066800" cy="1066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Events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Events are key for an event-driven simulator like SystemC.</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An event is something that happens at a specific point in time.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An event has no value and no duration.</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Processes wait for an event by using a dynamic or static sensitivity.</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If an event occurs, and no processes are waiting to catch it, the event goes unnoticed.</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10</a:t>
            </a:fld>
            <a:endParaRPr dirty="0"/>
          </a:p>
        </p:txBody>
      </p:sp>
      <p:pic>
        <p:nvPicPr>
          <p:cNvPr id="5" name="Picture 4" descr="events.png"/>
          <p:cNvPicPr>
            <a:picLocks noChangeAspect="1"/>
          </p:cNvPicPr>
          <p:nvPr/>
        </p:nvPicPr>
        <p:blipFill>
          <a:blip r:embed="rId3"/>
          <a:stretch>
            <a:fillRect/>
          </a:stretch>
        </p:blipFill>
        <p:spPr>
          <a:xfrm>
            <a:off x="3124200" y="3257550"/>
            <a:ext cx="2187130" cy="140220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Sensitivity</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Events are implemented by the SystemC </a:t>
            </a:r>
            <a:r>
              <a:rPr lang="en-US" sz="1600" dirty="0" smtClean="0">
                <a:latin typeface="Times New Roman" panose="02020603050405020304" pitchFamily="18" charset="0"/>
                <a:cs typeface="Times New Roman" panose="02020603050405020304" pitchFamily="18" charset="0"/>
              </a:rPr>
              <a:t>sc_event</a:t>
            </a:r>
            <a:r>
              <a:rPr lang="en-US" sz="1600" dirty="0" smtClean="0">
                <a:latin typeface="Times New Roman" panose="02020603050405020304" pitchFamily="18" charset="0"/>
                <a:cs typeface="Times New Roman" panose="02020603050405020304" pitchFamily="18" charset="0"/>
              </a:rPr>
              <a:t> class, they are fired through the </a:t>
            </a:r>
            <a:r>
              <a:rPr lang="en-US" sz="1600" dirty="0" smtClean="0">
                <a:latin typeface="Times New Roman" panose="02020603050405020304" pitchFamily="18" charset="0"/>
                <a:cs typeface="Times New Roman" panose="02020603050405020304" pitchFamily="18" charset="0"/>
              </a:rPr>
              <a:t>sc_event</a:t>
            </a:r>
            <a:r>
              <a:rPr lang="en-US" sz="1600" dirty="0" smtClean="0">
                <a:latin typeface="Times New Roman" panose="02020603050405020304" pitchFamily="18" charset="0"/>
                <a:cs typeface="Times New Roman" panose="02020603050405020304" pitchFamily="18" charset="0"/>
              </a:rPr>
              <a:t> member function, notify.</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When processes are sensitive to an event, the simulation kernel schedules the process to be invoked.</a:t>
            </a:r>
          </a:p>
          <a:p>
            <a:pPr marL="28575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Static sensitivity</a:t>
            </a:r>
            <a:r>
              <a:rPr lang="en-US" sz="1600" dirty="0" smtClean="0">
                <a:latin typeface="Times New Roman" panose="02020603050405020304" pitchFamily="18" charset="0"/>
                <a:cs typeface="Times New Roman" panose="02020603050405020304" pitchFamily="18" charset="0"/>
              </a:rPr>
              <a:t>: implemented by applying the SystemC sensitive command to processes at elaboration time.</a:t>
            </a:r>
          </a:p>
          <a:p>
            <a:pPr marL="28575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Dynamic sensitivity </a:t>
            </a:r>
            <a:r>
              <a:rPr lang="en-US" sz="1600" dirty="0" smtClean="0">
                <a:latin typeface="Times New Roman" panose="02020603050405020304" pitchFamily="18" charset="0"/>
                <a:cs typeface="Times New Roman" panose="02020603050405020304" pitchFamily="18" charset="0"/>
              </a:rPr>
              <a:t>lets a simulation process change its sensitivity on the fly.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SC_METHOD implements dynamic sensitivity with a </a:t>
            </a:r>
            <a:r>
              <a:rPr lang="en-US" sz="1600" dirty="0" smtClean="0">
                <a:latin typeface="Times New Roman" panose="02020603050405020304" pitchFamily="18" charset="0"/>
                <a:cs typeface="Times New Roman" panose="02020603050405020304" pitchFamily="18" charset="0"/>
              </a:rPr>
              <a:t>next_trigger</a:t>
            </a:r>
            <a:r>
              <a:rPr lang="en-US" sz="16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arg</a:t>
            </a:r>
            <a:r>
              <a:rPr lang="en-US" sz="1600"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SC_THREAD implements dynamic sensitivity with a next(</a:t>
            </a:r>
            <a:r>
              <a:rPr lang="en-US" sz="1600" dirty="0" smtClean="0">
                <a:latin typeface="Times New Roman" panose="02020603050405020304" pitchFamily="18" charset="0"/>
                <a:cs typeface="Times New Roman" panose="02020603050405020304" pitchFamily="18" charset="0"/>
              </a:rPr>
              <a:t>arg</a:t>
            </a:r>
            <a:r>
              <a:rPr lang="en-US" sz="1600" dirty="0" smtClean="0">
                <a:latin typeface="Times New Roman" panose="02020603050405020304" pitchFamily="18" charset="0"/>
                <a:cs typeface="Times New Roman" panose="02020603050405020304" pitchFamily="18" charset="0"/>
              </a:rPr>
              <a:t>).</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11</a:t>
            </a:fld>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Co-operative </a:t>
            </a:r>
            <a:r>
              <a:rPr lang="en-US" sz="2800" b="1" dirty="0" smtClean="0">
                <a:solidFill>
                  <a:schemeClr val="accent1"/>
                </a:solidFill>
                <a:latin typeface="Times New Roman" pitchFamily="18" charset="0"/>
                <a:cs typeface="Times New Roman" pitchFamily="18" charset="0"/>
              </a:rPr>
              <a:t>v.s</a:t>
            </a:r>
            <a:r>
              <a:rPr lang="en-US" sz="2800" b="1" dirty="0" smtClean="0">
                <a:solidFill>
                  <a:schemeClr val="accent1"/>
                </a:solidFill>
                <a:latin typeface="Times New Roman" pitchFamily="18" charset="0"/>
                <a:cs typeface="Times New Roman" pitchFamily="18" charset="0"/>
              </a:rPr>
              <a:t> pre-emptive multitasking</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SystemC kernel handles the user processes in a non pre-emptive/ co-operative fashion.</a:t>
            </a: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12</a:t>
            </a:fld>
            <a:endParaRPr dirty="0"/>
          </a:p>
        </p:txBody>
      </p:sp>
      <p:pic>
        <p:nvPicPr>
          <p:cNvPr id="5" name="Picture 4" descr="co-operative.png"/>
          <p:cNvPicPr>
            <a:picLocks noChangeAspect="1"/>
          </p:cNvPicPr>
          <p:nvPr/>
        </p:nvPicPr>
        <p:blipFill>
          <a:blip r:embed="rId3"/>
          <a:stretch>
            <a:fillRect/>
          </a:stretch>
        </p:blipFill>
        <p:spPr>
          <a:xfrm>
            <a:off x="1135082" y="1885950"/>
            <a:ext cx="6873836" cy="310536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Phases of simulation kernel</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13</a:t>
            </a:fld>
            <a:endParaRPr dirty="0"/>
          </a:p>
        </p:txBody>
      </p:sp>
      <p:pic>
        <p:nvPicPr>
          <p:cNvPr id="6" name="Picture 5" descr="simulation-phases.png"/>
          <p:cNvPicPr>
            <a:picLocks noChangeAspect="1"/>
          </p:cNvPicPr>
          <p:nvPr/>
        </p:nvPicPr>
        <p:blipFill>
          <a:blip r:embed="rId3"/>
          <a:stretch>
            <a:fillRect/>
          </a:stretch>
        </p:blipFill>
        <p:spPr>
          <a:xfrm>
            <a:off x="178689" y="971550"/>
            <a:ext cx="8786622" cy="387877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Phases of simulation kernel</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SystemC simulator has two major phases of operation: elaboration and execution.</a:t>
            </a:r>
          </a:p>
          <a:p>
            <a:pPr marL="28575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Elaboration phase</a:t>
            </a:r>
            <a:r>
              <a:rPr lang="en-US" sz="1600" dirty="0" smtClean="0">
                <a:latin typeface="Times New Roman" panose="02020603050405020304" pitchFamily="18" charset="0"/>
                <a:cs typeface="Times New Roman" panose="02020603050405020304" pitchFamily="18" charset="0"/>
              </a:rPr>
              <a:t>: Execution of statements prior to the </a:t>
            </a:r>
            <a:r>
              <a:rPr lang="en-US" sz="1600" dirty="0" smtClean="0">
                <a:latin typeface="Times New Roman" panose="02020603050405020304" pitchFamily="18" charset="0"/>
                <a:cs typeface="Times New Roman" panose="02020603050405020304" pitchFamily="18" charset="0"/>
              </a:rPr>
              <a:t>sc_start</a:t>
            </a:r>
            <a:r>
              <a:rPr lang="en-US" sz="1600" dirty="0" smtClean="0">
                <a:latin typeface="Times New Roman" panose="02020603050405020304" pitchFamily="18" charset="0"/>
                <a:cs typeface="Times New Roman" panose="02020603050405020304" pitchFamily="18" charset="0"/>
              </a:rPr>
              <a:t>() function.</a:t>
            </a:r>
          </a:p>
          <a:p>
            <a:pPr marL="28575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Execution phase: </a:t>
            </a:r>
            <a:r>
              <a:rPr lang="en-US" sz="1600" dirty="0" smtClean="0">
                <a:latin typeface="Times New Roman" panose="02020603050405020304" pitchFamily="18" charset="0"/>
                <a:cs typeface="Times New Roman" panose="02020603050405020304" pitchFamily="18" charset="0"/>
              </a:rPr>
              <a:t>hands control to the SystemC simulation kernel, to orchestrate the execution of processes</a:t>
            </a:r>
            <a:r>
              <a:rPr lang="en-US" sz="1600" dirty="0" smtClean="0">
                <a:latin typeface="Times New Roman" panose="02020603050405020304" pitchFamily="18" charset="0"/>
                <a:cs typeface="Times New Roman" panose="02020603050405020304" pitchFamily="18" charset="0"/>
              </a:rPr>
              <a:t>. (for concurrency)</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14</a:t>
            </a:fld>
            <a:endParaRPr dirty="0"/>
          </a:p>
        </p:txBody>
      </p:sp>
      <p:pic>
        <p:nvPicPr>
          <p:cNvPr id="8" name="Picture 7" descr="simulation-start.png"/>
          <p:cNvPicPr>
            <a:picLocks noChangeAspect="1"/>
          </p:cNvPicPr>
          <p:nvPr/>
        </p:nvPicPr>
        <p:blipFill>
          <a:blip r:embed="rId3"/>
          <a:stretch>
            <a:fillRect/>
          </a:stretch>
        </p:blipFill>
        <p:spPr>
          <a:xfrm>
            <a:off x="1676400" y="2647950"/>
            <a:ext cx="6530906" cy="209568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Elaboration phase</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Elaboration phase:</a:t>
            </a:r>
            <a:r>
              <a:rPr lang="en-US" sz="1600" dirty="0" smtClean="0">
                <a:latin typeface="Times New Roman" panose="02020603050405020304" pitchFamily="18" charset="0"/>
                <a:cs typeface="Times New Roman" panose="02020603050405020304" pitchFamily="18" charset="0"/>
              </a:rPr>
              <a:t> Structures needed to describe the interconnections of the system are connected.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Elaboration establishes hierarchy and initializes the data structures.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Creates instances of clocks, design modules, and channels that interconnect designs.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Additionally, invokes code to register processes and perform the connections between design modules.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At the end of elaboration, </a:t>
            </a:r>
            <a:r>
              <a:rPr lang="en-US" sz="1600" dirty="0" smtClean="0">
                <a:latin typeface="Times New Roman" panose="02020603050405020304" pitchFamily="18" charset="0"/>
                <a:cs typeface="Times New Roman" panose="02020603050405020304" pitchFamily="18" charset="0"/>
              </a:rPr>
              <a:t>sc_start</a:t>
            </a:r>
            <a:r>
              <a:rPr lang="en-US" sz="1600" dirty="0" smtClean="0">
                <a:latin typeface="Times New Roman" panose="02020603050405020304" pitchFamily="18" charset="0"/>
                <a:cs typeface="Times New Roman" panose="02020603050405020304" pitchFamily="18" charset="0"/>
              </a:rPr>
              <a:t>() invokes the simulation phase.</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15</a:t>
            </a:fld>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Execution &amp; Post-processing phase</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Execution phase:</a:t>
            </a:r>
            <a:r>
              <a:rPr lang="en-US" sz="1600" dirty="0" smtClean="0">
                <a:latin typeface="Times New Roman" panose="02020603050405020304" pitchFamily="18" charset="0"/>
                <a:cs typeface="Times New Roman" panose="02020603050405020304" pitchFamily="18" charset="0"/>
              </a:rPr>
              <a:t> code representing the behavior of the model executes.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Finally, after returning from </a:t>
            </a:r>
            <a:r>
              <a:rPr lang="en-US" sz="1600" dirty="0" smtClean="0">
                <a:latin typeface="Times New Roman" panose="02020603050405020304" pitchFamily="18" charset="0"/>
                <a:cs typeface="Times New Roman" panose="02020603050405020304" pitchFamily="18" charset="0"/>
              </a:rPr>
              <a:t>sc_start</a:t>
            </a:r>
            <a:r>
              <a:rPr lang="en-US" sz="1600" dirty="0" smtClean="0">
                <a:latin typeface="Times New Roman" panose="02020603050405020304" pitchFamily="18" charset="0"/>
                <a:cs typeface="Times New Roman" panose="02020603050405020304" pitchFamily="18" charset="0"/>
              </a:rPr>
              <a:t>(), the post-processing phase begins.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may read data created during simulation and format reports or otherwise handle the results of simulation.</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16</a:t>
            </a:fld>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Simulation start</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sc</a:t>
            </a:r>
            <a:r>
              <a:rPr lang="en-US" sz="1600" dirty="0" smtClean="0">
                <a:latin typeface="Times New Roman" panose="02020603050405020304" pitchFamily="18" charset="0"/>
                <a:cs typeface="Times New Roman" panose="02020603050405020304" pitchFamily="18" charset="0"/>
              </a:rPr>
              <a:t>_start</a:t>
            </a:r>
            <a:r>
              <a:rPr lang="en-US" sz="1600" dirty="0" smtClean="0">
                <a:latin typeface="Times New Roman" panose="02020603050405020304" pitchFamily="18" charset="0"/>
                <a:cs typeface="Times New Roman" panose="02020603050405020304" pitchFamily="18" charset="0"/>
              </a:rPr>
              <a:t>() starts the simulation phase, taking an optional argument of </a:t>
            </a:r>
            <a:r>
              <a:rPr lang="en-US" sz="1600" dirty="0" smtClean="0">
                <a:latin typeface="Times New Roman" panose="02020603050405020304" pitchFamily="18" charset="0"/>
                <a:cs typeface="Times New Roman" panose="02020603050405020304" pitchFamily="18" charset="0"/>
              </a:rPr>
              <a:t>sc_time</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17</a:t>
            </a:fld>
            <a:endParaRPr dirty="0"/>
          </a:p>
        </p:txBody>
      </p:sp>
      <p:pic>
        <p:nvPicPr>
          <p:cNvPr id="5" name="Picture 4" descr="sc_start.png"/>
          <p:cNvPicPr>
            <a:picLocks noChangeAspect="1"/>
          </p:cNvPicPr>
          <p:nvPr/>
        </p:nvPicPr>
        <p:blipFill>
          <a:blip r:embed="rId3"/>
          <a:stretch>
            <a:fillRect/>
          </a:stretch>
        </p:blipFill>
        <p:spPr>
          <a:xfrm>
            <a:off x="1219200" y="1809750"/>
            <a:ext cx="6576630" cy="815411"/>
          </a:xfrm>
          <a:prstGeom prst="rect">
            <a:avLst/>
          </a:prstGeom>
        </p:spPr>
      </p:pic>
      <p:pic>
        <p:nvPicPr>
          <p:cNvPr id="6" name="Picture 5" descr="sc_start_time.png"/>
          <p:cNvPicPr>
            <a:picLocks noChangeAspect="1"/>
          </p:cNvPicPr>
          <p:nvPr/>
        </p:nvPicPr>
        <p:blipFill>
          <a:blip r:embed="rId4"/>
          <a:stretch>
            <a:fillRect/>
          </a:stretch>
        </p:blipFill>
        <p:spPr>
          <a:xfrm>
            <a:off x="1219200" y="3028950"/>
            <a:ext cx="6538527" cy="155461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Wait</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Provides syntax allowing delay specifications in SC_THREAD processes.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When a wait() is invoked, the SC_THREAD process blocks itself and is resumed by the scheduler at the specified time.</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18</a:t>
            </a:fld>
            <a:endParaRPr dirty="0"/>
          </a:p>
        </p:txBody>
      </p:sp>
      <p:pic>
        <p:nvPicPr>
          <p:cNvPr id="7" name="Picture 6" descr="wait.png"/>
          <p:cNvPicPr>
            <a:picLocks noChangeAspect="1"/>
          </p:cNvPicPr>
          <p:nvPr/>
        </p:nvPicPr>
        <p:blipFill>
          <a:blip r:embed="rId3"/>
          <a:stretch>
            <a:fillRect/>
          </a:stretch>
        </p:blipFill>
        <p:spPr>
          <a:xfrm>
            <a:off x="1524000" y="2190750"/>
            <a:ext cx="6530906" cy="265201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Wait</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What happens when wait is called??</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When wait executes, the state of the current thread is saved, the simulation kernel is put in control and proceeds to activate another ready process.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When the suspended process is reactivated, the scheduler restores the calling context of the original thread, and the process resumes execution at the statement after the wait</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19</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Shape 784"/>
          <p:cNvSpPr txBox="1">
            <a:spLocks noGrp="1"/>
          </p:cNvSpPr>
          <p:nvPr>
            <p:ph type="title"/>
          </p:nvPr>
        </p:nvSpPr>
        <p:spPr>
          <a:xfrm>
            <a:off x="685800" y="133350"/>
            <a:ext cx="7686000" cy="685800"/>
          </a:xfrm>
          <a:prstGeom prst="rect">
            <a:avLst/>
          </a:prstGeom>
        </p:spPr>
        <p:txBody>
          <a:bodyPr spcFirstLastPara="1" wrap="square" lIns="91425" tIns="91425" rIns="91425" bIns="91425" anchor="b" anchorCtr="0">
            <a:noAutofit/>
          </a:bodyPr>
          <a:lstStyle/>
          <a:p>
            <a:pPr lvl="0"/>
            <a:r>
              <a:rPr lang="en-US" sz="3200" b="1" dirty="0" smtClean="0">
                <a:solidFill>
                  <a:schemeClr val="accent1"/>
                </a:solidFill>
              </a:rPr>
              <a:t>Seminar Part-2 Agenda</a:t>
            </a:r>
            <a:endParaRPr dirty="0"/>
          </a:p>
        </p:txBody>
      </p:sp>
      <p:sp>
        <p:nvSpPr>
          <p:cNvPr id="786" name="Shape 786"/>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p>
            <a:pPr marL="0" indent="0">
              <a:buClr>
                <a:schemeClr val="dk1"/>
              </a:buClr>
              <a:buSzPts val="1100"/>
            </a:pPr>
            <a:r>
              <a:rPr lang="en-US" sz="1400" dirty="0" smtClean="0">
                <a:solidFill>
                  <a:srgbClr val="FFFFFF"/>
                </a:solidFill>
              </a:rPr>
              <a:t>Review of the previous seminar</a:t>
            </a:r>
          </a:p>
          <a:p>
            <a:pPr marL="0" indent="0">
              <a:buClr>
                <a:schemeClr val="dk1"/>
              </a:buClr>
              <a:buSzPts val="1100"/>
            </a:pPr>
            <a:r>
              <a:rPr lang="en-US" sz="1400" dirty="0" smtClean="0"/>
              <a:t>Introduction to Abstract State Machine</a:t>
            </a:r>
            <a:endParaRPr lang="en-US" sz="1400" dirty="0" smtClean="0">
              <a:solidFill>
                <a:srgbClr val="FFFFFF"/>
              </a:solidFill>
            </a:endParaRPr>
          </a:p>
          <a:p>
            <a:pPr marL="0" indent="0">
              <a:buClr>
                <a:schemeClr val="dk1"/>
              </a:buClr>
              <a:buSzPts val="1100"/>
            </a:pPr>
            <a:r>
              <a:rPr lang="en-US" sz="1400" dirty="0" smtClean="0"/>
              <a:t>SystemC simulator semantics</a:t>
            </a:r>
          </a:p>
          <a:p>
            <a:pPr marL="0" indent="0">
              <a:buClr>
                <a:schemeClr val="dk1"/>
              </a:buClr>
              <a:buSzPts val="1100"/>
            </a:pPr>
            <a:r>
              <a:rPr lang="en-US" sz="1400" dirty="0" smtClean="0"/>
              <a:t>Simulation kernel</a:t>
            </a:r>
          </a:p>
          <a:p>
            <a:pPr marL="0" indent="0">
              <a:buClr>
                <a:schemeClr val="dk1"/>
              </a:buClr>
              <a:buSzPts val="1100"/>
            </a:pPr>
            <a:r>
              <a:rPr lang="en-US" sz="1400" dirty="0" smtClean="0"/>
              <a:t>Watching statements</a:t>
            </a:r>
          </a:p>
          <a:p>
            <a:pPr marL="0" indent="0">
              <a:buClr>
                <a:schemeClr val="dk1"/>
              </a:buClr>
              <a:buSzPts val="1100"/>
            </a:pPr>
            <a:r>
              <a:rPr lang="en-US" sz="1400" dirty="0" smtClean="0"/>
              <a:t>SystemC statements</a:t>
            </a:r>
          </a:p>
          <a:p>
            <a:pPr marL="0" indent="0">
              <a:buClr>
                <a:schemeClr val="dk1"/>
              </a:buClr>
              <a:buSzPts val="1100"/>
            </a:pPr>
            <a:endParaRPr lang="en-US" sz="1400" dirty="0" smtClean="0">
              <a:solidFill>
                <a:srgbClr val="FFFFFF"/>
              </a:solidFill>
            </a:endParaRPr>
          </a:p>
          <a:p>
            <a:pPr marL="0" lvl="0" indent="0" rtl="0">
              <a:spcBef>
                <a:spcPts val="600"/>
              </a:spcBef>
              <a:spcAft>
                <a:spcPts val="0"/>
              </a:spcAft>
              <a:buClr>
                <a:schemeClr val="dk1"/>
              </a:buClr>
              <a:buSzPts val="1100"/>
              <a:buFont typeface="Arial"/>
              <a:buNone/>
            </a:pPr>
            <a:endParaRPr lang="en-US" sz="1400" dirty="0" smtClean="0"/>
          </a:p>
          <a:p>
            <a:pPr marL="0" lvl="0" indent="0" rtl="0">
              <a:spcBef>
                <a:spcPts val="600"/>
              </a:spcBef>
              <a:spcAft>
                <a:spcPts val="0"/>
              </a:spcAft>
              <a:buClr>
                <a:schemeClr val="dk1"/>
              </a:buClr>
              <a:buSzPts val="1100"/>
              <a:buFont typeface="Arial"/>
              <a:buNone/>
            </a:pPr>
            <a:endParaRPr lang="en-US" sz="1400" dirty="0" smtClean="0">
              <a:solidFill>
                <a:srgbClr val="FFFFFF"/>
              </a:solidFill>
            </a:endParaRPr>
          </a:p>
          <a:p>
            <a:pPr marL="0" lvl="0" indent="0" rtl="0">
              <a:spcBef>
                <a:spcPts val="600"/>
              </a:spcBef>
              <a:spcAft>
                <a:spcPts val="0"/>
              </a:spcAft>
              <a:buClr>
                <a:schemeClr val="dk1"/>
              </a:buClr>
              <a:buSzPts val="1100"/>
              <a:buFont typeface="Arial"/>
              <a:buNone/>
            </a:pPr>
            <a:endParaRPr lang="en-US" sz="1400" dirty="0" smtClean="0"/>
          </a:p>
          <a:p>
            <a:pPr marL="0" lvl="0" indent="0" rtl="0">
              <a:spcBef>
                <a:spcPts val="600"/>
              </a:spcBef>
              <a:spcAft>
                <a:spcPts val="0"/>
              </a:spcAft>
              <a:buClr>
                <a:schemeClr val="dk1"/>
              </a:buClr>
              <a:buSzPts val="1100"/>
              <a:buFont typeface="Arial"/>
              <a:buNone/>
            </a:pPr>
            <a:endParaRPr lang="en-US" sz="1400" dirty="0" smtClean="0">
              <a:solidFill>
                <a:srgbClr val="FFFFFF"/>
              </a:solidFill>
            </a:endParaRPr>
          </a:p>
          <a:p>
            <a:pPr marL="0" lvl="0" indent="0" rtl="0">
              <a:spcBef>
                <a:spcPts val="600"/>
              </a:spcBef>
              <a:spcAft>
                <a:spcPts val="0"/>
              </a:spcAft>
              <a:buClr>
                <a:schemeClr val="dk1"/>
              </a:buClr>
              <a:buSzPts val="1100"/>
              <a:buFont typeface="Arial"/>
              <a:buNone/>
            </a:pPr>
            <a:endParaRPr sz="1400" dirty="0">
              <a:solidFill>
                <a:srgbClr val="FFFFFF"/>
              </a:solidFill>
            </a:endParaRPr>
          </a:p>
        </p:txBody>
      </p:sp>
      <p:sp>
        <p:nvSpPr>
          <p:cNvPr id="787" name="Shape 787"/>
          <p:cNvSpPr txBox="1">
            <a:spLocks noGrp="1"/>
          </p:cNvSpPr>
          <p:nvPr>
            <p:ph type="body" idx="2"/>
          </p:nvPr>
        </p:nvSpPr>
        <p:spPr>
          <a:xfrm>
            <a:off x="739675" y="3632521"/>
            <a:ext cx="7686000" cy="1141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dirty="0">
              <a:solidFill>
                <a:srgbClr val="FFFFFF"/>
              </a:solidFill>
            </a:endParaRPr>
          </a:p>
          <a:p>
            <a:pPr marL="0" lvl="0" indent="0" rtl="0">
              <a:spcBef>
                <a:spcPts val="0"/>
              </a:spcBef>
              <a:spcAft>
                <a:spcPts val="0"/>
              </a:spcAft>
              <a:buNone/>
            </a:pPr>
            <a:endParaRPr sz="1000" dirty="0">
              <a:solidFill>
                <a:srgbClr val="FFFFFF"/>
              </a:solidFill>
            </a:endParaRPr>
          </a:p>
        </p:txBody>
      </p:sp>
      <p:sp>
        <p:nvSpPr>
          <p:cNvPr id="788" name="Shape 78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a:t>
            </a:fld>
            <a:endParaRPr dirty="0"/>
          </a:p>
        </p:txBody>
      </p:sp>
      <p:pic>
        <p:nvPicPr>
          <p:cNvPr id="11266" name="Picture 2" descr="G:\vanderbilt\course work 2018\spring 2018\embedded system and software\seminar-part1\simulation.png"/>
          <p:cNvPicPr>
            <a:picLocks noChangeAspect="1" noChangeArrowheads="1"/>
          </p:cNvPicPr>
          <p:nvPr/>
        </p:nvPicPr>
        <p:blipFill>
          <a:blip r:embed="rId3"/>
          <a:srcRect/>
          <a:stretch>
            <a:fillRect/>
          </a:stretch>
        </p:blipFill>
        <p:spPr bwMode="auto">
          <a:xfrm>
            <a:off x="5486400" y="1047750"/>
            <a:ext cx="3216275" cy="31242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Process &amp; Event Pools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Once simulation enters into evaluation phase,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Processes are randomly taken one by one from the wait queue to running.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Each process executes till it either completes execution or is suspended by wait.</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Completed processes are discarded.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Suspended processes are placed into a waiting pool.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Simulation proceeds until there are no more processes ready to run.</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20</a:t>
            </a:fld>
            <a:endParaRPr dirty="0"/>
          </a:p>
        </p:txBody>
      </p:sp>
      <p:pic>
        <p:nvPicPr>
          <p:cNvPr id="5" name="Picture 4" descr="execution.png"/>
          <p:cNvPicPr>
            <a:picLocks noChangeAspect="1"/>
          </p:cNvPicPr>
          <p:nvPr/>
        </p:nvPicPr>
        <p:blipFill>
          <a:blip r:embed="rId3"/>
          <a:stretch>
            <a:fillRect/>
          </a:stretch>
        </p:blipFill>
        <p:spPr>
          <a:xfrm>
            <a:off x="2057400" y="3257550"/>
            <a:ext cx="5075360" cy="176031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After Execution</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Execution exits the evaluate bubble with one of three possibilities: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waiting processes or events that are zero time delayed, non-zero time delayed, or neither.</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1) There may be processes or events waiting for an SC_ZERO_TIME delay.</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Waiting pool processes with zero time delays are placed back into the ready pool.</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Another round of evaluation occurs if any processes have been moved into the ready pool.</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21</a:t>
            </a:fld>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After Execution</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2) There may be processes or events, scheduled for later, waiting for a non-zero time delay to occur.</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Processes waiting on that specific delay will be placed into the ready pool.</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If an event occurs at this new time, processes waiting on that event are placed into the ready pool.</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Another round of evaluation occurs if any processes have been moved into the ready pool.</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3) There were no delayed processes or events.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Since there are no processes in the ready pool, then the simulation simply ends. </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22</a:t>
            </a:fld>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Concurrency</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Lets see an example.</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23</a:t>
            </a:fld>
            <a:endParaRPr dirty="0"/>
          </a:p>
        </p:txBody>
      </p:sp>
      <p:pic>
        <p:nvPicPr>
          <p:cNvPr id="5" name="Picture 4" descr="concurrancy.png"/>
          <p:cNvPicPr>
            <a:picLocks noChangeAspect="1"/>
          </p:cNvPicPr>
          <p:nvPr/>
        </p:nvPicPr>
        <p:blipFill>
          <a:blip r:embed="rId3"/>
          <a:stretch>
            <a:fillRect/>
          </a:stretch>
        </p:blipFill>
        <p:spPr>
          <a:xfrm>
            <a:off x="2971800" y="590550"/>
            <a:ext cx="5943600" cy="2286000"/>
          </a:xfrm>
          <a:prstGeom prst="rect">
            <a:avLst/>
          </a:prstGeom>
        </p:spPr>
      </p:pic>
      <p:pic>
        <p:nvPicPr>
          <p:cNvPr id="6" name="Picture 5" descr="time1.png"/>
          <p:cNvPicPr>
            <a:picLocks noChangeAspect="1"/>
          </p:cNvPicPr>
          <p:nvPr/>
        </p:nvPicPr>
        <p:blipFill>
          <a:blip r:embed="rId4"/>
          <a:stretch>
            <a:fillRect/>
          </a:stretch>
        </p:blipFill>
        <p:spPr>
          <a:xfrm>
            <a:off x="2971800" y="3028950"/>
            <a:ext cx="5943600" cy="204608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Non-deterministic SystemC</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781422"/>
          </a:xfrm>
          <a:prstGeom prst="rect">
            <a:avLst/>
          </a:prstGeom>
        </p:spPr>
        <p:txBody>
          <a:bodyPr spcFirstLastPara="1" wrap="square" lIns="91425" tIns="91425" rIns="91425" bIns="91425" anchor="t" anchorCtr="0">
            <a:noAutofit/>
          </a:bodyPr>
          <a:lstStyle/>
          <a:p>
            <a:pPr marL="285750" indent="-285750" algn="just">
              <a:buFont typeface="Arial" pitchFamily="34" charset="0"/>
              <a:buChar char="•"/>
            </a:pPr>
            <a:r>
              <a:rPr lang="en-US" sz="1600" dirty="0" smtClean="0">
                <a:latin typeface="Times New Roman" panose="02020603050405020304" pitchFamily="18" charset="0"/>
                <a:cs typeface="Times New Roman" panose="02020603050405020304" pitchFamily="18" charset="0"/>
              </a:rPr>
              <a:t>All of the statements are execute during the same evaluate phase of a delta cycle. </a:t>
            </a:r>
          </a:p>
          <a:p>
            <a:pPr marL="285750" indent="-285750" algn="just">
              <a:buFont typeface="Arial" pitchFamily="34" charset="0"/>
              <a:buChar char="•"/>
            </a:pPr>
            <a:r>
              <a:rPr lang="en-US" sz="1600" dirty="0" smtClean="0">
                <a:latin typeface="Times New Roman" panose="02020603050405020304" pitchFamily="18" charset="0"/>
                <a:cs typeface="Times New Roman" panose="02020603050405020304" pitchFamily="18" charset="0"/>
              </a:rPr>
              <a:t>If any of the statements had been a delayed notification, then multiple delta cycles may have occurred during the same instant in time.</a:t>
            </a:r>
          </a:p>
          <a:p>
            <a:pPr marL="285750" indent="-285750" algn="just">
              <a:buFont typeface="Arial"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24</a:t>
            </a:fld>
            <a:endParaRPr dirty="0"/>
          </a:p>
        </p:txBody>
      </p:sp>
      <p:pic>
        <p:nvPicPr>
          <p:cNvPr id="7" name="Picture 6" descr="time2.png"/>
          <p:cNvPicPr>
            <a:picLocks noChangeAspect="1"/>
          </p:cNvPicPr>
          <p:nvPr/>
        </p:nvPicPr>
        <p:blipFill>
          <a:blip r:embed="rId3"/>
          <a:stretch>
            <a:fillRect/>
          </a:stretch>
        </p:blipFill>
        <p:spPr>
          <a:xfrm>
            <a:off x="1981200" y="2190750"/>
            <a:ext cx="5879108" cy="264427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Example</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25</a:t>
            </a:fld>
            <a:endParaRPr dirty="0"/>
          </a:p>
        </p:txBody>
      </p:sp>
      <p:pic>
        <p:nvPicPr>
          <p:cNvPr id="5" name="Picture 4" descr="ex.png"/>
          <p:cNvPicPr>
            <a:picLocks noChangeAspect="1"/>
          </p:cNvPicPr>
          <p:nvPr/>
        </p:nvPicPr>
        <p:blipFill>
          <a:blip r:embed="rId3"/>
          <a:stretch>
            <a:fillRect/>
          </a:stretch>
        </p:blipFill>
        <p:spPr>
          <a:xfrm>
            <a:off x="4876800" y="1047750"/>
            <a:ext cx="4057889" cy="3810000"/>
          </a:xfrm>
          <a:prstGeom prst="rect">
            <a:avLst/>
          </a:prstGeom>
        </p:spPr>
      </p:pic>
      <p:pic>
        <p:nvPicPr>
          <p:cNvPr id="6" name="Picture 5" descr="ex_code.png"/>
          <p:cNvPicPr>
            <a:picLocks noChangeAspect="1"/>
          </p:cNvPicPr>
          <p:nvPr/>
        </p:nvPicPr>
        <p:blipFill>
          <a:blip r:embed="rId4"/>
          <a:stretch>
            <a:fillRect/>
          </a:stretch>
        </p:blipFill>
        <p:spPr>
          <a:xfrm>
            <a:off x="381000" y="1047750"/>
            <a:ext cx="4419600" cy="3802571"/>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5" name="Shape 815"/>
          <p:cNvSpPr txBox="1">
            <a:spLocks noGrp="1"/>
          </p:cNvSpPr>
          <p:nvPr>
            <p:ph type="body" idx="1"/>
          </p:nvPr>
        </p:nvSpPr>
        <p:spPr>
          <a:xfrm>
            <a:off x="685800" y="514350"/>
            <a:ext cx="7686000" cy="3098400"/>
          </a:xfrm>
          <a:prstGeom prst="rect">
            <a:avLst/>
          </a:prstGeom>
        </p:spPr>
        <p:txBody>
          <a:bodyPr spcFirstLastPara="1" wrap="square" lIns="91425" tIns="91425" rIns="91425" bIns="91425" anchor="t" anchorCtr="0">
            <a:noAutofit/>
          </a:bodyPr>
          <a:lstStyle/>
          <a:p>
            <a:pPr marL="285750" indent="-285750" algn="just">
              <a:buNone/>
            </a:pPr>
            <a:endParaRPr lang="en-US" sz="3600" dirty="0" smtClean="0">
              <a:latin typeface="Times New Roman" panose="02020603050405020304" pitchFamily="18" charset="0"/>
              <a:cs typeface="Times New Roman" panose="02020603050405020304" pitchFamily="18" charset="0"/>
            </a:endParaRPr>
          </a:p>
          <a:p>
            <a:pPr marL="285750" indent="-285750" algn="ctr">
              <a:buNone/>
            </a:pPr>
            <a:r>
              <a:rPr lang="en-US" sz="2800" b="1" dirty="0" smtClean="0">
                <a:solidFill>
                  <a:schemeClr val="accent1"/>
                </a:solidFill>
                <a:latin typeface="Times New Roman" pitchFamily="18" charset="0"/>
                <a:cs typeface="Times New Roman" pitchFamily="18" charset="0"/>
              </a:rPr>
              <a:t>Abstract State Machines</a:t>
            </a:r>
          </a:p>
          <a:p>
            <a:pPr marL="285750" indent="-285750" algn="ctr">
              <a:buNone/>
            </a:pPr>
            <a:r>
              <a:rPr lang="en-US" sz="2800" b="1" dirty="0" smtClean="0">
                <a:solidFill>
                  <a:schemeClr val="accent1"/>
                </a:solidFill>
                <a:latin typeface="Times New Roman" pitchFamily="18" charset="0"/>
                <a:cs typeface="Times New Roman" pitchFamily="18" charset="0"/>
              </a:rPr>
              <a:t>&amp;</a:t>
            </a:r>
            <a:endParaRPr lang="en-US" sz="2800" b="1" dirty="0" smtClean="0">
              <a:solidFill>
                <a:schemeClr val="accent1"/>
              </a:solidFill>
              <a:latin typeface="Times New Roman" pitchFamily="18" charset="0"/>
              <a:cs typeface="Times New Roman" pitchFamily="18" charset="0"/>
            </a:endParaRPr>
          </a:p>
          <a:p>
            <a:pPr marL="285750" indent="-285750" algn="ctr">
              <a:buNone/>
            </a:pPr>
            <a:r>
              <a:rPr lang="en-US" sz="2800" b="1" dirty="0" smtClean="0">
                <a:solidFill>
                  <a:schemeClr val="accent1"/>
                </a:solidFill>
                <a:latin typeface="Times New Roman" pitchFamily="18" charset="0"/>
                <a:cs typeface="Times New Roman" pitchFamily="18" charset="0"/>
              </a:rPr>
              <a:t>The </a:t>
            </a:r>
            <a:r>
              <a:rPr lang="en-US" sz="2800" b="1" dirty="0" smtClean="0">
                <a:solidFill>
                  <a:schemeClr val="accent1"/>
                </a:solidFill>
                <a:latin typeface="Times New Roman" pitchFamily="18" charset="0"/>
                <a:cs typeface="Times New Roman" pitchFamily="18" charset="0"/>
              </a:rPr>
              <a:t>Simulation semantics of SystemC</a:t>
            </a:r>
          </a:p>
          <a:p>
            <a:pPr marL="285750" indent="-285750" algn="ctr">
              <a:buNone/>
            </a:pPr>
            <a:endParaRPr lang="en-US" dirty="0" smtClean="0">
              <a:latin typeface="Times New Roman" panose="02020603050405020304" pitchFamily="18" charset="0"/>
              <a:cs typeface="Times New Roman" panose="02020603050405020304" pitchFamily="18" charset="0"/>
            </a:endParaRPr>
          </a:p>
          <a:p>
            <a:pPr marL="285750" indent="-285750" algn="just">
              <a:buNone/>
            </a:pPr>
            <a:endParaRPr lang="en-US"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26</a:t>
            </a:fld>
            <a:endParaRPr dirty="0"/>
          </a:p>
        </p:txBody>
      </p:sp>
      <p:pic>
        <p:nvPicPr>
          <p:cNvPr id="4" name="Picture 3" descr="ASM.png"/>
          <p:cNvPicPr>
            <a:picLocks noChangeAspect="1"/>
          </p:cNvPicPr>
          <p:nvPr/>
        </p:nvPicPr>
        <p:blipFill>
          <a:blip r:embed="rId3"/>
          <a:stretch>
            <a:fillRect/>
          </a:stretch>
        </p:blipFill>
        <p:spPr>
          <a:xfrm>
            <a:off x="3352800" y="3181350"/>
            <a:ext cx="2590800" cy="9906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What to expect from this work</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Provides a semantics definition of SystemC that covers method, thread</a:t>
            </a:r>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clocked thread behavior and their interaction with the simulation kernel process.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It also includes watching statements, signal assignment, and wait statements.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Define the semantics in terms of Abstract state machines (ASM’s).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Develops a computational model of interaction between the user defined processes and the simulation kernel process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Basically understand how the </a:t>
            </a:r>
            <a:r>
              <a:rPr lang="en-US" sz="1600" b="1" dirty="0" smtClean="0">
                <a:latin typeface="Times New Roman" panose="02020603050405020304" pitchFamily="18" charset="0"/>
                <a:cs typeface="Times New Roman" panose="02020603050405020304" pitchFamily="18" charset="0"/>
              </a:rPr>
              <a:t>whole simulation kernel is designed to work.</a:t>
            </a:r>
            <a:endParaRPr lang="en-US" sz="16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27</a:t>
            </a:fld>
            <a:endParaRP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Abstract State Machines (ASM’s)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Conventional computation models assume symbolic representations of states and actions.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Abstract-State Machine model takes a more liberal position: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Any mathematical structure may serve as a state.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results in a computational model that is more powerful and more universal than standard computation models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742950" lvl="1" indent="-285750" algn="ctr">
              <a:buNone/>
            </a:pPr>
            <a:r>
              <a:rPr lang="en-US" sz="2000" b="1" dirty="0" smtClean="0">
                <a:latin typeface="Times New Roman" panose="02020603050405020304" pitchFamily="18" charset="0"/>
                <a:cs typeface="Times New Roman" panose="02020603050405020304" pitchFamily="18" charset="0"/>
              </a:rPr>
              <a:t>   “The Expressive power of Abstract State Machines”</a:t>
            </a:r>
            <a:endParaRPr lang="en-US" sz="20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28</a:t>
            </a:fld>
            <a:endParaRP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ASM (interesting read)</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ASM idea: </a:t>
            </a:r>
            <a:r>
              <a:rPr lang="en-US" sz="1600" dirty="0" smtClean="0">
                <a:latin typeface="Times New Roman" panose="02020603050405020304" pitchFamily="18" charset="0"/>
                <a:cs typeface="Times New Roman" panose="02020603050405020304" pitchFamily="18" charset="0"/>
              </a:rPr>
              <a:t>A</a:t>
            </a:r>
            <a:r>
              <a:rPr lang="en-US" sz="1600" dirty="0" smtClean="0">
                <a:latin typeface="Times New Roman" panose="02020603050405020304" pitchFamily="18" charset="0"/>
                <a:cs typeface="Times New Roman" panose="02020603050405020304" pitchFamily="18" charset="0"/>
              </a:rPr>
              <a:t>ny algorithm can be modeled at its natural abstraction level by an appropriate ASM.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D</a:t>
            </a:r>
            <a:r>
              <a:rPr lang="en-US" sz="1600" dirty="0" smtClean="0">
                <a:latin typeface="Times New Roman" panose="02020603050405020304" pitchFamily="18" charset="0"/>
                <a:cs typeface="Times New Roman" panose="02020603050405020304" pitchFamily="18" charset="0"/>
              </a:rPr>
              <a:t>eveloped a methodology based upon mathematics which allows algorithms to be modeled at their natural abstraction levels.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result is a simple methodology for describing simple abstract machines which correspond to algorithms.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Plentiful examples exist in the literature of ASMs applied to different types of algorithms.</a:t>
            </a:r>
          </a:p>
          <a:p>
            <a:pPr marL="285750" indent="-285750" algn="ctr">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hlinkClick r:id="rId3" action="ppaction://hlinkfile"/>
              </a:rPr>
              <a:t> “The Expressive power of Abstract State Machines”</a:t>
            </a: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29</a:t>
            </a:fld>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txBox="1">
            <a:spLocks noGrp="1"/>
          </p:cNvSpPr>
          <p:nvPr>
            <p:ph type="title"/>
          </p:nvPr>
        </p:nvSpPr>
        <p:spPr>
          <a:xfrm>
            <a:off x="368660" y="819150"/>
            <a:ext cx="8470540" cy="4038600"/>
          </a:xfrm>
          <a:prstGeom prst="rect">
            <a:avLst/>
          </a:prstGeom>
        </p:spPr>
        <p:txBody>
          <a:bodyPr spcFirstLastPara="1" wrap="square" lIns="91425" tIns="91425" rIns="91425" bIns="91425" anchor="t" anchorCtr="0">
            <a:noAutofit/>
          </a:bodyPr>
          <a:lstStyle/>
          <a:p>
            <a:r>
              <a:rPr lang="en-US" sz="1400" dirty="0" smtClean="0">
                <a:latin typeface="Times New Roman" pitchFamily="18" charset="0"/>
                <a:cs typeface="Times New Roman" pitchFamily="18" charset="0"/>
              </a:rPr>
              <a:t>Library of C++ classes which provides an event driven simulation interface.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Provides signals, events, and synchronization primitives to mimic the hardware description languages of VHDL and verilog.</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What it offers:</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Modules and Hierarchy</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Hardware data types</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Methods and threads</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Events, Sensitivity</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Interface and channels</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What it is used for:</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System-level modeling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Architectural exploration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Software development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Functional verification</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High-level synthesis</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sz="2000" dirty="0">
              <a:latin typeface="Times New Roman" pitchFamily="18" charset="0"/>
              <a:cs typeface="Times New Roman" pitchFamily="18" charset="0"/>
            </a:endParaRPr>
          </a:p>
        </p:txBody>
      </p:sp>
      <p:sp>
        <p:nvSpPr>
          <p:cNvPr id="796" name="Shape 79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a:t>
            </a:fld>
            <a:endParaRPr dirty="0"/>
          </a:p>
        </p:txBody>
      </p:sp>
      <p:pic>
        <p:nvPicPr>
          <p:cNvPr id="6" name="Content Placeholder 3" descr="Hardware_Description_Languages_and_Abstraction_Levels_large.png"/>
          <p:cNvPicPr>
            <a:picLocks noGrp="1" noChangeAspect="1"/>
          </p:cNvPicPr>
          <p:nvPr>
            <p:ph idx="1"/>
          </p:nvPr>
        </p:nvPicPr>
        <p:blipFill>
          <a:blip r:embed="rId3" cstate="print"/>
          <a:stretch>
            <a:fillRect/>
          </a:stretch>
        </p:blipFill>
        <p:spPr>
          <a:xfrm>
            <a:off x="3733800" y="1657350"/>
            <a:ext cx="5105400" cy="2952750"/>
          </a:xfrm>
        </p:spPr>
      </p:pic>
      <p:sp>
        <p:nvSpPr>
          <p:cNvPr id="8" name="Shape 784"/>
          <p:cNvSpPr txBox="1">
            <a:spLocks/>
          </p:cNvSpPr>
          <p:nvPr/>
        </p:nvSpPr>
        <p:spPr>
          <a:xfrm>
            <a:off x="457200" y="133350"/>
            <a:ext cx="7686000" cy="6858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3000"/>
              <a:buFont typeface="Titillium Web ExtraLight"/>
              <a:buNone/>
              <a:tabLst/>
              <a:defRPr/>
            </a:pPr>
            <a:r>
              <a:rPr lang="en-US" sz="3200" b="1" dirty="0" smtClean="0">
                <a:solidFill>
                  <a:schemeClr val="accent1"/>
                </a:solidFill>
                <a:latin typeface="Titillium Web ExtraLight"/>
                <a:ea typeface="Titillium Web ExtraLight"/>
                <a:cs typeface="Titillium Web ExtraLight"/>
                <a:sym typeface="Titillium Web ExtraLight"/>
              </a:rPr>
              <a:t>Review</a:t>
            </a:r>
            <a:endParaRPr kumimoji="0" lang="en-US" sz="3000" b="0" i="0" u="none" strike="noStrike" kern="0" cap="none" spc="0" normalizeH="0" baseline="0" noProof="0" dirty="0">
              <a:ln>
                <a:noFill/>
              </a:ln>
              <a:solidFill>
                <a:schemeClr val="lt1"/>
              </a:solidFill>
              <a:effectLst/>
              <a:uLnTx/>
              <a:uFillTx/>
              <a:latin typeface="Titillium Web ExtraLight"/>
              <a:ea typeface="Titillium Web ExtraLight"/>
              <a:cs typeface="Titillium Web ExtraLight"/>
              <a:sym typeface="Titillium Web ExtraLigh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ASM characteristics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Precision</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Faithfulness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Understandability</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Executability</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Scalability</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Generality</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30</a:t>
            </a:fld>
            <a:endParaRPr dirty="0"/>
          </a:p>
        </p:txBody>
      </p:sp>
      <p:sp>
        <p:nvSpPr>
          <p:cNvPr id="6" name="Rectangle 5"/>
          <p:cNvSpPr/>
          <p:nvPr/>
        </p:nvSpPr>
        <p:spPr>
          <a:xfrm>
            <a:off x="5181600" y="1047750"/>
            <a:ext cx="37338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Interesting Reads:</a:t>
            </a:r>
          </a:p>
          <a:p>
            <a:pPr algn="ctr"/>
            <a:endParaRPr lang="en-US" dirty="0" smtClean="0"/>
          </a:p>
          <a:p>
            <a:pPr algn="ctr"/>
            <a:r>
              <a:rPr lang="en-US" dirty="0" smtClean="0"/>
              <a:t>Evolving Algebras 1993: Lipari Guide∗, by Yuri Gurevich</a:t>
            </a:r>
          </a:p>
          <a:p>
            <a:pPr algn="ctr"/>
            <a:endParaRPr lang="en-US" dirty="0" smtClean="0"/>
          </a:p>
          <a:p>
            <a:pPr algn="ctr"/>
            <a:r>
              <a:rPr lang="en-US" dirty="0" smtClean="0">
                <a:hlinkClick r:id="rId3"/>
              </a:rPr>
              <a:t>http://web.eecs.umich.edu/gasm/intro.html</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How it works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 state transition is performed by firing a set of rules in one step.</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Only those rules are fired whose guards (Condition) evaluate to true.</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It just works like a simple if, else statement. Once the condition is satisfied, the statements in if are executed, or else control transfers to else.</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1200150" lvl="2" indent="-285750" algn="just">
              <a:buNone/>
            </a:pPr>
            <a:r>
              <a:rPr lang="en-US" sz="1600" dirty="0" smtClean="0">
                <a:latin typeface="Times New Roman" panose="02020603050405020304" pitchFamily="18" charset="0"/>
                <a:cs typeface="Times New Roman" panose="02020603050405020304" pitchFamily="18" charset="0"/>
              </a:rPr>
              <a:t>   		if Condition then &lt;Updates &gt; else &lt; Updates &gt; endif</a:t>
            </a:r>
          </a:p>
          <a:p>
            <a:pPr marL="1200150" lvl="2" indent="-285750" algn="just">
              <a:buNone/>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At each step the guards evaluate to a set of function updates (block) each of form f (tl, t2 ... ti) := to where ti are terms (including functions). </a:t>
            </a:r>
          </a:p>
          <a:p>
            <a:pPr marL="285750" indent="-285750" algn="just">
              <a:buNone/>
            </a:pPr>
            <a:r>
              <a:rPr lang="en-US" sz="1600" dirty="0" smtClean="0">
                <a:latin typeface="Times New Roman" panose="02020603050405020304" pitchFamily="18" charset="0"/>
                <a:cs typeface="Times New Roman" panose="02020603050405020304" pitchFamily="18" charset="0"/>
              </a:rPr>
              <a:t> </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31</a:t>
            </a:fld>
            <a:endParaRP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Distributed ASM’s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distributed ASMs, partitions rules into modules where each module is given by its module name v.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 module is instantiated to execute by setting Mod(a) := v for an agent.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execution is defined by partially ordered state transitions where agents are asynchronously executed.</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SystemC specification has two modules: the kernel process and the user processes.</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32</a:t>
            </a:fld>
            <a:endParaRP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6288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Formal Behavioral Semantics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666750"/>
            <a:ext cx="7686000" cy="3584178"/>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SystemC establishes 3 hierarchical network of a finite number of parallel communicating processes each of  methods, threads and CThreads.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These, under the supervision of the distinguished simulation kernel process, concurrently update's the new values for given signals and variables.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signals do not change their values immediately. Their assignments become effective only in the next simulation cycle.(which will be shown in the further slides)</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33</a:t>
            </a:fld>
            <a:endParaRP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6288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Basic Concepts of the model</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666750"/>
            <a:ext cx="7686000" cy="3584178"/>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When all user defined processes are suspended, the kernel process goes through different phases and updates signals and clocks, invokes processes, and advances simulation time.</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Advancements of clocks and assignments to signals which are performed by user defined processes cause events which may trigger processes again to execute.</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SystemC processes can be classified into methods, threads and clocked threads.</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34</a:t>
            </a:fld>
            <a:endParaRPr dirty="0"/>
          </a:p>
        </p:txBody>
      </p:sp>
      <p:pic>
        <p:nvPicPr>
          <p:cNvPr id="5" name="Picture 2"/>
          <p:cNvPicPr>
            <a:picLocks noChangeAspect="1" noChangeArrowheads="1"/>
          </p:cNvPicPr>
          <p:nvPr/>
        </p:nvPicPr>
        <p:blipFill>
          <a:blip r:embed="rId3"/>
          <a:srcRect/>
          <a:stretch>
            <a:fillRect/>
          </a:stretch>
        </p:blipFill>
        <p:spPr bwMode="auto">
          <a:xfrm>
            <a:off x="2819400" y="2952750"/>
            <a:ext cx="3109913" cy="20478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6288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Basic Concepts of the model</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666750"/>
            <a:ext cx="7686000" cy="3584178"/>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Clocked threads are executed only on request of time advancement, i.e.. after all the methods and threads have finished execution at Tc.</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So after reaching Tc, a time advancements take place.</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Then before resuming processes and executing them, the new signal values have to be assigned to current values which may lead to the generation of new events.</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35</a:t>
            </a:fld>
            <a:endParaRPr dirty="0"/>
          </a:p>
        </p:txBody>
      </p:sp>
      <p:pic>
        <p:nvPicPr>
          <p:cNvPr id="5" name="Picture 2"/>
          <p:cNvPicPr>
            <a:picLocks noChangeAspect="1" noChangeArrowheads="1"/>
          </p:cNvPicPr>
          <p:nvPr/>
        </p:nvPicPr>
        <p:blipFill>
          <a:blip r:embed="rId3"/>
          <a:srcRect/>
          <a:stretch>
            <a:fillRect/>
          </a:stretch>
        </p:blipFill>
        <p:spPr bwMode="auto">
          <a:xfrm>
            <a:off x="2743200" y="2876550"/>
            <a:ext cx="3109913" cy="20478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6288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ASM and the model</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666750"/>
            <a:ext cx="7686000" cy="3584178"/>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Modeling ASM agents, one for the simulation kernel process and one for each of the user defined process.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We had spoken earlier of ASM agents, agents are instantiations of ASM modules. two initial steps: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1) First rules are defined for the Kernel module</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2) Then define the semantics of the different statements that are executed in the process module.</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For initialization:</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36</a:t>
            </a:fld>
            <a:endParaRPr dirty="0"/>
          </a:p>
        </p:txBody>
      </p:sp>
      <p:pic>
        <p:nvPicPr>
          <p:cNvPr id="1026" name="Picture 2"/>
          <p:cNvPicPr>
            <a:picLocks noChangeAspect="1" noChangeArrowheads="1"/>
          </p:cNvPicPr>
          <p:nvPr/>
        </p:nvPicPr>
        <p:blipFill>
          <a:blip r:embed="rId3"/>
          <a:srcRect/>
          <a:stretch>
            <a:fillRect/>
          </a:stretch>
        </p:blipFill>
        <p:spPr bwMode="auto">
          <a:xfrm>
            <a:off x="1676400" y="3714750"/>
            <a:ext cx="6369050" cy="81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6288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ASM and Initialization</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666750"/>
            <a:ext cx="7686000" cy="3584178"/>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Modules of threads and clocked threads are set undef after executing the last statement which disables these processes until the end of simulation (EOS).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At the beginning, we consider the phase = executeProcesses and current time Tc=0.0</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Given the underlying discrete SystemC time model, the domain Time is linearly ordered.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Uses Tc for current simulation time.</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Uses Tn for the next simulation time.</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37</a:t>
            </a:fld>
            <a:endParaRP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6288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Formal Behavioral Semantics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666750"/>
            <a:ext cx="7686000" cy="3584178"/>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Simulation starts with the sc_start, and initial values are assigned to the signals.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After the initial generation of events, there is a mutually exclusive execution of the simulation kernel process and the concurrently running (user defined) processes.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kernel process periodically starts its execution if all user defined processes are suspended and vice versa.</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user defined processes end, when it thinks that there are no more updates to listen for.</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38</a:t>
            </a:fld>
            <a:endParaRPr dirty="0"/>
          </a:p>
        </p:txBody>
      </p:sp>
      <p:pic>
        <p:nvPicPr>
          <p:cNvPr id="1026" name="Picture 2"/>
          <p:cNvPicPr>
            <a:picLocks noChangeAspect="1" noChangeArrowheads="1"/>
          </p:cNvPicPr>
          <p:nvPr/>
        </p:nvPicPr>
        <p:blipFill>
          <a:blip r:embed="rId3"/>
          <a:srcRect/>
          <a:stretch>
            <a:fillRect/>
          </a:stretch>
        </p:blipFill>
        <p:spPr bwMode="auto">
          <a:xfrm>
            <a:off x="2895600" y="2952750"/>
            <a:ext cx="3109913" cy="20478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States and context switching</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Each user defined process is active until it suspends upon reaching a wait statement or after executing the last process statement.</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Before getting active again, a process first checks its watching conditions and sets its program counter accordingly.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Considering the life cycle of a process p, set's the status(p) to either the active, suspended, checkglobal watching, checklocal watching.</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After invocation, a method moves from status suspended to active.</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39</a:t>
            </a:fld>
            <a:endParaRPr dirty="0"/>
          </a:p>
        </p:txBody>
      </p:sp>
      <p:pic>
        <p:nvPicPr>
          <p:cNvPr id="2050" name="Picture 2"/>
          <p:cNvPicPr>
            <a:picLocks noChangeAspect="1" noChangeArrowheads="1"/>
          </p:cNvPicPr>
          <p:nvPr/>
        </p:nvPicPr>
        <p:blipFill>
          <a:blip r:embed="rId3"/>
          <a:srcRect/>
          <a:stretch>
            <a:fillRect/>
          </a:stretch>
        </p:blipFill>
        <p:spPr bwMode="auto">
          <a:xfrm>
            <a:off x="2362200" y="3257550"/>
            <a:ext cx="3400424"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body" idx="1"/>
          </p:nvPr>
        </p:nvSpPr>
        <p:spPr>
          <a:xfrm>
            <a:off x="304800" y="666750"/>
            <a:ext cx="8610600" cy="4267200"/>
          </a:xfrm>
          <a:prstGeom prst="rect">
            <a:avLst/>
          </a:prstGeom>
        </p:spPr>
        <p:txBody>
          <a:bodyPr spcFirstLastPara="1" wrap="square" lIns="91425" tIns="91425" rIns="91425" bIns="91425" anchor="t" anchorCtr="0">
            <a:noAutofit/>
          </a:bodyPr>
          <a:lstStyle/>
          <a:p>
            <a:pPr marL="0" indent="0" algn="l">
              <a:buNone/>
            </a:pPr>
            <a:r>
              <a:rPr lang="en-US" sz="1600" b="1" dirty="0" smtClean="0">
                <a:latin typeface="Times New Roman" pitchFamily="18" charset="0"/>
                <a:cs typeface="Times New Roman" pitchFamily="18" charset="0"/>
              </a:rPr>
              <a:t>Modules:</a:t>
            </a:r>
            <a:r>
              <a:rPr lang="en-US" sz="1600" dirty="0" smtClean="0">
                <a:latin typeface="Times New Roman" pitchFamily="18" charset="0"/>
                <a:cs typeface="Times New Roman" pitchFamily="18" charset="0"/>
              </a:rPr>
              <a:t> Are the basic building blocks within SystemC to partition a design. </a:t>
            </a:r>
            <a:endParaRPr lang="en-US" sz="1600" b="1" dirty="0" smtClean="0">
              <a:latin typeface="Times New Roman" pitchFamily="18" charset="0"/>
              <a:cs typeface="Times New Roman" pitchFamily="18" charset="0"/>
            </a:endParaRPr>
          </a:p>
          <a:p>
            <a:pPr marL="0" lvl="0" indent="0" algn="l">
              <a:spcBef>
                <a:spcPts val="600"/>
              </a:spcBef>
              <a:spcAft>
                <a:spcPts val="0"/>
              </a:spcAft>
              <a:buNone/>
            </a:pPr>
            <a:r>
              <a:rPr lang="en-US" sz="1600" b="1" dirty="0" smtClean="0">
                <a:latin typeface="Times New Roman" pitchFamily="18" charset="0"/>
                <a:cs typeface="Times New Roman" pitchFamily="18" charset="0"/>
              </a:rPr>
              <a:t>Ports</a:t>
            </a:r>
            <a:r>
              <a:rPr lang="en-US" sz="1600" dirty="0" smtClean="0">
                <a:latin typeface="Times New Roman" pitchFamily="18" charset="0"/>
                <a:cs typeface="Times New Roman" pitchFamily="18" charset="0"/>
              </a:rPr>
              <a:t>: Used for intra-module communication.</a:t>
            </a:r>
          </a:p>
          <a:p>
            <a:pPr marL="0" lvl="0" indent="0" algn="l">
              <a:spcBef>
                <a:spcPts val="600"/>
              </a:spcBef>
              <a:spcAft>
                <a:spcPts val="0"/>
              </a:spcAft>
              <a:buNone/>
            </a:pPr>
            <a:r>
              <a:rPr lang="en-US" sz="1600" b="1" dirty="0" smtClean="0">
                <a:latin typeface="Times New Roman" pitchFamily="18" charset="0"/>
                <a:cs typeface="Times New Roman" pitchFamily="18" charset="0"/>
              </a:rPr>
              <a:t>Signals</a:t>
            </a:r>
            <a:r>
              <a:rPr lang="en-US" sz="1600" dirty="0" smtClean="0">
                <a:latin typeface="Times New Roman" pitchFamily="18" charset="0"/>
                <a:cs typeface="Times New Roman" pitchFamily="18" charset="0"/>
              </a:rPr>
              <a:t>: Used for inter-module communication.</a:t>
            </a:r>
          </a:p>
          <a:p>
            <a:pPr marL="0" indent="0" algn="l">
              <a:buNone/>
            </a:pPr>
            <a:r>
              <a:rPr lang="en-US" sz="1600" b="1" dirty="0" smtClean="0">
                <a:latin typeface="Times New Roman" pitchFamily="18" charset="0"/>
                <a:cs typeface="Times New Roman" pitchFamily="18" charset="0"/>
              </a:rPr>
              <a:t>Process: </a:t>
            </a:r>
            <a:r>
              <a:rPr lang="en-US" sz="1600" dirty="0" smtClean="0">
                <a:latin typeface="Times New Roman" pitchFamily="18" charset="0"/>
                <a:cs typeface="Times New Roman" pitchFamily="18" charset="0"/>
              </a:rPr>
              <a:t>The functionality of a module is implemented here. </a:t>
            </a:r>
          </a:p>
          <a:p>
            <a:pPr marL="0" indent="0" algn="l">
              <a:buNone/>
            </a:pPr>
            <a:r>
              <a:rPr lang="en-US" sz="1600" b="1" dirty="0" smtClean="0">
                <a:latin typeface="Times New Roman" pitchFamily="18" charset="0"/>
                <a:cs typeface="Times New Roman" pitchFamily="18" charset="0"/>
              </a:rPr>
              <a:t>Channels</a:t>
            </a:r>
            <a:r>
              <a:rPr lang="en-US" sz="1600" dirty="0" smtClean="0">
                <a:latin typeface="Times New Roman" pitchFamily="18" charset="0"/>
                <a:cs typeface="Times New Roman" pitchFamily="18" charset="0"/>
              </a:rPr>
              <a:t>: Provides communication between modules.</a:t>
            </a:r>
          </a:p>
          <a:p>
            <a:pPr marL="0" indent="0" algn="l">
              <a:buNone/>
            </a:pPr>
            <a:r>
              <a:rPr lang="en-US" sz="1600" b="1" dirty="0" smtClean="0">
                <a:latin typeface="Times New Roman" pitchFamily="18" charset="0"/>
                <a:cs typeface="Times New Roman" pitchFamily="18" charset="0"/>
              </a:rPr>
              <a:t>Time &amp; clocks: </a:t>
            </a:r>
            <a:r>
              <a:rPr lang="en-US" sz="1600" dirty="0" smtClean="0">
                <a:latin typeface="Times New Roman" pitchFamily="18" charset="0"/>
                <a:cs typeface="Times New Roman" pitchFamily="18" charset="0"/>
              </a:rPr>
              <a:t>SystemC adds the notion of time.</a:t>
            </a:r>
          </a:p>
          <a:p>
            <a:pPr marL="0" indent="0" algn="l">
              <a:buNone/>
            </a:pPr>
            <a:r>
              <a:rPr lang="en-US" sz="1600" b="1" dirty="0" smtClean="0">
                <a:latin typeface="Times New Roman" pitchFamily="18" charset="0"/>
                <a:cs typeface="Times New Roman" pitchFamily="18" charset="0"/>
              </a:rPr>
              <a:t>Hardware Data types.</a:t>
            </a:r>
          </a:p>
          <a:p>
            <a:pPr marL="0" indent="0" algn="l">
              <a:buNone/>
            </a:pPr>
            <a:endParaRPr lang="en-US" sz="1400" dirty="0" smtClean="0">
              <a:latin typeface="Times New Roman" panose="02020603050405020304" pitchFamily="18" charset="0"/>
              <a:cs typeface="Times New Roman" panose="02020603050405020304" pitchFamily="18" charset="0"/>
            </a:endParaRPr>
          </a:p>
          <a:p>
            <a:pPr marL="0" indent="0" algn="l">
              <a:buNone/>
            </a:pPr>
            <a:endParaRPr lang="en-US" sz="1800" dirty="0" smtClean="0">
              <a:latin typeface="Times New Roman" panose="02020603050405020304" pitchFamily="18" charset="0"/>
              <a:cs typeface="Times New Roman" panose="02020603050405020304" pitchFamily="18" charset="0"/>
            </a:endParaRPr>
          </a:p>
          <a:p>
            <a:pPr marL="0" lvl="0" indent="0" algn="l">
              <a:spcBef>
                <a:spcPts val="600"/>
              </a:spcBef>
              <a:spcAft>
                <a:spcPts val="0"/>
              </a:spcAft>
              <a:buNone/>
            </a:pPr>
            <a:r>
              <a:rPr lang="en-US" sz="1800" dirty="0" smtClean="0">
                <a:latin typeface="Times New Roman" panose="02020603050405020304" pitchFamily="18" charset="0"/>
                <a:cs typeface="Times New Roman" panose="02020603050405020304" pitchFamily="18" charset="0"/>
              </a:rPr>
              <a:t> </a:t>
            </a:r>
            <a:endParaRPr sz="1800" dirty="0">
              <a:latin typeface="Times New Roman" pitchFamily="18" charset="0"/>
              <a:cs typeface="Times New Roman" pitchFamily="18" charset="0"/>
            </a:endParaRPr>
          </a:p>
        </p:txBody>
      </p:sp>
      <p:sp>
        <p:nvSpPr>
          <p:cNvPr id="802" name="Shape 80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dirty="0"/>
          </a:p>
        </p:txBody>
      </p:sp>
      <p:pic>
        <p:nvPicPr>
          <p:cNvPr id="4" name="Picture 3" descr="sysC architecture.png"/>
          <p:cNvPicPr>
            <a:picLocks noChangeAspect="1"/>
          </p:cNvPicPr>
          <p:nvPr/>
        </p:nvPicPr>
        <p:blipFill>
          <a:blip r:embed="rId3" cstate="print"/>
          <a:stretch>
            <a:fillRect/>
          </a:stretch>
        </p:blipFill>
        <p:spPr>
          <a:xfrm>
            <a:off x="4572000" y="2647950"/>
            <a:ext cx="3505200" cy="2104569"/>
          </a:xfrm>
          <a:prstGeom prst="rect">
            <a:avLst/>
          </a:prstGeom>
        </p:spPr>
      </p:pic>
      <p:sp>
        <p:nvSpPr>
          <p:cNvPr id="5" name="Shape 784"/>
          <p:cNvSpPr txBox="1">
            <a:spLocks/>
          </p:cNvSpPr>
          <p:nvPr/>
        </p:nvSpPr>
        <p:spPr>
          <a:xfrm>
            <a:off x="457200" y="133350"/>
            <a:ext cx="7686000" cy="6858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3000"/>
              <a:buFont typeface="Titillium Web ExtraLight"/>
              <a:buNone/>
              <a:tabLst/>
              <a:defRPr/>
            </a:pPr>
            <a:r>
              <a:rPr lang="en-US" sz="3200" b="1" dirty="0" smtClean="0">
                <a:solidFill>
                  <a:schemeClr val="accent1"/>
                </a:solidFill>
                <a:latin typeface="Times New Roman" pitchFamily="18" charset="0"/>
                <a:ea typeface="Titillium Web ExtraLight"/>
                <a:cs typeface="Times New Roman" pitchFamily="18" charset="0"/>
                <a:sym typeface="Titillium Web ExtraLight"/>
              </a:rPr>
              <a:t>Review of the structure</a:t>
            </a:r>
            <a:endParaRPr kumimoji="0" lang="en-US" sz="3000" b="0" i="0" u="none" strike="noStrike" kern="0" cap="none" spc="0" normalizeH="0" baseline="0" noProof="0" dirty="0">
              <a:ln>
                <a:noFill/>
              </a:ln>
              <a:solidFill>
                <a:schemeClr val="lt1"/>
              </a:solidFill>
              <a:effectLst/>
              <a:uLnTx/>
              <a:uFillTx/>
              <a:latin typeface="Times New Roman" pitchFamily="18" charset="0"/>
              <a:ea typeface="Titillium Web ExtraLight"/>
              <a:cs typeface="Times New Roman" pitchFamily="18" charset="0"/>
              <a:sym typeface="Titillium Web ExtraLigh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Global Watching</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SC_CThread processes typically have infinite loops that will continuously execute. A designer typically wants some way to initialize the behavior of the loop or jump out of the loop when a condition occurs.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is accomplished through the use of the watching construct. The watching construct will monitor a specified condition.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When this condition occurs control is transferred from the current execution point to the beginning of the process, where the occurrence of the watched condition can be handled. The watching construct is only available for SC_CThread processes.</a:t>
            </a:r>
          </a:p>
          <a:p>
            <a:pPr marL="285750" indent="-285750" algn="just">
              <a:buNone/>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40</a:t>
            </a:fld>
            <a:endParaRP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Global Watching</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watching(reset.delayed() == true);</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statement specifies that signal reset will be watched for this process.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If signal reset changes to true then the watching expression will be true and the SystemC scheduler will halt execution of the while loop for this process and start the execution at the first line of the process.</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41</a:t>
            </a:fld>
            <a:endParaRPr dirty="0"/>
          </a:p>
        </p:txBody>
      </p:sp>
      <p:pic>
        <p:nvPicPr>
          <p:cNvPr id="5" name="Picture 4" descr="global watching.png"/>
          <p:cNvPicPr>
            <a:picLocks noChangeAspect="1"/>
          </p:cNvPicPr>
          <p:nvPr/>
        </p:nvPicPr>
        <p:blipFill>
          <a:blip r:embed="rId3"/>
          <a:stretch>
            <a:fillRect/>
          </a:stretch>
        </p:blipFill>
        <p:spPr>
          <a:xfrm>
            <a:off x="3505200" y="2800350"/>
            <a:ext cx="2324302" cy="2118544"/>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Local Watching</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Local watching allows you to specify exactly which section of the process is watching which signals, and where the event handlers are located. This functionality is specified with 4 macros that define the boundaries of each of the areas.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42</a:t>
            </a:fld>
            <a:endParaRPr dirty="0"/>
          </a:p>
        </p:txBody>
      </p:sp>
      <p:pic>
        <p:nvPicPr>
          <p:cNvPr id="6" name="Picture 5" descr="local watching.png"/>
          <p:cNvPicPr>
            <a:picLocks noChangeAspect="1"/>
          </p:cNvPicPr>
          <p:nvPr/>
        </p:nvPicPr>
        <p:blipFill>
          <a:blip r:embed="rId3"/>
          <a:stretch>
            <a:fillRect/>
          </a:stretch>
        </p:blipFill>
        <p:spPr>
          <a:xfrm>
            <a:off x="1143000" y="2266950"/>
            <a:ext cx="3307360" cy="2286000"/>
          </a:xfrm>
          <a:prstGeom prst="rect">
            <a:avLst/>
          </a:prstGeom>
        </p:spPr>
      </p:pic>
      <p:pic>
        <p:nvPicPr>
          <p:cNvPr id="7" name="Picture 6" descr="local watching1.png"/>
          <p:cNvPicPr>
            <a:picLocks noChangeAspect="1"/>
          </p:cNvPicPr>
          <p:nvPr/>
        </p:nvPicPr>
        <p:blipFill>
          <a:blip r:embed="rId4"/>
          <a:stretch>
            <a:fillRect/>
          </a:stretch>
        </p:blipFill>
        <p:spPr>
          <a:xfrm>
            <a:off x="4800600" y="2266951"/>
            <a:ext cx="4031330" cy="2285999"/>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Local Watching</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W_BEGIN macro marks the beginning of the local watching block.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Between the W_BEGIN and W_DO macros are where all of the watching declarations are placed.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These declarations look the same as the global watching events. Between the W_DO macro and the W_ESCAPE macro is where the process functionality is placed.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is the code that gets executed as long as none of the watching events occur. Between the W_ESCAPE and the W_END macros is where the event handlers reside.</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The event handlers will check to make sure that the relevant event has occurred and then perform the necessary action for that event.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W_END macro ends the local watching block.</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43</a:t>
            </a:fld>
            <a:endParaRP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Local  and Global Watching</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 few interesting things about local watching:</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All of the events in the declaration block have the same priority. If a different priority is needed then local watching blocks will need to be nested.</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Local watching only works in CThreads.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signals in the watching expressions are sampled only on the active edges of the process.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Globally watched events have higher priority than locally watched events. 	 	</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44</a:t>
            </a:fld>
            <a:endParaRP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Overview of the simulation</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Simulation of concurrent execution is accomplished by simulating each concurrent unit (SC_METHOD, SC_THREAD, or SC_CTHREAD).</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Each unit is allowed to execute until simulation of the other units is required to keep behaviors aligned in time.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Events in the simulation code determines when the simulator has to make switches.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simulator uses a cooperative multi-tasking model.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It provides a kernel to orchestrate the swapping of the various concurrent processes.</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45</a:t>
            </a:fld>
            <a:endParaRP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Simulation kernel</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Lets explore the each phase of the simulation kernel.</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kernel is a separate process which is executed as soon as all user defined processes are suspended.</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When all processes are suspended, the kernel goes through different states by setting the function phase where Generate Events function generates initial events for all clocks which are active at Tc.</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46</a:t>
            </a:fld>
            <a:endParaRPr dirty="0"/>
          </a:p>
        </p:txBody>
      </p:sp>
      <p:pic>
        <p:nvPicPr>
          <p:cNvPr id="3074" name="Picture 2"/>
          <p:cNvPicPr>
            <a:picLocks noChangeAspect="1" noChangeArrowheads="1"/>
          </p:cNvPicPr>
          <p:nvPr/>
        </p:nvPicPr>
        <p:blipFill>
          <a:blip r:embed="rId3"/>
          <a:srcRect/>
          <a:stretch>
            <a:fillRect/>
          </a:stretch>
        </p:blipFill>
        <p:spPr bwMode="auto">
          <a:xfrm>
            <a:off x="5486400" y="3257550"/>
            <a:ext cx="2914650" cy="1724024"/>
          </a:xfrm>
          <a:prstGeom prst="rect">
            <a:avLst/>
          </a:prstGeom>
          <a:noFill/>
          <a:ln w="9525">
            <a:noFill/>
            <a:miter lim="800000"/>
            <a:headEnd/>
            <a:tailEnd/>
          </a:ln>
        </p:spPr>
      </p:pic>
      <p:pic>
        <p:nvPicPr>
          <p:cNvPr id="4098" name="Picture 2"/>
          <p:cNvPicPr>
            <a:picLocks noChangeAspect="1" noChangeArrowheads="1"/>
          </p:cNvPicPr>
          <p:nvPr/>
        </p:nvPicPr>
        <p:blipFill>
          <a:blip r:embed="rId4"/>
          <a:srcRect/>
          <a:stretch>
            <a:fillRect/>
          </a:stretch>
        </p:blipFill>
        <p:spPr bwMode="auto">
          <a:xfrm>
            <a:off x="1066800" y="3257550"/>
            <a:ext cx="35814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Simulation kernel</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Thereafter, the methods and threads with events are executed until they suspend.</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Threads are suspended after executing a wait statement and methods are suspended after their last statement.</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Then the simulation time is advanced, and clocks are updated w.r.t. the time of the next active clock. </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47</a:t>
            </a:fld>
            <a:endParaRPr dirty="0"/>
          </a:p>
        </p:txBody>
      </p:sp>
      <p:pic>
        <p:nvPicPr>
          <p:cNvPr id="5122" name="Picture 2"/>
          <p:cNvPicPr>
            <a:picLocks noChangeAspect="1" noChangeArrowheads="1"/>
          </p:cNvPicPr>
          <p:nvPr/>
        </p:nvPicPr>
        <p:blipFill>
          <a:blip r:embed="rId3"/>
          <a:srcRect/>
          <a:stretch>
            <a:fillRect/>
          </a:stretch>
        </p:blipFill>
        <p:spPr bwMode="auto">
          <a:xfrm>
            <a:off x="1905000" y="2952750"/>
            <a:ext cx="2476500" cy="2028824"/>
          </a:xfrm>
          <a:prstGeom prst="rect">
            <a:avLst/>
          </a:prstGeom>
          <a:noFill/>
          <a:ln w="9525">
            <a:noFill/>
            <a:miter lim="800000"/>
            <a:headEnd/>
            <a:tailEnd/>
          </a:ln>
        </p:spPr>
      </p:pic>
      <p:pic>
        <p:nvPicPr>
          <p:cNvPr id="9" name="Picture 2"/>
          <p:cNvPicPr>
            <a:picLocks noChangeAspect="1" noChangeArrowheads="1"/>
          </p:cNvPicPr>
          <p:nvPr/>
        </p:nvPicPr>
        <p:blipFill>
          <a:blip r:embed="rId4"/>
          <a:srcRect/>
          <a:stretch>
            <a:fillRect/>
          </a:stretch>
        </p:blipFill>
        <p:spPr bwMode="auto">
          <a:xfrm>
            <a:off x="5181600" y="2952750"/>
            <a:ext cx="2914650" cy="19526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Phases of the kernel operation</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Execute Process function checks for events of all the signals and clocks in the sensitivity lists of all method's and thread's.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 the case of an event each thread is set to status checkGlobalWatching after which it will be activated.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Methods are immediately set to active since no watching are required.</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phase is then finally incremented.</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48</a:t>
            </a:fld>
            <a:endParaRPr dirty="0"/>
          </a:p>
        </p:txBody>
      </p:sp>
      <p:pic>
        <p:nvPicPr>
          <p:cNvPr id="6146" name="Picture 2"/>
          <p:cNvPicPr>
            <a:picLocks noChangeAspect="1" noChangeArrowheads="1"/>
          </p:cNvPicPr>
          <p:nvPr/>
        </p:nvPicPr>
        <p:blipFill>
          <a:blip r:embed="rId3"/>
          <a:srcRect/>
          <a:stretch>
            <a:fillRect/>
          </a:stretch>
        </p:blipFill>
        <p:spPr bwMode="auto">
          <a:xfrm>
            <a:off x="1066800" y="3257550"/>
            <a:ext cx="3319463" cy="175260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4953000" y="3181350"/>
            <a:ext cx="314325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Phases of the kernel operation</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Schedule Cthreads fuction checks for events on the clocks over all the sensitivity lists of all the cthread's.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 the case of an event, the corresponding cthread is added to the set of scheduled cthread's, the clock events are reset, and the next phase will be assigned.</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49</a:t>
            </a:fld>
            <a:endParaRPr dirty="0"/>
          </a:p>
        </p:txBody>
      </p:sp>
      <p:pic>
        <p:nvPicPr>
          <p:cNvPr id="6" name="Picture 2"/>
          <p:cNvPicPr>
            <a:picLocks noChangeAspect="1" noChangeArrowheads="1"/>
          </p:cNvPicPr>
          <p:nvPr/>
        </p:nvPicPr>
        <p:blipFill>
          <a:blip r:embed="rId3"/>
          <a:srcRect/>
          <a:stretch>
            <a:fillRect/>
          </a:stretch>
        </p:blipFill>
        <p:spPr bwMode="auto">
          <a:xfrm>
            <a:off x="5257800" y="2952750"/>
            <a:ext cx="2914650" cy="2028824"/>
          </a:xfrm>
          <a:prstGeom prst="rect">
            <a:avLst/>
          </a:prstGeom>
          <a:noFill/>
          <a:ln w="9525">
            <a:noFill/>
            <a:miter lim="800000"/>
            <a:headEnd/>
            <a:tailEnd/>
          </a:ln>
        </p:spPr>
      </p:pic>
      <p:pic>
        <p:nvPicPr>
          <p:cNvPr id="7170" name="Picture 2"/>
          <p:cNvPicPr>
            <a:picLocks noChangeAspect="1" noChangeArrowheads="1"/>
          </p:cNvPicPr>
          <p:nvPr/>
        </p:nvPicPr>
        <p:blipFill>
          <a:blip r:embed="rId4"/>
          <a:srcRect/>
          <a:stretch>
            <a:fillRect/>
          </a:stretch>
        </p:blipFill>
        <p:spPr bwMode="auto">
          <a:xfrm>
            <a:off x="1143000" y="2952750"/>
            <a:ext cx="3281363"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ctrTitle"/>
          </p:nvPr>
        </p:nvSpPr>
        <p:spPr>
          <a:xfrm>
            <a:off x="457200" y="209550"/>
            <a:ext cx="7772400" cy="685800"/>
          </a:xfrm>
          <a:prstGeom prst="rect">
            <a:avLst/>
          </a:prstGeom>
        </p:spPr>
        <p:txBody>
          <a:bodyPr spcFirstLastPara="1" wrap="square" lIns="91425" tIns="91425" rIns="91425" bIns="91425" anchor="t" anchorCtr="0">
            <a:noAutofit/>
          </a:bodyPr>
          <a:lstStyle/>
          <a:p>
            <a:r>
              <a:rPr lang="en-US" sz="3200" b="1" dirty="0" smtClean="0">
                <a:solidFill>
                  <a:schemeClr val="accent1"/>
                </a:solidFill>
                <a:latin typeface="Times New Roman" pitchFamily="18" charset="0"/>
                <a:cs typeface="Times New Roman" pitchFamily="18" charset="0"/>
              </a:rPr>
              <a:t>SystemC Blocks</a:t>
            </a:r>
            <a:r>
              <a:rPr lang="en-US" dirty="0" smtClean="0"/>
              <a:t/>
            </a:r>
            <a:br>
              <a:rPr lang="en-US" dirty="0" smtClean="0"/>
            </a:br>
            <a:endParaRPr dirty="0"/>
          </a:p>
        </p:txBody>
      </p:sp>
      <p:pic>
        <p:nvPicPr>
          <p:cNvPr id="5" name="Picture 4" descr="inside a module.png"/>
          <p:cNvPicPr>
            <a:picLocks noChangeAspect="1"/>
          </p:cNvPicPr>
          <p:nvPr/>
        </p:nvPicPr>
        <p:blipFill>
          <a:blip r:embed="rId3" cstate="print"/>
          <a:stretch>
            <a:fillRect/>
          </a:stretch>
        </p:blipFill>
        <p:spPr>
          <a:xfrm>
            <a:off x="4114800" y="1885950"/>
            <a:ext cx="4724400" cy="2971800"/>
          </a:xfrm>
          <a:prstGeom prst="rect">
            <a:avLst/>
          </a:prstGeom>
        </p:spPr>
      </p:pic>
      <p:pic>
        <p:nvPicPr>
          <p:cNvPr id="12290" name="Picture 2" descr="G:\vanderbilt\course work 2018\spring 2018\embedded system and software\seminar-part1\how it looks.png"/>
          <p:cNvPicPr>
            <a:picLocks noChangeAspect="1" noChangeArrowheads="1"/>
          </p:cNvPicPr>
          <p:nvPr/>
        </p:nvPicPr>
        <p:blipFill>
          <a:blip r:embed="rId4"/>
          <a:srcRect/>
          <a:stretch>
            <a:fillRect/>
          </a:stretch>
        </p:blipFill>
        <p:spPr bwMode="auto">
          <a:xfrm>
            <a:off x="152400" y="1885950"/>
            <a:ext cx="3733800" cy="2971800"/>
          </a:xfrm>
          <a:prstGeom prst="rect">
            <a:avLst/>
          </a:prstGeom>
          <a:noFill/>
        </p:spPr>
      </p:pic>
      <p:sp>
        <p:nvSpPr>
          <p:cNvPr id="7" name="Rectangle 6"/>
          <p:cNvSpPr/>
          <p:nvPr/>
        </p:nvSpPr>
        <p:spPr>
          <a:xfrm>
            <a:off x="304800" y="1047750"/>
            <a:ext cx="8534400" cy="307777"/>
          </a:xfrm>
          <a:prstGeom prst="rect">
            <a:avLst/>
          </a:prstGeom>
        </p:spPr>
        <p:txBody>
          <a:bodyPr wrap="square">
            <a:spAutoFit/>
          </a:bodyPr>
          <a:lstStyle/>
          <a:p>
            <a:r>
              <a:rPr lang="en-US" dirty="0" smtClean="0">
                <a:solidFill>
                  <a:schemeClr val="bg1"/>
                </a:solidFill>
                <a:latin typeface="Times New Roman" pitchFamily="18" charset="0"/>
                <a:cs typeface="Times New Roman" pitchFamily="18" charset="0"/>
              </a:rPr>
              <a:t>Top level overview of the SystemC blocks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Phases of the kernel operation</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After scheduling the cthread's, their outputs are updated if the new value of the output signal does not equal the old value.</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Each signal update generates an event.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Other events of other signals are reset to false.</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50</a:t>
            </a:fld>
            <a:endParaRPr dirty="0"/>
          </a:p>
        </p:txBody>
      </p:sp>
      <p:pic>
        <p:nvPicPr>
          <p:cNvPr id="6" name="Picture 2"/>
          <p:cNvPicPr>
            <a:picLocks noChangeAspect="1" noChangeArrowheads="1"/>
          </p:cNvPicPr>
          <p:nvPr/>
        </p:nvPicPr>
        <p:blipFill>
          <a:blip r:embed="rId3"/>
          <a:srcRect/>
          <a:stretch>
            <a:fillRect/>
          </a:stretch>
        </p:blipFill>
        <p:spPr bwMode="auto">
          <a:xfrm>
            <a:off x="5334000" y="2952750"/>
            <a:ext cx="2914650" cy="2028824"/>
          </a:xfrm>
          <a:prstGeom prst="rect">
            <a:avLst/>
          </a:prstGeom>
          <a:noFill/>
          <a:ln w="9525">
            <a:noFill/>
            <a:miter lim="800000"/>
            <a:headEnd/>
            <a:tailEnd/>
          </a:ln>
        </p:spPr>
      </p:pic>
      <p:pic>
        <p:nvPicPr>
          <p:cNvPr id="8194" name="Picture 2"/>
          <p:cNvPicPr>
            <a:picLocks noChangeAspect="1" noChangeArrowheads="1"/>
          </p:cNvPicPr>
          <p:nvPr/>
        </p:nvPicPr>
        <p:blipFill>
          <a:blip r:embed="rId4"/>
          <a:srcRect/>
          <a:stretch>
            <a:fillRect/>
          </a:stretch>
        </p:blipFill>
        <p:spPr bwMode="auto">
          <a:xfrm>
            <a:off x="1219200" y="2952750"/>
            <a:ext cx="31623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Phases of the kernel operation</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After the signals are updated, an event check has to be performed.</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next phase checks if any events have been generated on signals and sets the next phase either to Execute Processes or to execute the cthreads.</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51</a:t>
            </a:fld>
            <a:endParaRPr dirty="0"/>
          </a:p>
        </p:txBody>
      </p:sp>
      <p:pic>
        <p:nvPicPr>
          <p:cNvPr id="6" name="Picture 2"/>
          <p:cNvPicPr>
            <a:picLocks noChangeAspect="1" noChangeArrowheads="1"/>
          </p:cNvPicPr>
          <p:nvPr/>
        </p:nvPicPr>
        <p:blipFill>
          <a:blip r:embed="rId3"/>
          <a:srcRect/>
          <a:stretch>
            <a:fillRect/>
          </a:stretch>
        </p:blipFill>
        <p:spPr bwMode="auto">
          <a:xfrm>
            <a:off x="5334000" y="2952750"/>
            <a:ext cx="2914650" cy="2028824"/>
          </a:xfrm>
          <a:prstGeom prst="rect">
            <a:avLst/>
          </a:prstGeom>
          <a:noFill/>
          <a:ln w="9525">
            <a:noFill/>
            <a:miter lim="800000"/>
            <a:headEnd/>
            <a:tailEnd/>
          </a:ln>
        </p:spPr>
      </p:pic>
      <p:pic>
        <p:nvPicPr>
          <p:cNvPr id="9218" name="Picture 2"/>
          <p:cNvPicPr>
            <a:picLocks noChangeAspect="1" noChangeArrowheads="1"/>
          </p:cNvPicPr>
          <p:nvPr/>
        </p:nvPicPr>
        <p:blipFill>
          <a:blip r:embed="rId4"/>
          <a:srcRect/>
          <a:stretch>
            <a:fillRect/>
          </a:stretch>
        </p:blipFill>
        <p:spPr bwMode="auto">
          <a:xfrm>
            <a:off x="1143000" y="2952750"/>
            <a:ext cx="32766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Phases of the kernel operation</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When no further events are generated at the current time T, the set of postponed cthread's are executed by setting their status to checkGlobalWatching which later on proceeds to active.</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Additionally, the set of scheduled processes has to be reset for the next cycle, and phase proceeds to advance Time.</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52</a:t>
            </a:fld>
            <a:endParaRPr dirty="0"/>
          </a:p>
        </p:txBody>
      </p:sp>
      <p:pic>
        <p:nvPicPr>
          <p:cNvPr id="6" name="Picture 2"/>
          <p:cNvPicPr>
            <a:picLocks noChangeAspect="1" noChangeArrowheads="1"/>
          </p:cNvPicPr>
          <p:nvPr/>
        </p:nvPicPr>
        <p:blipFill>
          <a:blip r:embed="rId3"/>
          <a:srcRect/>
          <a:stretch>
            <a:fillRect/>
          </a:stretch>
        </p:blipFill>
        <p:spPr bwMode="auto">
          <a:xfrm>
            <a:off x="5334000" y="2952750"/>
            <a:ext cx="2914650" cy="2028824"/>
          </a:xfrm>
          <a:prstGeom prst="rect">
            <a:avLst/>
          </a:prstGeom>
          <a:noFill/>
          <a:ln w="9525">
            <a:noFill/>
            <a:miter lim="800000"/>
            <a:headEnd/>
            <a:tailEnd/>
          </a:ln>
        </p:spPr>
      </p:pic>
      <p:pic>
        <p:nvPicPr>
          <p:cNvPr id="10242" name="Picture 2"/>
          <p:cNvPicPr>
            <a:picLocks noChangeAspect="1" noChangeArrowheads="1"/>
          </p:cNvPicPr>
          <p:nvPr/>
        </p:nvPicPr>
        <p:blipFill>
          <a:blip r:embed="rId4"/>
          <a:srcRect/>
          <a:stretch>
            <a:fillRect/>
          </a:stretch>
        </p:blipFill>
        <p:spPr bwMode="auto">
          <a:xfrm>
            <a:off x="1143000" y="2952750"/>
            <a:ext cx="3571874"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Phases of the kernel operation</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For advancing the time, we first have to check for the final end of simulation (EOS) at which the simulation kernel is deactivated.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Otherwise, the current time Tc is advanced to the next point in time Tn, and clocks are updated accordingly.</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53</a:t>
            </a:fld>
            <a:endParaRPr dirty="0"/>
          </a:p>
        </p:txBody>
      </p:sp>
      <p:pic>
        <p:nvPicPr>
          <p:cNvPr id="6" name="Picture 2"/>
          <p:cNvPicPr>
            <a:picLocks noChangeAspect="1" noChangeArrowheads="1"/>
          </p:cNvPicPr>
          <p:nvPr/>
        </p:nvPicPr>
        <p:blipFill>
          <a:blip r:embed="rId3"/>
          <a:srcRect/>
          <a:stretch>
            <a:fillRect/>
          </a:stretch>
        </p:blipFill>
        <p:spPr bwMode="auto">
          <a:xfrm>
            <a:off x="5334000" y="2952750"/>
            <a:ext cx="2914650" cy="1905000"/>
          </a:xfrm>
          <a:prstGeom prst="rect">
            <a:avLst/>
          </a:prstGeom>
          <a:noFill/>
          <a:ln w="9525">
            <a:noFill/>
            <a:miter lim="800000"/>
            <a:headEnd/>
            <a:tailEnd/>
          </a:ln>
        </p:spPr>
      </p:pic>
      <p:pic>
        <p:nvPicPr>
          <p:cNvPr id="11266" name="Picture 2"/>
          <p:cNvPicPr>
            <a:picLocks noChangeAspect="1" noChangeArrowheads="1"/>
          </p:cNvPicPr>
          <p:nvPr/>
        </p:nvPicPr>
        <p:blipFill>
          <a:blip r:embed="rId4"/>
          <a:srcRect/>
          <a:stretch>
            <a:fillRect/>
          </a:stretch>
        </p:blipFill>
        <p:spPr bwMode="auto">
          <a:xfrm>
            <a:off x="1219200" y="2952750"/>
            <a:ext cx="3557588"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Watching conditions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533400" y="1152528"/>
            <a:ext cx="8077200" cy="3857622"/>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After initialization and before becoming active, each process first has to check for global and local watching conditions.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 global watching can be defined for clocked and </a:t>
            </a:r>
            <a:r>
              <a:rPr lang="en-US" sz="1600" dirty="0" smtClean="0">
                <a:latin typeface="Times New Roman" panose="02020603050405020304" pitchFamily="18" charset="0"/>
                <a:cs typeface="Times New Roman" panose="02020603050405020304" pitchFamily="18" charset="0"/>
              </a:rPr>
              <a:t>unclocked</a:t>
            </a:r>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threads.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 local watching are only defined for CThreads.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If a watching condition evaluates to true then the continuation of the program, either:</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 Resets to the first statement of the thread Cthread in the case of a global watching or</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(ii) proceeds to the first statement within the local watching block.</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54</a:t>
            </a:fld>
            <a:endParaRP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Global Watching status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After the execution of the last statement and before the beginning of the new simulation cycle, the global check has to be performed.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pseudo code for global watching status is shown in the figure below.</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55</a:t>
            </a:fld>
            <a:endParaRPr dirty="0"/>
          </a:p>
        </p:txBody>
      </p:sp>
      <p:pic>
        <p:nvPicPr>
          <p:cNvPr id="2050" name="Picture 2"/>
          <p:cNvPicPr>
            <a:picLocks noChangeAspect="1" noChangeArrowheads="1"/>
          </p:cNvPicPr>
          <p:nvPr/>
        </p:nvPicPr>
        <p:blipFill>
          <a:blip r:embed="rId3"/>
          <a:srcRect/>
          <a:stretch>
            <a:fillRect/>
          </a:stretch>
        </p:blipFill>
        <p:spPr bwMode="auto">
          <a:xfrm>
            <a:off x="2133600" y="2419350"/>
            <a:ext cx="46482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Global Watching status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 status checkGlobal Watching, the global watching conditions of processes, threads and CThreads are checked.</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globalWatch becomes true when one of its sub conditions evaluate to true.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 that case the program counter is adjusted accordingly, i.e., it is reset to the first statement of the thread.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Thereafter, all local watchings are in activated by setting their list to Null.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is done, since the priority of global watching is higher than the one for the local watchings.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Finally, CThreads are set to status checkLocal Watching, other threads directly proceed to active.</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56</a:t>
            </a:fld>
            <a:endParaRP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Local Watching status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r>
              <a:rPr lang="en-US" sz="1600" dirty="0" smtClean="0">
                <a:latin typeface="Times New Roman" panose="02020603050405020304" pitchFamily="18" charset="0"/>
                <a:cs typeface="Times New Roman" panose="02020603050405020304" pitchFamily="18" charset="0"/>
              </a:rPr>
              <a:t>After the Global watching status is performed for the methods, threads and CThreads, only the CThreads are put in a priority list of the local watching status.</a:t>
            </a:r>
          </a:p>
          <a:p>
            <a:pPr marL="285750" indent="-285750" algn="just"/>
            <a:r>
              <a:rPr lang="en-US" sz="1600" dirty="0" smtClean="0">
                <a:latin typeface="Times New Roman" panose="02020603050405020304" pitchFamily="18" charset="0"/>
                <a:cs typeface="Times New Roman" panose="02020603050405020304" pitchFamily="18" charset="0"/>
              </a:rPr>
              <a:t>The pseudo code for the local watch status is shown below.</a:t>
            </a:r>
          </a:p>
          <a:p>
            <a:pPr marL="285750" indent="-285750" algn="just"/>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57</a:t>
            </a:fld>
            <a:endParaRPr dirty="0"/>
          </a:p>
        </p:txBody>
      </p:sp>
      <p:pic>
        <p:nvPicPr>
          <p:cNvPr id="3074" name="Picture 2"/>
          <p:cNvPicPr>
            <a:picLocks noChangeAspect="1" noChangeArrowheads="1"/>
          </p:cNvPicPr>
          <p:nvPr/>
        </p:nvPicPr>
        <p:blipFill>
          <a:blip r:embed="rId3"/>
          <a:srcRect/>
          <a:stretch>
            <a:fillRect/>
          </a:stretch>
        </p:blipFill>
        <p:spPr bwMode="auto">
          <a:xfrm>
            <a:off x="2209800" y="2419350"/>
            <a:ext cx="438785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Local Watching status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 status checkLocal Watching a CThread checks for a list element e of highest priority with true watching condition.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If there exists a higher priority element, that element is extracted from the localwatch by the function findLocalCond.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If it does not exist, i.e., the highest priority element is the current element, then the process Self proceeds to status active.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Otherwise, the programCounter is reset to the first statement of the escape block of e,using first(escape(e)).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Aditionally, trunc prunes the lower priority tail elements including e from local Watch.</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58</a:t>
            </a:fld>
            <a:endParaRP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SystemC watching statements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semantics for global and local watching statements. In order to decide if</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current watching definition (watching(expr)) appears in the context of a global watching or of the current local one we set mode(p) belongs to either local or global.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Global watching is usually defined </a:t>
            </a:r>
            <a:r>
              <a:rPr lang="en-US" sz="1600" dirty="0" smtClean="0">
                <a:latin typeface="Times New Roman" panose="02020603050405020304" pitchFamily="18" charset="0"/>
                <a:cs typeface="Times New Roman" panose="02020603050405020304" pitchFamily="18" charset="0"/>
              </a:rPr>
              <a:t>in the constructor SC_CTOR of the SystemC module.</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59</a:t>
            </a:fld>
            <a:endParaRPr dirty="0"/>
          </a:p>
        </p:txBody>
      </p:sp>
      <p:pic>
        <p:nvPicPr>
          <p:cNvPr id="4098" name="Picture 2"/>
          <p:cNvPicPr>
            <a:picLocks noChangeAspect="1" noChangeArrowheads="1"/>
          </p:cNvPicPr>
          <p:nvPr/>
        </p:nvPicPr>
        <p:blipFill>
          <a:blip r:embed="rId3"/>
          <a:srcRect/>
          <a:stretch>
            <a:fillRect/>
          </a:stretch>
        </p:blipFill>
        <p:spPr bwMode="auto">
          <a:xfrm>
            <a:off x="2209800" y="3181350"/>
            <a:ext cx="51054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685800" y="209550"/>
            <a:ext cx="7686000" cy="7050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Review of TLM</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62000" y="895350"/>
            <a:ext cx="7686000" cy="424815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TLM is an abstraction of communication among computation modules.</a:t>
            </a:r>
          </a:p>
          <a:p>
            <a:pPr marL="285750" indent="-285750" algn="ctr"/>
            <a:r>
              <a:rPr lang="en-US" sz="1800" dirty="0" smtClean="0">
                <a:latin typeface="Times New Roman" panose="02020603050405020304" pitchFamily="18" charset="0"/>
                <a:cs typeface="Times New Roman" panose="02020603050405020304" pitchFamily="18" charset="0"/>
              </a:rPr>
              <a:t>“Communication is separated from computation”</a:t>
            </a:r>
          </a:p>
          <a:p>
            <a:pPr marL="285750" indent="-285750" algn="ctr"/>
            <a:endParaRPr lang="en-US" sz="1800" dirty="0" smtClean="0">
              <a:latin typeface="Times New Roman" panose="02020603050405020304" pitchFamily="18" charset="0"/>
              <a:cs typeface="Times New Roman" panose="02020603050405020304" pitchFamily="18" charset="0"/>
            </a:endParaRPr>
          </a:p>
          <a:p>
            <a:pPr marL="285750" indent="-285750" algn="ctr">
              <a:buNone/>
            </a:pPr>
            <a:endParaRPr lang="en-US" sz="18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a:t>
            </a:fld>
            <a:endParaRPr dirty="0"/>
          </a:p>
        </p:txBody>
      </p:sp>
      <p:pic>
        <p:nvPicPr>
          <p:cNvPr id="5" name="Picture 4" descr="tlm.png"/>
          <p:cNvPicPr>
            <a:picLocks noChangeAspect="1"/>
          </p:cNvPicPr>
          <p:nvPr/>
        </p:nvPicPr>
        <p:blipFill>
          <a:blip r:embed="rId3" cstate="print"/>
          <a:stretch>
            <a:fillRect/>
          </a:stretch>
        </p:blipFill>
        <p:spPr>
          <a:xfrm>
            <a:off x="1600200" y="1809750"/>
            <a:ext cx="5334000" cy="3211669"/>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SystemC watching statements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629022"/>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Local watching’s are defined within the scope of a Cthread.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Each local watching block is enclosed by W-BEGIN and W-END and has the form shown below.</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where the list of watching conditions are specified after W-BEGIN.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control flow of a CThread continues after the W-DO if all watching conditions evaluate to false, then jumps to the first statement after W-ESCAPE as soon as one condition evaluates to true.</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Otherwise, that part is skipped and the program continues after W-END.</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60</a:t>
            </a:fld>
            <a:endParaRPr dirty="0"/>
          </a:p>
        </p:txBody>
      </p:sp>
      <p:pic>
        <p:nvPicPr>
          <p:cNvPr id="5122" name="Picture 2"/>
          <p:cNvPicPr>
            <a:picLocks noChangeAspect="1" noChangeArrowheads="1"/>
          </p:cNvPicPr>
          <p:nvPr/>
        </p:nvPicPr>
        <p:blipFill>
          <a:blip r:embed="rId3"/>
          <a:srcRect/>
          <a:stretch>
            <a:fillRect/>
          </a:stretch>
        </p:blipFill>
        <p:spPr bwMode="auto">
          <a:xfrm>
            <a:off x="1219201" y="2338388"/>
            <a:ext cx="6934200" cy="46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SystemC watching statements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For global watching definitions, the condition given by an individual expression is added to globalWatch.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Otherwise, in mode local the current condition is joined with the condition of the actual</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list element of the actual local watching block.</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61</a:t>
            </a:fld>
            <a:endParaRPr dirty="0"/>
          </a:p>
        </p:txBody>
      </p:sp>
      <p:pic>
        <p:nvPicPr>
          <p:cNvPr id="6146" name="Picture 2"/>
          <p:cNvPicPr>
            <a:picLocks noChangeAspect="1" noChangeArrowheads="1"/>
          </p:cNvPicPr>
          <p:nvPr/>
        </p:nvPicPr>
        <p:blipFill>
          <a:blip r:embed="rId3"/>
          <a:srcRect/>
          <a:stretch>
            <a:fillRect/>
          </a:stretch>
        </p:blipFill>
        <p:spPr bwMode="auto">
          <a:xfrm>
            <a:off x="2895600" y="2724150"/>
            <a:ext cx="4400550" cy="204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SystemC watching statements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Upon reaching a W-BEGIN, watching conditions are decided to be local thereafter.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Additionally, an new actual element for the local watching list is generated through the abstract function addNewActual.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Its initial condition is set false. All local watching conditions inside the W-BEGIN W-DO block are added to the actual localWatch element by the function addToActual.</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62</a:t>
            </a:fld>
            <a:endParaRPr dirty="0"/>
          </a:p>
        </p:txBody>
      </p:sp>
      <p:pic>
        <p:nvPicPr>
          <p:cNvPr id="7170" name="Picture 2"/>
          <p:cNvPicPr>
            <a:picLocks noChangeAspect="1" noChangeArrowheads="1"/>
          </p:cNvPicPr>
          <p:nvPr/>
        </p:nvPicPr>
        <p:blipFill>
          <a:blip r:embed="rId3"/>
          <a:srcRect/>
          <a:stretch>
            <a:fillRect/>
          </a:stretch>
        </p:blipFill>
        <p:spPr bwMode="auto">
          <a:xfrm>
            <a:off x="2667000" y="2876550"/>
            <a:ext cx="44894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SystemC watching statements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When executing W-ESCAPE (i.e., after having completed the W-DO block) the programCounter is set to the successor of the W-END statement.</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Additionally, the currently executed local watching is removed from the priority list of local watchings by removeActual.</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63</a:t>
            </a:fld>
            <a:endParaRPr dirty="0"/>
          </a:p>
        </p:txBody>
      </p:sp>
      <p:pic>
        <p:nvPicPr>
          <p:cNvPr id="8194" name="Picture 2"/>
          <p:cNvPicPr>
            <a:picLocks noChangeAspect="1" noChangeArrowheads="1"/>
          </p:cNvPicPr>
          <p:nvPr/>
        </p:nvPicPr>
        <p:blipFill>
          <a:blip r:embed="rId3"/>
          <a:srcRect/>
          <a:stretch>
            <a:fillRect/>
          </a:stretch>
        </p:blipFill>
        <p:spPr bwMode="auto">
          <a:xfrm>
            <a:off x="2667000" y="2724150"/>
            <a:ext cx="4343401"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Signal Assignment</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Signal assignments are not immediately assigned to the current value of signal S but to its potential </a:t>
            </a:r>
            <a:r>
              <a:rPr lang="en-US" sz="1600" dirty="0" smtClean="0">
                <a:latin typeface="Times New Roman" panose="02020603050405020304" pitchFamily="18" charset="0"/>
                <a:cs typeface="Times New Roman" panose="02020603050405020304" pitchFamily="18" charset="0"/>
              </a:rPr>
              <a:t>new value</a:t>
            </a:r>
            <a:r>
              <a:rPr lang="en-US" sz="1600"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Updating a current value with a </a:t>
            </a:r>
            <a:r>
              <a:rPr lang="en-US" sz="1600" dirty="0" smtClean="0">
                <a:latin typeface="Times New Roman" panose="02020603050405020304" pitchFamily="18" charset="0"/>
                <a:cs typeface="Times New Roman" panose="02020603050405020304" pitchFamily="18" charset="0"/>
              </a:rPr>
              <a:t>new value </a:t>
            </a:r>
            <a:r>
              <a:rPr lang="en-US" sz="1600" dirty="0" smtClean="0">
                <a:latin typeface="Times New Roman" panose="02020603050405020304" pitchFamily="18" charset="0"/>
                <a:cs typeface="Times New Roman" panose="02020603050405020304" pitchFamily="18" charset="0"/>
              </a:rPr>
              <a:t>generates an event if the values are different.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update is performed by the simulation kernel process.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operation is equivalent to write statements and parallel writes accesses are allowable. </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64</a:t>
            </a:fld>
            <a:endParaRPr dirty="0"/>
          </a:p>
        </p:txBody>
      </p:sp>
      <p:pic>
        <p:nvPicPr>
          <p:cNvPr id="9219" name="Picture 3"/>
          <p:cNvPicPr>
            <a:picLocks noChangeAspect="1" noChangeArrowheads="1"/>
          </p:cNvPicPr>
          <p:nvPr/>
        </p:nvPicPr>
        <p:blipFill>
          <a:blip r:embed="rId3"/>
          <a:srcRect/>
          <a:stretch>
            <a:fillRect/>
          </a:stretch>
        </p:blipFill>
        <p:spPr bwMode="auto">
          <a:xfrm>
            <a:off x="2971800" y="3028950"/>
            <a:ext cx="4191000" cy="18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Wait Statements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On reaching a wait statement a process simply stops execution by setting its status to suspended.</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65</a:t>
            </a:fld>
            <a:endParaRPr dirty="0"/>
          </a:p>
        </p:txBody>
      </p:sp>
      <p:pic>
        <p:nvPicPr>
          <p:cNvPr id="10242" name="Picture 2"/>
          <p:cNvPicPr>
            <a:picLocks noChangeAspect="1" noChangeArrowheads="1"/>
          </p:cNvPicPr>
          <p:nvPr/>
        </p:nvPicPr>
        <p:blipFill>
          <a:blip r:embed="rId3"/>
          <a:srcRect/>
          <a:stretch>
            <a:fillRect/>
          </a:stretch>
        </p:blipFill>
        <p:spPr bwMode="auto">
          <a:xfrm>
            <a:off x="2667000" y="2114550"/>
            <a:ext cx="4267200" cy="192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Conclusion</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work provides a simulation semantics for SystemC in-terms of ASM. The semantics for the two modules of kernel process and user process are explained. The entire simulation kernel phase is explained and modeled in-terms of ASM.</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work provides a very nice insight in to the modeling of the underlying simulator semantics and the different System C statements implementation using above described ASM.</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66</a:t>
            </a:fld>
            <a:endParaRPr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References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fontAlgn="t">
              <a:buFont typeface="Arial" pitchFamily="34" charset="0"/>
              <a:buChar char="•"/>
            </a:pPr>
            <a:r>
              <a:rPr lang="en-US" sz="1600" dirty="0" smtClean="0"/>
              <a:t>SystemC: From the Ground Up by David C. Black </a:t>
            </a:r>
          </a:p>
          <a:p>
            <a:pPr fontAlgn="t">
              <a:buFont typeface="Arial" pitchFamily="34" charset="0"/>
              <a:buChar char="•"/>
            </a:pPr>
            <a:r>
              <a:rPr lang="en-US" sz="1600" dirty="0" smtClean="0"/>
              <a:t>W. Mueller, J.Ruf, D. Hofmann, J. Gerlach, T. Kropf, W.Rosenstiehl. "The Simulation Semantics of SystemC," in Proceedings of DATE, 2001.</a:t>
            </a:r>
          </a:p>
          <a:p>
            <a:pPr fontAlgn="t">
              <a:buFont typeface="Arial" pitchFamily="34" charset="0"/>
              <a:buChar char="•"/>
            </a:pPr>
            <a:r>
              <a:rPr lang="en-US" sz="1600" dirty="0" smtClean="0"/>
              <a:t>Y. Gurevich. Evolving algebra 1993: Lipari guide. In E. Borger, editor, Specification and Validation Methods. Oxford University Press, Oxford, 1994.</a:t>
            </a:r>
          </a:p>
          <a:p>
            <a:pPr fontAlgn="t">
              <a:buFont typeface="Arial" pitchFamily="34" charset="0"/>
              <a:buChar char="•"/>
            </a:pPr>
            <a:r>
              <a:rPr lang="en-US" sz="1600" dirty="0" smtClean="0"/>
              <a:t>Open SystemC Initiative, Synopsys Inc,-CoWare Inc. Frontier Inc. SYSTEM C Version 0.9 Users Guide, 1999.</a:t>
            </a:r>
          </a:p>
          <a:p>
            <a:pPr fontAlgn="t">
              <a:buFont typeface="Arial" pitchFamily="34" charset="0"/>
              <a:buChar char="•"/>
            </a:pPr>
            <a:r>
              <a:rPr lang="en-US" sz="1600" dirty="0" smtClean="0"/>
              <a:t>http://web.eecs.umich.edu/gasm/intro.html</a:t>
            </a:r>
            <a:endParaRPr lang="en-US" sz="1600" dirty="0"/>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67</a:t>
            </a:fld>
            <a:endParaRPr dirty="0"/>
          </a:p>
        </p:txBody>
      </p:sp>
      <p:pic>
        <p:nvPicPr>
          <p:cNvPr id="13314" name="Picture 2" descr="G:\vanderbilt\course work 2018\spring 2018\embedded system and software\seminar-part1\systm.jpg"/>
          <p:cNvPicPr>
            <a:picLocks noChangeAspect="1" noChangeArrowheads="1"/>
          </p:cNvPicPr>
          <p:nvPr/>
        </p:nvPicPr>
        <p:blipFill>
          <a:blip r:embed="rId3"/>
          <a:srcRect/>
          <a:stretch>
            <a:fillRect/>
          </a:stretch>
        </p:blipFill>
        <p:spPr bwMode="auto">
          <a:xfrm>
            <a:off x="7772400" y="3790950"/>
            <a:ext cx="1143000" cy="1143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What we concluded from the previous seminar</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previous talk was intended to introduce SystemC, its features, and how it has been used in transaction level modeling. We saw in the last seminar, that SystemC works at a higher level of abstraction than its counterparts of HDL.</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We also saw that it emphasizes on communication rather than the implementation itself. The big advantage it provides is co-development and co-simulation of hardware and software, which in turn would increase the speed of production.</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language (rather library of C++ classes) forms the basis for system level modeling and transaction level modeling.</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a:t>
            </a:fld>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Where do we take it from here</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 the last talk we went through the top level of SystemC, learnt the building blocks of the library, and some programming constructs. We also discussed about Transaction level modeling.</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 this talk, I would like to go some level below to talk about the underlying simulator.</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How does the internal things work in the simulator??</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Being a discrete event simulator, how does it handle concurrent processes.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SystemC simulator semantics.</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8</a:t>
            </a:fld>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62000" y="133350"/>
            <a:ext cx="7686000" cy="857400"/>
          </a:xfrm>
          <a:prstGeom prst="rect">
            <a:avLst/>
          </a:prstGeom>
        </p:spPr>
        <p:txBody>
          <a:bodyPr spcFirstLastPara="1" wrap="square" lIns="91425" tIns="91425" rIns="91425" bIns="91425" anchor="b" anchorCtr="0">
            <a:noAutofit/>
          </a:bodyPr>
          <a:lstStyle/>
          <a:p>
            <a:pPr lvl="0"/>
            <a:r>
              <a:rPr lang="en-US" sz="2800" b="1" dirty="0" smtClean="0">
                <a:solidFill>
                  <a:schemeClr val="accent1"/>
                </a:solidFill>
                <a:latin typeface="Times New Roman" pitchFamily="18" charset="0"/>
                <a:cs typeface="Times New Roman" pitchFamily="18" charset="0"/>
              </a:rPr>
              <a:t>SystemC Building Units</a:t>
            </a:r>
            <a:endParaRPr b="1" dirty="0">
              <a:latin typeface="Times New Roman" pitchFamily="18" charset="0"/>
              <a:cs typeface="Times New Roman" pitchFamily="18" charset="0"/>
            </a:endParaRPr>
          </a:p>
        </p:txBody>
      </p:sp>
      <p:sp>
        <p:nvSpPr>
          <p:cNvPr id="815" name="Shape 81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Three basic SystemC Macros:</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SC_Method</a:t>
            </a:r>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SC_Thread</a:t>
            </a:r>
            <a:r>
              <a:rPr lang="en-US" sz="1600" dirty="0" smtClean="0">
                <a:latin typeface="Times New Roman" panose="02020603050405020304" pitchFamily="18" charset="0"/>
                <a:cs typeface="Times New Roman" panose="02020603050405020304" pitchFamily="18" charset="0"/>
              </a:rPr>
              <a:t> and </a:t>
            </a:r>
            <a:r>
              <a:rPr lang="en-US" sz="1600" dirty="0" smtClean="0">
                <a:latin typeface="Times New Roman" panose="02020603050405020304" pitchFamily="18" charset="0"/>
                <a:cs typeface="Times New Roman" panose="02020603050405020304" pitchFamily="18" charset="0"/>
              </a:rPr>
              <a:t>SC_Cthreads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SC_Cthread</a:t>
            </a:r>
            <a:r>
              <a:rPr lang="en-US" sz="1600" dirty="0" smtClean="0">
                <a:latin typeface="Times New Roman" panose="02020603050405020304" pitchFamily="18" charset="0"/>
                <a:cs typeface="Times New Roman" panose="02020603050405020304" pitchFamily="18" charset="0"/>
              </a:rPr>
              <a:t>: A special case of </a:t>
            </a:r>
            <a:r>
              <a:rPr lang="en-US" sz="1600" dirty="0" smtClean="0">
                <a:latin typeface="Times New Roman" panose="02020603050405020304" pitchFamily="18" charset="0"/>
                <a:cs typeface="Times New Roman" panose="02020603050405020304" pitchFamily="18" charset="0"/>
              </a:rPr>
              <a:t>SC_Thread</a:t>
            </a:r>
            <a:r>
              <a:rPr lang="en-US" sz="1600" dirty="0" smtClean="0">
                <a:latin typeface="Times New Roman" panose="02020603050405020304" pitchFamily="18" charset="0"/>
                <a:cs typeface="Times New Roman" panose="02020603050405020304" pitchFamily="18" charset="0"/>
              </a:rPr>
              <a:t>, which is sensitive to a clock edge.</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These three macros are the basic units of concurrent execution.</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Simulation kernel is responsible to invoke each of these three units, and is never done directly by the user.</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user indirectly controls execution of the simulation processes by the kernel as a result of events, sensitivity, and notification.</a:t>
            </a:r>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9</a:t>
            </a:fld>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3678</TotalTime>
  <Words>3981</Words>
  <Application>Microsoft Office PowerPoint</Application>
  <PresentationFormat>On-screen Show (16:9)</PresentationFormat>
  <Paragraphs>403</Paragraphs>
  <Slides>67</Slides>
  <Notes>67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Times New Roman</vt:lpstr>
      <vt:lpstr>Titillium Web ExtraLight</vt:lpstr>
      <vt:lpstr>Titillium Web</vt:lpstr>
      <vt:lpstr>Thaliard template</vt:lpstr>
      <vt:lpstr>Compositional concepts in SystemC &amp; Exploring the expressive power of ASM  Seminar Part-2   Presented by: Shreyas Ramakrishna shreyas.ramakrishna@vanderbilt.edu   CS 6377-01 (2018S) Topics in Embedded Software and System  April 12th, 2018    </vt:lpstr>
      <vt:lpstr>Seminar Part-2 Agenda</vt:lpstr>
      <vt:lpstr>Library of C++ classes which provides an event driven simulation interface.  Provides signals, events, and synchronization primitives to mimic the hardware description languages of VHDL and verilog.  What it offers: Modules and Hierarchy Hardware data types Methods and threads Events, Sensitivity Interface and channels  What it is used for: System-level modeling  Architectural exploration  Software development  Functional verification  High-level synthesis       </vt:lpstr>
      <vt:lpstr>Slide 4</vt:lpstr>
      <vt:lpstr>SystemC Blocks </vt:lpstr>
      <vt:lpstr>Review of TLM</vt:lpstr>
      <vt:lpstr>What we concluded from the previous seminar</vt:lpstr>
      <vt:lpstr>Where do we take it from here</vt:lpstr>
      <vt:lpstr>SystemC Building Units</vt:lpstr>
      <vt:lpstr>Events</vt:lpstr>
      <vt:lpstr>Sensitivity</vt:lpstr>
      <vt:lpstr>Co-operative v.s pre-emptive multitasking</vt:lpstr>
      <vt:lpstr>Phases of simulation kernel</vt:lpstr>
      <vt:lpstr>Phases of simulation kernel</vt:lpstr>
      <vt:lpstr>Elaboration phase</vt:lpstr>
      <vt:lpstr>Execution &amp; Post-processing phase</vt:lpstr>
      <vt:lpstr>Simulation start</vt:lpstr>
      <vt:lpstr>Wait</vt:lpstr>
      <vt:lpstr>Wait</vt:lpstr>
      <vt:lpstr>Process &amp; Event Pools</vt:lpstr>
      <vt:lpstr>After Execution</vt:lpstr>
      <vt:lpstr>After Execution</vt:lpstr>
      <vt:lpstr>Concurrency</vt:lpstr>
      <vt:lpstr>Non-deterministic SystemC</vt:lpstr>
      <vt:lpstr>Example</vt:lpstr>
      <vt:lpstr>Slide 26</vt:lpstr>
      <vt:lpstr>What to expect from this work</vt:lpstr>
      <vt:lpstr>Abstract State Machines (ASM’s)</vt:lpstr>
      <vt:lpstr>ASM (interesting read)</vt:lpstr>
      <vt:lpstr>ASM characteristics</vt:lpstr>
      <vt:lpstr>How it works</vt:lpstr>
      <vt:lpstr>Distributed ASM’s</vt:lpstr>
      <vt:lpstr>Formal Behavioral Semantics</vt:lpstr>
      <vt:lpstr>Basic Concepts of the model</vt:lpstr>
      <vt:lpstr>Basic Concepts of the model</vt:lpstr>
      <vt:lpstr>ASM and the model</vt:lpstr>
      <vt:lpstr>ASM and Initialization</vt:lpstr>
      <vt:lpstr>Formal Behavioral Semantics</vt:lpstr>
      <vt:lpstr>States and context switching</vt:lpstr>
      <vt:lpstr>Global Watching</vt:lpstr>
      <vt:lpstr>Global Watching</vt:lpstr>
      <vt:lpstr>Local Watching</vt:lpstr>
      <vt:lpstr>Local Watching</vt:lpstr>
      <vt:lpstr>Local  and Global Watching</vt:lpstr>
      <vt:lpstr>Overview of the simulation</vt:lpstr>
      <vt:lpstr>Simulation kernel</vt:lpstr>
      <vt:lpstr>Simulation kernel</vt:lpstr>
      <vt:lpstr>Phases of the kernel operation</vt:lpstr>
      <vt:lpstr>Phases of the kernel operation</vt:lpstr>
      <vt:lpstr>Phases of the kernel operation</vt:lpstr>
      <vt:lpstr>Phases of the kernel operation</vt:lpstr>
      <vt:lpstr>Phases of the kernel operation</vt:lpstr>
      <vt:lpstr>Phases of the kernel operation</vt:lpstr>
      <vt:lpstr>Watching conditions</vt:lpstr>
      <vt:lpstr>Global Watching status</vt:lpstr>
      <vt:lpstr>Global Watching status</vt:lpstr>
      <vt:lpstr>Local Watching status</vt:lpstr>
      <vt:lpstr>Local Watching status</vt:lpstr>
      <vt:lpstr>SystemC watching statements</vt:lpstr>
      <vt:lpstr>SystemC watching statements</vt:lpstr>
      <vt:lpstr>SystemC watching statements</vt:lpstr>
      <vt:lpstr>SystemC watching statements</vt:lpstr>
      <vt:lpstr>SystemC watching statements</vt:lpstr>
      <vt:lpstr>Signal Assignment</vt:lpstr>
      <vt:lpstr>Wait Statements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Compositional concepts in SystemC  Seminar Part-2   Presented by: Shreyas Ramakrishna shreyas.ramakrishna@vanderbilt.edu   CS 6377-01 (2018S) Topics in Embedded Software and System  April 12th, 2018</dc:title>
  <dc:creator>Shreyas Ramakrishna</dc:creator>
  <cp:lastModifiedBy>Shreyas Ramakrishna</cp:lastModifiedBy>
  <cp:revision>105</cp:revision>
  <dcterms:modified xsi:type="dcterms:W3CDTF">2018-04-12T22:53:42Z</dcterms:modified>
</cp:coreProperties>
</file>