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8C2FE-98C7-4BAB-9548-D4B0BCBA6709}"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6BD11-4DDA-4899-9F3A-F41D376C97A4}" type="slidenum">
              <a:rPr lang="en-IN" smtClean="0"/>
              <a:t>‹#›</a:t>
            </a:fld>
            <a:endParaRPr lang="en-IN"/>
          </a:p>
        </p:txBody>
      </p:sp>
    </p:spTree>
    <p:extLst>
      <p:ext uri="{BB962C8B-B14F-4D97-AF65-F5344CB8AC3E}">
        <p14:creationId xmlns:p14="http://schemas.microsoft.com/office/powerpoint/2010/main" val="2991890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8C2FE-98C7-4BAB-9548-D4B0BCBA6709}"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6BD11-4DDA-4899-9F3A-F41D376C97A4}" type="slidenum">
              <a:rPr lang="en-IN" smtClean="0"/>
              <a:t>‹#›</a:t>
            </a:fld>
            <a:endParaRPr lang="en-IN"/>
          </a:p>
        </p:txBody>
      </p:sp>
    </p:spTree>
    <p:extLst>
      <p:ext uri="{BB962C8B-B14F-4D97-AF65-F5344CB8AC3E}">
        <p14:creationId xmlns:p14="http://schemas.microsoft.com/office/powerpoint/2010/main" val="1801643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8C2FE-98C7-4BAB-9548-D4B0BCBA6709}"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6BD11-4DDA-4899-9F3A-F41D376C97A4}" type="slidenum">
              <a:rPr lang="en-IN" smtClean="0"/>
              <a:t>‹#›</a:t>
            </a:fld>
            <a:endParaRPr lang="en-IN"/>
          </a:p>
        </p:txBody>
      </p:sp>
    </p:spTree>
    <p:extLst>
      <p:ext uri="{BB962C8B-B14F-4D97-AF65-F5344CB8AC3E}">
        <p14:creationId xmlns:p14="http://schemas.microsoft.com/office/powerpoint/2010/main" val="169007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8C2FE-98C7-4BAB-9548-D4B0BCBA6709}"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6BD11-4DDA-4899-9F3A-F41D376C97A4}" type="slidenum">
              <a:rPr lang="en-IN" smtClean="0"/>
              <a:t>‹#›</a:t>
            </a:fld>
            <a:endParaRPr lang="en-IN"/>
          </a:p>
        </p:txBody>
      </p:sp>
    </p:spTree>
    <p:extLst>
      <p:ext uri="{BB962C8B-B14F-4D97-AF65-F5344CB8AC3E}">
        <p14:creationId xmlns:p14="http://schemas.microsoft.com/office/powerpoint/2010/main" val="330483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28C2FE-98C7-4BAB-9548-D4B0BCBA6709}"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6BD11-4DDA-4899-9F3A-F41D376C97A4}" type="slidenum">
              <a:rPr lang="en-IN" smtClean="0"/>
              <a:t>‹#›</a:t>
            </a:fld>
            <a:endParaRPr lang="en-IN"/>
          </a:p>
        </p:txBody>
      </p:sp>
    </p:spTree>
    <p:extLst>
      <p:ext uri="{BB962C8B-B14F-4D97-AF65-F5344CB8AC3E}">
        <p14:creationId xmlns:p14="http://schemas.microsoft.com/office/powerpoint/2010/main" val="239680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28C2FE-98C7-4BAB-9548-D4B0BCBA6709}"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6BD11-4DDA-4899-9F3A-F41D376C97A4}" type="slidenum">
              <a:rPr lang="en-IN" smtClean="0"/>
              <a:t>‹#›</a:t>
            </a:fld>
            <a:endParaRPr lang="en-IN"/>
          </a:p>
        </p:txBody>
      </p:sp>
    </p:spTree>
    <p:extLst>
      <p:ext uri="{BB962C8B-B14F-4D97-AF65-F5344CB8AC3E}">
        <p14:creationId xmlns:p14="http://schemas.microsoft.com/office/powerpoint/2010/main" val="149733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28C2FE-98C7-4BAB-9548-D4B0BCBA6709}" type="datetimeFigureOut">
              <a:rPr lang="en-IN" smtClean="0"/>
              <a:t>12-12-2024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06BD11-4DDA-4899-9F3A-F41D376C97A4}" type="slidenum">
              <a:rPr lang="en-IN" smtClean="0"/>
              <a:t>‹#›</a:t>
            </a:fld>
            <a:endParaRPr lang="en-IN"/>
          </a:p>
        </p:txBody>
      </p:sp>
    </p:spTree>
    <p:extLst>
      <p:ext uri="{BB962C8B-B14F-4D97-AF65-F5344CB8AC3E}">
        <p14:creationId xmlns:p14="http://schemas.microsoft.com/office/powerpoint/2010/main" val="111382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28C2FE-98C7-4BAB-9548-D4B0BCBA6709}" type="datetimeFigureOut">
              <a:rPr lang="en-IN" smtClean="0"/>
              <a:t>12-12-2024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06BD11-4DDA-4899-9F3A-F41D376C97A4}" type="slidenum">
              <a:rPr lang="en-IN" smtClean="0"/>
              <a:t>‹#›</a:t>
            </a:fld>
            <a:endParaRPr lang="en-IN"/>
          </a:p>
        </p:txBody>
      </p:sp>
    </p:spTree>
    <p:extLst>
      <p:ext uri="{BB962C8B-B14F-4D97-AF65-F5344CB8AC3E}">
        <p14:creationId xmlns:p14="http://schemas.microsoft.com/office/powerpoint/2010/main" val="1543774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8C2FE-98C7-4BAB-9548-D4B0BCBA6709}" type="datetimeFigureOut">
              <a:rPr lang="en-IN" smtClean="0"/>
              <a:t>12-12-2024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06BD11-4DDA-4899-9F3A-F41D376C97A4}" type="slidenum">
              <a:rPr lang="en-IN" smtClean="0"/>
              <a:t>‹#›</a:t>
            </a:fld>
            <a:endParaRPr lang="en-IN"/>
          </a:p>
        </p:txBody>
      </p:sp>
    </p:spTree>
    <p:extLst>
      <p:ext uri="{BB962C8B-B14F-4D97-AF65-F5344CB8AC3E}">
        <p14:creationId xmlns:p14="http://schemas.microsoft.com/office/powerpoint/2010/main" val="399286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28C2FE-98C7-4BAB-9548-D4B0BCBA6709}"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6BD11-4DDA-4899-9F3A-F41D376C97A4}" type="slidenum">
              <a:rPr lang="en-IN" smtClean="0"/>
              <a:t>‹#›</a:t>
            </a:fld>
            <a:endParaRPr lang="en-IN"/>
          </a:p>
        </p:txBody>
      </p:sp>
    </p:spTree>
    <p:extLst>
      <p:ext uri="{BB962C8B-B14F-4D97-AF65-F5344CB8AC3E}">
        <p14:creationId xmlns:p14="http://schemas.microsoft.com/office/powerpoint/2010/main" val="705295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28C2FE-98C7-4BAB-9548-D4B0BCBA6709}"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6BD11-4DDA-4899-9F3A-F41D376C97A4}" type="slidenum">
              <a:rPr lang="en-IN" smtClean="0"/>
              <a:t>‹#›</a:t>
            </a:fld>
            <a:endParaRPr lang="en-IN"/>
          </a:p>
        </p:txBody>
      </p:sp>
    </p:spTree>
    <p:extLst>
      <p:ext uri="{BB962C8B-B14F-4D97-AF65-F5344CB8AC3E}">
        <p14:creationId xmlns:p14="http://schemas.microsoft.com/office/powerpoint/2010/main" val="1334656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8C2FE-98C7-4BAB-9548-D4B0BCBA6709}" type="datetimeFigureOut">
              <a:rPr lang="en-IN" smtClean="0"/>
              <a:t>12-12-2024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6BD11-4DDA-4899-9F3A-F41D376C97A4}" type="slidenum">
              <a:rPr lang="en-IN" smtClean="0"/>
              <a:t>‹#›</a:t>
            </a:fld>
            <a:endParaRPr lang="en-IN"/>
          </a:p>
        </p:txBody>
      </p:sp>
    </p:spTree>
    <p:extLst>
      <p:ext uri="{BB962C8B-B14F-4D97-AF65-F5344CB8AC3E}">
        <p14:creationId xmlns:p14="http://schemas.microsoft.com/office/powerpoint/2010/main" val="1591702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5E6161-0FF7-2BDE-8E5B-308A8C058870}"/>
              </a:ext>
            </a:extLst>
          </p:cNvPr>
          <p:cNvSpPr txBox="1"/>
          <p:nvPr/>
        </p:nvSpPr>
        <p:spPr>
          <a:xfrm>
            <a:off x="1519084" y="1982450"/>
            <a:ext cx="9153831" cy="2893100"/>
          </a:xfrm>
          <a:prstGeom prst="rect">
            <a:avLst/>
          </a:prstGeom>
          <a:noFill/>
        </p:spPr>
        <p:txBody>
          <a:bodyPr wrap="square" rtlCol="0">
            <a:spAutoFit/>
          </a:bodyPr>
          <a:lstStyle/>
          <a:p>
            <a:pPr algn="ctr" rtl="0">
              <a:spcBef>
                <a:spcPts val="1200"/>
              </a:spcBef>
              <a:spcAft>
                <a:spcPts val="1200"/>
              </a:spcAft>
            </a:pPr>
            <a:r>
              <a:rPr lang="en-IN" sz="4000" b="1" i="0" u="none" strike="noStrike" dirty="0">
                <a:solidFill>
                  <a:srgbClr val="000000"/>
                </a:solidFill>
                <a:effectLst/>
                <a:latin typeface="Arial" panose="020B0604020202020204" pitchFamily="34" charset="0"/>
                <a:cs typeface="Arial" panose="020B0604020202020204" pitchFamily="34" charset="0"/>
              </a:rPr>
              <a:t>Disney+HotStar Data Analysis </a:t>
            </a:r>
          </a:p>
          <a:p>
            <a:pPr algn="ctr" rtl="0">
              <a:spcBef>
                <a:spcPts val="1200"/>
              </a:spcBef>
              <a:spcAft>
                <a:spcPts val="1200"/>
              </a:spcAft>
            </a:pPr>
            <a:r>
              <a:rPr lang="en-IN" sz="3200" b="1" dirty="0">
                <a:solidFill>
                  <a:srgbClr val="000000"/>
                </a:solidFill>
                <a:latin typeface="Arial" panose="020B0604020202020204" pitchFamily="34" charset="0"/>
                <a:cs typeface="Arial" panose="020B0604020202020204" pitchFamily="34" charset="0"/>
              </a:rPr>
              <a:t>Shreyas Reddy Kanthareddy</a:t>
            </a:r>
            <a:endParaRPr lang="en-IN" sz="3200" b="0" dirty="0">
              <a:effectLst/>
              <a:latin typeface="Arial" panose="020B0604020202020204" pitchFamily="34" charset="0"/>
              <a:cs typeface="Arial" panose="020B0604020202020204" pitchFamily="34" charset="0"/>
            </a:endParaRPr>
          </a:p>
          <a:p>
            <a:pPr algn="ctr"/>
            <a:br>
              <a:rPr lang="en-IN" sz="4000" dirty="0">
                <a:latin typeface="Arial" panose="020B0604020202020204" pitchFamily="34" charset="0"/>
                <a:cs typeface="Arial" panose="020B0604020202020204" pitchFamily="34" charset="0"/>
              </a:rPr>
            </a:b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101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42B68E-E484-DFE7-DBB0-1830272A7D05}"/>
              </a:ext>
            </a:extLst>
          </p:cNvPr>
          <p:cNvSpPr txBox="1"/>
          <p:nvPr/>
        </p:nvSpPr>
        <p:spPr>
          <a:xfrm>
            <a:off x="717755" y="88491"/>
            <a:ext cx="10491020" cy="584775"/>
          </a:xfrm>
          <a:prstGeom prst="rect">
            <a:avLst/>
          </a:prstGeom>
          <a:noFill/>
          <a:ln>
            <a:solidFill>
              <a:schemeClr val="tx1"/>
            </a:solidFill>
          </a:ln>
        </p:spPr>
        <p:txBody>
          <a:bodyPr wrap="square">
            <a:spAutoFit/>
          </a:bodyPr>
          <a:lstStyle/>
          <a:p>
            <a:pPr rtl="0">
              <a:spcBef>
                <a:spcPts val="1200"/>
              </a:spcBef>
              <a:spcAft>
                <a:spcPts val="1200"/>
              </a:spcAft>
            </a:pPr>
            <a:r>
              <a:rPr lang="en-US" sz="1600" b="1" i="0" u="none" strike="noStrike" dirty="0">
                <a:solidFill>
                  <a:srgbClr val="000000"/>
                </a:solidFill>
                <a:effectLst/>
                <a:latin typeface="Arial" panose="020B0604020202020204" pitchFamily="34" charset="0"/>
              </a:rPr>
              <a:t>8. Correlation Between Running Time and Year:</a:t>
            </a:r>
            <a:r>
              <a:rPr lang="en-US" sz="1600" b="0" i="0" u="none" strike="noStrike" dirty="0">
                <a:solidFill>
                  <a:srgbClr val="000000"/>
                </a:solidFill>
                <a:effectLst/>
                <a:latin typeface="Arial" panose="020B0604020202020204" pitchFamily="34" charset="0"/>
              </a:rPr>
              <a:t> Create a scatter plot to explore the relationship between the running time of movies and their release year.</a:t>
            </a:r>
            <a:endParaRPr lang="en-IN" sz="1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A91791E-8485-47E7-7DA9-67427308075B}"/>
              </a:ext>
            </a:extLst>
          </p:cNvPr>
          <p:cNvPicPr>
            <a:picLocks noChangeAspect="1"/>
          </p:cNvPicPr>
          <p:nvPr/>
        </p:nvPicPr>
        <p:blipFill>
          <a:blip r:embed="rId2"/>
          <a:stretch>
            <a:fillRect/>
          </a:stretch>
        </p:blipFill>
        <p:spPr>
          <a:xfrm>
            <a:off x="2579157" y="773812"/>
            <a:ext cx="7033685" cy="3839539"/>
          </a:xfrm>
          <a:prstGeom prst="rect">
            <a:avLst/>
          </a:prstGeom>
          <a:ln>
            <a:solidFill>
              <a:schemeClr val="tx1"/>
            </a:solidFill>
          </a:ln>
        </p:spPr>
      </p:pic>
      <p:sp>
        <p:nvSpPr>
          <p:cNvPr id="5" name="TextBox 4">
            <a:extLst>
              <a:ext uri="{FF2B5EF4-FFF2-40B4-BE49-F238E27FC236}">
                <a16:creationId xmlns:a16="http://schemas.microsoft.com/office/drawing/2014/main" id="{223B8D31-8C85-AB4A-4D6D-533A5AC7DB60}"/>
              </a:ext>
            </a:extLst>
          </p:cNvPr>
          <p:cNvSpPr txBox="1"/>
          <p:nvPr/>
        </p:nvSpPr>
        <p:spPr>
          <a:xfrm>
            <a:off x="717755" y="4753226"/>
            <a:ext cx="10333703"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A scatter plot is used to analyze the correlation between running time and released year.</a:t>
            </a:r>
          </a:p>
          <a:p>
            <a:pPr marL="285750" indent="-285750">
              <a:buFont typeface="Arial" panose="020B0604020202020204" pitchFamily="34" charset="0"/>
              <a:buChar char="•"/>
            </a:pPr>
            <a:r>
              <a:rPr lang="en-US" dirty="0"/>
              <a:t>From the 1960s onwards, there is an increase in the density of data points, indicating more movies or samples being recorded over time.</a:t>
            </a:r>
          </a:p>
          <a:p>
            <a:pPr marL="285750" indent="-285750">
              <a:buFont typeface="Arial" panose="020B0604020202020204" pitchFamily="34" charset="0"/>
              <a:buChar char="•"/>
            </a:pPr>
            <a:r>
              <a:rPr lang="en-US" dirty="0"/>
              <a:t>Couple of movies have exceptionally long running times, exceeding 200 minutes.</a:t>
            </a:r>
          </a:p>
          <a:p>
            <a:pPr marL="285750" indent="-285750">
              <a:buFont typeface="Arial" panose="020B0604020202020204" pitchFamily="34" charset="0"/>
              <a:buChar char="•"/>
            </a:pPr>
            <a:r>
              <a:rPr lang="en-US" dirty="0"/>
              <a:t>There is no strong linear correlation between year and running time. While variability decreases over time, running time does not significantly increase or decrease with year.</a:t>
            </a:r>
            <a:endParaRPr lang="en-IN" dirty="0"/>
          </a:p>
        </p:txBody>
      </p:sp>
    </p:spTree>
    <p:extLst>
      <p:ext uri="{BB962C8B-B14F-4D97-AF65-F5344CB8AC3E}">
        <p14:creationId xmlns:p14="http://schemas.microsoft.com/office/powerpoint/2010/main" val="652216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DCC145-BF6B-3D1C-2ABC-27EC2488258C}"/>
              </a:ext>
            </a:extLst>
          </p:cNvPr>
          <p:cNvSpPr txBox="1"/>
          <p:nvPr/>
        </p:nvSpPr>
        <p:spPr>
          <a:xfrm>
            <a:off x="717755" y="88491"/>
            <a:ext cx="10491020" cy="584775"/>
          </a:xfrm>
          <a:prstGeom prst="rect">
            <a:avLst/>
          </a:prstGeom>
          <a:noFill/>
          <a:ln>
            <a:solidFill>
              <a:schemeClr val="tx1"/>
            </a:solidFill>
          </a:ln>
        </p:spPr>
        <p:txBody>
          <a:bodyPr wrap="square">
            <a:spAutoFit/>
          </a:bodyPr>
          <a:lstStyle/>
          <a:p>
            <a:pPr rtl="0">
              <a:spcBef>
                <a:spcPts val="1200"/>
              </a:spcBef>
              <a:spcAft>
                <a:spcPts val="1200"/>
              </a:spcAft>
            </a:pPr>
            <a:r>
              <a:rPr lang="en-US" sz="1600" b="1" i="0" u="none" strike="noStrike" dirty="0">
                <a:solidFill>
                  <a:srgbClr val="000000"/>
                </a:solidFill>
                <a:effectLst/>
                <a:latin typeface="Arial" panose="020B0604020202020204" pitchFamily="34" charset="0"/>
              </a:rPr>
              <a:t>9. Genre Popularity Over Time:</a:t>
            </a:r>
            <a:r>
              <a:rPr lang="en-US" sz="1600" b="0" i="0" u="none" strike="noStrike" dirty="0">
                <a:solidFill>
                  <a:srgbClr val="000000"/>
                </a:solidFill>
                <a:effectLst/>
                <a:latin typeface="Arial" panose="020B0604020202020204" pitchFamily="34" charset="0"/>
              </a:rPr>
              <a:t> Create a line chart to show how the popularity of different genres has changed over time.</a:t>
            </a:r>
            <a:endParaRPr lang="en-IN" sz="9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B8C1B98-C1C9-F87C-0301-10AB6F054A59}"/>
              </a:ext>
            </a:extLst>
          </p:cNvPr>
          <p:cNvPicPr>
            <a:picLocks noChangeAspect="1"/>
          </p:cNvPicPr>
          <p:nvPr/>
        </p:nvPicPr>
        <p:blipFill>
          <a:blip r:embed="rId2"/>
          <a:stretch>
            <a:fillRect/>
          </a:stretch>
        </p:blipFill>
        <p:spPr>
          <a:xfrm>
            <a:off x="2349205" y="770989"/>
            <a:ext cx="7228119" cy="3900266"/>
          </a:xfrm>
          <a:prstGeom prst="rect">
            <a:avLst/>
          </a:prstGeom>
          <a:ln>
            <a:solidFill>
              <a:schemeClr val="tx1"/>
            </a:solidFill>
          </a:ln>
        </p:spPr>
      </p:pic>
      <p:sp>
        <p:nvSpPr>
          <p:cNvPr id="5" name="TextBox 4">
            <a:extLst>
              <a:ext uri="{FF2B5EF4-FFF2-40B4-BE49-F238E27FC236}">
                <a16:creationId xmlns:a16="http://schemas.microsoft.com/office/drawing/2014/main" id="{94AA6149-BBB7-2F54-67EE-156A8DA7E457}"/>
              </a:ext>
            </a:extLst>
          </p:cNvPr>
          <p:cNvSpPr txBox="1"/>
          <p:nvPr/>
        </p:nvSpPr>
        <p:spPr>
          <a:xfrm>
            <a:off x="894735" y="4886632"/>
            <a:ext cx="10314040" cy="120032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A line chat is used to understand the genre popularity and growth over the years.</a:t>
            </a:r>
          </a:p>
          <a:p>
            <a:pPr marL="285750" indent="-285750">
              <a:buFont typeface="Arial" panose="020B0604020202020204" pitchFamily="34" charset="0"/>
              <a:buChar char="•"/>
            </a:pPr>
            <a:r>
              <a:rPr lang="en-US" dirty="0"/>
              <a:t>Up till 1955 there were only two genres (animation and family) in the movie industry. From 1955, movies with drama genre started. It peaked in the year 2022 with 181 movies.</a:t>
            </a:r>
          </a:p>
          <a:p>
            <a:pPr marL="285750" indent="-285750">
              <a:buFont typeface="Arial" panose="020B0604020202020204" pitchFamily="34" charset="0"/>
              <a:buChar char="•"/>
            </a:pPr>
            <a:r>
              <a:rPr lang="en-US" dirty="0"/>
              <a:t>Along with drama, both action and comedy genres have increased in numbers. </a:t>
            </a:r>
            <a:endParaRPr lang="en-IN" dirty="0"/>
          </a:p>
        </p:txBody>
      </p:sp>
    </p:spTree>
    <p:extLst>
      <p:ext uri="{BB962C8B-B14F-4D97-AF65-F5344CB8AC3E}">
        <p14:creationId xmlns:p14="http://schemas.microsoft.com/office/powerpoint/2010/main" val="2774167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C420DD-091B-C6FF-6D32-7480FFB24ABA}"/>
              </a:ext>
            </a:extLst>
          </p:cNvPr>
          <p:cNvSpPr txBox="1"/>
          <p:nvPr/>
        </p:nvSpPr>
        <p:spPr>
          <a:xfrm>
            <a:off x="717755" y="88491"/>
            <a:ext cx="10491020" cy="338554"/>
          </a:xfrm>
          <a:prstGeom prst="rect">
            <a:avLst/>
          </a:prstGeom>
          <a:noFill/>
          <a:ln>
            <a:solidFill>
              <a:schemeClr val="tx1"/>
            </a:solidFill>
          </a:ln>
        </p:spPr>
        <p:txBody>
          <a:bodyPr wrap="square">
            <a:spAutoFit/>
          </a:bodyPr>
          <a:lstStyle/>
          <a:p>
            <a:pPr rtl="0">
              <a:spcBef>
                <a:spcPts val="1200"/>
              </a:spcBef>
              <a:spcAft>
                <a:spcPts val="1200"/>
              </a:spcAft>
            </a:pPr>
            <a:r>
              <a:rPr lang="en-US" sz="1600" b="1" i="0" u="none" strike="noStrike" dirty="0">
                <a:solidFill>
                  <a:srgbClr val="000000"/>
                </a:solidFill>
                <a:effectLst/>
                <a:latin typeface="Arial" panose="020B0604020202020204" pitchFamily="34" charset="0"/>
              </a:rPr>
              <a:t>10. Movies by Genre and Age Rating: </a:t>
            </a:r>
            <a:r>
              <a:rPr lang="en-US" sz="1600" i="0" u="none" strike="noStrike" dirty="0">
                <a:solidFill>
                  <a:srgbClr val="000000"/>
                </a:solidFill>
                <a:effectLst/>
                <a:latin typeface="Arial" panose="020B0604020202020204" pitchFamily="34" charset="0"/>
              </a:rPr>
              <a:t>S</a:t>
            </a:r>
            <a:r>
              <a:rPr lang="en-US" sz="1600" b="0" i="0" u="none" strike="noStrike" dirty="0">
                <a:solidFill>
                  <a:srgbClr val="000000"/>
                </a:solidFill>
                <a:effectLst/>
                <a:latin typeface="Arial" panose="020B0604020202020204" pitchFamily="34" charset="0"/>
              </a:rPr>
              <a:t>how the count of movies for each combination of genre and age rating.</a:t>
            </a:r>
            <a:endParaRPr lang="en-IN" sz="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7C561FC-8E7D-BDEA-3694-FCD499926D09}"/>
              </a:ext>
            </a:extLst>
          </p:cNvPr>
          <p:cNvPicPr>
            <a:picLocks noChangeAspect="1"/>
          </p:cNvPicPr>
          <p:nvPr/>
        </p:nvPicPr>
        <p:blipFill>
          <a:blip r:embed="rId2"/>
          <a:stretch>
            <a:fillRect/>
          </a:stretch>
        </p:blipFill>
        <p:spPr>
          <a:xfrm>
            <a:off x="2219279" y="575568"/>
            <a:ext cx="7753441" cy="4243926"/>
          </a:xfrm>
          <a:prstGeom prst="rect">
            <a:avLst/>
          </a:prstGeom>
          <a:ln>
            <a:solidFill>
              <a:schemeClr val="tx1"/>
            </a:solidFill>
          </a:ln>
        </p:spPr>
      </p:pic>
      <p:sp>
        <p:nvSpPr>
          <p:cNvPr id="5" name="TextBox 4">
            <a:extLst>
              <a:ext uri="{FF2B5EF4-FFF2-40B4-BE49-F238E27FC236}">
                <a16:creationId xmlns:a16="http://schemas.microsoft.com/office/drawing/2014/main" id="{24FFA5C4-639F-5E5E-7CAD-F3AAA6DFFC66}"/>
              </a:ext>
            </a:extLst>
          </p:cNvPr>
          <p:cNvSpPr txBox="1"/>
          <p:nvPr/>
        </p:nvSpPr>
        <p:spPr>
          <a:xfrm>
            <a:off x="924231" y="4968017"/>
            <a:ext cx="10284543" cy="92333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For this task, 100% stacked column chart has been utilized to know the genres are predominantly aimed at specific audiences.</a:t>
            </a:r>
          </a:p>
          <a:p>
            <a:pPr marL="285750" indent="-285750">
              <a:buFont typeface="Arial" panose="020B0604020202020204" pitchFamily="34" charset="0"/>
              <a:buChar char="•"/>
            </a:pPr>
            <a:r>
              <a:rPr lang="en-US" dirty="0"/>
              <a:t>Most of the genre lies under U/A 13+ and U/A 16+. </a:t>
            </a:r>
          </a:p>
        </p:txBody>
      </p:sp>
    </p:spTree>
    <p:extLst>
      <p:ext uri="{BB962C8B-B14F-4D97-AF65-F5344CB8AC3E}">
        <p14:creationId xmlns:p14="http://schemas.microsoft.com/office/powerpoint/2010/main" val="2975871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510809-D131-AB71-23F0-4E3B015291C5}"/>
              </a:ext>
            </a:extLst>
          </p:cNvPr>
          <p:cNvSpPr txBox="1"/>
          <p:nvPr/>
        </p:nvSpPr>
        <p:spPr>
          <a:xfrm>
            <a:off x="717755" y="88491"/>
            <a:ext cx="10491020" cy="584775"/>
          </a:xfrm>
          <a:prstGeom prst="rect">
            <a:avLst/>
          </a:prstGeom>
          <a:noFill/>
          <a:ln>
            <a:solidFill>
              <a:schemeClr val="tx1"/>
            </a:solidFill>
          </a:ln>
        </p:spPr>
        <p:txBody>
          <a:bodyPr wrap="square">
            <a:spAutoFit/>
          </a:bodyPr>
          <a:lstStyle/>
          <a:p>
            <a:pPr rtl="0">
              <a:spcBef>
                <a:spcPts val="1200"/>
              </a:spcBef>
              <a:spcAft>
                <a:spcPts val="1200"/>
              </a:spcAft>
            </a:pPr>
            <a:r>
              <a:rPr lang="en-US" sz="1600" b="1" i="0" u="none" strike="noStrike" dirty="0">
                <a:solidFill>
                  <a:srgbClr val="000000"/>
                </a:solidFill>
                <a:effectLst/>
                <a:latin typeface="Arial" panose="020B0604020202020204" pitchFamily="34" charset="0"/>
              </a:rPr>
              <a:t>11. </a:t>
            </a:r>
            <a:r>
              <a:rPr lang="en-US" sz="1600" b="1" dirty="0">
                <a:solidFill>
                  <a:srgbClr val="000000"/>
                </a:solidFill>
                <a:latin typeface="Arial" panose="020B0604020202020204" pitchFamily="34" charset="0"/>
              </a:rPr>
              <a:t>TV series </a:t>
            </a:r>
            <a:r>
              <a:rPr lang="en-US" sz="1600" b="1" i="0" u="none" strike="noStrike" dirty="0">
                <a:solidFill>
                  <a:srgbClr val="000000"/>
                </a:solidFill>
                <a:effectLst/>
                <a:latin typeface="Arial" panose="020B0604020202020204" pitchFamily="34" charset="0"/>
              </a:rPr>
              <a:t>with Maximum Episodes:</a:t>
            </a:r>
            <a:r>
              <a:rPr lang="en-US" sz="1600" b="0" i="0" u="none" strike="noStrike" dirty="0">
                <a:solidFill>
                  <a:srgbClr val="000000"/>
                </a:solidFill>
                <a:effectLst/>
                <a:latin typeface="Arial" panose="020B0604020202020204" pitchFamily="34" charset="0"/>
              </a:rPr>
              <a:t> Identify the TV series with the maximum number of episodes and visualize them.</a:t>
            </a:r>
            <a:endParaRPr lang="en-IN" sz="7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2CB0F9E-DDBD-AC26-AB1F-E9C93DA9B5BF}"/>
              </a:ext>
            </a:extLst>
          </p:cNvPr>
          <p:cNvSpPr txBox="1"/>
          <p:nvPr/>
        </p:nvSpPr>
        <p:spPr>
          <a:xfrm>
            <a:off x="717755" y="5191432"/>
            <a:ext cx="10363201" cy="120032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Column chart is used to understand the TV series with the maximum number of episodes.</a:t>
            </a:r>
          </a:p>
          <a:p>
            <a:pPr marL="285750" indent="-285750">
              <a:buFont typeface="Arial" panose="020B0604020202020204" pitchFamily="34" charset="0"/>
              <a:buChar char="•"/>
            </a:pPr>
            <a:r>
              <a:rPr lang="en-US" dirty="0"/>
              <a:t>Identified top 20 with maximum episodes in the TV series.</a:t>
            </a:r>
          </a:p>
          <a:p>
            <a:pPr marL="285750" indent="-285750">
              <a:buFont typeface="Arial" panose="020B0604020202020204" pitchFamily="34" charset="0"/>
              <a:buChar char="•"/>
            </a:pPr>
            <a:r>
              <a:rPr lang="en-US" dirty="0"/>
              <a:t>With 3973 episodes, FIH Hockey World is ranked the longest  TV series with 67 seasons. Followed by Seethakaathi Specials with 2732 episodes.</a:t>
            </a:r>
            <a:endParaRPr lang="en-IN" dirty="0"/>
          </a:p>
        </p:txBody>
      </p:sp>
      <p:pic>
        <p:nvPicPr>
          <p:cNvPr id="7" name="Picture 6">
            <a:extLst>
              <a:ext uri="{FF2B5EF4-FFF2-40B4-BE49-F238E27FC236}">
                <a16:creationId xmlns:a16="http://schemas.microsoft.com/office/drawing/2014/main" id="{90CCC30D-42AA-3FE3-A042-E7403E30B69D}"/>
              </a:ext>
            </a:extLst>
          </p:cNvPr>
          <p:cNvPicPr>
            <a:picLocks noChangeAspect="1"/>
          </p:cNvPicPr>
          <p:nvPr/>
        </p:nvPicPr>
        <p:blipFill>
          <a:blip r:embed="rId2"/>
          <a:stretch>
            <a:fillRect/>
          </a:stretch>
        </p:blipFill>
        <p:spPr>
          <a:xfrm>
            <a:off x="1931827" y="756002"/>
            <a:ext cx="8062875" cy="4352693"/>
          </a:xfrm>
          <a:prstGeom prst="rect">
            <a:avLst/>
          </a:prstGeom>
          <a:ln>
            <a:solidFill>
              <a:schemeClr val="tx1"/>
            </a:solidFill>
          </a:ln>
        </p:spPr>
      </p:pic>
    </p:spTree>
    <p:extLst>
      <p:ext uri="{BB962C8B-B14F-4D97-AF65-F5344CB8AC3E}">
        <p14:creationId xmlns:p14="http://schemas.microsoft.com/office/powerpoint/2010/main" val="1208500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21CB6C-70FF-2BF8-E46A-356230F47C0F}"/>
              </a:ext>
            </a:extLst>
          </p:cNvPr>
          <p:cNvSpPr txBox="1"/>
          <p:nvPr/>
        </p:nvSpPr>
        <p:spPr>
          <a:xfrm>
            <a:off x="717755" y="88491"/>
            <a:ext cx="10491020" cy="338554"/>
          </a:xfrm>
          <a:prstGeom prst="rect">
            <a:avLst/>
          </a:prstGeom>
          <a:noFill/>
          <a:ln>
            <a:solidFill>
              <a:schemeClr val="tx1"/>
            </a:solidFill>
          </a:ln>
        </p:spPr>
        <p:txBody>
          <a:bodyPr wrap="square">
            <a:spAutoFit/>
          </a:bodyPr>
          <a:lstStyle/>
          <a:p>
            <a:pPr rtl="0">
              <a:spcBef>
                <a:spcPts val="1200"/>
              </a:spcBef>
              <a:spcAft>
                <a:spcPts val="1200"/>
              </a:spcAft>
            </a:pPr>
            <a:r>
              <a:rPr lang="en-US" sz="1600" b="1" i="0" u="none" strike="noStrike" dirty="0">
                <a:solidFill>
                  <a:srgbClr val="000000"/>
                </a:solidFill>
                <a:effectLst/>
                <a:latin typeface="Arial" panose="020B0604020202020204" pitchFamily="34" charset="0"/>
              </a:rPr>
              <a:t>12. Distribution of Running Time: </a:t>
            </a:r>
            <a:r>
              <a:rPr lang="en-US" sz="1600" i="0" u="none" strike="noStrike" dirty="0">
                <a:solidFill>
                  <a:srgbClr val="000000"/>
                </a:solidFill>
                <a:effectLst/>
                <a:latin typeface="Arial" panose="020B0604020202020204" pitchFamily="34" charset="0"/>
              </a:rPr>
              <a:t>S</a:t>
            </a:r>
            <a:r>
              <a:rPr lang="en-US" sz="1600" b="0" i="0" u="none" strike="noStrike" dirty="0">
                <a:solidFill>
                  <a:srgbClr val="000000"/>
                </a:solidFill>
                <a:effectLst/>
                <a:latin typeface="Arial" panose="020B0604020202020204" pitchFamily="34" charset="0"/>
              </a:rPr>
              <a:t>how the distribution of running times for all movies.</a:t>
            </a:r>
            <a:endParaRPr lang="en-IN" sz="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8BE1EEF-1E61-75FE-4B02-7BBE4DE61DF8}"/>
              </a:ext>
            </a:extLst>
          </p:cNvPr>
          <p:cNvSpPr txBox="1"/>
          <p:nvPr/>
        </p:nvSpPr>
        <p:spPr>
          <a:xfrm>
            <a:off x="717755" y="5191432"/>
            <a:ext cx="10343536" cy="120032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Running time is segregated into different sections to know the running times.</a:t>
            </a:r>
          </a:p>
          <a:p>
            <a:pPr marL="285750" indent="-285750">
              <a:buFont typeface="Arial" panose="020B0604020202020204" pitchFamily="34" charset="0"/>
              <a:buChar char="•"/>
            </a:pPr>
            <a:r>
              <a:rPr lang="en-US" dirty="0"/>
              <a:t>Majority (666) of movie’s running time lies between 130-139 mins. Followed by 120-129 mins with 569 movies.</a:t>
            </a:r>
          </a:p>
          <a:p>
            <a:pPr marL="285750" indent="-285750">
              <a:buFont typeface="Arial" panose="020B0604020202020204" pitchFamily="34" charset="0"/>
              <a:buChar char="•"/>
            </a:pPr>
            <a:r>
              <a:rPr lang="en-US" dirty="0"/>
              <a:t>There are only 5 movies beyond 190 mins.  </a:t>
            </a:r>
            <a:endParaRPr lang="en-IN" dirty="0"/>
          </a:p>
        </p:txBody>
      </p:sp>
      <p:pic>
        <p:nvPicPr>
          <p:cNvPr id="7" name="Picture 6">
            <a:extLst>
              <a:ext uri="{FF2B5EF4-FFF2-40B4-BE49-F238E27FC236}">
                <a16:creationId xmlns:a16="http://schemas.microsoft.com/office/drawing/2014/main" id="{40E85D35-D471-4B32-00D7-4DA7D58DE815}"/>
              </a:ext>
            </a:extLst>
          </p:cNvPr>
          <p:cNvPicPr>
            <a:picLocks noChangeAspect="1"/>
          </p:cNvPicPr>
          <p:nvPr/>
        </p:nvPicPr>
        <p:blipFill>
          <a:blip r:embed="rId2"/>
          <a:stretch>
            <a:fillRect/>
          </a:stretch>
        </p:blipFill>
        <p:spPr>
          <a:xfrm>
            <a:off x="1998962" y="612446"/>
            <a:ext cx="8049605" cy="4267786"/>
          </a:xfrm>
          <a:prstGeom prst="rect">
            <a:avLst/>
          </a:prstGeom>
          <a:ln>
            <a:solidFill>
              <a:schemeClr val="tx1"/>
            </a:solidFill>
          </a:ln>
        </p:spPr>
      </p:pic>
    </p:spTree>
    <p:extLst>
      <p:ext uri="{BB962C8B-B14F-4D97-AF65-F5344CB8AC3E}">
        <p14:creationId xmlns:p14="http://schemas.microsoft.com/office/powerpoint/2010/main" val="1512463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A1F6B6-8FE3-A9A7-137A-A3B0DA02AF54}"/>
              </a:ext>
            </a:extLst>
          </p:cNvPr>
          <p:cNvSpPr txBox="1"/>
          <p:nvPr/>
        </p:nvSpPr>
        <p:spPr>
          <a:xfrm>
            <a:off x="717755" y="88491"/>
            <a:ext cx="10491020" cy="584775"/>
          </a:xfrm>
          <a:prstGeom prst="rect">
            <a:avLst/>
          </a:prstGeom>
          <a:noFill/>
          <a:ln>
            <a:solidFill>
              <a:schemeClr val="tx1"/>
            </a:solidFill>
          </a:ln>
        </p:spPr>
        <p:txBody>
          <a:bodyPr wrap="square">
            <a:spAutoFit/>
          </a:bodyPr>
          <a:lstStyle/>
          <a:p>
            <a:pPr rtl="0">
              <a:spcBef>
                <a:spcPts val="1200"/>
              </a:spcBef>
              <a:spcAft>
                <a:spcPts val="1200"/>
              </a:spcAft>
            </a:pPr>
            <a:r>
              <a:rPr lang="en-US" sz="1600" b="1" i="0" u="none" strike="noStrike" dirty="0">
                <a:solidFill>
                  <a:srgbClr val="000000"/>
                </a:solidFill>
                <a:effectLst/>
                <a:latin typeface="Arial" panose="020B0604020202020204" pitchFamily="34" charset="0"/>
              </a:rPr>
              <a:t>13. Analysis of Specific Genres:</a:t>
            </a:r>
            <a:r>
              <a:rPr lang="en-US" sz="1600" b="0" i="0" u="none" strike="noStrike" dirty="0">
                <a:solidFill>
                  <a:srgbClr val="000000"/>
                </a:solidFill>
                <a:effectLst/>
                <a:latin typeface="Arial" panose="020B0604020202020204" pitchFamily="34" charset="0"/>
              </a:rPr>
              <a:t> Choose a specific genre (e.g., Action, Drama) and analyze various attributes like running time, year of release, age rating, etc.</a:t>
            </a:r>
            <a:endParaRPr lang="en-IN" sz="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DCC707D-1D81-D5A2-8B30-B5615BE7E8C0}"/>
              </a:ext>
            </a:extLst>
          </p:cNvPr>
          <p:cNvSpPr txBox="1"/>
          <p:nvPr/>
        </p:nvSpPr>
        <p:spPr>
          <a:xfrm>
            <a:off x="717754" y="5205355"/>
            <a:ext cx="10491020" cy="132343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For this task I have created 3 visual charts with ‘Comedy’ as the Genre.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Most of the comedy movies have the running time between 120-140 mins.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Bar graph is used to identify where most of the comedy movies are distributed according to age rating. U/A 13+ has 226 movies.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Comedy movies gradually increased from year 1995.</a:t>
            </a:r>
            <a:endParaRPr lang="en-IN" sz="16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F474513-48C0-67EA-B4AD-F0677CB8FB21}"/>
              </a:ext>
            </a:extLst>
          </p:cNvPr>
          <p:cNvPicPr>
            <a:picLocks noChangeAspect="1"/>
          </p:cNvPicPr>
          <p:nvPr/>
        </p:nvPicPr>
        <p:blipFill>
          <a:blip r:embed="rId2"/>
          <a:stretch>
            <a:fillRect/>
          </a:stretch>
        </p:blipFill>
        <p:spPr>
          <a:xfrm>
            <a:off x="2132589" y="774665"/>
            <a:ext cx="7661351" cy="4329291"/>
          </a:xfrm>
          <a:prstGeom prst="rect">
            <a:avLst/>
          </a:prstGeom>
        </p:spPr>
      </p:pic>
    </p:spTree>
    <p:extLst>
      <p:ext uri="{BB962C8B-B14F-4D97-AF65-F5344CB8AC3E}">
        <p14:creationId xmlns:p14="http://schemas.microsoft.com/office/powerpoint/2010/main" val="3016982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88CA6B-82AD-E7BC-CCF0-C3C0BBBD002F}"/>
              </a:ext>
            </a:extLst>
          </p:cNvPr>
          <p:cNvSpPr txBox="1"/>
          <p:nvPr/>
        </p:nvSpPr>
        <p:spPr>
          <a:xfrm>
            <a:off x="1160206" y="560439"/>
            <a:ext cx="9163665" cy="461665"/>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RECOMMENDATIONS </a:t>
            </a:r>
            <a:endParaRPr lang="en-IN" sz="24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2607C89-5E29-DB83-220B-D0EA48FCDA26}"/>
              </a:ext>
            </a:extLst>
          </p:cNvPr>
          <p:cNvSpPr txBox="1"/>
          <p:nvPr/>
        </p:nvSpPr>
        <p:spPr>
          <a:xfrm>
            <a:off x="1160206" y="2025445"/>
            <a:ext cx="10343535" cy="341632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Disney+Hotstar must increase the movies in different genre such as horror, animation, superhero, science fiction, and historical to attract more viewers.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lot of content currently falls under the U/A rating, which is great for mixed audiences. But there’s an opportunity to offer specifically to families with more kid-friendly content.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Create more content in the 120–139 mins range since it's the most popular. Include shorter content (under 90 minutes) and longer content (over 150 minutes) to attract different types of viewers.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Drama and action are popular genre in Disney+Hoststar. Trying out new types within these genre could make Hotstar even stronger.</a:t>
            </a:r>
          </a:p>
        </p:txBody>
      </p:sp>
      <p:sp>
        <p:nvSpPr>
          <p:cNvPr id="4" name="Rectangle 1">
            <a:extLst>
              <a:ext uri="{FF2B5EF4-FFF2-40B4-BE49-F238E27FC236}">
                <a16:creationId xmlns:a16="http://schemas.microsoft.com/office/drawing/2014/main" id="{9B6A349D-0B15-ADFE-A334-CD2D04D51EB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Drama is super popular. Creating even better dramas and trying out new types within the genre could make Hotstar even stronger.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397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155F5C-036F-5243-C687-FF08927F7BAD}"/>
              </a:ext>
            </a:extLst>
          </p:cNvPr>
          <p:cNvSpPr txBox="1"/>
          <p:nvPr/>
        </p:nvSpPr>
        <p:spPr>
          <a:xfrm>
            <a:off x="3534697" y="2828835"/>
            <a:ext cx="5122606" cy="1200329"/>
          </a:xfrm>
          <a:prstGeom prst="rect">
            <a:avLst/>
          </a:prstGeom>
          <a:noFill/>
        </p:spPr>
        <p:txBody>
          <a:bodyPr wrap="square" rtlCol="0">
            <a:spAutoFit/>
          </a:bodyPr>
          <a:lstStyle/>
          <a:p>
            <a:pPr algn="ctr"/>
            <a:r>
              <a:rPr lang="en-US" sz="7200" dirty="0"/>
              <a:t>THANK YOU</a:t>
            </a:r>
            <a:endParaRPr lang="en-IN" sz="7200" dirty="0"/>
          </a:p>
        </p:txBody>
      </p:sp>
    </p:spTree>
    <p:extLst>
      <p:ext uri="{BB962C8B-B14F-4D97-AF65-F5344CB8AC3E}">
        <p14:creationId xmlns:p14="http://schemas.microsoft.com/office/powerpoint/2010/main" val="70699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484938-E288-E82F-4BCC-C1F6103BE2D5}"/>
              </a:ext>
            </a:extLst>
          </p:cNvPr>
          <p:cNvSpPr txBox="1"/>
          <p:nvPr/>
        </p:nvSpPr>
        <p:spPr>
          <a:xfrm>
            <a:off x="924232" y="275303"/>
            <a:ext cx="10343535" cy="1877437"/>
          </a:xfrm>
          <a:prstGeom prst="rect">
            <a:avLst/>
          </a:prstGeom>
          <a:noFill/>
        </p:spPr>
        <p:txBody>
          <a:bodyPr wrap="square" rtlCol="0">
            <a:spAutoFit/>
          </a:bodyPr>
          <a:lstStyle/>
          <a:p>
            <a:pPr rtl="0">
              <a:spcBef>
                <a:spcPts val="1200"/>
              </a:spcBef>
              <a:spcAft>
                <a:spcPts val="1200"/>
              </a:spcAft>
            </a:pPr>
            <a:r>
              <a:rPr lang="en-US" sz="1800" b="1" i="0" u="none" strike="noStrike" dirty="0">
                <a:solidFill>
                  <a:srgbClr val="000000"/>
                </a:solidFill>
                <a:effectLst/>
                <a:latin typeface="Arial" panose="020B0604020202020204" pitchFamily="34" charset="0"/>
                <a:cs typeface="Arial" panose="020B0604020202020204" pitchFamily="34" charset="0"/>
              </a:rPr>
              <a:t>Problem Statement:</a:t>
            </a:r>
            <a:endParaRPr lang="en-US" b="0" dirty="0">
              <a:effectLst/>
              <a:latin typeface="Arial" panose="020B0604020202020204" pitchFamily="34" charset="0"/>
              <a:cs typeface="Arial" panose="020B0604020202020204" pitchFamily="34" charset="0"/>
            </a:endParaRPr>
          </a:p>
          <a:p>
            <a:pPr rtl="0">
              <a:spcBef>
                <a:spcPts val="1200"/>
              </a:spcBef>
              <a:spcAft>
                <a:spcPts val="1200"/>
              </a:spcAft>
            </a:pPr>
            <a:r>
              <a:rPr lang="en-US" sz="1600" b="0" i="0" u="none" strike="noStrike" dirty="0">
                <a:solidFill>
                  <a:srgbClr val="000000"/>
                </a:solidFill>
                <a:effectLst/>
                <a:latin typeface="Arial" panose="020B0604020202020204" pitchFamily="34" charset="0"/>
                <a:cs typeface="Arial" panose="020B0604020202020204" pitchFamily="34" charset="0"/>
              </a:rPr>
              <a:t>Provide an in-depth analysis and visualization of a movie dataset to uncover insights and trends. This includes understanding the distribution of movies by genre, running times, release years, age ratings, and other attributes.</a:t>
            </a:r>
            <a:endParaRPr lang="en-US" b="0" dirty="0">
              <a:effectLst/>
              <a:latin typeface="Arial" panose="020B0604020202020204" pitchFamily="34" charset="0"/>
              <a:cs typeface="Arial" panose="020B0604020202020204" pitchFamily="34" charset="0"/>
            </a:endParaRPr>
          </a:p>
          <a:p>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C4E5EFB-FFD4-64B9-F504-FF403D7CD092}"/>
              </a:ext>
            </a:extLst>
          </p:cNvPr>
          <p:cNvSpPr txBox="1"/>
          <p:nvPr/>
        </p:nvSpPr>
        <p:spPr>
          <a:xfrm>
            <a:off x="924232" y="2152740"/>
            <a:ext cx="9252020" cy="3847207"/>
          </a:xfrm>
          <a:prstGeom prst="rect">
            <a:avLst/>
          </a:prstGeom>
          <a:noFill/>
        </p:spPr>
        <p:txBody>
          <a:bodyPr wrap="none" rtlCol="0">
            <a:spAutoFit/>
          </a:bodyPr>
          <a:lstStyle/>
          <a:p>
            <a:pPr rtl="0">
              <a:spcBef>
                <a:spcPts val="1200"/>
              </a:spcBef>
              <a:spcAft>
                <a:spcPts val="1200"/>
              </a:spcAft>
            </a:pPr>
            <a:r>
              <a:rPr lang="en-US" sz="1800" b="1" i="0" u="none" strike="noStrike" dirty="0">
                <a:solidFill>
                  <a:srgbClr val="000000"/>
                </a:solidFill>
                <a:effectLst/>
                <a:latin typeface="Arial" panose="020B0604020202020204" pitchFamily="34" charset="0"/>
                <a:cs typeface="Arial" panose="020B0604020202020204" pitchFamily="34" charset="0"/>
              </a:rPr>
              <a:t> Approach:</a:t>
            </a:r>
            <a:endParaRPr lang="en-US" b="0" dirty="0">
              <a:effectLst/>
              <a:latin typeface="Arial" panose="020B0604020202020204" pitchFamily="34" charset="0"/>
              <a:cs typeface="Arial" panose="020B0604020202020204" pitchFamily="34" charset="0"/>
            </a:endParaRPr>
          </a:p>
          <a:p>
            <a:pPr rtl="0">
              <a:spcBef>
                <a:spcPts val="1200"/>
              </a:spcBef>
              <a:spcAft>
                <a:spcPts val="1200"/>
              </a:spcAft>
            </a:pPr>
            <a:r>
              <a:rPr lang="en-US" sz="1600" b="1" i="0" u="none" strike="noStrike" dirty="0">
                <a:solidFill>
                  <a:srgbClr val="000000"/>
                </a:solidFill>
                <a:effectLst/>
                <a:latin typeface="Arial" panose="020B0604020202020204" pitchFamily="34" charset="0"/>
                <a:cs typeface="Arial" panose="020B0604020202020204" pitchFamily="34" charset="0"/>
              </a:rPr>
              <a:t>1. Data Loading: </a:t>
            </a:r>
            <a:r>
              <a:rPr lang="en-US" sz="1600" b="0" i="0" u="none" strike="noStrike" dirty="0">
                <a:solidFill>
                  <a:srgbClr val="000000"/>
                </a:solidFill>
                <a:effectLst/>
                <a:latin typeface="Arial" panose="020B0604020202020204" pitchFamily="34" charset="0"/>
                <a:cs typeface="Arial" panose="020B0604020202020204" pitchFamily="34" charset="0"/>
              </a:rPr>
              <a:t>Load the provided dataset into Tableau/Power BI.</a:t>
            </a:r>
            <a:endParaRPr lang="en-US" sz="1600" b="0" dirty="0">
              <a:effectLst/>
              <a:latin typeface="Arial" panose="020B0604020202020204" pitchFamily="34" charset="0"/>
              <a:cs typeface="Arial" panose="020B0604020202020204" pitchFamily="34" charset="0"/>
            </a:endParaRPr>
          </a:p>
          <a:p>
            <a:pPr rtl="0">
              <a:spcBef>
                <a:spcPts val="1200"/>
              </a:spcBef>
              <a:spcAft>
                <a:spcPts val="1200"/>
              </a:spcAft>
            </a:pPr>
            <a:r>
              <a:rPr lang="en-US" sz="1600" b="1" i="0" u="none" strike="noStrike" dirty="0">
                <a:solidFill>
                  <a:srgbClr val="000000"/>
                </a:solidFill>
                <a:effectLst/>
                <a:latin typeface="Arial" panose="020B0604020202020204" pitchFamily="34" charset="0"/>
                <a:cs typeface="Arial" panose="020B0604020202020204" pitchFamily="34" charset="0"/>
              </a:rPr>
              <a:t>2. Data Cleaning:</a:t>
            </a:r>
            <a:r>
              <a:rPr lang="en-US" sz="1600" b="0" i="0" u="none" strike="noStrike" dirty="0">
                <a:solidFill>
                  <a:srgbClr val="000000"/>
                </a:solidFill>
                <a:effectLst/>
                <a:latin typeface="Arial" panose="020B0604020202020204" pitchFamily="34" charset="0"/>
                <a:cs typeface="Arial" panose="020B0604020202020204" pitchFamily="34" charset="0"/>
              </a:rPr>
              <a:t> Inspect the data for any missing or inconsistent values and clean it as necessary.</a:t>
            </a:r>
            <a:endParaRPr lang="en-US" sz="1600" b="0" dirty="0">
              <a:effectLst/>
              <a:latin typeface="Arial" panose="020B0604020202020204" pitchFamily="34" charset="0"/>
              <a:cs typeface="Arial" panose="020B0604020202020204" pitchFamily="34" charset="0"/>
            </a:endParaRPr>
          </a:p>
          <a:p>
            <a:pPr rtl="0">
              <a:spcBef>
                <a:spcPts val="1200"/>
              </a:spcBef>
              <a:spcAft>
                <a:spcPts val="1200"/>
              </a:spcAft>
            </a:pPr>
            <a:r>
              <a:rPr lang="en-US" sz="1600" b="1" i="0" u="none" strike="noStrike" dirty="0">
                <a:solidFill>
                  <a:srgbClr val="000000"/>
                </a:solidFill>
                <a:effectLst/>
                <a:latin typeface="Arial" panose="020B0604020202020204" pitchFamily="34" charset="0"/>
                <a:cs typeface="Arial" panose="020B0604020202020204" pitchFamily="34" charset="0"/>
              </a:rPr>
              <a:t>3. Data Visualization:</a:t>
            </a:r>
            <a:r>
              <a:rPr lang="en-US" sz="1600" b="0" i="0" u="none" strike="noStrike" dirty="0">
                <a:solidFill>
                  <a:srgbClr val="000000"/>
                </a:solidFill>
                <a:effectLst/>
                <a:latin typeface="Arial" panose="020B0604020202020204" pitchFamily="34" charset="0"/>
                <a:cs typeface="Arial" panose="020B0604020202020204" pitchFamily="34" charset="0"/>
              </a:rPr>
              <a:t> Create various visualizations to analyze and interpret the data.</a:t>
            </a:r>
            <a:endParaRPr lang="en-US" sz="1600" b="0" dirty="0">
              <a:effectLst/>
              <a:latin typeface="Arial" panose="020B0604020202020204" pitchFamily="34" charset="0"/>
              <a:cs typeface="Arial" panose="020B0604020202020204" pitchFamily="34" charset="0"/>
            </a:endParaRPr>
          </a:p>
          <a:p>
            <a:pPr rtl="0">
              <a:spcBef>
                <a:spcPts val="1200"/>
              </a:spcBef>
              <a:spcAft>
                <a:spcPts val="1200"/>
              </a:spcAft>
            </a:pPr>
            <a:r>
              <a:rPr lang="en-US" sz="1600" b="1" i="0" u="none" strike="noStrike" dirty="0">
                <a:solidFill>
                  <a:srgbClr val="000000"/>
                </a:solidFill>
                <a:effectLst/>
                <a:latin typeface="Arial" panose="020B0604020202020204" pitchFamily="34" charset="0"/>
                <a:cs typeface="Arial" panose="020B0604020202020204" pitchFamily="34" charset="0"/>
              </a:rPr>
              <a:t>4. Exploratory Analysis: </a:t>
            </a:r>
            <a:r>
              <a:rPr lang="en-US" sz="1600" b="0" i="0" u="none" strike="noStrike" dirty="0">
                <a:solidFill>
                  <a:srgbClr val="000000"/>
                </a:solidFill>
                <a:effectLst/>
                <a:latin typeface="Arial" panose="020B0604020202020204" pitchFamily="34" charset="0"/>
                <a:cs typeface="Arial" panose="020B0604020202020204" pitchFamily="34" charset="0"/>
              </a:rPr>
              <a:t>Perform EDA to uncover patterns, trends, and insights.</a:t>
            </a:r>
            <a:endParaRPr lang="en-US" sz="1600" b="0" dirty="0">
              <a:effectLst/>
              <a:latin typeface="Arial" panose="020B0604020202020204" pitchFamily="34" charset="0"/>
              <a:cs typeface="Arial" panose="020B0604020202020204" pitchFamily="34" charset="0"/>
            </a:endParaRPr>
          </a:p>
          <a:p>
            <a:pPr rtl="0">
              <a:spcBef>
                <a:spcPts val="1200"/>
              </a:spcBef>
              <a:spcAft>
                <a:spcPts val="1200"/>
              </a:spcAft>
            </a:pPr>
            <a:r>
              <a:rPr lang="en-US" sz="1600" b="1" i="0" u="none" strike="noStrike" dirty="0">
                <a:solidFill>
                  <a:srgbClr val="000000"/>
                </a:solidFill>
                <a:effectLst/>
                <a:latin typeface="Arial" panose="020B0604020202020204" pitchFamily="34" charset="0"/>
                <a:cs typeface="Arial" panose="020B0604020202020204" pitchFamily="34" charset="0"/>
              </a:rPr>
              <a:t>5. Documentation: </a:t>
            </a:r>
            <a:r>
              <a:rPr lang="en-US" sz="1600" b="0" i="0" u="none" strike="noStrike" dirty="0">
                <a:solidFill>
                  <a:srgbClr val="000000"/>
                </a:solidFill>
                <a:effectLst/>
                <a:latin typeface="Arial" panose="020B0604020202020204" pitchFamily="34" charset="0"/>
                <a:cs typeface="Arial" panose="020B0604020202020204" pitchFamily="34" charset="0"/>
              </a:rPr>
              <a:t>Document the findings and visualizations in a report or presentation format.</a:t>
            </a:r>
            <a:endParaRPr lang="en-US" sz="1600" b="0" dirty="0">
              <a:effectLst/>
              <a:latin typeface="Arial" panose="020B0604020202020204" pitchFamily="34" charset="0"/>
              <a:cs typeface="Arial" panose="020B0604020202020204" pitchFamily="34" charset="0"/>
            </a:endParaRPr>
          </a:p>
          <a:p>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1562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046410-97BA-AEDB-3976-721160FDAC0E}"/>
              </a:ext>
            </a:extLst>
          </p:cNvPr>
          <p:cNvSpPr txBox="1"/>
          <p:nvPr/>
        </p:nvSpPr>
        <p:spPr>
          <a:xfrm>
            <a:off x="717755" y="108155"/>
            <a:ext cx="10491020" cy="338554"/>
          </a:xfrm>
          <a:prstGeom prst="rect">
            <a:avLst/>
          </a:prstGeom>
          <a:noFill/>
          <a:ln>
            <a:solidFill>
              <a:schemeClr val="tx1"/>
            </a:solidFill>
          </a:ln>
        </p:spPr>
        <p:txBody>
          <a:bodyPr wrap="square">
            <a:spAutoFit/>
          </a:bodyPr>
          <a:lstStyle/>
          <a:p>
            <a:pPr rtl="0">
              <a:spcBef>
                <a:spcPts val="1200"/>
              </a:spcBef>
              <a:spcAft>
                <a:spcPts val="1200"/>
              </a:spcAft>
            </a:pPr>
            <a:r>
              <a:rPr lang="en-US" sz="1600" b="1" i="0" u="none" strike="noStrike" dirty="0">
                <a:solidFill>
                  <a:srgbClr val="000000"/>
                </a:solidFill>
                <a:effectLst/>
                <a:latin typeface="Arial" panose="020B0604020202020204" pitchFamily="34" charset="0"/>
                <a:cs typeface="Arial" panose="020B0604020202020204" pitchFamily="34" charset="0"/>
              </a:rPr>
              <a:t>1. Distribution of Movies by Genre: </a:t>
            </a:r>
            <a:r>
              <a:rPr lang="en-US" sz="1600" b="0" i="0" u="none" strike="noStrike" dirty="0">
                <a:solidFill>
                  <a:srgbClr val="000000"/>
                </a:solidFill>
                <a:effectLst/>
                <a:latin typeface="Arial" panose="020B0604020202020204" pitchFamily="34" charset="0"/>
                <a:cs typeface="Arial" panose="020B0604020202020204" pitchFamily="34" charset="0"/>
              </a:rPr>
              <a:t>Create a bar chart to show the count of movies for each genre.</a:t>
            </a:r>
            <a:endParaRPr lang="en-IN" sz="1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8DC87C8-AAD1-C44E-55BF-D92BC811EB7D}"/>
              </a:ext>
            </a:extLst>
          </p:cNvPr>
          <p:cNvSpPr txBox="1"/>
          <p:nvPr/>
        </p:nvSpPr>
        <p:spPr>
          <a:xfrm>
            <a:off x="1081548" y="4827639"/>
            <a:ext cx="10127227" cy="861774"/>
          </a:xfrm>
          <a:prstGeom prst="rect">
            <a:avLst/>
          </a:prstGeom>
          <a:noFill/>
          <a:ln>
            <a:solidFill>
              <a:schemeClr val="tx1">
                <a:lumMod val="95000"/>
                <a:lumOff val="5000"/>
              </a:schemeClr>
            </a:solidFill>
          </a:ln>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Bar chart is used for the above task to  show the count of the movies according to the genre.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genre ‘Drama’ has the most number of movies with 1995 in number followed by comedy with 764.</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genre ‘Football’, ‘Formula E’, and ‘</a:t>
            </a:r>
            <a:r>
              <a:rPr lang="en-US" sz="1600" dirty="0" err="1">
                <a:latin typeface="Arial" panose="020B0604020202020204" pitchFamily="34" charset="0"/>
                <a:cs typeface="Arial" panose="020B0604020202020204" pitchFamily="34" charset="0"/>
              </a:rPr>
              <a:t>Kabbadi</a:t>
            </a:r>
            <a:r>
              <a:rPr lang="en-US" sz="1600" dirty="0">
                <a:latin typeface="Arial" panose="020B0604020202020204" pitchFamily="34" charset="0"/>
                <a:cs typeface="Arial" panose="020B0604020202020204" pitchFamily="34" charset="0"/>
              </a:rPr>
              <a:t>’ has 1 movie each.</a:t>
            </a:r>
            <a:endParaRPr lang="en-IN" sz="16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3443D99D-5068-C327-00E3-14D87619C7AD}"/>
              </a:ext>
            </a:extLst>
          </p:cNvPr>
          <p:cNvPicPr>
            <a:picLocks noChangeAspect="1"/>
          </p:cNvPicPr>
          <p:nvPr/>
        </p:nvPicPr>
        <p:blipFill>
          <a:blip r:embed="rId2"/>
          <a:stretch>
            <a:fillRect/>
          </a:stretch>
        </p:blipFill>
        <p:spPr>
          <a:xfrm>
            <a:off x="2224855" y="525367"/>
            <a:ext cx="7742289" cy="4223614"/>
          </a:xfrm>
          <a:prstGeom prst="rect">
            <a:avLst/>
          </a:prstGeom>
          <a:ln>
            <a:solidFill>
              <a:schemeClr val="tx1"/>
            </a:solidFill>
          </a:ln>
        </p:spPr>
      </p:pic>
    </p:spTree>
    <p:extLst>
      <p:ext uri="{BB962C8B-B14F-4D97-AF65-F5344CB8AC3E}">
        <p14:creationId xmlns:p14="http://schemas.microsoft.com/office/powerpoint/2010/main" val="1512064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F42B93-2955-B9DA-4A21-0E3E28002C9E}"/>
              </a:ext>
            </a:extLst>
          </p:cNvPr>
          <p:cNvSpPr txBox="1"/>
          <p:nvPr/>
        </p:nvSpPr>
        <p:spPr>
          <a:xfrm>
            <a:off x="717755" y="108155"/>
            <a:ext cx="10491020" cy="584775"/>
          </a:xfrm>
          <a:prstGeom prst="rect">
            <a:avLst/>
          </a:prstGeom>
          <a:noFill/>
          <a:ln>
            <a:solidFill>
              <a:schemeClr val="tx1"/>
            </a:solidFill>
          </a:ln>
        </p:spPr>
        <p:txBody>
          <a:bodyPr wrap="square">
            <a:spAutoFit/>
          </a:bodyPr>
          <a:lstStyle/>
          <a:p>
            <a:pPr rtl="0">
              <a:spcBef>
                <a:spcPts val="1200"/>
              </a:spcBef>
              <a:spcAft>
                <a:spcPts val="1200"/>
              </a:spcAft>
            </a:pPr>
            <a:r>
              <a:rPr lang="en-US" sz="1600" b="1" i="0" u="none" strike="noStrike" dirty="0">
                <a:solidFill>
                  <a:srgbClr val="000000"/>
                </a:solidFill>
                <a:effectLst/>
                <a:latin typeface="Arial" panose="020B0604020202020204" pitchFamily="34" charset="0"/>
                <a:cs typeface="Arial" panose="020B0604020202020204" pitchFamily="34" charset="0"/>
              </a:rPr>
              <a:t>2. Average Running Time by Genre:</a:t>
            </a:r>
            <a:r>
              <a:rPr lang="en-US" sz="1600" b="0" i="0" u="none" strike="noStrike" dirty="0">
                <a:solidFill>
                  <a:srgbClr val="000000"/>
                </a:solidFill>
                <a:effectLst/>
                <a:latin typeface="Arial" panose="020B0604020202020204" pitchFamily="34" charset="0"/>
                <a:cs typeface="Arial" panose="020B0604020202020204" pitchFamily="34" charset="0"/>
              </a:rPr>
              <a:t> Calculate the average running time for movies in each genre and visualize this using a bar chart.</a:t>
            </a:r>
            <a:endParaRPr lang="en-IN" sz="1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421AE1C-1C67-06C0-E8BD-9D78B0462834}"/>
              </a:ext>
            </a:extLst>
          </p:cNvPr>
          <p:cNvSpPr txBox="1"/>
          <p:nvPr/>
        </p:nvSpPr>
        <p:spPr>
          <a:xfrm>
            <a:off x="717755" y="5474458"/>
            <a:ext cx="10264878" cy="83099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For this task bar chart has been used to calculate the average running time for movies for each genre.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genre ‘Sport’ has the average time of 145.50 mins followed by ‘Biopic’ with 130.74 mins.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‘Travel’ and ‘Shorts’ has the average time of 18 and 6.75 mins, respectively.</a:t>
            </a:r>
            <a:endParaRPr lang="en-IN" sz="1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40BB261-21DF-7449-E0BE-AEAD6A1F8392}"/>
              </a:ext>
            </a:extLst>
          </p:cNvPr>
          <p:cNvPicPr>
            <a:picLocks noChangeAspect="1"/>
          </p:cNvPicPr>
          <p:nvPr/>
        </p:nvPicPr>
        <p:blipFill>
          <a:blip r:embed="rId2"/>
          <a:stretch>
            <a:fillRect/>
          </a:stretch>
        </p:blipFill>
        <p:spPr>
          <a:xfrm>
            <a:off x="1913872" y="867217"/>
            <a:ext cx="8098786" cy="4432953"/>
          </a:xfrm>
          <a:prstGeom prst="rect">
            <a:avLst/>
          </a:prstGeom>
          <a:ln>
            <a:solidFill>
              <a:schemeClr val="tx1"/>
            </a:solidFill>
          </a:ln>
        </p:spPr>
      </p:pic>
    </p:spTree>
    <p:extLst>
      <p:ext uri="{BB962C8B-B14F-4D97-AF65-F5344CB8AC3E}">
        <p14:creationId xmlns:p14="http://schemas.microsoft.com/office/powerpoint/2010/main" val="305137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744010-E317-C088-A5F0-8217143E4289}"/>
              </a:ext>
            </a:extLst>
          </p:cNvPr>
          <p:cNvSpPr txBox="1"/>
          <p:nvPr/>
        </p:nvSpPr>
        <p:spPr>
          <a:xfrm>
            <a:off x="717755" y="108155"/>
            <a:ext cx="10491020" cy="338554"/>
          </a:xfrm>
          <a:prstGeom prst="rect">
            <a:avLst/>
          </a:prstGeom>
          <a:noFill/>
          <a:ln>
            <a:solidFill>
              <a:schemeClr val="tx1"/>
            </a:solidFill>
          </a:ln>
        </p:spPr>
        <p:txBody>
          <a:bodyPr wrap="square">
            <a:spAutoFit/>
          </a:bodyPr>
          <a:lstStyle/>
          <a:p>
            <a:pPr rtl="0">
              <a:spcBef>
                <a:spcPts val="1200"/>
              </a:spcBef>
              <a:spcAft>
                <a:spcPts val="1200"/>
              </a:spcAft>
            </a:pPr>
            <a:r>
              <a:rPr lang="en-US" sz="1600" b="1" i="0" u="none" strike="noStrike" dirty="0">
                <a:solidFill>
                  <a:srgbClr val="000000"/>
                </a:solidFill>
                <a:effectLst/>
                <a:latin typeface="Arial" panose="020B0604020202020204" pitchFamily="34" charset="0"/>
                <a:cs typeface="Arial" panose="020B0604020202020204" pitchFamily="34" charset="0"/>
              </a:rPr>
              <a:t>3. Movies Released Each Year:</a:t>
            </a:r>
            <a:r>
              <a:rPr lang="en-US" sz="1600" b="0" i="0" u="none" strike="noStrike" dirty="0">
                <a:solidFill>
                  <a:srgbClr val="000000"/>
                </a:solidFill>
                <a:effectLst/>
                <a:latin typeface="Arial" panose="020B0604020202020204" pitchFamily="34" charset="0"/>
                <a:cs typeface="Arial" panose="020B0604020202020204" pitchFamily="34" charset="0"/>
              </a:rPr>
              <a:t> Create a line chart to show the number of movies released each year.</a:t>
            </a:r>
            <a:endParaRPr lang="en-IN" sz="16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52517FE-D487-BD88-F581-BEC0BEF5567D}"/>
              </a:ext>
            </a:extLst>
          </p:cNvPr>
          <p:cNvPicPr>
            <a:picLocks noChangeAspect="1"/>
          </p:cNvPicPr>
          <p:nvPr/>
        </p:nvPicPr>
        <p:blipFill>
          <a:blip r:embed="rId2"/>
          <a:stretch>
            <a:fillRect/>
          </a:stretch>
        </p:blipFill>
        <p:spPr>
          <a:xfrm>
            <a:off x="1929928" y="613857"/>
            <a:ext cx="8066673" cy="4388270"/>
          </a:xfrm>
          <a:prstGeom prst="rect">
            <a:avLst/>
          </a:prstGeom>
          <a:ln>
            <a:solidFill>
              <a:schemeClr val="tx1"/>
            </a:solidFill>
          </a:ln>
        </p:spPr>
      </p:pic>
      <p:sp>
        <p:nvSpPr>
          <p:cNvPr id="7" name="TextBox 6">
            <a:extLst>
              <a:ext uri="{FF2B5EF4-FFF2-40B4-BE49-F238E27FC236}">
                <a16:creationId xmlns:a16="http://schemas.microsoft.com/office/drawing/2014/main" id="{787BCE44-F412-44A6-C0A0-A36534185BA1}"/>
              </a:ext>
            </a:extLst>
          </p:cNvPr>
          <p:cNvSpPr txBox="1"/>
          <p:nvPr/>
        </p:nvSpPr>
        <p:spPr>
          <a:xfrm>
            <a:off x="717755" y="5169275"/>
            <a:ext cx="10815484" cy="132343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Line chart is used to analyze the number of movies released each year.</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Up till 1965 not more than 5 movies used to get released each year. In 1965, 10 movies released. After that the number increased.</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 2022, 586 movies released which is the highest but in 2023, the number decreased to 119 which is just 20% of the previous year. </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645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941B3-68B0-028C-FF6D-DA0F93B87A02}"/>
              </a:ext>
            </a:extLst>
          </p:cNvPr>
          <p:cNvSpPr txBox="1"/>
          <p:nvPr/>
        </p:nvSpPr>
        <p:spPr>
          <a:xfrm>
            <a:off x="717755" y="108155"/>
            <a:ext cx="10491020" cy="338554"/>
          </a:xfrm>
          <a:prstGeom prst="rect">
            <a:avLst/>
          </a:prstGeom>
          <a:noFill/>
          <a:ln>
            <a:solidFill>
              <a:schemeClr val="tx1"/>
            </a:solidFill>
          </a:ln>
        </p:spPr>
        <p:txBody>
          <a:bodyPr wrap="square">
            <a:spAutoFit/>
          </a:bodyPr>
          <a:lstStyle/>
          <a:p>
            <a:pPr rtl="0">
              <a:spcBef>
                <a:spcPts val="1200"/>
              </a:spcBef>
              <a:spcAft>
                <a:spcPts val="1200"/>
              </a:spcAft>
            </a:pPr>
            <a:r>
              <a:rPr lang="en-US" sz="1600" b="1" i="0" u="none" strike="noStrike" dirty="0">
                <a:solidFill>
                  <a:srgbClr val="000000"/>
                </a:solidFill>
                <a:effectLst/>
                <a:latin typeface="Arial" panose="020B0604020202020204" pitchFamily="34" charset="0"/>
              </a:rPr>
              <a:t>4. Top 10 Longest Movies: </a:t>
            </a:r>
            <a:r>
              <a:rPr lang="en-US" sz="1600" b="0" i="0" u="none" strike="noStrike" dirty="0">
                <a:solidFill>
                  <a:srgbClr val="000000"/>
                </a:solidFill>
                <a:effectLst/>
                <a:latin typeface="Arial" panose="020B0604020202020204" pitchFamily="34" charset="0"/>
              </a:rPr>
              <a:t>Identify and visualize the top 10 longest movies based on running time.</a:t>
            </a:r>
            <a:endParaRPr lang="en-IN" sz="1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839D801-B164-AE5D-A889-7768D36EAFAB}"/>
              </a:ext>
            </a:extLst>
          </p:cNvPr>
          <p:cNvSpPr txBox="1"/>
          <p:nvPr/>
        </p:nvSpPr>
        <p:spPr>
          <a:xfrm>
            <a:off x="875071" y="5476568"/>
            <a:ext cx="10599174" cy="83099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column chart is used to identify and analyze the top 10 longest movies based on the movie’s running time.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movie ‘Run’ has the highest running time of 229 mins, followed by ‘Marvel’s Avengers: Age of Ultron’ with 226 mins.  </a:t>
            </a:r>
            <a:endParaRPr lang="en-IN" sz="1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D8A9743-0842-0D74-FA82-000EA99843CB}"/>
              </a:ext>
            </a:extLst>
          </p:cNvPr>
          <p:cNvPicPr>
            <a:picLocks noChangeAspect="1"/>
          </p:cNvPicPr>
          <p:nvPr/>
        </p:nvPicPr>
        <p:blipFill>
          <a:blip r:embed="rId2"/>
          <a:stretch>
            <a:fillRect/>
          </a:stretch>
        </p:blipFill>
        <p:spPr>
          <a:xfrm>
            <a:off x="1893910" y="719671"/>
            <a:ext cx="8561495" cy="4503599"/>
          </a:xfrm>
          <a:prstGeom prst="rect">
            <a:avLst/>
          </a:prstGeom>
          <a:ln>
            <a:solidFill>
              <a:schemeClr val="tx1"/>
            </a:solidFill>
          </a:ln>
        </p:spPr>
      </p:pic>
    </p:spTree>
    <p:extLst>
      <p:ext uri="{BB962C8B-B14F-4D97-AF65-F5344CB8AC3E}">
        <p14:creationId xmlns:p14="http://schemas.microsoft.com/office/powerpoint/2010/main" val="129464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E595A9-23B4-B47B-5C4D-353EE332F8E3}"/>
              </a:ext>
            </a:extLst>
          </p:cNvPr>
          <p:cNvSpPr txBox="1"/>
          <p:nvPr/>
        </p:nvSpPr>
        <p:spPr>
          <a:xfrm>
            <a:off x="717755" y="108155"/>
            <a:ext cx="10491020" cy="338554"/>
          </a:xfrm>
          <a:prstGeom prst="rect">
            <a:avLst/>
          </a:prstGeom>
          <a:noFill/>
          <a:ln>
            <a:solidFill>
              <a:schemeClr val="tx1"/>
            </a:solidFill>
          </a:ln>
        </p:spPr>
        <p:txBody>
          <a:bodyPr wrap="square">
            <a:spAutoFit/>
          </a:bodyPr>
          <a:lstStyle/>
          <a:p>
            <a:pPr rtl="0">
              <a:spcBef>
                <a:spcPts val="1200"/>
              </a:spcBef>
              <a:spcAft>
                <a:spcPts val="1200"/>
              </a:spcAft>
            </a:pPr>
            <a:r>
              <a:rPr lang="en-US" sz="1600" b="1" i="0" u="none" strike="noStrike" dirty="0">
                <a:solidFill>
                  <a:srgbClr val="000000"/>
                </a:solidFill>
                <a:effectLst/>
                <a:latin typeface="Arial" panose="020B0604020202020204" pitchFamily="34" charset="0"/>
              </a:rPr>
              <a:t>5. Movies by Age Rating: </a:t>
            </a:r>
            <a:r>
              <a:rPr lang="en-US" sz="1600" i="0" u="none" strike="noStrike" dirty="0">
                <a:solidFill>
                  <a:srgbClr val="000000"/>
                </a:solidFill>
                <a:effectLst/>
                <a:latin typeface="Arial" panose="020B0604020202020204" pitchFamily="34" charset="0"/>
              </a:rPr>
              <a:t>S</a:t>
            </a:r>
            <a:r>
              <a:rPr lang="en-US" sz="1600" b="0" i="0" u="none" strike="noStrike" dirty="0">
                <a:solidFill>
                  <a:srgbClr val="000000"/>
                </a:solidFill>
                <a:effectLst/>
                <a:latin typeface="Arial" panose="020B0604020202020204" pitchFamily="34" charset="0"/>
              </a:rPr>
              <a:t>how the distribution of movies by age rating.</a:t>
            </a:r>
            <a:endParaRPr lang="en-IN" sz="1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BE13510-2EB6-DC8D-7EE8-30FC55D5861C}"/>
              </a:ext>
            </a:extLst>
          </p:cNvPr>
          <p:cNvSpPr txBox="1"/>
          <p:nvPr/>
        </p:nvSpPr>
        <p:spPr>
          <a:xfrm>
            <a:off x="717755" y="5338916"/>
            <a:ext cx="10245214" cy="107721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bar graph is used to analyze this task.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Most of the movies lies under the rating ‘U/A 13+’ with 2859 in number followed by ‘U’ and ‘U/A 16+’ with 1223 and 1216, respectively.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Under parental guidance ‘PG’ there is only 1 movie. </a:t>
            </a:r>
            <a:endParaRPr lang="en-IN" sz="1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F44D9B6-BD93-4E0A-73EE-470C1B24ABF6}"/>
              </a:ext>
            </a:extLst>
          </p:cNvPr>
          <p:cNvPicPr>
            <a:picLocks noChangeAspect="1"/>
          </p:cNvPicPr>
          <p:nvPr/>
        </p:nvPicPr>
        <p:blipFill>
          <a:blip r:embed="rId2"/>
          <a:stretch>
            <a:fillRect/>
          </a:stretch>
        </p:blipFill>
        <p:spPr>
          <a:xfrm>
            <a:off x="1829401" y="751763"/>
            <a:ext cx="8021921" cy="4282098"/>
          </a:xfrm>
          <a:prstGeom prst="rect">
            <a:avLst/>
          </a:prstGeom>
          <a:ln>
            <a:solidFill>
              <a:schemeClr val="tx1"/>
            </a:solidFill>
          </a:ln>
        </p:spPr>
      </p:pic>
    </p:spTree>
    <p:extLst>
      <p:ext uri="{BB962C8B-B14F-4D97-AF65-F5344CB8AC3E}">
        <p14:creationId xmlns:p14="http://schemas.microsoft.com/office/powerpoint/2010/main" val="214214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B17E0D-FA79-A253-6710-68DBD76FD6CB}"/>
              </a:ext>
            </a:extLst>
          </p:cNvPr>
          <p:cNvSpPr txBox="1"/>
          <p:nvPr/>
        </p:nvSpPr>
        <p:spPr>
          <a:xfrm>
            <a:off x="717755" y="108155"/>
            <a:ext cx="10491020" cy="338554"/>
          </a:xfrm>
          <a:prstGeom prst="rect">
            <a:avLst/>
          </a:prstGeom>
          <a:noFill/>
          <a:ln>
            <a:solidFill>
              <a:schemeClr val="tx1"/>
            </a:solidFill>
          </a:ln>
        </p:spPr>
        <p:txBody>
          <a:bodyPr wrap="square">
            <a:spAutoFit/>
          </a:bodyPr>
          <a:lstStyle/>
          <a:p>
            <a:pPr rtl="0">
              <a:spcBef>
                <a:spcPts val="1200"/>
              </a:spcBef>
              <a:spcAft>
                <a:spcPts val="1200"/>
              </a:spcAft>
            </a:pPr>
            <a:r>
              <a:rPr lang="en-US" sz="1600" b="1" i="0" u="none" strike="noStrike" dirty="0">
                <a:solidFill>
                  <a:srgbClr val="000000"/>
                </a:solidFill>
                <a:effectLst/>
                <a:latin typeface="Arial" panose="020B0604020202020204" pitchFamily="34" charset="0"/>
              </a:rPr>
              <a:t>6. Count of Movies by Year and Genre:</a:t>
            </a:r>
            <a:r>
              <a:rPr lang="en-US" sz="1600" dirty="0">
                <a:solidFill>
                  <a:srgbClr val="000000"/>
                </a:solidFill>
                <a:latin typeface="Arial" panose="020B0604020202020204" pitchFamily="34" charset="0"/>
              </a:rPr>
              <a:t> S</a:t>
            </a:r>
            <a:r>
              <a:rPr lang="en-US" sz="1600" b="0" i="0" u="none" strike="noStrike" dirty="0">
                <a:solidFill>
                  <a:srgbClr val="000000"/>
                </a:solidFill>
                <a:effectLst/>
                <a:latin typeface="Arial" panose="020B0604020202020204" pitchFamily="34" charset="0"/>
              </a:rPr>
              <a:t>how the count of movies for each genre over the years.</a:t>
            </a:r>
            <a:endParaRPr lang="en-IN" sz="11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6C468D3-B1F2-A96A-CDC7-C52891C984BE}"/>
              </a:ext>
            </a:extLst>
          </p:cNvPr>
          <p:cNvPicPr>
            <a:picLocks noChangeAspect="1"/>
          </p:cNvPicPr>
          <p:nvPr/>
        </p:nvPicPr>
        <p:blipFill>
          <a:blip r:embed="rId2"/>
          <a:stretch>
            <a:fillRect/>
          </a:stretch>
        </p:blipFill>
        <p:spPr>
          <a:xfrm>
            <a:off x="2380607" y="523583"/>
            <a:ext cx="7430785" cy="4030061"/>
          </a:xfrm>
          <a:prstGeom prst="rect">
            <a:avLst/>
          </a:prstGeom>
          <a:ln>
            <a:solidFill>
              <a:schemeClr val="tx1"/>
            </a:solidFill>
          </a:ln>
        </p:spPr>
      </p:pic>
      <p:sp>
        <p:nvSpPr>
          <p:cNvPr id="5" name="TextBox 4">
            <a:extLst>
              <a:ext uri="{FF2B5EF4-FFF2-40B4-BE49-F238E27FC236}">
                <a16:creationId xmlns:a16="http://schemas.microsoft.com/office/drawing/2014/main" id="{29DAF158-CC67-CD74-F3C6-6B8B1408D614}"/>
              </a:ext>
            </a:extLst>
          </p:cNvPr>
          <p:cNvSpPr txBox="1"/>
          <p:nvPr/>
        </p:nvSpPr>
        <p:spPr>
          <a:xfrm>
            <a:off x="963561" y="4984955"/>
            <a:ext cx="10491020" cy="83099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Matrix chart is used calculate the count of movies for each genre over the years.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It has been observed that the number of films being released has increased over time.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Genres such as ‘Drama’, ‘Comedy’, and ‘Action’ has the highest number of releases in each year.</a:t>
            </a:r>
          </a:p>
        </p:txBody>
      </p:sp>
    </p:spTree>
    <p:extLst>
      <p:ext uri="{BB962C8B-B14F-4D97-AF65-F5344CB8AC3E}">
        <p14:creationId xmlns:p14="http://schemas.microsoft.com/office/powerpoint/2010/main" val="339113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7745CD-3B9E-1D10-CCF7-3BC0DAEFE845}"/>
              </a:ext>
            </a:extLst>
          </p:cNvPr>
          <p:cNvSpPr txBox="1"/>
          <p:nvPr/>
        </p:nvSpPr>
        <p:spPr>
          <a:xfrm>
            <a:off x="717755" y="88491"/>
            <a:ext cx="10491020" cy="584775"/>
          </a:xfrm>
          <a:prstGeom prst="rect">
            <a:avLst/>
          </a:prstGeom>
          <a:noFill/>
          <a:ln>
            <a:solidFill>
              <a:schemeClr val="tx1"/>
            </a:solidFill>
          </a:ln>
        </p:spPr>
        <p:txBody>
          <a:bodyPr wrap="square">
            <a:spAutoFit/>
          </a:bodyPr>
          <a:lstStyle/>
          <a:p>
            <a:pPr rtl="0">
              <a:spcBef>
                <a:spcPts val="1200"/>
              </a:spcBef>
              <a:spcAft>
                <a:spcPts val="1200"/>
              </a:spcAft>
            </a:pPr>
            <a:r>
              <a:rPr lang="en-US" sz="1600" b="1" i="0" u="none" strike="noStrike" dirty="0">
                <a:solidFill>
                  <a:srgbClr val="000000"/>
                </a:solidFill>
                <a:effectLst/>
                <a:latin typeface="Arial" panose="020B0604020202020204" pitchFamily="34" charset="0"/>
              </a:rPr>
              <a:t>7. Most Common Movie Types:</a:t>
            </a:r>
            <a:r>
              <a:rPr lang="en-US" sz="1600" b="0" i="0" u="none" strike="noStrike" dirty="0">
                <a:solidFill>
                  <a:srgbClr val="000000"/>
                </a:solidFill>
                <a:effectLst/>
                <a:latin typeface="Arial" panose="020B0604020202020204" pitchFamily="34" charset="0"/>
              </a:rPr>
              <a:t> Create a bar chart showing the number of movies for each type (movie, documentary, etc.).</a:t>
            </a:r>
            <a:endParaRPr lang="en-IN" sz="105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2B37CEA-C2AB-95C6-E94A-0163E878597E}"/>
              </a:ext>
            </a:extLst>
          </p:cNvPr>
          <p:cNvSpPr txBox="1"/>
          <p:nvPr/>
        </p:nvSpPr>
        <p:spPr>
          <a:xfrm>
            <a:off x="717755" y="5525729"/>
            <a:ext cx="10235381" cy="584775"/>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600" dirty="0"/>
              <a:t>A bar chart has been used identify the different types of audiovisual content.</a:t>
            </a:r>
          </a:p>
          <a:p>
            <a:pPr marL="285750" indent="-285750">
              <a:buFont typeface="Arial" panose="020B0604020202020204" pitchFamily="34" charset="0"/>
              <a:buChar char="•"/>
            </a:pPr>
            <a:r>
              <a:rPr lang="en-US" sz="1600" dirty="0"/>
              <a:t>Movies are the most common type with 4568 in number, followed by TV series with 2099 in number.</a:t>
            </a:r>
            <a:endParaRPr lang="en-IN" sz="1600" dirty="0"/>
          </a:p>
        </p:txBody>
      </p:sp>
      <p:pic>
        <p:nvPicPr>
          <p:cNvPr id="7" name="Picture 6">
            <a:extLst>
              <a:ext uri="{FF2B5EF4-FFF2-40B4-BE49-F238E27FC236}">
                <a16:creationId xmlns:a16="http://schemas.microsoft.com/office/drawing/2014/main" id="{A7E0EB12-8164-A770-56D0-A31DEE6F2940}"/>
              </a:ext>
            </a:extLst>
          </p:cNvPr>
          <p:cNvPicPr>
            <a:picLocks noChangeAspect="1"/>
          </p:cNvPicPr>
          <p:nvPr/>
        </p:nvPicPr>
        <p:blipFill>
          <a:blip r:embed="rId2"/>
          <a:stretch>
            <a:fillRect/>
          </a:stretch>
        </p:blipFill>
        <p:spPr>
          <a:xfrm>
            <a:off x="1736901" y="806401"/>
            <a:ext cx="8452727" cy="4586193"/>
          </a:xfrm>
          <a:prstGeom prst="rect">
            <a:avLst/>
          </a:prstGeom>
          <a:ln>
            <a:solidFill>
              <a:schemeClr val="tx1"/>
            </a:solidFill>
          </a:ln>
        </p:spPr>
      </p:pic>
    </p:spTree>
    <p:extLst>
      <p:ext uri="{BB962C8B-B14F-4D97-AF65-F5344CB8AC3E}">
        <p14:creationId xmlns:p14="http://schemas.microsoft.com/office/powerpoint/2010/main" val="3058644006"/>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320</TotalTime>
  <Words>1331</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Shreyas Reddy Kanthareddy</dc:creator>
  <cp:lastModifiedBy>Shreyas Reddy Kanthareddy</cp:lastModifiedBy>
  <cp:revision>16</cp:revision>
  <dcterms:created xsi:type="dcterms:W3CDTF">2024-12-12T03:06:03Z</dcterms:created>
  <dcterms:modified xsi:type="dcterms:W3CDTF">2024-12-12T08:30:25Z</dcterms:modified>
</cp:coreProperties>
</file>