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2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6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7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81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96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26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56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5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D1832CE-561E-449F-B564-2E681C27961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128277-B50B-414D-AEF0-A6FAC7C74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92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habhnmishra/Credit_Card_Financial_Dashboard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FB16-F9ED-1261-829B-1281EB743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BA57B-93B0-60A1-D0C0-968BD9969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0C9E958E-DB16-01CD-B051-ECC3755FE32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44A607E-4FBD-5F6B-EB73-0A6D6B5B638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F5CBEE3D-1972-5C25-64AC-B934AC1C000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8D3EF8-70D3-79FF-F321-94AEDB175AE2}"/>
              </a:ext>
            </a:extLst>
          </p:cNvPr>
          <p:cNvSpPr txBox="1"/>
          <p:nvPr/>
        </p:nvSpPr>
        <p:spPr>
          <a:xfrm>
            <a:off x="740228" y="1600200"/>
            <a:ext cx="8610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b="1" dirty="0">
                <a:solidFill>
                  <a:srgbClr val="FFFF00"/>
                </a:solidFill>
                <a:latin typeface="Arial"/>
                <a:cs typeface="Arial"/>
              </a:rPr>
              <a:t>CREDIT</a:t>
            </a:r>
            <a:r>
              <a:rPr lang="en-IN" sz="9600" b="1" spc="-3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IN" sz="9600" b="1" spc="-20" dirty="0">
                <a:solidFill>
                  <a:srgbClr val="FFFF00"/>
                </a:solidFill>
                <a:latin typeface="Arial"/>
                <a:cs typeface="Arial"/>
              </a:rPr>
              <a:t>CARD</a:t>
            </a:r>
          </a:p>
          <a:p>
            <a:r>
              <a:rPr lang="en-IN" sz="9600" b="1" spc="-20" dirty="0">
                <a:solidFill>
                  <a:srgbClr val="FFFF00"/>
                </a:solidFill>
                <a:latin typeface="Arial"/>
                <a:cs typeface="Arial"/>
              </a:rPr>
              <a:t>ANALYSIS</a:t>
            </a:r>
            <a:endParaRPr lang="en-IN" sz="9600" dirty="0">
              <a:solidFill>
                <a:srgbClr val="FFFF00"/>
              </a:solidFill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061F2898-2369-7614-1F49-149482F86D8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4288" y="4593335"/>
            <a:ext cx="1763268" cy="17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468C-7DE0-F94C-A16A-D14608EA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29" y="2481943"/>
            <a:ext cx="4974771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Arial Narrow" panose="020B0606020202030204" pitchFamily="34" charset="0"/>
              </a:rPr>
              <a:t>THANK YOU</a:t>
            </a:r>
            <a:endParaRPr lang="en-IN" sz="60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object 8">
            <a:extLst>
              <a:ext uri="{FF2B5EF4-FFF2-40B4-BE49-F238E27FC236}">
                <a16:creationId xmlns:a16="http://schemas.microsoft.com/office/drawing/2014/main" id="{94826042-0276-2BA6-E12C-C0F76765BC3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9371" y="3004457"/>
            <a:ext cx="4198185" cy="33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7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D8E56F-65D3-5315-6EF9-A26B83E43780}"/>
              </a:ext>
            </a:extLst>
          </p:cNvPr>
          <p:cNvSpPr txBox="1"/>
          <p:nvPr/>
        </p:nvSpPr>
        <p:spPr>
          <a:xfrm>
            <a:off x="772885" y="762000"/>
            <a:ext cx="10646230" cy="4988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lang="en-IN" sz="4400" dirty="0">
                <a:solidFill>
                  <a:srgbClr val="FFC000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Content</a:t>
            </a:r>
            <a:endParaRPr lang="en-IN" sz="4400" dirty="0">
              <a:latin typeface="Arial Narrow" panose="020B0606020202030204" pitchFamily="34" charset="0"/>
              <a:cs typeface="Aldhabi" panose="020F0502020204030204" pitchFamily="2" charset="-78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lang="en-IN" sz="440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Project</a:t>
            </a:r>
            <a:r>
              <a:rPr lang="en-IN" sz="4400" spc="-155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 </a:t>
            </a:r>
            <a:r>
              <a:rPr lang="en-IN" sz="4400" spc="-1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objective</a:t>
            </a:r>
            <a:endParaRPr lang="en-IN" sz="4400" dirty="0">
              <a:latin typeface="Arial Narrow" panose="020B0606020202030204" pitchFamily="34" charset="0"/>
              <a:cs typeface="Aldhabi" panose="020F0502020204030204" pitchFamily="2" charset="-78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lang="en-IN" sz="440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Data &amp; Source</a:t>
            </a:r>
            <a:endParaRPr lang="en-IN" sz="4400" dirty="0">
              <a:latin typeface="Arial Narrow" panose="020B0606020202030204" pitchFamily="34" charset="0"/>
              <a:cs typeface="Aldhabi" panose="020F0502020204030204" pitchFamily="2" charset="-78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lang="en-IN" sz="440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Data</a:t>
            </a:r>
            <a:r>
              <a:rPr lang="en-IN" sz="4400" spc="-85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 </a:t>
            </a:r>
            <a:r>
              <a:rPr lang="en-IN" sz="440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processing</a:t>
            </a:r>
            <a:r>
              <a:rPr lang="en-IN" sz="4400" spc="-6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 </a:t>
            </a:r>
            <a:r>
              <a:rPr lang="en-IN" sz="440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&amp;</a:t>
            </a:r>
            <a:r>
              <a:rPr lang="en-IN" sz="4400" spc="-65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 </a:t>
            </a:r>
            <a:r>
              <a:rPr lang="en-IN" sz="4400" spc="-25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DAX</a:t>
            </a:r>
            <a:endParaRPr lang="en-IN" sz="4400" dirty="0">
              <a:latin typeface="Arial Narrow" panose="020B0606020202030204" pitchFamily="34" charset="0"/>
              <a:cs typeface="Aldhabi" panose="020F0502020204030204" pitchFamily="2" charset="-78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lang="en-IN" sz="4400" spc="-1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Dashboard</a:t>
            </a:r>
            <a:r>
              <a:rPr lang="en-IN" sz="4400" spc="-85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 </a:t>
            </a:r>
            <a:r>
              <a:rPr lang="en-IN" sz="440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&amp;</a:t>
            </a:r>
            <a:r>
              <a:rPr lang="en-IN" sz="4400" spc="-85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 </a:t>
            </a:r>
            <a:r>
              <a:rPr lang="en-IN" sz="4400" spc="-1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insights</a:t>
            </a: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lang="en-IN" sz="4400" spc="-10" dirty="0">
                <a:solidFill>
                  <a:srgbClr val="FFFFFF"/>
                </a:solidFill>
                <a:latin typeface="Arial Narrow" panose="020B0606020202030204" pitchFamily="34" charset="0"/>
                <a:cs typeface="Aldhabi" panose="020F0502020204030204" pitchFamily="2" charset="-78"/>
              </a:rPr>
              <a:t>Conclusion</a:t>
            </a:r>
            <a:endParaRPr lang="en-IN" sz="4400" dirty="0">
              <a:latin typeface="Arial Narrow" panose="020B0606020202030204" pitchFamily="34" charset="0"/>
              <a:cs typeface="Aldhabi" panose="020F050202020403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25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20C19F-BFF2-0480-E440-919DD6711171}"/>
              </a:ext>
            </a:extLst>
          </p:cNvPr>
          <p:cNvSpPr txBox="1"/>
          <p:nvPr/>
        </p:nvSpPr>
        <p:spPr>
          <a:xfrm>
            <a:off x="952774" y="977882"/>
            <a:ext cx="10052683" cy="4136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Narrow" panose="020B0606020202030204" pitchFamily="34" charset="0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Narrow" panose="020B0606020202030204" pitchFamily="34" charset="0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Narrow" panose="020B0606020202030204" pitchFamily="34" charset="0"/>
                <a:cs typeface="Arial Black"/>
              </a:rPr>
              <a:t>Objective</a:t>
            </a:r>
            <a:endParaRPr sz="4000" dirty="0">
              <a:latin typeface="Arial Narrow" panose="020B0606020202030204" pitchFamily="34" charset="0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400" spc="-18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To</a:t>
            </a:r>
            <a:r>
              <a:rPr sz="4400" spc="-4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develop</a:t>
            </a:r>
            <a:r>
              <a:rPr sz="4400" spc="-18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</a:t>
            </a:r>
            <a:r>
              <a:rPr sz="4400" spc="-1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comprehensive</a:t>
            </a:r>
            <a:r>
              <a:rPr sz="4400" spc="-10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credit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card</a:t>
            </a:r>
            <a:r>
              <a:rPr sz="4400" spc="-1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weekly</a:t>
            </a:r>
            <a:r>
              <a:rPr sz="4400" spc="-1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dashboard</a:t>
            </a:r>
            <a:r>
              <a:rPr sz="4400" spc="-1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that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provides</a:t>
            </a:r>
            <a:r>
              <a:rPr sz="4400" spc="-9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real-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time</a:t>
            </a:r>
            <a:r>
              <a:rPr sz="4400" spc="-10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insights</a:t>
            </a:r>
            <a:r>
              <a:rPr sz="4400" spc="-9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into</a:t>
            </a:r>
            <a:r>
              <a:rPr sz="4400" spc="-9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key </a:t>
            </a:r>
            <a:r>
              <a:rPr sz="4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performance</a:t>
            </a:r>
            <a:r>
              <a:rPr sz="4400" spc="-9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metrics</a:t>
            </a:r>
            <a:r>
              <a:rPr sz="4400" spc="-1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and</a:t>
            </a:r>
            <a:r>
              <a:rPr sz="4400" spc="-10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trends,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enabling</a:t>
            </a:r>
            <a:r>
              <a:rPr sz="4400" spc="-9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stakeholders</a:t>
            </a:r>
            <a:r>
              <a:rPr sz="4400" spc="-9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to</a:t>
            </a:r>
            <a:r>
              <a:rPr sz="4400" spc="-9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monitor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and</a:t>
            </a:r>
            <a:r>
              <a:rPr sz="4400" spc="-9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analyze</a:t>
            </a:r>
            <a:r>
              <a:rPr sz="4400" spc="-114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credit</a:t>
            </a:r>
            <a:r>
              <a:rPr sz="4400" spc="-1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card</a:t>
            </a:r>
            <a:r>
              <a:rPr sz="4400" spc="-9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operations effectively.</a:t>
            </a:r>
            <a:endParaRPr sz="4400" dirty="0">
              <a:latin typeface="Arial Narrow" panose="020B0606020202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9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587F8FB0-61FD-E7BC-2D15-86EEE758AB9A}"/>
              </a:ext>
            </a:extLst>
          </p:cNvPr>
          <p:cNvSpPr txBox="1"/>
          <p:nvPr/>
        </p:nvSpPr>
        <p:spPr>
          <a:xfrm>
            <a:off x="838199" y="500743"/>
            <a:ext cx="10613572" cy="61100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lang="en-US" sz="4400" b="1" spc="-10" dirty="0">
                <a:solidFill>
                  <a:srgbClr val="FFFF00"/>
                </a:solidFill>
                <a:latin typeface="Arial Narrow" panose="020B0606020202030204" pitchFamily="34" charset="0"/>
                <a:cs typeface="Calibri"/>
              </a:rPr>
              <a:t>Data Source</a:t>
            </a:r>
          </a:p>
          <a:p>
            <a:pPr marL="12700">
              <a:lnSpc>
                <a:spcPts val="3720"/>
              </a:lnSpc>
              <a:spcBef>
                <a:spcPts val="105"/>
              </a:spcBef>
            </a:pPr>
            <a:endParaRPr lang="en-US" sz="4400" b="1" spc="-10" dirty="0">
              <a:solidFill>
                <a:srgbClr val="FFFF00"/>
              </a:solidFill>
              <a:latin typeface="Arial Narrow" panose="020B0606020202030204" pitchFamily="34" charset="0"/>
              <a:cs typeface="Calibri"/>
            </a:endParaRPr>
          </a:p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FFFF00"/>
                </a:solidFill>
                <a:latin typeface="Arial Narrow" panose="020B0606020202030204" pitchFamily="34" charset="0"/>
                <a:cs typeface="Calibri"/>
              </a:rPr>
              <a:t>GitHub:</a:t>
            </a:r>
            <a:endParaRPr lang="en-US" sz="4400" b="1" spc="-10" dirty="0">
              <a:solidFill>
                <a:srgbClr val="FFFF00"/>
              </a:solidFill>
              <a:latin typeface="Arial Narrow" panose="020B0606020202030204" pitchFamily="34" charset="0"/>
              <a:cs typeface="Calibri"/>
            </a:endParaRPr>
          </a:p>
          <a:p>
            <a:pPr marL="12700">
              <a:lnSpc>
                <a:spcPts val="3720"/>
              </a:lnSpc>
              <a:spcBef>
                <a:spcPts val="105"/>
              </a:spcBef>
            </a:pPr>
            <a:endParaRPr sz="4400" dirty="0">
              <a:solidFill>
                <a:srgbClr val="FFFF00"/>
              </a:solidFill>
              <a:latin typeface="Arial Narrow" panose="020B0606020202030204" pitchFamily="34" charset="0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sz="2400" spc="-10" dirty="0">
                <a:solidFill>
                  <a:srgbClr val="FFC000"/>
                </a:solidFill>
                <a:latin typeface="Arial Narrow" panose="020B0606020202030204" pitchFamily="34" charset="0"/>
                <a:cs typeface="Calibri"/>
                <a:hlinkClick r:id="rId2"/>
              </a:rPr>
              <a:t>https://github.com/rishabhnmishra/Credit_Card_Financial_Dashboard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r>
              <a:rPr lang="en-US" sz="3200" dirty="0">
                <a:latin typeface="Arial Narrow" panose="020B0606020202030204" pitchFamily="34" charset="0"/>
                <a:cs typeface="Calibri"/>
              </a:rPr>
              <a:t>There are two tables in the Data</a:t>
            </a:r>
          </a:p>
          <a:p>
            <a:pPr marL="457200" indent="-457200">
              <a:lnSpc>
                <a:spcPct val="100000"/>
              </a:lnSpc>
              <a:spcBef>
                <a:spcPts val="114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  <a:cs typeface="Calibri"/>
              </a:rPr>
              <a:t>Customer</a:t>
            </a:r>
          </a:p>
          <a:p>
            <a:pPr>
              <a:lnSpc>
                <a:spcPct val="100000"/>
              </a:lnSpc>
              <a:spcBef>
                <a:spcPts val="1145"/>
              </a:spcBef>
              <a:buClr>
                <a:schemeClr val="tx1"/>
              </a:buClr>
            </a:pPr>
            <a:r>
              <a:rPr lang="en-US" sz="3200" dirty="0">
                <a:latin typeface="Arial Narrow" panose="020B0606020202030204" pitchFamily="34" charset="0"/>
                <a:cs typeface="Calibri"/>
              </a:rPr>
              <a:t>      </a:t>
            </a:r>
            <a:r>
              <a:rPr lang="en-US" sz="2800" dirty="0">
                <a:latin typeface="Arial Narrow" panose="020B0606020202030204" pitchFamily="34" charset="0"/>
                <a:cs typeface="Calibri"/>
              </a:rPr>
              <a:t>18 rows and 10293 columns</a:t>
            </a:r>
          </a:p>
          <a:p>
            <a:pPr marL="457200" indent="-457200">
              <a:lnSpc>
                <a:spcPct val="100000"/>
              </a:lnSpc>
              <a:spcBef>
                <a:spcPts val="114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  <a:cs typeface="Calibri"/>
              </a:rPr>
              <a:t>Credit Card/Transaction</a:t>
            </a:r>
          </a:p>
          <a:p>
            <a:pPr>
              <a:spcBef>
                <a:spcPts val="1145"/>
              </a:spcBef>
              <a:buClr>
                <a:schemeClr val="tx1"/>
              </a:buClr>
            </a:pPr>
            <a:r>
              <a:rPr lang="en-US" sz="3200" dirty="0">
                <a:latin typeface="Arial Narrow" panose="020B0606020202030204" pitchFamily="34" charset="0"/>
                <a:cs typeface="Calibri"/>
              </a:rPr>
              <a:t>      </a:t>
            </a:r>
            <a:r>
              <a:rPr lang="en-US" sz="2800" dirty="0">
                <a:latin typeface="Arial Narrow" panose="020B0606020202030204" pitchFamily="34" charset="0"/>
                <a:cs typeface="Calibri"/>
              </a:rPr>
              <a:t>15 rows and 10293 columns</a:t>
            </a:r>
          </a:p>
          <a:p>
            <a:pPr>
              <a:lnSpc>
                <a:spcPct val="100000"/>
              </a:lnSpc>
              <a:spcBef>
                <a:spcPts val="1145"/>
              </a:spcBef>
              <a:buClr>
                <a:schemeClr val="tx1"/>
              </a:buClr>
            </a:pPr>
            <a:endParaRPr sz="3200" dirty="0">
              <a:latin typeface="Arial Narrow" panose="020B0606020202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51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C18E1D3-9BA5-9AC5-10B1-B4D1EEDC39C7}"/>
              </a:ext>
            </a:extLst>
          </p:cNvPr>
          <p:cNvSpPr txBox="1">
            <a:spLocks/>
          </p:cNvSpPr>
          <p:nvPr/>
        </p:nvSpPr>
        <p:spPr>
          <a:xfrm>
            <a:off x="667933" y="520681"/>
            <a:ext cx="99955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IN">
                <a:solidFill>
                  <a:srgbClr val="FFFF00"/>
                </a:solidFill>
                <a:latin typeface="Arial Narrow" panose="020B0606020202030204" pitchFamily="34" charset="0"/>
              </a:rPr>
              <a:t>Import</a:t>
            </a:r>
            <a:r>
              <a:rPr lang="en-IN" spc="-35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IN">
                <a:solidFill>
                  <a:srgbClr val="FFFF00"/>
                </a:solidFill>
                <a:latin typeface="Arial Narrow" panose="020B0606020202030204" pitchFamily="34" charset="0"/>
              </a:rPr>
              <a:t>data</a:t>
            </a:r>
            <a:r>
              <a:rPr lang="en-IN" spc="-3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IN">
                <a:solidFill>
                  <a:srgbClr val="FFFF00"/>
                </a:solidFill>
                <a:latin typeface="Arial Narrow" panose="020B0606020202030204" pitchFamily="34" charset="0"/>
              </a:rPr>
              <a:t>to</a:t>
            </a:r>
            <a:r>
              <a:rPr lang="en-IN" spc="-25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IN">
                <a:solidFill>
                  <a:srgbClr val="FFFF00"/>
                </a:solidFill>
                <a:latin typeface="Arial Narrow" panose="020B0606020202030204" pitchFamily="34" charset="0"/>
              </a:rPr>
              <a:t>SQL</a:t>
            </a:r>
            <a:r>
              <a:rPr lang="en-IN" spc="-2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IN" spc="-10">
                <a:solidFill>
                  <a:srgbClr val="FFFF00"/>
                </a:solidFill>
                <a:latin typeface="Arial Narrow" panose="020B0606020202030204" pitchFamily="34" charset="0"/>
              </a:rPr>
              <a:t>database</a:t>
            </a:r>
            <a:endParaRPr lang="en-IN" spc="-1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11C5B2E-2006-529A-932D-8EF96157A8AB}"/>
              </a:ext>
            </a:extLst>
          </p:cNvPr>
          <p:cNvSpPr txBox="1"/>
          <p:nvPr/>
        </p:nvSpPr>
        <p:spPr>
          <a:xfrm>
            <a:off x="745947" y="1637563"/>
            <a:ext cx="6416853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file</a:t>
            </a:r>
            <a:endParaRPr sz="4000" dirty="0">
              <a:latin typeface="Arial Narrow" panose="020B0606020202030204" pitchFamily="34" charset="0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SQL</a:t>
            </a:r>
            <a:endParaRPr sz="4000" dirty="0">
              <a:latin typeface="Arial Narrow" panose="020B0606020202030204" pitchFamily="34" charset="0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SQL</a:t>
            </a:r>
            <a:endParaRPr sz="4000" dirty="0">
              <a:latin typeface="Arial Narrow" panose="020B0606020202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319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0C1460-2C9A-B25D-3F01-2E708C3024EE}"/>
              </a:ext>
            </a:extLst>
          </p:cNvPr>
          <p:cNvSpPr txBox="1">
            <a:spLocks/>
          </p:cNvSpPr>
          <p:nvPr/>
        </p:nvSpPr>
        <p:spPr>
          <a:xfrm>
            <a:off x="745947" y="335623"/>
            <a:ext cx="99955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solidFill>
                  <a:srgbClr val="FFFF00"/>
                </a:solidFill>
                <a:latin typeface="Arial Narrow" panose="020B0606020202030204" pitchFamily="34" charset="0"/>
              </a:rPr>
              <a:t>DAX</a:t>
            </a:r>
            <a:r>
              <a:rPr lang="en-IN" spc="-270" dirty="0">
                <a:latin typeface="Arial Narrow" panose="020B0606020202030204" pitchFamily="34" charset="0"/>
              </a:rPr>
              <a:t> </a:t>
            </a:r>
            <a:r>
              <a:rPr lang="en-IN" spc="-10" dirty="0">
                <a:solidFill>
                  <a:srgbClr val="FFFF00"/>
                </a:solidFill>
                <a:latin typeface="Arial Narrow" panose="020B0606020202030204" pitchFamily="34" charset="0"/>
              </a:rPr>
              <a:t>Queries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B9099A2-511E-D20B-E58C-CCB95E64F816}"/>
              </a:ext>
            </a:extLst>
          </p:cNvPr>
          <p:cNvSpPr txBox="1"/>
          <p:nvPr/>
        </p:nvSpPr>
        <p:spPr>
          <a:xfrm>
            <a:off x="745947" y="1346858"/>
            <a:ext cx="7964805" cy="517551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b="1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AgeGroup</a:t>
            </a:r>
            <a:r>
              <a:rPr b="1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=</a:t>
            </a:r>
            <a:r>
              <a:rPr spc="-7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SWITCH(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TRUE(),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cust_detail'[customer_age]</a:t>
            </a:r>
            <a:r>
              <a:rPr spc="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&lt; 30,</a:t>
            </a:r>
            <a:r>
              <a:rPr spc="1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"20-</a:t>
            </a:r>
            <a:r>
              <a:rPr spc="-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30",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cust_detail'[customer_age]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&gt;=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30</a:t>
            </a:r>
            <a:r>
              <a:rPr spc="-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&amp;&amp;</a:t>
            </a:r>
            <a:r>
              <a:rPr spc="-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cust_detail'[customer_age]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&lt; 40,</a:t>
            </a:r>
            <a:r>
              <a:rPr spc="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"30-</a:t>
            </a:r>
            <a:r>
              <a:rPr spc="-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40",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cust_detail'[customer_age]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&gt;=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40</a:t>
            </a:r>
            <a:r>
              <a:rPr spc="-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&amp;&amp;</a:t>
            </a:r>
            <a:r>
              <a:rPr spc="-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cust_detail'[customer_age]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&lt; 50,</a:t>
            </a:r>
            <a:r>
              <a:rPr spc="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"40-</a:t>
            </a:r>
            <a:r>
              <a:rPr spc="-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50",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cust_detail'[customer_age]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&gt;=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50</a:t>
            </a:r>
            <a:r>
              <a:rPr spc="-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&amp;&amp;</a:t>
            </a:r>
            <a:r>
              <a:rPr spc="-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cust_detail'[customer_age]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&lt; 60,</a:t>
            </a:r>
            <a:r>
              <a:rPr spc="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"50-</a:t>
            </a:r>
            <a:r>
              <a:rPr spc="-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60",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4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cust_detail'[customer_age]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&gt;=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60,</a:t>
            </a:r>
            <a:r>
              <a:rPr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"60+",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"unknown"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pc="-5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)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dirty="0">
              <a:latin typeface="Arial Narrow" panose="020B0606020202030204" pitchFamily="34" charset="0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b="1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IncomeGroup</a:t>
            </a:r>
            <a:r>
              <a:rPr b="1" spc="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=</a:t>
            </a:r>
            <a:r>
              <a:rPr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SWITCH( TRUE(),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cust_detail'[income]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&lt; 35000,</a:t>
            </a:r>
            <a:r>
              <a:rPr spc="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"Low",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4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cust_detail'[income]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&gt;=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35000</a:t>
            </a:r>
            <a:r>
              <a:rPr spc="3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&amp;&amp;</a:t>
            </a:r>
            <a:r>
              <a:rPr spc="-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cust_detail'[income]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&lt;70000,</a:t>
            </a:r>
            <a:r>
              <a:rPr spc="3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"Med",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pc="-4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cust_detail'[income]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&gt;=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70000,</a:t>
            </a:r>
            <a:r>
              <a:rPr spc="4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"High",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"unknown"</a:t>
            </a:r>
            <a:endParaRPr dirty="0">
              <a:latin typeface="Arial Narrow" panose="020B060602020203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pc="-5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)</a:t>
            </a:r>
            <a:endParaRPr dirty="0">
              <a:latin typeface="Arial Narrow" panose="020B0606020202030204" pitchFamily="34" charset="0"/>
              <a:cs typeface="Calibri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47E95D58-A36A-5F3B-0D57-7BAA483E57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1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7E3FCE-6B9C-A7A0-6E17-09AE6A579FA3}"/>
              </a:ext>
            </a:extLst>
          </p:cNvPr>
          <p:cNvSpPr txBox="1">
            <a:spLocks/>
          </p:cNvSpPr>
          <p:nvPr/>
        </p:nvSpPr>
        <p:spPr>
          <a:xfrm>
            <a:off x="745947" y="522511"/>
            <a:ext cx="99955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solidFill>
                  <a:srgbClr val="FFFF00"/>
                </a:solidFill>
                <a:latin typeface="Arial Narrow" panose="020B0606020202030204" pitchFamily="34" charset="0"/>
              </a:rPr>
              <a:t>DAX</a:t>
            </a:r>
            <a:r>
              <a:rPr lang="en-IN" spc="-270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IN" spc="-10" dirty="0">
                <a:solidFill>
                  <a:srgbClr val="FFFF00"/>
                </a:solidFill>
                <a:latin typeface="Arial Narrow" panose="020B0606020202030204" pitchFamily="34" charset="0"/>
              </a:rPr>
              <a:t>Queries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A10FCF7-A4AE-EE69-8E85-F4F75ECAEF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1935097-E860-2CD9-2A46-513F96F5FC7A}"/>
              </a:ext>
            </a:extLst>
          </p:cNvPr>
          <p:cNvSpPr txBox="1"/>
          <p:nvPr/>
        </p:nvSpPr>
        <p:spPr>
          <a:xfrm>
            <a:off x="745947" y="1715516"/>
            <a:ext cx="9453880" cy="4850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week_num2</a:t>
            </a:r>
            <a:r>
              <a:rPr sz="1900" b="1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=</a:t>
            </a:r>
            <a:r>
              <a:rPr sz="19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WEEKNUM('public</a:t>
            </a:r>
            <a:r>
              <a:rPr sz="1900" spc="-3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cc_detail'[week_start_date])</a:t>
            </a:r>
            <a:endParaRPr sz="1900" dirty="0">
              <a:latin typeface="Arial Narrow" panose="020B0606020202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900" dirty="0">
              <a:latin typeface="Arial Narrow" panose="020B060602020203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Revenue</a:t>
            </a:r>
            <a:r>
              <a:rPr sz="1900" b="1" spc="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=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z="1900" spc="-1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cc_detail'[annual_fees]</a:t>
            </a:r>
            <a:r>
              <a:rPr sz="19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+ 'public</a:t>
            </a:r>
            <a:r>
              <a:rPr sz="1900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cc_detail'[total_trans_amt]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+ 'public</a:t>
            </a:r>
            <a:r>
              <a:rPr sz="1900" spc="-4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cc_detail'[interest_earned]</a:t>
            </a:r>
            <a:endParaRPr sz="1900" dirty="0">
              <a:latin typeface="Arial Narrow" panose="020B0606020202030204" pitchFamily="34" charset="0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900" b="1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Current_week_Reveneue</a:t>
            </a:r>
            <a:r>
              <a:rPr sz="1900" b="1" spc="1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=</a:t>
            </a:r>
            <a:r>
              <a:rPr sz="1900" spc="-4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CALCULATE(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SUM('public</a:t>
            </a:r>
            <a:r>
              <a:rPr sz="19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cc_detail'[Revenue]), FILTER(</a:t>
            </a:r>
            <a:endParaRPr sz="1900" dirty="0">
              <a:latin typeface="Arial Narrow" panose="020B0606020202030204" pitchFamily="34" charset="0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ALL('public</a:t>
            </a:r>
            <a:r>
              <a:rPr sz="19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cc_detail'),</a:t>
            </a:r>
            <a:endParaRPr sz="1900" dirty="0">
              <a:latin typeface="Arial Narrow" panose="020B0606020202030204" pitchFamily="34" charset="0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z="1900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cc_detail'[week_num2]</a:t>
            </a:r>
            <a:r>
              <a:rPr sz="1900" spc="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= MAX('public</a:t>
            </a:r>
            <a:r>
              <a:rPr sz="1900" spc="-1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cc_detail'[week_num2])))</a:t>
            </a:r>
            <a:endParaRPr sz="1900" dirty="0">
              <a:latin typeface="Arial Narrow" panose="020B0606020202030204" pitchFamily="34" charset="0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900" b="1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Previous_week_Reveneue</a:t>
            </a:r>
            <a:r>
              <a:rPr sz="1900" b="1" spc="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=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CALCULATE(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SUM('public</a:t>
            </a:r>
            <a:r>
              <a:rPr sz="19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cc_detail'[Revenue]), FILTER(</a:t>
            </a:r>
            <a:endParaRPr sz="1900" dirty="0">
              <a:latin typeface="Arial Narrow" panose="020B0606020202030204" pitchFamily="34" charset="0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ALL('public</a:t>
            </a:r>
            <a:r>
              <a:rPr sz="19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cc_detail'),</a:t>
            </a:r>
            <a:endParaRPr sz="1900" dirty="0">
              <a:latin typeface="Arial Narrow" panose="020B0606020202030204" pitchFamily="34" charset="0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'public</a:t>
            </a:r>
            <a:r>
              <a:rPr sz="1900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cc_detail'[week_num2]</a:t>
            </a:r>
            <a:r>
              <a:rPr sz="1900" spc="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= MAX('public</a:t>
            </a:r>
            <a:r>
              <a:rPr sz="1900" spc="-1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cc_detail'[week_num2])-</a:t>
            </a:r>
            <a:r>
              <a:rPr sz="19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1))</a:t>
            </a:r>
            <a:endParaRPr sz="1900" dirty="0">
              <a:latin typeface="Arial Narrow" panose="020B0606020202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29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EC54B2E-82CF-D131-CA79-2131C1745451}"/>
              </a:ext>
            </a:extLst>
          </p:cNvPr>
          <p:cNvSpPr txBox="1">
            <a:spLocks/>
          </p:cNvSpPr>
          <p:nvPr/>
        </p:nvSpPr>
        <p:spPr>
          <a:xfrm>
            <a:off x="591733" y="248538"/>
            <a:ext cx="99955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lang="en-IN" dirty="0">
                <a:solidFill>
                  <a:srgbClr val="FFFF00"/>
                </a:solidFill>
                <a:latin typeface="Arial Narrow" panose="020B0606020202030204" pitchFamily="34" charset="0"/>
              </a:rPr>
              <a:t>Project</a:t>
            </a:r>
            <a:r>
              <a:rPr lang="en-IN" spc="-45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FF00"/>
                </a:solidFill>
                <a:latin typeface="Arial Narrow" panose="020B0606020202030204" pitchFamily="34" charset="0"/>
              </a:rPr>
              <a:t>Insights-</a:t>
            </a:r>
            <a:r>
              <a:rPr lang="en-IN" spc="-25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FF00"/>
                </a:solidFill>
                <a:latin typeface="Arial Narrow" panose="020B0606020202030204" pitchFamily="34" charset="0"/>
              </a:rPr>
              <a:t>Week</a:t>
            </a:r>
            <a:r>
              <a:rPr lang="en-IN" spc="-45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IN" dirty="0">
                <a:solidFill>
                  <a:srgbClr val="FFFF00"/>
                </a:solidFill>
                <a:latin typeface="Arial Narrow" panose="020B0606020202030204" pitchFamily="34" charset="0"/>
              </a:rPr>
              <a:t>53</a:t>
            </a:r>
            <a:r>
              <a:rPr lang="en-IN" spc="-40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IN" spc="-10" dirty="0">
                <a:solidFill>
                  <a:srgbClr val="FFFF00"/>
                </a:solidFill>
                <a:latin typeface="Arial Narrow" panose="020B0606020202030204" pitchFamily="34" charset="0"/>
              </a:rPr>
              <a:t>(31</a:t>
            </a:r>
            <a:r>
              <a:rPr lang="en-IN" sz="3975" spc="-15" baseline="25157" dirty="0">
                <a:solidFill>
                  <a:srgbClr val="FFFF00"/>
                </a:solidFill>
                <a:latin typeface="Arial Narrow" panose="020B0606020202030204" pitchFamily="34" charset="0"/>
              </a:rPr>
              <a:t>st</a:t>
            </a:r>
            <a:r>
              <a:rPr lang="en-IN" sz="4000" spc="-20" dirty="0">
                <a:solidFill>
                  <a:srgbClr val="FFFF00"/>
                </a:solidFill>
                <a:latin typeface="Arial Narrow" panose="020B0606020202030204" pitchFamily="34" charset="0"/>
              </a:rPr>
              <a:t>Dec)</a:t>
            </a:r>
            <a:endParaRPr lang="en-IN" sz="40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B0C04C8-26B6-275C-0F12-6D945AF9EFE4}"/>
              </a:ext>
            </a:extLst>
          </p:cNvPr>
          <p:cNvSpPr txBox="1"/>
          <p:nvPr/>
        </p:nvSpPr>
        <p:spPr>
          <a:xfrm>
            <a:off x="745947" y="1160090"/>
            <a:ext cx="10269220" cy="463421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WoW</a:t>
            </a:r>
            <a:r>
              <a:rPr sz="2400" b="1" spc="-1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change: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Revenue</a:t>
            </a:r>
            <a:r>
              <a:rPr sz="24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increased</a:t>
            </a:r>
            <a:r>
              <a:rPr sz="24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by</a:t>
            </a:r>
            <a:r>
              <a:rPr sz="2400" spc="-8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28.8%,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Overview</a:t>
            </a:r>
            <a:r>
              <a:rPr sz="2400" b="1" spc="-1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YTD: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Overall</a:t>
            </a:r>
            <a:r>
              <a:rPr sz="2400" spc="-7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revenue</a:t>
            </a:r>
            <a:r>
              <a:rPr sz="24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is</a:t>
            </a:r>
            <a:r>
              <a:rPr sz="2400" spc="-7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57M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400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Total</a:t>
            </a:r>
            <a:r>
              <a:rPr sz="24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interest</a:t>
            </a:r>
            <a:r>
              <a:rPr sz="2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is</a:t>
            </a:r>
            <a:r>
              <a:rPr sz="2400" spc="-7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8M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400" spc="-3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Total</a:t>
            </a:r>
            <a:r>
              <a:rPr sz="24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transaction</a:t>
            </a:r>
            <a:r>
              <a:rPr sz="2400" spc="-4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amount</a:t>
            </a:r>
            <a:r>
              <a:rPr sz="2400" spc="-5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is</a:t>
            </a:r>
            <a:r>
              <a:rPr sz="24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46M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Male</a:t>
            </a:r>
            <a:r>
              <a:rPr sz="24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customers</a:t>
            </a:r>
            <a:r>
              <a:rPr sz="2400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are</a:t>
            </a:r>
            <a:r>
              <a:rPr sz="24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contributing</a:t>
            </a:r>
            <a:r>
              <a:rPr sz="2400" spc="-7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more</a:t>
            </a:r>
            <a:r>
              <a:rPr sz="2400" spc="-5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in</a:t>
            </a:r>
            <a:r>
              <a:rPr sz="24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revenue</a:t>
            </a:r>
            <a:r>
              <a:rPr sz="2400" spc="-4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31M,</a:t>
            </a:r>
            <a:r>
              <a:rPr sz="24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female</a:t>
            </a:r>
            <a:r>
              <a:rPr sz="2400" spc="-5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26M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Blue</a:t>
            </a:r>
            <a:r>
              <a:rPr sz="2400" spc="-5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&amp;</a:t>
            </a:r>
            <a:r>
              <a:rPr sz="2400" spc="-4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Silver</a:t>
            </a:r>
            <a:r>
              <a:rPr sz="2400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credit</a:t>
            </a:r>
            <a:r>
              <a:rPr sz="2400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card</a:t>
            </a:r>
            <a:r>
              <a:rPr sz="2400" spc="-4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are</a:t>
            </a:r>
            <a:r>
              <a:rPr sz="2400" spc="-4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contributing</a:t>
            </a:r>
            <a:r>
              <a:rPr sz="24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93%</a:t>
            </a:r>
            <a:r>
              <a:rPr sz="24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overall transactions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TX,</a:t>
            </a:r>
            <a:r>
              <a:rPr sz="2400" spc="-3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NY</a:t>
            </a:r>
            <a:r>
              <a:rPr sz="2400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&amp;</a:t>
            </a:r>
            <a:r>
              <a:rPr sz="2400" spc="-3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CA</a:t>
            </a:r>
            <a:r>
              <a:rPr sz="2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contributing</a:t>
            </a:r>
            <a:r>
              <a:rPr sz="2400" spc="-3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to</a:t>
            </a:r>
            <a:r>
              <a:rPr sz="2400" spc="-3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68%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Overall</a:t>
            </a:r>
            <a:r>
              <a:rPr sz="24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Activation</a:t>
            </a:r>
            <a:r>
              <a:rPr sz="24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rate</a:t>
            </a:r>
            <a:r>
              <a:rPr sz="2400" spc="-5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is</a:t>
            </a:r>
            <a:r>
              <a:rPr sz="2400" spc="-6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57.5%</a:t>
            </a:r>
            <a:endParaRPr sz="2400" dirty="0">
              <a:latin typeface="Arial Narrow" panose="020B0606020202030204" pitchFamily="34" charset="0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Overall</a:t>
            </a:r>
            <a:r>
              <a:rPr sz="2400" spc="-6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Delinquent</a:t>
            </a:r>
            <a:r>
              <a:rPr sz="2400" spc="-7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rate</a:t>
            </a:r>
            <a:r>
              <a:rPr sz="2400" spc="-55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is</a:t>
            </a:r>
            <a:r>
              <a:rPr sz="2400" spc="-7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Narrow" panose="020B0606020202030204" pitchFamily="34" charset="0"/>
                <a:cs typeface="Calibri"/>
              </a:rPr>
              <a:t>6.06%</a:t>
            </a:r>
            <a:endParaRPr sz="2400" dirty="0">
              <a:latin typeface="Arial Narrow" panose="020B0606020202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45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7094-0663-6E82-7F1D-69262B48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937829"/>
            <a:ext cx="11070771" cy="5239134"/>
          </a:xfrm>
        </p:spPr>
        <p:txBody>
          <a:bodyPr/>
          <a:lstStyle/>
          <a:p>
            <a:r>
              <a:rPr lang="en-US" dirty="0"/>
              <a:t>Major part of the revenue came from Blue Card(Card Type)</a:t>
            </a:r>
          </a:p>
          <a:p>
            <a:pPr marL="0" indent="0">
              <a:buNone/>
            </a:pPr>
            <a:r>
              <a:rPr lang="en-US" dirty="0"/>
              <a:t>   i.e., 47million.</a:t>
            </a:r>
          </a:p>
          <a:p>
            <a:r>
              <a:rPr lang="en-US" dirty="0"/>
              <a:t>Most of the users belong to age group 40-50 with high income group.</a:t>
            </a:r>
          </a:p>
          <a:p>
            <a:r>
              <a:rPr lang="en-US" dirty="0"/>
              <a:t>Texas, New York and California contribute to 68% of the total revenue.</a:t>
            </a:r>
          </a:p>
          <a:p>
            <a:r>
              <a:rPr lang="en-US" dirty="0"/>
              <a:t>29 million users are married, and 24 million users are unmarried.</a:t>
            </a:r>
          </a:p>
          <a:p>
            <a:r>
              <a:rPr lang="en-US" dirty="0"/>
              <a:t>36 million revenue came from swiping the card and 17 million came from scanning chip.</a:t>
            </a:r>
          </a:p>
          <a:p>
            <a:r>
              <a:rPr lang="en-US" dirty="0"/>
              <a:t>31 million of the revenue came from Male users and 26 million came from Female users.</a:t>
            </a:r>
          </a:p>
          <a:p>
            <a:r>
              <a:rPr lang="en-US" dirty="0"/>
              <a:t>24 million of the revenue came from users who are graduates and are major part of the revenue.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251AAB1-5324-F72E-B998-775D3A262907}"/>
              </a:ext>
            </a:extLst>
          </p:cNvPr>
          <p:cNvSpPr txBox="1">
            <a:spLocks/>
          </p:cNvSpPr>
          <p:nvPr/>
        </p:nvSpPr>
        <p:spPr>
          <a:xfrm>
            <a:off x="591733" y="248538"/>
            <a:ext cx="999553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lang="en-IN" dirty="0">
                <a:solidFill>
                  <a:srgbClr val="FFFF00"/>
                </a:solidFill>
                <a:latin typeface="Arial Narrow" panose="020B0606020202030204" pitchFamily="34" charset="0"/>
              </a:rPr>
              <a:t>Other Insights</a:t>
            </a:r>
            <a:endParaRPr lang="en-IN" sz="40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4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634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MT</vt:lpstr>
      <vt:lpstr>Arial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Garmin Intl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Tapkir, Shreyas Madan</dc:creator>
  <cp:lastModifiedBy>Tapkir, Shreyas Madan</cp:lastModifiedBy>
  <cp:revision>9</cp:revision>
  <dcterms:created xsi:type="dcterms:W3CDTF">2024-06-23T06:17:10Z</dcterms:created>
  <dcterms:modified xsi:type="dcterms:W3CDTF">2024-06-23T13:09:44Z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ff6d80-3782-4df6-bf6c-659f84558040_Enabled">
    <vt:lpwstr>true</vt:lpwstr>
  </property>
  <property fmtid="{D5CDD505-2E9C-101B-9397-08002B2CF9AE}" pid="3" name="MSIP_Label_f3ff6d80-3782-4df6-bf6c-659f84558040_SetDate">
    <vt:lpwstr>2024-06-23T06:24:36Z</vt:lpwstr>
  </property>
  <property fmtid="{D5CDD505-2E9C-101B-9397-08002B2CF9AE}" pid="4" name="MSIP_Label_f3ff6d80-3782-4df6-bf6c-659f84558040_Method">
    <vt:lpwstr>Standard</vt:lpwstr>
  </property>
  <property fmtid="{D5CDD505-2E9C-101B-9397-08002B2CF9AE}" pid="5" name="MSIP_Label_f3ff6d80-3782-4df6-bf6c-659f84558040_Name">
    <vt:lpwstr>f3ff6d80-3782-4df6-bf6c-659f84558040</vt:lpwstr>
  </property>
  <property fmtid="{D5CDD505-2E9C-101B-9397-08002B2CF9AE}" pid="6" name="MSIP_Label_f3ff6d80-3782-4df6-bf6c-659f84558040_SiteId">
    <vt:lpwstr>38d0d425-ba52-4c0a-a03e-2a65c8e82e2d</vt:lpwstr>
  </property>
  <property fmtid="{D5CDD505-2E9C-101B-9397-08002B2CF9AE}" pid="7" name="MSIP_Label_f3ff6d80-3782-4df6-bf6c-659f84558040_ActionId">
    <vt:lpwstr>746c872d-14be-476b-b729-6b1808be1485</vt:lpwstr>
  </property>
  <property fmtid="{D5CDD505-2E9C-101B-9397-08002B2CF9AE}" pid="8" name="MSIP_Label_f3ff6d80-3782-4df6-bf6c-659f84558040_ContentBits">
    <vt:lpwstr>0</vt:lpwstr>
  </property>
</Properties>
</file>