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88" r:id="rId5"/>
    <p:sldId id="289" r:id="rId6"/>
    <p:sldId id="290" r:id="rId7"/>
    <p:sldId id="291" r:id="rId8"/>
    <p:sldId id="292" r:id="rId9"/>
    <p:sldId id="293"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p:scale>
          <a:sx n="66" d="100"/>
          <a:sy n="66" d="100"/>
        </p:scale>
        <p:origin x="144" y="413"/>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6/27/2023</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6/27/2023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8336042" y="1550988"/>
            <a:ext cx="3284832" cy="2387600"/>
          </a:xfrm>
        </p:spPr>
        <p:txBody>
          <a:bodyPr/>
          <a:lstStyle/>
          <a:p>
            <a:r>
              <a:rPr lang="en-US" dirty="0"/>
              <a:t>BOOK RENTAL PROJECT</a:t>
            </a:r>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8336042" y="4057095"/>
            <a:ext cx="3284832" cy="1553129"/>
          </a:xfrm>
        </p:spPr>
        <p:txBody>
          <a:bodyPr/>
          <a:lstStyle/>
          <a:p>
            <a:r>
              <a:rPr lang="en-US" dirty="0"/>
              <a:t>112103157-Shreya Yadav</a:t>
            </a:r>
          </a:p>
          <a:p>
            <a:r>
              <a:rPr lang="en-US" dirty="0"/>
              <a:t>112110079-Vaishnavi </a:t>
            </a:r>
            <a:r>
              <a:rPr lang="en-US" dirty="0" err="1"/>
              <a:t>Mulik</a:t>
            </a:r>
            <a:endParaRPr lang="en-US" dirty="0"/>
          </a:p>
        </p:txBody>
      </p:sp>
      <p:sp>
        <p:nvSpPr>
          <p:cNvPr id="23" name="Text Placeholder 22">
            <a:extLst>
              <a:ext uri="{FF2B5EF4-FFF2-40B4-BE49-F238E27FC236}">
                <a16:creationId xmlns:a16="http://schemas.microsoft.com/office/drawing/2014/main" id="{0CBE6AF0-3BE0-469F-85B7-CC1F87C35F4C}"/>
              </a:ext>
            </a:extLst>
          </p:cNvPr>
          <p:cNvSpPr>
            <a:spLocks noGrp="1"/>
          </p:cNvSpPr>
          <p:nvPr>
            <p:ph type="body" sz="quarter" idx="11"/>
          </p:nvPr>
        </p:nvSpPr>
        <p:spPr>
          <a:xfrm>
            <a:off x="1654175" y="4241283"/>
            <a:ext cx="10537825" cy="2616717"/>
          </a:xfrm>
        </p:spPr>
        <p:txBody>
          <a:bodyPr/>
          <a:lstStyle/>
          <a:p>
            <a:r>
              <a:rPr lang="en-US" dirty="0"/>
              <a:t>Pit 1ch</a:t>
            </a:r>
          </a:p>
        </p:txBody>
      </p:sp>
      <p:pic>
        <p:nvPicPr>
          <p:cNvPr id="5" name="Picture Placeholder 4">
            <a:extLst>
              <a:ext uri="{FF2B5EF4-FFF2-40B4-BE49-F238E27FC236}">
                <a16:creationId xmlns:a16="http://schemas.microsoft.com/office/drawing/2014/main" id="{5D71E27E-326F-2AF0-F4DB-7EDCC75E8F9F}"/>
              </a:ext>
            </a:extLst>
          </p:cNvPr>
          <p:cNvPicPr>
            <a:picLocks noGrp="1" noChangeAspect="1"/>
          </p:cNvPicPr>
          <p:nvPr>
            <p:ph type="pic" sz="quarter" idx="10"/>
          </p:nvPr>
        </p:nvPicPr>
        <p:blipFill>
          <a:blip r:embed="rId2"/>
          <a:srcRect l="17570" r="17570"/>
          <a:stretch/>
        </p:blipFill>
        <p:spPr/>
      </p:pic>
    </p:spTree>
    <p:extLst>
      <p:ext uri="{BB962C8B-B14F-4D97-AF65-F5344CB8AC3E}">
        <p14:creationId xmlns:p14="http://schemas.microsoft.com/office/powerpoint/2010/main" val="28357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901598"/>
            <a:ext cx="3684814" cy="336548"/>
          </a:xfrm>
        </p:spPr>
        <p:txBody>
          <a:bodyPr/>
          <a:lstStyle/>
          <a:p>
            <a:r>
              <a:rPr lang="en-US" dirty="0"/>
              <a:t>About Book store:</a:t>
            </a:r>
          </a:p>
        </p:txBody>
      </p:sp>
      <p:sp>
        <p:nvSpPr>
          <p:cNvPr id="18" name="Subtitle 17">
            <a:extLst>
              <a:ext uri="{FF2B5EF4-FFF2-40B4-BE49-F238E27FC236}">
                <a16:creationId xmlns:a16="http://schemas.microsoft.com/office/drawing/2014/main" id="{37F7ED61-C894-4A41-AC49-EFA304B05229}"/>
              </a:ext>
            </a:extLst>
          </p:cNvPr>
          <p:cNvSpPr>
            <a:spLocks noGrp="1"/>
          </p:cNvSpPr>
          <p:nvPr>
            <p:ph type="subTitle" idx="1"/>
          </p:nvPr>
        </p:nvSpPr>
        <p:spPr>
          <a:xfrm>
            <a:off x="838201" y="1454764"/>
            <a:ext cx="3684814" cy="2801597"/>
          </a:xfrm>
        </p:spPr>
        <p:txBody>
          <a:bodyPr/>
          <a:lstStyle/>
          <a:p>
            <a:r>
              <a:rPr lang="en-IN" sz="2000" dirty="0">
                <a:solidFill>
                  <a:schemeClr val="bg2"/>
                </a:solidFill>
              </a:rPr>
              <a:t>IT'S A FREE STORE! </a:t>
            </a:r>
          </a:p>
          <a:p>
            <a:r>
              <a:rPr lang="en-US" sz="2400" dirty="0"/>
              <a:t>We believe in providing books to everyone This is our initiative to make books available for all without letting them buy books This book rental store is free for all students of COEP</a:t>
            </a:r>
            <a:endParaRPr lang="en-US" sz="2400" dirty="0">
              <a:solidFill>
                <a:schemeClr val="bg2"/>
              </a:solidFill>
            </a:endParaRPr>
          </a:p>
        </p:txBody>
      </p:sp>
      <p:sp>
        <p:nvSpPr>
          <p:cNvPr id="11" name="Text Placeholder 10">
            <a:extLst>
              <a:ext uri="{FF2B5EF4-FFF2-40B4-BE49-F238E27FC236}">
                <a16:creationId xmlns:a16="http://schemas.microsoft.com/office/drawing/2014/main" id="{8C553516-5C72-4D87-B46F-91D466877B67}"/>
              </a:ext>
            </a:extLst>
          </p:cNvPr>
          <p:cNvSpPr>
            <a:spLocks noGrp="1"/>
          </p:cNvSpPr>
          <p:nvPr>
            <p:ph type="body" sz="quarter" idx="14"/>
          </p:nvPr>
        </p:nvSpPr>
        <p:spPr>
          <a:xfrm>
            <a:off x="0" y="4002437"/>
            <a:ext cx="12186555" cy="2855564"/>
          </a:xfrm>
        </p:spPr>
        <p:txBody>
          <a:bodyPr/>
          <a:lstStyle/>
          <a:p>
            <a:r>
              <a:rPr lang="en-US" dirty="0"/>
              <a:t>About</a:t>
            </a:r>
          </a:p>
        </p:txBody>
      </p:sp>
      <p:sp>
        <p:nvSpPr>
          <p:cNvPr id="3" name="Date Placeholder 2">
            <a:extLst>
              <a:ext uri="{FF2B5EF4-FFF2-40B4-BE49-F238E27FC236}">
                <a16:creationId xmlns:a16="http://schemas.microsoft.com/office/drawing/2014/main" id="{7BAA9AFE-9410-4506-BB86-B28E4E67CE6B}"/>
              </a:ext>
            </a:extLst>
          </p:cNvPr>
          <p:cNvSpPr>
            <a:spLocks noGrp="1"/>
          </p:cNvSpPr>
          <p:nvPr>
            <p:ph type="dt" sz="half" idx="10"/>
          </p:nvPr>
        </p:nvSpPr>
        <p:spPr>
          <a:xfrm>
            <a:off x="838200" y="6356350"/>
            <a:ext cx="2743200" cy="365125"/>
          </a:xfrm>
        </p:spPr>
        <p:txBody>
          <a:bodyPr/>
          <a:lstStyle/>
          <a:p>
            <a:r>
              <a:rPr lang="en-US" dirty="0"/>
              <a:t>8/03/20XX</a:t>
            </a:r>
          </a:p>
        </p:txBody>
      </p:sp>
      <p:sp>
        <p:nvSpPr>
          <p:cNvPr id="4" name="Footer Placeholder 3">
            <a:extLst>
              <a:ext uri="{FF2B5EF4-FFF2-40B4-BE49-F238E27FC236}">
                <a16:creationId xmlns:a16="http://schemas.microsoft.com/office/drawing/2014/main" id="{92EB8589-4778-44CD-881F-7A7231F619F4}"/>
              </a:ext>
            </a:extLst>
          </p:cNvPr>
          <p:cNvSpPr>
            <a:spLocks noGrp="1"/>
          </p:cNvSpPr>
          <p:nvPr>
            <p:ph type="ftr" sz="quarter" idx="11"/>
          </p:nvPr>
        </p:nvSpPr>
        <p:spPr>
          <a:xfrm>
            <a:off x="4038600" y="6356350"/>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2</a:t>
            </a:fld>
            <a:endParaRPr lang="en-US" dirty="0"/>
          </a:p>
        </p:txBody>
      </p:sp>
      <p:pic>
        <p:nvPicPr>
          <p:cNvPr id="9" name="Picture Placeholder 8">
            <a:extLst>
              <a:ext uri="{FF2B5EF4-FFF2-40B4-BE49-F238E27FC236}">
                <a16:creationId xmlns:a16="http://schemas.microsoft.com/office/drawing/2014/main" id="{C74B4750-BBC7-FC38-4C63-331CAC05333B}"/>
              </a:ext>
            </a:extLst>
          </p:cNvPr>
          <p:cNvPicPr>
            <a:picLocks noGrp="1" noChangeAspect="1"/>
          </p:cNvPicPr>
          <p:nvPr>
            <p:ph type="pic" sz="quarter" idx="13"/>
          </p:nvPr>
        </p:nvPicPr>
        <p:blipFill>
          <a:blip r:embed="rId2"/>
          <a:srcRect l="12745" r="12745"/>
          <a:stretch>
            <a:fillRect/>
          </a:stretch>
        </p:blipFill>
        <p:spPr/>
      </p:pic>
    </p:spTree>
    <p:extLst>
      <p:ext uri="{BB962C8B-B14F-4D97-AF65-F5344CB8AC3E}">
        <p14:creationId xmlns:p14="http://schemas.microsoft.com/office/powerpoint/2010/main" val="27039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363A28-5F9D-8932-B9AE-6A18C0055DC8}"/>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C3BC0B33-CB68-8708-B2A7-E86F57D76F36}"/>
              </a:ext>
            </a:extLst>
          </p:cNvPr>
          <p:cNvSpPr>
            <a:spLocks noGrp="1"/>
          </p:cNvSpPr>
          <p:nvPr>
            <p:ph type="sldNum" sz="quarter" idx="12"/>
          </p:nvPr>
        </p:nvSpPr>
        <p:spPr/>
        <p:txBody>
          <a:bodyPr/>
          <a:lstStyle/>
          <a:p>
            <a:fld id="{4F6357DA-28E9-40D3-918C-4D14E8263D81}" type="slidenum">
              <a:rPr lang="en-US" smtClean="0"/>
              <a:pPr/>
              <a:t>3</a:t>
            </a:fld>
            <a:endParaRPr lang="en-US" dirty="0"/>
          </a:p>
        </p:txBody>
      </p:sp>
      <p:sp>
        <p:nvSpPr>
          <p:cNvPr id="7" name="Title 6">
            <a:extLst>
              <a:ext uri="{FF2B5EF4-FFF2-40B4-BE49-F238E27FC236}">
                <a16:creationId xmlns:a16="http://schemas.microsoft.com/office/drawing/2014/main" id="{7947E7CD-B429-BD18-7AA9-2226F72A55F9}"/>
              </a:ext>
            </a:extLst>
          </p:cNvPr>
          <p:cNvSpPr>
            <a:spLocks noGrp="1"/>
          </p:cNvSpPr>
          <p:nvPr>
            <p:ph type="ctrTitle"/>
          </p:nvPr>
        </p:nvSpPr>
        <p:spPr/>
        <p:txBody>
          <a:bodyPr/>
          <a:lstStyle/>
          <a:p>
            <a:r>
              <a:rPr lang="en-IN" dirty="0"/>
              <a:t>Goals and objectives:</a:t>
            </a:r>
          </a:p>
        </p:txBody>
      </p:sp>
      <p:sp>
        <p:nvSpPr>
          <p:cNvPr id="11" name="TextBox 10">
            <a:extLst>
              <a:ext uri="{FF2B5EF4-FFF2-40B4-BE49-F238E27FC236}">
                <a16:creationId xmlns:a16="http://schemas.microsoft.com/office/drawing/2014/main" id="{77CB7E22-FBC1-30B1-A8F9-01F3DC861859}"/>
              </a:ext>
            </a:extLst>
          </p:cNvPr>
          <p:cNvSpPr txBox="1"/>
          <p:nvPr/>
        </p:nvSpPr>
        <p:spPr>
          <a:xfrm>
            <a:off x="383823" y="1453589"/>
            <a:ext cx="11096978" cy="3970318"/>
          </a:xfrm>
          <a:prstGeom prst="rect">
            <a:avLst/>
          </a:prstGeom>
          <a:noFill/>
        </p:spPr>
        <p:txBody>
          <a:bodyPr wrap="square" rtlCol="0">
            <a:spAutoFit/>
          </a:bodyPr>
          <a:lstStyle/>
          <a:p>
            <a:r>
              <a:rPr lang="en-US" dirty="0"/>
              <a:t>MAKING BOOKS AVAIBLE FOR STUDETS:</a:t>
            </a:r>
          </a:p>
          <a:p>
            <a:r>
              <a:rPr lang="en-US" dirty="0"/>
              <a:t> </a:t>
            </a:r>
          </a:p>
          <a:p>
            <a:r>
              <a:rPr lang="en-US" dirty="0"/>
              <a:t>Most of times, books from seniors are not passed on to juniors. We will make these books available for juniors through our store where students can rent a book for specified amount of time without any charge and pass on this book to juniors.</a:t>
            </a:r>
          </a:p>
          <a:p>
            <a:endParaRPr lang="en-US" dirty="0"/>
          </a:p>
          <a:p>
            <a:r>
              <a:rPr lang="en-US" dirty="0"/>
              <a:t>WE CALL IT A RENT! WITHOUT TAKING ANY CHARGE FROM STUDENTS WHY? :</a:t>
            </a:r>
          </a:p>
          <a:p>
            <a:endParaRPr lang="en-US" dirty="0"/>
          </a:p>
          <a:p>
            <a:endParaRPr lang="en-US" dirty="0"/>
          </a:p>
          <a:p>
            <a:r>
              <a:rPr lang="en-US" dirty="0"/>
              <a:t>we encourage the seniors to mark important points in book and keep book clean and tidy since it has to serve its purpose for longer duration of time </a:t>
            </a:r>
          </a:p>
          <a:p>
            <a:endParaRPr lang="en-US" dirty="0"/>
          </a:p>
          <a:p>
            <a:endParaRPr lang="en-US" dirty="0"/>
          </a:p>
          <a:p>
            <a:endParaRPr lang="en-IN" dirty="0"/>
          </a:p>
        </p:txBody>
      </p:sp>
    </p:spTree>
    <p:extLst>
      <p:ext uri="{BB962C8B-B14F-4D97-AF65-F5344CB8AC3E}">
        <p14:creationId xmlns:p14="http://schemas.microsoft.com/office/powerpoint/2010/main" val="145407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7DCBAD4-84FE-B1B6-B9E4-0D7CCB950FEF}"/>
              </a:ext>
            </a:extLst>
          </p:cNvPr>
          <p:cNvSpPr>
            <a:spLocks noGrp="1"/>
          </p:cNvSpPr>
          <p:nvPr>
            <p:ph type="subTitle" idx="1"/>
          </p:nvPr>
        </p:nvSpPr>
        <p:spPr>
          <a:xfrm>
            <a:off x="1264356" y="508000"/>
            <a:ext cx="9938830" cy="3691113"/>
          </a:xfrm>
        </p:spPr>
        <p:txBody>
          <a:bodyPr/>
          <a:lstStyle/>
          <a:p>
            <a:r>
              <a:rPr lang="en-IN" sz="2000" dirty="0"/>
              <a:t>WORKING:</a:t>
            </a:r>
          </a:p>
          <a:p>
            <a:endParaRPr lang="en-IN" sz="2000" dirty="0"/>
          </a:p>
          <a:p>
            <a:r>
              <a:rPr lang="en-IN" sz="2000" dirty="0"/>
              <a:t>Options available at main interface:</a:t>
            </a:r>
          </a:p>
          <a:p>
            <a:endParaRPr lang="en-IN" sz="2000" dirty="0"/>
          </a:p>
          <a:p>
            <a:r>
              <a:rPr lang="en-IN" sz="2000" dirty="0"/>
              <a:t>1.Add Book Details- for adding the new book details into the store</a:t>
            </a:r>
          </a:p>
          <a:p>
            <a:r>
              <a:rPr lang="en-IN" sz="2000" dirty="0"/>
              <a:t>2.Delete Book- in case we want to remove the book from store</a:t>
            </a:r>
          </a:p>
          <a:p>
            <a:r>
              <a:rPr lang="en-IN" sz="2000" dirty="0"/>
              <a:t>3.Available Books- to see the list of available books</a:t>
            </a:r>
          </a:p>
          <a:p>
            <a:r>
              <a:rPr lang="en-IN" sz="2000" dirty="0"/>
              <a:t>4.Issue Book- to issue a book to a particular student</a:t>
            </a:r>
          </a:p>
          <a:p>
            <a:r>
              <a:rPr lang="en-IN" sz="2000" dirty="0"/>
              <a:t>5.Return Book- when a student comes to return book.</a:t>
            </a:r>
          </a:p>
        </p:txBody>
      </p:sp>
    </p:spTree>
    <p:extLst>
      <p:ext uri="{BB962C8B-B14F-4D97-AF65-F5344CB8AC3E}">
        <p14:creationId xmlns:p14="http://schemas.microsoft.com/office/powerpoint/2010/main" val="268926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CCBB963D-4212-0577-6F96-C26F53D3DD40}"/>
              </a:ext>
            </a:extLst>
          </p:cNvPr>
          <p:cNvSpPr>
            <a:spLocks noGrp="1"/>
          </p:cNvSpPr>
          <p:nvPr>
            <p:ph type="subTitle" idx="1"/>
          </p:nvPr>
        </p:nvSpPr>
        <p:spPr>
          <a:xfrm>
            <a:off x="2778352" y="320804"/>
            <a:ext cx="6434667" cy="2703833"/>
          </a:xfrm>
        </p:spPr>
        <p:txBody>
          <a:bodyPr/>
          <a:lstStyle/>
          <a:p>
            <a:r>
              <a:rPr lang="en-IN" sz="2800" dirty="0">
                <a:highlight>
                  <a:srgbClr val="000000"/>
                </a:highlight>
              </a:rPr>
              <a:t>User Interface: </a:t>
            </a:r>
          </a:p>
        </p:txBody>
      </p:sp>
      <p:pic>
        <p:nvPicPr>
          <p:cNvPr id="18" name="Picture 17">
            <a:extLst>
              <a:ext uri="{FF2B5EF4-FFF2-40B4-BE49-F238E27FC236}">
                <a16:creationId xmlns:a16="http://schemas.microsoft.com/office/drawing/2014/main" id="{7DEC01A7-1844-12B5-47DD-744A3259B872}"/>
              </a:ext>
            </a:extLst>
          </p:cNvPr>
          <p:cNvPicPr>
            <a:picLocks noChangeAspect="1"/>
          </p:cNvPicPr>
          <p:nvPr/>
        </p:nvPicPr>
        <p:blipFill>
          <a:blip r:embed="rId2"/>
          <a:stretch>
            <a:fillRect/>
          </a:stretch>
        </p:blipFill>
        <p:spPr>
          <a:xfrm>
            <a:off x="1018572" y="972273"/>
            <a:ext cx="9954228" cy="5756356"/>
          </a:xfrm>
          <a:prstGeom prst="rect">
            <a:avLst/>
          </a:prstGeom>
        </p:spPr>
      </p:pic>
    </p:spTree>
    <p:extLst>
      <p:ext uri="{BB962C8B-B14F-4D97-AF65-F5344CB8AC3E}">
        <p14:creationId xmlns:p14="http://schemas.microsoft.com/office/powerpoint/2010/main" val="187983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7E2A9E-7F79-4466-14FC-95C077D714DF}"/>
              </a:ext>
            </a:extLst>
          </p:cNvPr>
          <p:cNvSpPr>
            <a:spLocks noGrp="1"/>
          </p:cNvSpPr>
          <p:nvPr>
            <p:ph type="dt" sz="half" idx="10"/>
          </p:nvPr>
        </p:nvSpPr>
        <p:spPr/>
        <p:txBody>
          <a:bodyPr/>
          <a:lstStyle/>
          <a:p>
            <a:r>
              <a:rPr lang="en-US"/>
              <a:t>8/03/20XX</a:t>
            </a:r>
            <a:endParaRPr lang="en-US" dirty="0"/>
          </a:p>
        </p:txBody>
      </p:sp>
      <p:sp>
        <p:nvSpPr>
          <p:cNvPr id="5" name="Slide Number Placeholder 4">
            <a:extLst>
              <a:ext uri="{FF2B5EF4-FFF2-40B4-BE49-F238E27FC236}">
                <a16:creationId xmlns:a16="http://schemas.microsoft.com/office/drawing/2014/main" id="{2BBE05CF-CBC5-2D2F-79ED-DCC31028CCC9}"/>
              </a:ext>
            </a:extLst>
          </p:cNvPr>
          <p:cNvSpPr>
            <a:spLocks noGrp="1"/>
          </p:cNvSpPr>
          <p:nvPr>
            <p:ph type="sldNum" sz="quarter" idx="12"/>
          </p:nvPr>
        </p:nvSpPr>
        <p:spPr/>
        <p:txBody>
          <a:bodyPr/>
          <a:lstStyle/>
          <a:p>
            <a:fld id="{4F6357DA-28E9-40D3-918C-4D14E8263D81}" type="slidenum">
              <a:rPr lang="en-US" smtClean="0"/>
              <a:pPr/>
              <a:t>6</a:t>
            </a:fld>
            <a:endParaRPr lang="en-US" dirty="0"/>
          </a:p>
        </p:txBody>
      </p:sp>
      <p:sp>
        <p:nvSpPr>
          <p:cNvPr id="6" name="Title 5">
            <a:extLst>
              <a:ext uri="{FF2B5EF4-FFF2-40B4-BE49-F238E27FC236}">
                <a16:creationId xmlns:a16="http://schemas.microsoft.com/office/drawing/2014/main" id="{E63777C3-FBDB-B409-CA3B-E49CEFEF89AC}"/>
              </a:ext>
            </a:extLst>
          </p:cNvPr>
          <p:cNvSpPr>
            <a:spLocks noGrp="1"/>
          </p:cNvSpPr>
          <p:nvPr>
            <p:ph type="ctrTitle"/>
          </p:nvPr>
        </p:nvSpPr>
        <p:spPr>
          <a:xfrm>
            <a:off x="419703" y="729426"/>
            <a:ext cx="10844448" cy="411987"/>
          </a:xfrm>
        </p:spPr>
        <p:txBody>
          <a:bodyPr/>
          <a:lstStyle/>
          <a:p>
            <a:r>
              <a:rPr lang="en-IN" b="1" dirty="0">
                <a:solidFill>
                  <a:schemeClr val="tx1"/>
                </a:solidFill>
              </a:rPr>
              <a:t>Database used:</a:t>
            </a:r>
          </a:p>
        </p:txBody>
      </p:sp>
      <p:sp>
        <p:nvSpPr>
          <p:cNvPr id="7" name="Content Placeholder 6">
            <a:extLst>
              <a:ext uri="{FF2B5EF4-FFF2-40B4-BE49-F238E27FC236}">
                <a16:creationId xmlns:a16="http://schemas.microsoft.com/office/drawing/2014/main" id="{AAE42973-5013-642E-DA19-B6364D167EC2}"/>
              </a:ext>
            </a:extLst>
          </p:cNvPr>
          <p:cNvSpPr>
            <a:spLocks noGrp="1"/>
          </p:cNvSpPr>
          <p:nvPr>
            <p:ph sz="quarter" idx="14"/>
          </p:nvPr>
        </p:nvSpPr>
        <p:spPr>
          <a:xfrm>
            <a:off x="419702" y="1124586"/>
            <a:ext cx="8828469" cy="4429125"/>
          </a:xfrm>
        </p:spPr>
        <p:txBody>
          <a:bodyPr/>
          <a:lstStyle/>
          <a:p>
            <a:r>
              <a:rPr lang="en-IN" b="1" dirty="0">
                <a:solidFill>
                  <a:schemeClr val="tx1"/>
                </a:solidFill>
              </a:rPr>
              <a:t>MySQL:</a:t>
            </a:r>
          </a:p>
          <a:p>
            <a:pPr marL="0" indent="0">
              <a:buNone/>
            </a:pPr>
            <a:r>
              <a:rPr lang="en-IN" sz="1800" b="1" dirty="0">
                <a:solidFill>
                  <a:schemeClr val="tx1"/>
                </a:solidFill>
              </a:rPr>
              <a:t> </a:t>
            </a:r>
            <a:r>
              <a:rPr lang="en-US" sz="1800" b="1" dirty="0">
                <a:solidFill>
                  <a:schemeClr val="tx1"/>
                </a:solidFill>
              </a:rPr>
              <a:t>MySQL is a popular and powerful open-source database management system that provides a reliable and efficient solution for storing, organizing, and retrieving data</a:t>
            </a:r>
            <a:r>
              <a:rPr lang="en-US" b="1" dirty="0">
                <a:solidFill>
                  <a:schemeClr val="tx1"/>
                </a:solidFill>
              </a:rPr>
              <a:t>.</a:t>
            </a:r>
            <a:endParaRPr lang="en-IN" b="1" dirty="0">
              <a:solidFill>
                <a:schemeClr val="tx1"/>
              </a:solidFill>
            </a:endParaRPr>
          </a:p>
          <a:p>
            <a:r>
              <a:rPr lang="en-IN" b="1" dirty="0">
                <a:solidFill>
                  <a:schemeClr val="tx1"/>
                </a:solidFill>
                <a:latin typeface="Söhne"/>
              </a:rPr>
              <a:t>Created tables named books and </a:t>
            </a:r>
            <a:r>
              <a:rPr lang="en-IN" b="1" dirty="0" err="1">
                <a:solidFill>
                  <a:schemeClr val="tx1"/>
                </a:solidFill>
                <a:latin typeface="Söhne"/>
              </a:rPr>
              <a:t>book_issued</a:t>
            </a:r>
            <a:endParaRPr lang="en-IN" b="1" i="0" dirty="0">
              <a:solidFill>
                <a:schemeClr val="tx1"/>
              </a:solidFill>
              <a:effectLst/>
              <a:latin typeface="Söhne"/>
            </a:endParaRPr>
          </a:p>
          <a:p>
            <a:pPr marL="0" indent="0">
              <a:buNone/>
            </a:pPr>
            <a:endParaRPr lang="en-IN" sz="1800" dirty="0">
              <a:solidFill>
                <a:schemeClr val="tx1"/>
              </a:solidFill>
            </a:endParaRPr>
          </a:p>
        </p:txBody>
      </p:sp>
      <p:pic>
        <p:nvPicPr>
          <p:cNvPr id="29" name="Picture 28">
            <a:extLst>
              <a:ext uri="{FF2B5EF4-FFF2-40B4-BE49-F238E27FC236}">
                <a16:creationId xmlns:a16="http://schemas.microsoft.com/office/drawing/2014/main" id="{08C47E46-D781-F388-FFBD-BF765405A19C}"/>
              </a:ext>
            </a:extLst>
          </p:cNvPr>
          <p:cNvPicPr>
            <a:picLocks noChangeAspect="1"/>
          </p:cNvPicPr>
          <p:nvPr/>
        </p:nvPicPr>
        <p:blipFill>
          <a:blip r:embed="rId2"/>
          <a:stretch>
            <a:fillRect/>
          </a:stretch>
        </p:blipFill>
        <p:spPr>
          <a:xfrm>
            <a:off x="275018" y="2885848"/>
            <a:ext cx="9117836" cy="3792222"/>
          </a:xfrm>
          <a:prstGeom prst="rect">
            <a:avLst/>
          </a:prstGeom>
        </p:spPr>
      </p:pic>
    </p:spTree>
    <p:extLst>
      <p:ext uri="{BB962C8B-B14F-4D97-AF65-F5344CB8AC3E}">
        <p14:creationId xmlns:p14="http://schemas.microsoft.com/office/powerpoint/2010/main" val="252175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A3973A4-D39C-314B-A028-1783A182AE6B}"/>
              </a:ext>
            </a:extLst>
          </p:cNvPr>
          <p:cNvSpPr>
            <a:spLocks noGrp="1"/>
          </p:cNvSpPr>
          <p:nvPr>
            <p:ph type="sldNum" sz="quarter" idx="12"/>
          </p:nvPr>
        </p:nvSpPr>
        <p:spPr/>
        <p:txBody>
          <a:bodyPr/>
          <a:lstStyle/>
          <a:p>
            <a:fld id="{4F6357DA-28E9-40D3-918C-4D14E8263D81}" type="slidenum">
              <a:rPr lang="en-US" smtClean="0"/>
              <a:pPr/>
              <a:t>7</a:t>
            </a:fld>
            <a:endParaRPr lang="en-US" dirty="0"/>
          </a:p>
        </p:txBody>
      </p:sp>
      <p:sp>
        <p:nvSpPr>
          <p:cNvPr id="15" name="TextBox 14">
            <a:extLst>
              <a:ext uri="{FF2B5EF4-FFF2-40B4-BE49-F238E27FC236}">
                <a16:creationId xmlns:a16="http://schemas.microsoft.com/office/drawing/2014/main" id="{489C8EF1-DDAA-1EF0-6A68-B73748282DC1}"/>
              </a:ext>
            </a:extLst>
          </p:cNvPr>
          <p:cNvSpPr txBox="1"/>
          <p:nvPr/>
        </p:nvSpPr>
        <p:spPr>
          <a:xfrm>
            <a:off x="1156504" y="1377387"/>
            <a:ext cx="10197296" cy="3108543"/>
          </a:xfrm>
          <a:prstGeom prst="rect">
            <a:avLst/>
          </a:prstGeom>
          <a:noFill/>
        </p:spPr>
        <p:txBody>
          <a:bodyPr wrap="square" rtlCol="0">
            <a:spAutoFit/>
          </a:bodyPr>
          <a:lstStyle/>
          <a:p>
            <a:r>
              <a:rPr lang="en-IN" sz="3200" b="1" dirty="0"/>
              <a:t>Python </a:t>
            </a:r>
            <a:r>
              <a:rPr lang="en-IN" sz="3200" b="1" dirty="0" err="1"/>
              <a:t>Tkinter</a:t>
            </a:r>
            <a:r>
              <a:rPr lang="en-IN" sz="3200" b="1" dirty="0"/>
              <a:t>:</a:t>
            </a:r>
          </a:p>
          <a:p>
            <a:endParaRPr lang="en-IN" sz="2400" dirty="0"/>
          </a:p>
          <a:p>
            <a:endParaRPr lang="en-IN" sz="2400" dirty="0"/>
          </a:p>
          <a:p>
            <a:endParaRPr lang="en-IN" sz="2000" dirty="0"/>
          </a:p>
          <a:p>
            <a:r>
              <a:rPr lang="en-IN" sz="2400" dirty="0"/>
              <a:t>For developing user interface of this virtual book store we have used </a:t>
            </a:r>
            <a:r>
              <a:rPr lang="en-IN" sz="2400" dirty="0" err="1"/>
              <a:t>tkinter</a:t>
            </a:r>
            <a:r>
              <a:rPr lang="en-IN" sz="2400" dirty="0"/>
              <a:t>.</a:t>
            </a:r>
          </a:p>
          <a:p>
            <a:r>
              <a:rPr lang="en-US" sz="2400" dirty="0" err="1"/>
              <a:t>Tkinter</a:t>
            </a:r>
            <a:r>
              <a:rPr lang="en-US" sz="2400" dirty="0"/>
              <a:t> is a standard Python library used for creating graphical user interfaces (GUIs). It provides a set of tools and widgets to build windows, dialogs, buttons, menus, and other GUI components.</a:t>
            </a:r>
            <a:endParaRPr lang="en-IN" sz="2400" dirty="0"/>
          </a:p>
        </p:txBody>
      </p:sp>
    </p:spTree>
    <p:extLst>
      <p:ext uri="{BB962C8B-B14F-4D97-AF65-F5344CB8AC3E}">
        <p14:creationId xmlns:p14="http://schemas.microsoft.com/office/powerpoint/2010/main" val="219900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F1411C-668F-F9AF-B17B-AD6B0C518333}"/>
              </a:ext>
            </a:extLst>
          </p:cNvPr>
          <p:cNvSpPr>
            <a:spLocks noGrp="1"/>
          </p:cNvSpPr>
          <p:nvPr>
            <p:ph type="ctrTitle"/>
          </p:nvPr>
        </p:nvSpPr>
        <p:spPr>
          <a:xfrm>
            <a:off x="1149045" y="1562399"/>
            <a:ext cx="9685563" cy="1487714"/>
          </a:xfrm>
        </p:spPr>
        <p:txBody>
          <a:bodyPr/>
          <a:lstStyle/>
          <a:p>
            <a:r>
              <a:rPr lang="en-IN" b="1" i="1" u="sng"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275625576"/>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2.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87</TotalTime>
  <Words>331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 Next LT Pro</vt:lpstr>
      <vt:lpstr>Calibri</vt:lpstr>
      <vt:lpstr>Calisto MT</vt:lpstr>
      <vt:lpstr>Courier New</vt:lpstr>
      <vt:lpstr>Kunstler Script</vt:lpstr>
      <vt:lpstr>Söhne</vt:lpstr>
      <vt:lpstr>Office Theme</vt:lpstr>
      <vt:lpstr>BOOK RENTAL PROJECT</vt:lpstr>
      <vt:lpstr>About Book store:</vt:lpstr>
      <vt:lpstr>Goals and objectives:</vt:lpstr>
      <vt:lpstr>PowerPoint Presentation</vt:lpstr>
      <vt:lpstr>PowerPoint Presentation</vt:lpstr>
      <vt:lpstr>Database used: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RENTAL PROJECT</dc:title>
  <dc:creator>Shreya Yadav</dc:creator>
  <cp:lastModifiedBy>Shreya Yadav</cp:lastModifiedBy>
  <cp:revision>4</cp:revision>
  <dcterms:created xsi:type="dcterms:W3CDTF">2023-06-27T07:44:43Z</dcterms:created>
  <dcterms:modified xsi:type="dcterms:W3CDTF">2023-06-27T09:12:05Z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