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410360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a:t>
            </a:r>
            <a:r>
              <a:rPr lang="en-US" b="1" dirty="0" err="1">
                <a:solidFill>
                  <a:schemeClr val="accent1"/>
                </a:solidFill>
                <a:latin typeface="Arial"/>
                <a:cs typeface="Arial"/>
              </a:rPr>
              <a:t>ai</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727588" y="3598605"/>
            <a:ext cx="1037012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a:t>
            </a:r>
            <a:r>
              <a:rPr lang="en-US" sz="2000" dirty="0">
                <a:solidFill>
                  <a:srgbClr val="00B0F0"/>
                </a:solidFill>
                <a:cs typeface="Arial"/>
              </a:rPr>
              <a:t>Shreya Yadav</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a:t>
            </a:r>
            <a:r>
              <a:rPr lang="en-IN" sz="2000" dirty="0">
                <a:solidFill>
                  <a:srgbClr val="00B0F0"/>
                </a:solidFill>
              </a:rPr>
              <a:t>Shri Ramswaroop Memorial University</a:t>
            </a:r>
            <a:endParaRPr lang="en-US" sz="2400" dirty="0">
              <a:solidFill>
                <a:srgbClr val="00B0F0"/>
              </a:solidFill>
              <a:cs typeface="Arial"/>
            </a:endParaRPr>
          </a:p>
          <a:p>
            <a:r>
              <a:rPr lang="en-US" sz="2000" b="1" dirty="0">
                <a:solidFill>
                  <a:schemeClr val="accent1">
                    <a:lumMod val="75000"/>
                  </a:schemeClr>
                </a:solidFill>
                <a:latin typeface="Arial"/>
                <a:cs typeface="Arial"/>
              </a:rPr>
              <a:t> &amp; </a:t>
            </a:r>
            <a:r>
              <a:rPr lang="en-US" sz="2000" dirty="0">
                <a:solidFill>
                  <a:srgbClr val="00B0F0"/>
                </a:solidFill>
              </a:rPr>
              <a:t>Bachelor of Technology in Computer Science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AE1C43F6-BDA4-B4CE-715D-4DE312E9033C}"/>
              </a:ext>
            </a:extLst>
          </p:cNvPr>
          <p:cNvPicPr>
            <a:picLocks noChangeAspect="1"/>
          </p:cNvPicPr>
          <p:nvPr/>
        </p:nvPicPr>
        <p:blipFill>
          <a:blip r:embed="rId2"/>
          <a:stretch>
            <a:fillRect/>
          </a:stretch>
        </p:blipFill>
        <p:spPr>
          <a:xfrm>
            <a:off x="1199535" y="1232452"/>
            <a:ext cx="10341684" cy="492563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998838" y="973394"/>
            <a:ext cx="468998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42EC20EB-54CB-6DC6-684C-08DD38CBBE50}"/>
              </a:ext>
            </a:extLst>
          </p:cNvPr>
          <p:cNvPicPr>
            <a:picLocks noChangeAspect="1"/>
          </p:cNvPicPr>
          <p:nvPr/>
        </p:nvPicPr>
        <p:blipFill>
          <a:blip r:embed="rId2"/>
          <a:stretch>
            <a:fillRect/>
          </a:stretch>
        </p:blipFill>
        <p:spPr>
          <a:xfrm>
            <a:off x="1331107" y="1901044"/>
            <a:ext cx="9592531" cy="4383871"/>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latin typeface="Calibri"/>
                <a:ea typeface="Calibri"/>
                <a:cs typeface="Calibri"/>
              </a:rPr>
              <a:t>The Eco Lifestyle Agent is a powerful step toward making sustainability practical, personal, and accessible for everyone. By leveraging IBM Granite and RAG on IBM Cloud Lite, it transforms complex environmental data into simple, actionable guidance. With its friendly tone, real-time information, and personalized support, the agent empowers users to make small choices that lead to big environmental impact—paving the way for a smarter, greener, and more responsible future.</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a:t>Attach your  RAG LAB certificate here</a:t>
            </a:r>
          </a:p>
        </p:txBody>
      </p:sp>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2907" y="1482520"/>
            <a:ext cx="11029615" cy="4673324"/>
          </a:xfrm>
        </p:spPr>
        <p:txBody>
          <a:bodyPr>
            <a:normAutofit/>
          </a:bodyPr>
          <a:lstStyle/>
          <a:p>
            <a:pPr marL="0" indent="0">
              <a:buNone/>
            </a:pPr>
            <a:r>
              <a:rPr lang="en-US" sz="2400" b="1" dirty="0"/>
              <a:t>The Challenge </a:t>
            </a:r>
            <a:r>
              <a:rPr lang="en-US" sz="2400" dirty="0"/>
              <a:t>– An Eco Lifestyle Agent, powered by RAG (Retrieval-Augmented Generation), empowers users to adopt a greener lifestyle through personalized, practical suggestions. It retrieves sustainable living tips, eco-friendly product recommendations, local recycling guidelines, and government schemes from trusted environmental sources. Users can ask natural language questions such as “How can I reduce plastic use at home?” or “What are eco-friendly travel options in my city?” and receive instant, actionable guidance. The agent promotes small daily actions with big environmental impact, making sustainability easy and accessible. This AI-driven assistant fosters eco-conscious decisions, raises awareness, and helps build a more sustainable future.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800" dirty="0">
                <a:latin typeface="Calibri"/>
                <a:ea typeface="Calibri"/>
                <a:cs typeface="Calibri"/>
              </a:rPr>
              <a:t>The Eco Lifestyle Agent doesn’t just answer questions — it acts as a personal green coach, using AI + real-time data to turn complex sustainability challenges into simple, daily habits anyone can follow.</a:t>
            </a:r>
          </a:p>
          <a:p>
            <a:pPr marL="0" indent="0">
              <a:buNone/>
            </a:pPr>
            <a:r>
              <a:rPr lang="en-US" sz="2800" dirty="0">
                <a:latin typeface="Calibri"/>
                <a:ea typeface="Calibri"/>
                <a:cs typeface="Calibri"/>
              </a:rPr>
              <a:t>By combining RAG technology with IBM Granite on IBM Cloud Lite, it delivers hyper-personalized, location-aware, and trustworthy eco-guidance in seconds — making it feel less like a chatbot and more like a smart, eco-conscious companion for your everyday life.</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E4845663-6CE4-9139-C8A1-FF4F7637E6CB}"/>
              </a:ext>
            </a:extLst>
          </p:cNvPr>
          <p:cNvPicPr>
            <a:picLocks noChangeAspect="1"/>
          </p:cNvPicPr>
          <p:nvPr/>
        </p:nvPicPr>
        <p:blipFill>
          <a:blip r:embed="rId2"/>
          <a:stretch>
            <a:fillRect/>
          </a:stretch>
        </p:blipFill>
        <p:spPr>
          <a:xfrm>
            <a:off x="2931798" y="702156"/>
            <a:ext cx="6880796" cy="2894388"/>
          </a:xfrm>
          <a:prstGeom prst="rect">
            <a:avLst/>
          </a:prstGeom>
        </p:spPr>
      </p:pic>
      <p:pic>
        <p:nvPicPr>
          <p:cNvPr id="9" name="Picture 8">
            <a:extLst>
              <a:ext uri="{FF2B5EF4-FFF2-40B4-BE49-F238E27FC236}">
                <a16:creationId xmlns:a16="http://schemas.microsoft.com/office/drawing/2014/main" id="{2BFB249F-34C4-90C6-86FF-8F39E96855FF}"/>
              </a:ext>
            </a:extLst>
          </p:cNvPr>
          <p:cNvPicPr>
            <a:picLocks noChangeAspect="1"/>
          </p:cNvPicPr>
          <p:nvPr/>
        </p:nvPicPr>
        <p:blipFill>
          <a:blip r:embed="rId3"/>
          <a:stretch>
            <a:fillRect/>
          </a:stretch>
        </p:blipFill>
        <p:spPr>
          <a:xfrm>
            <a:off x="412954" y="3893022"/>
            <a:ext cx="7620001" cy="289438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071FF73D-5342-C3BD-8079-84FEB642F998}"/>
              </a:ext>
            </a:extLst>
          </p:cNvPr>
          <p:cNvPicPr>
            <a:picLocks noGrp="1" noChangeAspect="1"/>
          </p:cNvPicPr>
          <p:nvPr>
            <p:ph idx="1"/>
          </p:nvPr>
        </p:nvPicPr>
        <p:blipFill>
          <a:blip r:embed="rId3"/>
          <a:srcRect l="47775" t="7414" r="3567"/>
          <a:stretch>
            <a:fillRect/>
          </a:stretch>
        </p:blipFill>
        <p:spPr>
          <a:xfrm>
            <a:off x="2192595" y="702156"/>
            <a:ext cx="4591664" cy="5633883"/>
          </a:xfrm>
        </p:spPr>
      </p:pic>
      <p:pic>
        <p:nvPicPr>
          <p:cNvPr id="17" name="Picture 16">
            <a:extLst>
              <a:ext uri="{FF2B5EF4-FFF2-40B4-BE49-F238E27FC236}">
                <a16:creationId xmlns:a16="http://schemas.microsoft.com/office/drawing/2014/main" id="{54C847EC-CC6B-9AF4-FFD9-9B3B46DF82D0}"/>
              </a:ext>
            </a:extLst>
          </p:cNvPr>
          <p:cNvPicPr>
            <a:picLocks noChangeAspect="1"/>
          </p:cNvPicPr>
          <p:nvPr/>
        </p:nvPicPr>
        <p:blipFill>
          <a:blip r:embed="rId4"/>
          <a:srcRect l="51774" t="6484" r="565"/>
          <a:stretch>
            <a:fillRect/>
          </a:stretch>
        </p:blipFill>
        <p:spPr>
          <a:xfrm>
            <a:off x="7236542" y="758742"/>
            <a:ext cx="4591664" cy="5504405"/>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458</Words>
  <Application>Microsoft Office PowerPoint</Application>
  <PresentationFormat>Widescreen</PresentationFormat>
  <Paragraphs>58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Shreya Yadav</cp:lastModifiedBy>
  <cp:revision>144</cp:revision>
  <dcterms:created xsi:type="dcterms:W3CDTF">2021-05-26T16:50:10Z</dcterms:created>
  <dcterms:modified xsi:type="dcterms:W3CDTF">2025-08-02T09:56:51Z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