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88" r:id="rId3"/>
    <p:sldId id="267" r:id="rId4"/>
    <p:sldId id="268" r:id="rId5"/>
    <p:sldId id="277" r:id="rId6"/>
    <p:sldId id="257"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3" r:id="rId21"/>
    <p:sldId id="276" r:id="rId22"/>
    <p:sldId id="275" r:id="rId23"/>
    <p:sldId id="287" r:id="rId24"/>
    <p:sldId id="285" r:id="rId25"/>
    <p:sldId id="286" r:id="rId26"/>
  </p:sldIdLst>
  <p:sldSz cx="5759450" cy="3240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858"/>
    <a:srgbClr val="F2ECF5"/>
    <a:srgbClr val="046097"/>
    <a:srgbClr val="FFF7FB"/>
    <a:srgbClr val="8FB4D6"/>
    <a:srgbClr val="D6D6E9"/>
    <a:srgbClr val="569DC8"/>
    <a:srgbClr val="B3C3DE"/>
    <a:srgbClr val="1379B5"/>
    <a:srgbClr val="94B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88350" autoAdjust="0"/>
  </p:normalViewPr>
  <p:slideViewPr>
    <p:cSldViewPr snapToGrid="0">
      <p:cViewPr varScale="1">
        <p:scale>
          <a:sx n="162" d="100"/>
          <a:sy n="162" d="100"/>
        </p:scale>
        <p:origin x="93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048A6-3947-4F78-97E1-658698C774DC}"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EFFCB-75D2-4B25-B95C-2FFB1F5AF9C7}" type="slidenum">
              <a:rPr lang="en-IN" smtClean="0"/>
              <a:t>‹#›</a:t>
            </a:fld>
            <a:endParaRPr lang="en-IN"/>
          </a:p>
        </p:txBody>
      </p:sp>
    </p:spTree>
    <p:extLst>
      <p:ext uri="{BB962C8B-B14F-4D97-AF65-F5344CB8AC3E}">
        <p14:creationId xmlns:p14="http://schemas.microsoft.com/office/powerpoint/2010/main" val="79578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5EFFCB-75D2-4B25-B95C-2FFB1F5AF9C7}" type="slidenum">
              <a:rPr lang="en-IN" smtClean="0"/>
              <a:t>10</a:t>
            </a:fld>
            <a:endParaRPr lang="en-IN"/>
          </a:p>
        </p:txBody>
      </p:sp>
    </p:spTree>
    <p:extLst>
      <p:ext uri="{BB962C8B-B14F-4D97-AF65-F5344CB8AC3E}">
        <p14:creationId xmlns:p14="http://schemas.microsoft.com/office/powerpoint/2010/main" val="73700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755932" y="1127628"/>
            <a:ext cx="4247594" cy="777621"/>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1273199" y="2056378"/>
            <a:ext cx="3213053" cy="585793"/>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7BFF81C-1FCB-4DBA-8044-F1A0FCFD45A6}" type="datetime1">
              <a:rPr lang="en-US" smtClean="0"/>
              <a:t>9/3/2024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6969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092B3-2D87-4CDF-B84B-C46E5F5D31F7}"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8495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7695" y="442812"/>
            <a:ext cx="613457" cy="23544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53981" y="442812"/>
            <a:ext cx="2928141" cy="23544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69E57-47B1-47B0-B526-3153E4B1E729}"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11688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7773D-8987-489A-A650-3D6F7D5C7C38}" type="datetime1">
              <a:rPr lang="en-US" smtClean="0"/>
              <a:t>9/3/2024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09882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755932" y="1127628"/>
            <a:ext cx="4247594" cy="777621"/>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73199" y="2056340"/>
            <a:ext cx="3213053" cy="597693"/>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E150C1-1D78-4D80-810D-E9E86F6E88AB}" type="datetime1">
              <a:rPr lang="en-US" smtClean="0"/>
              <a:t>9/3/2024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0213367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7288" y="1246356"/>
            <a:ext cx="2017968" cy="1465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94196" y="1246356"/>
            <a:ext cx="2017248" cy="1465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9E9CBD8-1588-4B6B-B74D-87480DDE94C0}" type="datetime1">
              <a:rPr lang="en-US" smtClean="0"/>
              <a:t>9/3/2024</a:t>
            </a:fld>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22205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8010" y="1092993"/>
            <a:ext cx="2017248" cy="332649"/>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48010" y="1485042"/>
            <a:ext cx="2017248" cy="1226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994195" y="1485042"/>
            <a:ext cx="2009329" cy="122685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994197" y="1092993"/>
            <a:ext cx="2017248" cy="332649"/>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A543EDD-D0D2-447F-B24F-3717AF4B109D}" type="datetime1">
              <a:rPr lang="en-US" smtClean="0"/>
              <a:pPr/>
              <a:t>9/3/2024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921158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01A64-483B-4532-94FB-D8F90CB6DEE0}" type="datetime1">
              <a:rPr lang="en-US" smtClean="0"/>
              <a:t>9/3/2024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53159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FB39-20FB-4E2E-B861-45B709B9C3C5}" type="datetime1">
              <a:rPr lang="en-US" smtClean="0"/>
              <a:t>9/3/2024</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7432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879725" cy="3240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80124" y="1060108"/>
            <a:ext cx="2119477" cy="539305"/>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3182099" y="380173"/>
            <a:ext cx="2274984" cy="2479747"/>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6993" y="1677174"/>
            <a:ext cx="1792628" cy="103658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C48AC19-8BD6-476C-9770-8884373BCF00}" type="datetime1">
              <a:rPr lang="en-US" smtClean="0"/>
              <a:t>9/3/2024</a:t>
            </a:fld>
            <a:endParaRPr lang="en-US"/>
          </a:p>
        </p:txBody>
      </p:sp>
      <p:sp>
        <p:nvSpPr>
          <p:cNvPr id="10" name="Footer Placeholder 9"/>
          <p:cNvSpPr>
            <a:spLocks noGrp="1"/>
          </p:cNvSpPr>
          <p:nvPr>
            <p:ph type="ftr" sz="quarter" idx="11"/>
          </p:nvPr>
        </p:nvSpPr>
        <p:spPr>
          <a:xfrm>
            <a:off x="380124" y="2946320"/>
            <a:ext cx="2420933" cy="151204"/>
          </a:xfrm>
        </p:spPr>
        <p:txBody>
          <a:bodyPr/>
          <a:lstStyle>
            <a:lvl1pPr>
              <a:defRPr>
                <a:solidFill>
                  <a:srgbClr val="FFFFFF">
                    <a:alpha val="70000"/>
                  </a:srgbClr>
                </a:solidFill>
              </a:defRPr>
            </a:lvl1p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78605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2879725" cy="3240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81945" y="1060107"/>
            <a:ext cx="2123418" cy="536065"/>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879725" y="0"/>
            <a:ext cx="2882605" cy="3240088"/>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26993" y="1677175"/>
            <a:ext cx="1792628" cy="103658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3F68C53-8AD1-4F09-9486-FB3406B99CFA}" type="datetime1">
              <a:rPr lang="en-US" smtClean="0"/>
              <a:t>9/3/2024</a:t>
            </a:fld>
            <a:endParaRPr lang="en-US" dirty="0"/>
          </a:p>
        </p:txBody>
      </p:sp>
      <p:sp>
        <p:nvSpPr>
          <p:cNvPr id="9" name="Footer Placeholder 8"/>
          <p:cNvSpPr>
            <a:spLocks noGrp="1"/>
          </p:cNvSpPr>
          <p:nvPr>
            <p:ph type="ftr" sz="quarter" idx="11"/>
          </p:nvPr>
        </p:nvSpPr>
        <p:spPr>
          <a:xfrm>
            <a:off x="380124" y="2946320"/>
            <a:ext cx="2420933" cy="151204"/>
          </a:xfrm>
        </p:spPr>
        <p:txBody>
          <a:bodyPr/>
          <a:lstStyle>
            <a:lvl1pPr>
              <a:defRPr>
                <a:solidFill>
                  <a:srgbClr val="FFFFFF">
                    <a:alpha val="70000"/>
                  </a:srgbClr>
                </a:solidFill>
              </a:defRPr>
            </a:lvl1p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3183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053980" y="455775"/>
            <a:ext cx="3651492" cy="561615"/>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3980" y="1246354"/>
            <a:ext cx="3651492" cy="1465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94811" y="2947552"/>
            <a:ext cx="1300857" cy="153060"/>
          </a:xfrm>
          <a:prstGeom prst="rect">
            <a:avLst/>
          </a:prstGeom>
        </p:spPr>
        <p:txBody>
          <a:bodyPr vert="horz" lIns="91440" tIns="45720" rIns="91440" bIns="45720" rtlCol="0" anchor="ctr"/>
          <a:lstStyle>
            <a:lvl1pPr algn="r">
              <a:defRPr sz="1050">
                <a:solidFill>
                  <a:schemeClr val="tx1">
                    <a:alpha val="70000"/>
                  </a:schemeClr>
                </a:solidFill>
              </a:defRPr>
            </a:lvl1pPr>
          </a:lstStyle>
          <a:p>
            <a:fld id="{BA543EDD-D0D2-447F-B24F-3717AF4B109D}" type="datetime1">
              <a:rPr lang="en-US" smtClean="0"/>
              <a:pPr/>
              <a:t>9/3/2024</a:t>
            </a:fld>
            <a:endParaRPr lang="en-US" dirty="0"/>
          </a:p>
        </p:txBody>
      </p:sp>
      <p:sp>
        <p:nvSpPr>
          <p:cNvPr id="5" name="Footer Placeholder 4"/>
          <p:cNvSpPr>
            <a:spLocks noGrp="1"/>
          </p:cNvSpPr>
          <p:nvPr>
            <p:ph type="ftr" sz="quarter" idx="3"/>
          </p:nvPr>
        </p:nvSpPr>
        <p:spPr>
          <a:xfrm>
            <a:off x="755930" y="2946320"/>
            <a:ext cx="2787697" cy="151204"/>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5082473" y="2937682"/>
            <a:ext cx="172784" cy="172805"/>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1032408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hyperlink" Target="https://app.powerbi.com/groups/me/reports/3b4713b0-00cb-4aec-b1fd-efdba6af8f1a/92e35d1c8f784331c075?experience=power-bi"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mckinsey.com/industries/automotive-and-assembly/our-insights/consumers-are-driving-the-transition-to-electric-cars-in-india" TargetMode="External"/><Relationship Id="rId3" Type="http://schemas.openxmlformats.org/officeDocument/2006/relationships/hyperlink" Target="https://www.statista.com/statistics/1482137/india-leading-reasons-to-purchase-electric-vehicle/" TargetMode="External"/><Relationship Id="rId7" Type="http://schemas.openxmlformats.org/officeDocument/2006/relationships/hyperlink" Target="https://zecat.in/statewise-ev-subsidy-in-india-fully-explained-2023/" TargetMode="External"/><Relationship Id="rId12" Type="http://schemas.openxmlformats.org/officeDocument/2006/relationships/hyperlink" Target="https://allindiaev.com/what-are-ev-business-opportunities-in-india/" TargetMode="External"/><Relationship Id="rId2" Type="http://schemas.openxmlformats.org/officeDocument/2006/relationships/hyperlink" Target="https://futuretransport-news.com/10-convincing-reasons-why-electric-vehicles-lead-the-way/" TargetMode="External"/><Relationship Id="rId1" Type="http://schemas.openxmlformats.org/officeDocument/2006/relationships/slideLayout" Target="../slideLayouts/slideLayout6.xml"/><Relationship Id="rId6" Type="http://schemas.openxmlformats.org/officeDocument/2006/relationships/hyperlink" Target="https://theicct.org/publication/electric-vehicle-demand-incentives-in-india-the-fame-ii-scheme-and-considerations-for-a-potential-next-phase-june24/" TargetMode="External"/><Relationship Id="rId11" Type="http://schemas.openxmlformats.org/officeDocument/2006/relationships/hyperlink" Target="https://www.linkedin.com/pulse/overcoming-obstacles-top-10-challenges-facing-india-rahul-vashisht/" TargetMode="External"/><Relationship Id="rId5" Type="http://schemas.openxmlformats.org/officeDocument/2006/relationships/hyperlink" Target="https://e-vehicleinfo.com/ev-policies-and-subsidies-of-13-states-of-india/" TargetMode="External"/><Relationship Id="rId10" Type="http://schemas.openxmlformats.org/officeDocument/2006/relationships/hyperlink" Target="https://diyguru.org/term/what-are-ev-business-opportunities-in-india/" TargetMode="External"/><Relationship Id="rId4" Type="http://schemas.openxmlformats.org/officeDocument/2006/relationships/hyperlink" Target="https://www.telematicswire.net/fame-ii-scheme-extended-to-july-31-2024/" TargetMode="External"/><Relationship Id="rId9" Type="http://schemas.openxmlformats.org/officeDocument/2006/relationships/hyperlink" Target="https://www.tataaig.com/knowledge-center/car-insurance/subsidy-for-electric-vehicl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303B4A-7C78-BAE2-EAE6-3ADAD67C40EB}"/>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backgroundRemoval t="9609" b="89680" l="1475" r="97185">
                        <a14:foregroundMark x1="94370" y1="69395" x2="94370" y2="69395"/>
                        <a14:foregroundMark x1="97721" y1="73665" x2="97721" y2="73665"/>
                        <a14:foregroundMark x1="95174" y1="84342" x2="95174" y2="84342"/>
                        <a14:foregroundMark x1="95979" y1="83274" x2="95979" y2="83274"/>
                        <a14:foregroundMark x1="96247" y1="83986" x2="96247" y2="83986"/>
                        <a14:foregroundMark x1="93700" y1="83630" x2="93700" y2="83630"/>
                        <a14:foregroundMark x1="80027" y1="78292" x2="80027" y2="78292"/>
                        <a14:foregroundMark x1="82306" y1="82918" x2="82306" y2="82918"/>
                        <a14:foregroundMark x1="81501" y1="86833" x2="81501" y2="86833"/>
                        <a14:foregroundMark x1="80161" y1="84698" x2="80161" y2="84698"/>
                        <a14:foregroundMark x1="80563" y1="86833" x2="80563" y2="86833"/>
                        <a14:foregroundMark x1="79893" y1="85409" x2="79893" y2="85409"/>
                        <a14:foregroundMark x1="79759" y1="83630" x2="79759" y2="83630"/>
                        <a14:foregroundMark x1="79357" y1="82918" x2="79357" y2="82918"/>
                        <a14:foregroundMark x1="79625" y1="84342" x2="79625" y2="84342"/>
                        <a14:foregroundMark x1="79357" y1="84342" x2="79357" y2="84342"/>
                        <a14:foregroundMark x1="79223" y1="82206" x2="79223" y2="82206"/>
                        <a14:foregroundMark x1="79223" y1="84342" x2="79223" y2="84342"/>
                        <a14:foregroundMark x1="69169" y1="77936" x2="69169" y2="77936"/>
                        <a14:foregroundMark x1="67560" y1="70819" x2="67560" y2="70819"/>
                        <a14:foregroundMark x1="67694" y1="74021" x2="67694" y2="74021"/>
                        <a14:foregroundMark x1="68633" y1="77224" x2="68633" y2="77224"/>
                        <a14:foregroundMark x1="69437" y1="80427" x2="69437" y2="80427"/>
                        <a14:foregroundMark x1="70241" y1="81139" x2="70241" y2="81139"/>
                        <a14:foregroundMark x1="70241" y1="82918" x2="70241" y2="82918"/>
                        <a14:foregroundMark x1="71180" y1="80071" x2="71180" y2="80071"/>
                        <a14:foregroundMark x1="70777" y1="81851" x2="70777" y2="81851"/>
                        <a14:foregroundMark x1="68365" y1="82206" x2="68365" y2="82206"/>
                        <a14:foregroundMark x1="68767" y1="83274" x2="68767" y2="83274"/>
                        <a14:foregroundMark x1="69571" y1="83274" x2="69571" y2="83274"/>
                        <a14:foregroundMark x1="70777" y1="82206" x2="70777" y2="82206"/>
                        <a14:foregroundMark x1="69571" y1="83986" x2="69571" y2="83986"/>
                        <a14:foregroundMark x1="71314" y1="82206" x2="71314" y2="82206"/>
                        <a14:foregroundMark x1="71180" y1="82206" x2="71180" y2="82206"/>
                        <a14:foregroundMark x1="71448" y1="83630" x2="71448" y2="83630"/>
                        <a14:foregroundMark x1="68231" y1="80783" x2="68231" y2="80783"/>
                        <a14:foregroundMark x1="68633" y1="83986" x2="68633" y2="83986"/>
                        <a14:foregroundMark x1="68767" y1="81495" x2="68767" y2="81495"/>
                        <a14:foregroundMark x1="68097" y1="79359" x2="68097" y2="79359"/>
                        <a14:foregroundMark x1="68231" y1="80783" x2="68231" y2="80783"/>
                        <a14:foregroundMark x1="68231" y1="79359" x2="67962" y2="79359"/>
                        <a14:foregroundMark x1="67962" y1="81139" x2="67962" y2="81139"/>
                        <a14:foregroundMark x1="68231" y1="83630" x2="68231" y2="83630"/>
                        <a14:foregroundMark x1="67962" y1="81495" x2="67962" y2="81495"/>
                        <a14:foregroundMark x1="67828" y1="81495" x2="67828" y2="81495"/>
                        <a14:foregroundMark x1="67828" y1="82206" x2="67828" y2="82206"/>
                        <a14:foregroundMark x1="67828" y1="77224" x2="67828" y2="77224"/>
                        <a14:foregroundMark x1="67828" y1="78648" x2="67828" y2="78648"/>
                        <a14:foregroundMark x1="67694" y1="76512" x2="67694" y2="76512"/>
                        <a14:foregroundMark x1="8043" y1="61922" x2="8043" y2="61922"/>
                        <a14:foregroundMark x1="5094" y1="75445" x2="5094" y2="75445"/>
                        <a14:foregroundMark x1="4424" y1="85765" x2="4424" y2="85765"/>
                        <a14:foregroundMark x1="21448" y1="62278" x2="21448" y2="62278"/>
                        <a14:foregroundMark x1="19169" y1="60498" x2="19169" y2="60498"/>
                        <a14:foregroundMark x1="19973" y1="59431" x2="19973" y2="59431"/>
                        <a14:foregroundMark x1="14075" y1="68327" x2="14075" y2="68327"/>
                        <a14:foregroundMark x1="22520" y1="77936" x2="22520" y2="77936"/>
                        <a14:foregroundMark x1="21582" y1="75089" x2="21582" y2="75089"/>
                        <a14:foregroundMark x1="18901" y1="80071" x2="18901" y2="80071"/>
                        <a14:foregroundMark x1="17694" y1="81139" x2="17694" y2="81139"/>
                        <a14:foregroundMark x1="32172" y1="60854" x2="32172" y2="60854"/>
                        <a14:foregroundMark x1="62735" y1="60142" x2="62735" y2="60142"/>
                        <a14:foregroundMark x1="3083" y1="84342" x2="3083" y2="84342"/>
                        <a14:foregroundMark x1="4960" y1="86477" x2="4960" y2="86477"/>
                        <a14:foregroundMark x1="5764" y1="85053" x2="6166" y2="84342"/>
                        <a14:foregroundMark x1="6971" y1="78648" x2="6971" y2="78648"/>
                        <a14:foregroundMark x1="6971" y1="78648" x2="6971" y2="78648"/>
                        <a14:foregroundMark x1="5764" y1="84698" x2="5764" y2="84698"/>
                        <a14:foregroundMark x1="21850" y1="83986" x2="21850" y2="83986"/>
                        <a14:foregroundMark x1="24397" y1="82206" x2="24397" y2="82206"/>
                        <a14:foregroundMark x1="24531" y1="82918" x2="24263" y2="83630"/>
                        <a14:foregroundMark x1="22520" y1="86121" x2="22520" y2="86121"/>
                        <a14:foregroundMark x1="23190" y1="56940" x2="23190" y2="56940"/>
                        <a14:foregroundMark x1="14745" y1="61566" x2="14745" y2="61566"/>
                        <a14:foregroundMark x1="25469" y1="61922" x2="25469" y2="61922"/>
                        <a14:foregroundMark x1="23324" y1="86121" x2="23324" y2="86121"/>
                        <a14:foregroundMark x1="25201" y1="74021" x2="25201" y2="74021"/>
                        <a14:foregroundMark x1="25335" y1="76512" x2="25335" y2="76512"/>
                        <a14:foregroundMark x1="24799" y1="81139" x2="24799" y2="81139"/>
                        <a14:foregroundMark x1="23861" y1="84698" x2="23861" y2="84698"/>
                        <a14:foregroundMark x1="23324" y1="85765" x2="24531" y2="78292"/>
                        <a14:foregroundMark x1="7105" y1="42349" x2="7105" y2="42349"/>
                        <a14:foregroundMark x1="13941" y1="41637" x2="13941" y2="41637"/>
                        <a14:foregroundMark x1="12869" y1="48399" x2="12869" y2="48399"/>
                        <a14:foregroundMark x1="12064" y1="49110" x2="12064" y2="49110"/>
                        <a14:foregroundMark x1="13271" y1="49110" x2="13271" y2="49110"/>
                        <a14:foregroundMark x1="12466" y1="46263" x2="12466" y2="46263"/>
                        <a14:foregroundMark x1="26005" y1="76157" x2="26005" y2="76157"/>
                        <a14:foregroundMark x1="20509" y1="84342" x2="20509" y2="84342"/>
                        <a14:foregroundMark x1="21180" y1="84698" x2="21180" y2="84698"/>
                        <a14:foregroundMark x1="21314" y1="86477" x2="21314" y2="86477"/>
                        <a14:foregroundMark x1="20777" y1="85765" x2="20777" y2="85765"/>
                        <a14:foregroundMark x1="22520" y1="86833" x2="22520" y2="86833"/>
                        <a14:foregroundMark x1="23190" y1="86121" x2="23190" y2="86121"/>
                        <a14:foregroundMark x1="23861" y1="85409" x2="23861" y2="85409"/>
                        <a14:foregroundMark x1="24665" y1="83986" x2="24665" y2="83986"/>
                        <a14:foregroundMark x1="23458" y1="86121" x2="23190" y2="86477"/>
                        <a14:foregroundMark x1="22922" y1="87189" x2="22922" y2="87189"/>
                        <a14:foregroundMark x1="23995" y1="85409" x2="23995" y2="85409"/>
                        <a14:foregroundMark x1="24665" y1="84342" x2="24665" y2="84342"/>
                        <a14:foregroundMark x1="16890" y1="81495" x2="16890" y2="81495"/>
                        <a14:foregroundMark x1="16220" y1="81851" x2="16220" y2="81851"/>
                        <a14:foregroundMark x1="15282" y1="82562" x2="15282" y2="82562"/>
                        <a14:foregroundMark x1="8311" y1="78292" x2="8311" y2="78292"/>
                        <a14:foregroundMark x1="2949" y1="72954" x2="2949" y2="72954"/>
                        <a14:foregroundMark x1="2279" y1="78648" x2="2279" y2="78648"/>
                        <a14:foregroundMark x1="2547" y1="72954" x2="2547" y2="72954"/>
                        <a14:foregroundMark x1="2413" y1="71174" x2="2413" y2="71174"/>
                        <a14:foregroundMark x1="2011" y1="70819" x2="2011" y2="70819"/>
                        <a14:foregroundMark x1="1877" y1="73310" x2="1877" y2="74021"/>
                        <a14:foregroundMark x1="2011" y1="79715" x2="2011" y2="79715"/>
                        <a14:foregroundMark x1="2145" y1="76868" x2="2145" y2="76868"/>
                        <a14:foregroundMark x1="1475" y1="77936" x2="1475" y2="77936"/>
                        <a14:foregroundMark x1="2279" y1="83986" x2="2279" y2="83986"/>
                        <a14:foregroundMark x1="2413" y1="79715" x2="3619" y2="80783"/>
                        <a14:foregroundMark x1="8311" y1="80783" x2="8311" y2="80783"/>
                        <a14:foregroundMark x1="7239" y1="81495" x2="7239" y2="81495"/>
                        <a14:foregroundMark x1="6702" y1="83630" x2="2279" y2="76868"/>
                        <a14:foregroundMark x1="24933" y1="68327" x2="24263" y2="83630"/>
                        <a14:backgroundMark x1="1577" y1="79715" x2="1735" y2="81964"/>
                        <a14:backgroundMark x1="1502" y1="78648" x2="1577" y2="79715"/>
                        <a14:backgroundMark x1="1452" y1="77936" x2="1502" y2="78648"/>
                        <a14:backgroundMark x1="1377" y1="76868" x2="1452" y2="77936"/>
                        <a14:backgroundMark x1="1178" y1="74021" x2="1377" y2="76868"/>
                        <a14:backgroundMark x1="1103" y1="72954" x2="1128" y2="73310"/>
                        <a14:backgroundMark x1="978" y1="71174" x2="1103" y2="72954"/>
                        <a14:backgroundMark x1="953" y1="70819" x2="978" y2="71174"/>
                        <a14:backgroundMark x1="804" y1="68683" x2="953" y2="70819"/>
                      </a14:backgroundRemoval>
                    </a14:imgEffect>
                  </a14:imgLayer>
                </a14:imgProps>
              </a:ext>
            </a:extLst>
          </a:blip>
          <a:stretch>
            <a:fillRect/>
          </a:stretch>
        </p:blipFill>
        <p:spPr>
          <a:xfrm>
            <a:off x="1265391" y="771872"/>
            <a:ext cx="3074670" cy="1156019"/>
          </a:xfrm>
          <a:prstGeom prst="rect">
            <a:avLst/>
          </a:prstGeom>
        </p:spPr>
      </p:pic>
      <p:sp>
        <p:nvSpPr>
          <p:cNvPr id="23" name="TextBox 22">
            <a:extLst>
              <a:ext uri="{FF2B5EF4-FFF2-40B4-BE49-F238E27FC236}">
                <a16:creationId xmlns:a16="http://schemas.microsoft.com/office/drawing/2014/main" id="{1D0ED435-D07D-F6EE-FD29-622FF6BD069C}"/>
              </a:ext>
            </a:extLst>
          </p:cNvPr>
          <p:cNvSpPr txBox="1"/>
          <p:nvPr/>
        </p:nvSpPr>
        <p:spPr bwMode="black">
          <a:xfrm>
            <a:off x="726604" y="1042034"/>
            <a:ext cx="4152245" cy="785209"/>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rmAutofit fontScale="47500" lnSpcReduction="20000"/>
          </a:bodyPr>
          <a:lstStyle/>
          <a:p>
            <a:pPr algn="ctr" defTabSz="914400">
              <a:lnSpc>
                <a:spcPct val="120000"/>
              </a:lnSpc>
              <a:spcBef>
                <a:spcPct val="0"/>
              </a:spcBef>
              <a:spcAft>
                <a:spcPts val="600"/>
              </a:spcAft>
            </a:pPr>
            <a:r>
              <a:rPr lang="en-US" sz="2800" b="1" cap="all" spc="200" dirty="0">
                <a:solidFill>
                  <a:srgbClr val="FFFFFF"/>
                </a:solidFill>
                <a:latin typeface="+mj-lt"/>
                <a:ea typeface="+mj-ea"/>
                <a:cs typeface="+mj-cs"/>
              </a:rPr>
              <a:t>Electronic vehicle analysis</a:t>
            </a:r>
          </a:p>
        </p:txBody>
      </p:sp>
      <p:sp>
        <p:nvSpPr>
          <p:cNvPr id="24" name="TextBox 23">
            <a:extLst>
              <a:ext uri="{FF2B5EF4-FFF2-40B4-BE49-F238E27FC236}">
                <a16:creationId xmlns:a16="http://schemas.microsoft.com/office/drawing/2014/main" id="{CAE122F2-9BA1-1E38-DDEE-0A982B233980}"/>
              </a:ext>
            </a:extLst>
          </p:cNvPr>
          <p:cNvSpPr txBox="1"/>
          <p:nvPr/>
        </p:nvSpPr>
        <p:spPr bwMode="black">
          <a:xfrm>
            <a:off x="1804179" y="1890206"/>
            <a:ext cx="3074670" cy="453390"/>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r" defTabSz="914400">
              <a:lnSpc>
                <a:spcPct val="90000"/>
              </a:lnSpc>
              <a:spcBef>
                <a:spcPct val="0"/>
              </a:spcBef>
              <a:spcAft>
                <a:spcPts val="600"/>
              </a:spcAft>
            </a:pPr>
            <a:r>
              <a:rPr lang="en-US" sz="1000" cap="all" spc="200" dirty="0">
                <a:solidFill>
                  <a:srgbClr val="FFFFFF"/>
                </a:solidFill>
                <a:latin typeface="+mj-lt"/>
                <a:ea typeface="+mj-ea"/>
                <a:cs typeface="+mj-cs"/>
              </a:rPr>
              <a:t>-by Shreyash Subhash Hiwale</a:t>
            </a:r>
          </a:p>
        </p:txBody>
      </p:sp>
    </p:spTree>
    <p:extLst>
      <p:ext uri="{BB962C8B-B14F-4D97-AF65-F5344CB8AC3E}">
        <p14:creationId xmlns:p14="http://schemas.microsoft.com/office/powerpoint/2010/main" val="31974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1227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Q5. How do the EV sales and penetration rates in Delhi compare to Karnataka for 2024?</a:t>
            </a:r>
          </a:p>
        </p:txBody>
      </p:sp>
      <p:pic>
        <p:nvPicPr>
          <p:cNvPr id="5122" name="Picture 2">
            <a:extLst>
              <a:ext uri="{FF2B5EF4-FFF2-40B4-BE49-F238E27FC236}">
                <a16:creationId xmlns:a16="http://schemas.microsoft.com/office/drawing/2014/main" id="{B82599E0-D58F-F10D-C840-5575C0C81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 y="1059179"/>
            <a:ext cx="2823210" cy="15506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B803A6-34BD-0090-9508-0D04B869D10B}"/>
              </a:ext>
            </a:extLst>
          </p:cNvPr>
          <p:cNvSpPr txBox="1"/>
          <p:nvPr/>
        </p:nvSpPr>
        <p:spPr bwMode="black">
          <a:xfrm>
            <a:off x="3006417" y="966247"/>
            <a:ext cx="2640002" cy="1902868"/>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marL="171450" indent="-171450" defTabSz="914400">
              <a:lnSpc>
                <a:spcPct val="90000"/>
              </a:lnSpc>
              <a:spcBef>
                <a:spcPct val="0"/>
              </a:spcBef>
              <a:spcAft>
                <a:spcPts val="600"/>
              </a:spcAft>
              <a:buFont typeface="Arial" panose="020B0604020202020204" pitchFamily="34" charset="0"/>
              <a:buChar char="•"/>
            </a:pPr>
            <a:r>
              <a:rPr lang="en-US" sz="1100" dirty="0">
                <a:solidFill>
                  <a:schemeClr val="bg1"/>
                </a:solidFill>
              </a:rPr>
              <a:t>Karnataka has nearly 4 times the sales of </a:t>
            </a:r>
            <a:r>
              <a:rPr lang="en-US" sz="1100" dirty="0" err="1">
                <a:solidFill>
                  <a:schemeClr val="bg1"/>
                </a:solidFill>
              </a:rPr>
              <a:t>Evs</a:t>
            </a:r>
            <a:r>
              <a:rPr lang="en-US" sz="1100" dirty="0">
                <a:solidFill>
                  <a:schemeClr val="bg1"/>
                </a:solidFill>
              </a:rPr>
              <a:t> compared to Delhi</a:t>
            </a:r>
          </a:p>
          <a:p>
            <a:pPr marL="171450" indent="-171450" defTabSz="914400">
              <a:lnSpc>
                <a:spcPct val="90000"/>
              </a:lnSpc>
              <a:spcBef>
                <a:spcPct val="0"/>
              </a:spcBef>
              <a:spcAft>
                <a:spcPts val="600"/>
              </a:spcAft>
              <a:buFont typeface="Arial" panose="020B0604020202020204" pitchFamily="34" charset="0"/>
              <a:buChar char="•"/>
            </a:pPr>
            <a:r>
              <a:rPr lang="en-US" sz="1100" dirty="0">
                <a:solidFill>
                  <a:schemeClr val="bg1"/>
                </a:solidFill>
              </a:rPr>
              <a:t>Even though the difference in the sales of </a:t>
            </a:r>
            <a:r>
              <a:rPr lang="en-US" sz="1100" dirty="0" err="1">
                <a:solidFill>
                  <a:schemeClr val="bg1"/>
                </a:solidFill>
              </a:rPr>
              <a:t>Evs</a:t>
            </a:r>
            <a:r>
              <a:rPr lang="en-US" sz="1100" dirty="0">
                <a:solidFill>
                  <a:schemeClr val="bg1"/>
                </a:solidFill>
              </a:rPr>
              <a:t> Delhi is not far behind Karnataka in terms of penetration rate  </a:t>
            </a:r>
          </a:p>
          <a:p>
            <a:pPr marL="171450" indent="-171450" defTabSz="914400">
              <a:lnSpc>
                <a:spcPct val="90000"/>
              </a:lnSpc>
              <a:spcBef>
                <a:spcPct val="0"/>
              </a:spcBef>
              <a:spcAft>
                <a:spcPts val="600"/>
              </a:spcAft>
              <a:buFont typeface="Arial" panose="020B0604020202020204" pitchFamily="34" charset="0"/>
              <a:buChar char="•"/>
            </a:pPr>
            <a:r>
              <a:rPr lang="en-US" sz="1100" dirty="0">
                <a:solidFill>
                  <a:schemeClr val="bg1"/>
                </a:solidFill>
              </a:rPr>
              <a:t>This suggests that people of Delhi are adopting </a:t>
            </a:r>
            <a:r>
              <a:rPr lang="en-US" sz="1100" dirty="0" err="1">
                <a:solidFill>
                  <a:schemeClr val="bg1"/>
                </a:solidFill>
              </a:rPr>
              <a:t>Evs</a:t>
            </a:r>
            <a:r>
              <a:rPr lang="en-US" sz="1100" dirty="0">
                <a:solidFill>
                  <a:schemeClr val="bg1"/>
                </a:solidFill>
              </a:rPr>
              <a:t> more than people of Karnataka</a:t>
            </a:r>
          </a:p>
        </p:txBody>
      </p:sp>
      <p:sp>
        <p:nvSpPr>
          <p:cNvPr id="3" name="TextBox 2">
            <a:extLst>
              <a:ext uri="{FF2B5EF4-FFF2-40B4-BE49-F238E27FC236}">
                <a16:creationId xmlns:a16="http://schemas.microsoft.com/office/drawing/2014/main" id="{28EEEDEE-CAEF-7E12-8A02-C56A3CEDCB9E}"/>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Tree>
    <p:extLst>
      <p:ext uri="{BB962C8B-B14F-4D97-AF65-F5344CB8AC3E}">
        <p14:creationId xmlns:p14="http://schemas.microsoft.com/office/powerpoint/2010/main" val="42730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Q6. List down the compounded annual growth rate (CAGR) in 4-wheeler units for the top 5 makers from 2022 to 2024.</a:t>
            </a:r>
          </a:p>
        </p:txBody>
      </p:sp>
      <p:graphicFrame>
        <p:nvGraphicFramePr>
          <p:cNvPr id="3" name="Table 2">
            <a:extLst>
              <a:ext uri="{FF2B5EF4-FFF2-40B4-BE49-F238E27FC236}">
                <a16:creationId xmlns:a16="http://schemas.microsoft.com/office/drawing/2014/main" id="{4810DD4D-A6B8-9594-3926-85C117CE79E5}"/>
              </a:ext>
            </a:extLst>
          </p:cNvPr>
          <p:cNvGraphicFramePr>
            <a:graphicFrameLocks noGrp="1"/>
          </p:cNvGraphicFramePr>
          <p:nvPr>
            <p:extLst>
              <p:ext uri="{D42A27DB-BD31-4B8C-83A1-F6EECF244321}">
                <p14:modId xmlns:p14="http://schemas.microsoft.com/office/powerpoint/2010/main" val="4176235168"/>
              </p:ext>
            </p:extLst>
          </p:nvPr>
        </p:nvGraphicFramePr>
        <p:xfrm>
          <a:off x="102870" y="1024084"/>
          <a:ext cx="2244090" cy="1951525"/>
        </p:xfrm>
        <a:graphic>
          <a:graphicData uri="http://schemas.openxmlformats.org/drawingml/2006/table">
            <a:tbl>
              <a:tblPr/>
              <a:tblGrid>
                <a:gridCol w="521970">
                  <a:extLst>
                    <a:ext uri="{9D8B030D-6E8A-4147-A177-3AD203B41FA5}">
                      <a16:colId xmlns:a16="http://schemas.microsoft.com/office/drawing/2014/main" val="2750571435"/>
                    </a:ext>
                  </a:extLst>
                </a:gridCol>
                <a:gridCol w="375666">
                  <a:extLst>
                    <a:ext uri="{9D8B030D-6E8A-4147-A177-3AD203B41FA5}">
                      <a16:colId xmlns:a16="http://schemas.microsoft.com/office/drawing/2014/main" val="2082731045"/>
                    </a:ext>
                  </a:extLst>
                </a:gridCol>
                <a:gridCol w="448818">
                  <a:extLst>
                    <a:ext uri="{9D8B030D-6E8A-4147-A177-3AD203B41FA5}">
                      <a16:colId xmlns:a16="http://schemas.microsoft.com/office/drawing/2014/main" val="2240245497"/>
                    </a:ext>
                  </a:extLst>
                </a:gridCol>
                <a:gridCol w="448818">
                  <a:extLst>
                    <a:ext uri="{9D8B030D-6E8A-4147-A177-3AD203B41FA5}">
                      <a16:colId xmlns:a16="http://schemas.microsoft.com/office/drawing/2014/main" val="506073214"/>
                    </a:ext>
                  </a:extLst>
                </a:gridCol>
                <a:gridCol w="448818">
                  <a:extLst>
                    <a:ext uri="{9D8B030D-6E8A-4147-A177-3AD203B41FA5}">
                      <a16:colId xmlns:a16="http://schemas.microsoft.com/office/drawing/2014/main" val="2973003873"/>
                    </a:ext>
                  </a:extLst>
                </a:gridCol>
              </a:tblGrid>
              <a:tr h="282830">
                <a:tc>
                  <a:txBody>
                    <a:bodyPr/>
                    <a:lstStyle/>
                    <a:p>
                      <a:pPr algn="l" fontAlgn="ctr"/>
                      <a:r>
                        <a:rPr lang="en-IN" sz="700" b="1" dirty="0">
                          <a:solidFill>
                            <a:schemeClr val="bg1"/>
                          </a:solidFill>
                          <a:effectLst/>
                        </a:rPr>
                        <a:t>Maker</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b="1" dirty="0">
                          <a:solidFill>
                            <a:schemeClr val="bg1"/>
                          </a:solidFill>
                          <a:effectLst/>
                        </a:rPr>
                        <a:t>2022</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b="1" dirty="0">
                          <a:solidFill>
                            <a:schemeClr val="bg1"/>
                          </a:solidFill>
                          <a:effectLst/>
                        </a:rPr>
                        <a:t>2023</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b="1" dirty="0">
                          <a:solidFill>
                            <a:schemeClr val="bg1"/>
                          </a:solidFill>
                          <a:effectLst/>
                        </a:rPr>
                        <a:t>2024</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b="1" dirty="0">
                          <a:solidFill>
                            <a:schemeClr val="bg1"/>
                          </a:solidFill>
                          <a:effectLst/>
                        </a:rPr>
                        <a:t>CAGR</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6395697"/>
                  </a:ext>
                </a:extLst>
              </a:tr>
              <a:tr h="282830">
                <a:tc>
                  <a:txBody>
                    <a:bodyPr/>
                    <a:lstStyle/>
                    <a:p>
                      <a:pPr algn="l" fontAlgn="ctr"/>
                      <a:r>
                        <a:rPr lang="en-IN" sz="700" b="0" dirty="0">
                          <a:solidFill>
                            <a:schemeClr val="bg1"/>
                          </a:solidFill>
                          <a:effectLst/>
                        </a:rPr>
                        <a:t>BYD India</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dirty="0">
                          <a:solidFill>
                            <a:srgbClr val="000000"/>
                          </a:solidFill>
                          <a:effectLst/>
                          <a:highlight>
                            <a:srgbClr val="FFF7FB"/>
                          </a:highlight>
                        </a:rPr>
                        <a:t>33</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tc>
                  <a:txBody>
                    <a:bodyPr/>
                    <a:lstStyle/>
                    <a:p>
                      <a:pPr algn="ctr" fontAlgn="ctr"/>
                      <a:r>
                        <a:rPr lang="en-IN" sz="700" dirty="0">
                          <a:ln>
                            <a:noFill/>
                          </a:ln>
                          <a:solidFill>
                            <a:schemeClr val="tx1"/>
                          </a:solidFill>
                          <a:effectLst/>
                          <a:highlight>
                            <a:srgbClr val="FDF5FA"/>
                          </a:highlight>
                        </a:rPr>
                        <a:t>920</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DF5FA"/>
                    </a:solidFill>
                  </a:tcPr>
                </a:tc>
                <a:tc>
                  <a:txBody>
                    <a:bodyPr/>
                    <a:lstStyle/>
                    <a:p>
                      <a:pPr algn="ctr" fontAlgn="ctr"/>
                      <a:r>
                        <a:rPr lang="en-IN" sz="700">
                          <a:ln>
                            <a:noFill/>
                          </a:ln>
                          <a:solidFill>
                            <a:schemeClr val="tx1"/>
                          </a:solidFill>
                          <a:effectLst/>
                          <a:highlight>
                            <a:srgbClr val="FFF7FB"/>
                          </a:highlight>
                        </a:rPr>
                        <a:t>1466</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tc>
                  <a:txBody>
                    <a:bodyPr/>
                    <a:lstStyle/>
                    <a:p>
                      <a:pPr algn="ctr" fontAlgn="ctr"/>
                      <a:r>
                        <a:rPr lang="en-IN" sz="700" dirty="0">
                          <a:solidFill>
                            <a:srgbClr val="F1F1F1"/>
                          </a:solidFill>
                          <a:effectLst/>
                          <a:highlight>
                            <a:srgbClr val="023858"/>
                          </a:highlight>
                        </a:rPr>
                        <a:t>566.5%</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extLst>
                  <a:ext uri="{0D108BD9-81ED-4DB2-BD59-A6C34878D82A}">
                    <a16:rowId xmlns:a16="http://schemas.microsoft.com/office/drawing/2014/main" val="2950677494"/>
                  </a:ext>
                </a:extLst>
              </a:tr>
              <a:tr h="367678">
                <a:tc>
                  <a:txBody>
                    <a:bodyPr/>
                    <a:lstStyle/>
                    <a:p>
                      <a:pPr algn="l" fontAlgn="ctr"/>
                      <a:r>
                        <a:rPr lang="en-IN" sz="700" b="0">
                          <a:solidFill>
                            <a:schemeClr val="bg1"/>
                          </a:solidFill>
                          <a:effectLst/>
                        </a:rPr>
                        <a:t>Hyundai Motor</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dirty="0">
                          <a:solidFill>
                            <a:srgbClr val="000000"/>
                          </a:solidFill>
                          <a:effectLst/>
                          <a:highlight>
                            <a:srgbClr val="FEF6FB"/>
                          </a:highlight>
                        </a:rPr>
                        <a:t>110</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EF6FB"/>
                    </a:solidFill>
                  </a:tcPr>
                </a:tc>
                <a:tc>
                  <a:txBody>
                    <a:bodyPr/>
                    <a:lstStyle/>
                    <a:p>
                      <a:pPr algn="ctr" fontAlgn="ctr"/>
                      <a:r>
                        <a:rPr lang="en-IN" sz="700" dirty="0">
                          <a:ln>
                            <a:noFill/>
                          </a:ln>
                          <a:solidFill>
                            <a:schemeClr val="tx1"/>
                          </a:solidFill>
                          <a:effectLst/>
                          <a:highlight>
                            <a:srgbClr val="FFF7FB"/>
                          </a:highlight>
                        </a:rPr>
                        <a:t>576</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tc>
                  <a:txBody>
                    <a:bodyPr/>
                    <a:lstStyle/>
                    <a:p>
                      <a:pPr algn="ctr" fontAlgn="ctr"/>
                      <a:r>
                        <a:rPr lang="en-IN" sz="700" dirty="0">
                          <a:ln>
                            <a:noFill/>
                          </a:ln>
                          <a:solidFill>
                            <a:schemeClr val="tx1"/>
                          </a:solidFill>
                          <a:effectLst/>
                          <a:highlight>
                            <a:srgbClr val="FFF7FB"/>
                          </a:highlight>
                        </a:rPr>
                        <a:t>1390</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tc>
                  <a:txBody>
                    <a:bodyPr/>
                    <a:lstStyle/>
                    <a:p>
                      <a:pPr algn="ctr" fontAlgn="ctr"/>
                      <a:r>
                        <a:rPr lang="en-IN" sz="700" dirty="0">
                          <a:solidFill>
                            <a:srgbClr val="000000"/>
                          </a:solidFill>
                          <a:effectLst/>
                          <a:highlight>
                            <a:srgbClr val="B1C2DE"/>
                          </a:highlight>
                        </a:rPr>
                        <a:t>255.47%</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1C2DE"/>
                    </a:solidFill>
                  </a:tcPr>
                </a:tc>
                <a:extLst>
                  <a:ext uri="{0D108BD9-81ED-4DB2-BD59-A6C34878D82A}">
                    <a16:rowId xmlns:a16="http://schemas.microsoft.com/office/drawing/2014/main" val="2581780789"/>
                  </a:ext>
                </a:extLst>
              </a:tr>
              <a:tr h="282830">
                <a:tc>
                  <a:txBody>
                    <a:bodyPr/>
                    <a:lstStyle/>
                    <a:p>
                      <a:pPr algn="l" fontAlgn="ctr"/>
                      <a:r>
                        <a:rPr lang="en-IN" sz="700" b="0">
                          <a:solidFill>
                            <a:schemeClr val="bg1"/>
                          </a:solidFill>
                          <a:effectLst/>
                        </a:rPr>
                        <a:t>MG Motor</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dirty="0">
                          <a:solidFill>
                            <a:srgbClr val="000000"/>
                          </a:solidFill>
                          <a:effectLst/>
                          <a:highlight>
                            <a:srgbClr val="ECE7F2"/>
                          </a:highlight>
                        </a:rPr>
                        <a:t>1647</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E7F2"/>
                    </a:solidFill>
                  </a:tcPr>
                </a:tc>
                <a:tc>
                  <a:txBody>
                    <a:bodyPr/>
                    <a:lstStyle/>
                    <a:p>
                      <a:pPr algn="ctr" fontAlgn="ctr"/>
                      <a:r>
                        <a:rPr lang="en-IN" sz="700" dirty="0">
                          <a:ln>
                            <a:noFill/>
                          </a:ln>
                          <a:solidFill>
                            <a:schemeClr val="tx1"/>
                          </a:solidFill>
                          <a:effectLst/>
                          <a:highlight>
                            <a:srgbClr val="F0EAF4"/>
                          </a:highlight>
                        </a:rPr>
                        <a:t>3277</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EAF4"/>
                    </a:solidFill>
                  </a:tcPr>
                </a:tc>
                <a:tc>
                  <a:txBody>
                    <a:bodyPr/>
                    <a:lstStyle/>
                    <a:p>
                      <a:pPr algn="ctr" fontAlgn="ctr"/>
                      <a:r>
                        <a:rPr lang="en-IN" sz="700" dirty="0">
                          <a:ln>
                            <a:noFill/>
                          </a:ln>
                          <a:solidFill>
                            <a:schemeClr val="tx1"/>
                          </a:solidFill>
                          <a:effectLst/>
                          <a:highlight>
                            <a:srgbClr val="E5E1EF"/>
                          </a:highlight>
                        </a:rPr>
                        <a:t>8829</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5E1EF"/>
                    </a:solidFill>
                  </a:tcPr>
                </a:tc>
                <a:tc>
                  <a:txBody>
                    <a:bodyPr/>
                    <a:lstStyle/>
                    <a:p>
                      <a:pPr algn="ctr" fontAlgn="ctr"/>
                      <a:r>
                        <a:rPr lang="en-IN" sz="700" dirty="0">
                          <a:solidFill>
                            <a:srgbClr val="000000"/>
                          </a:solidFill>
                          <a:effectLst/>
                          <a:highlight>
                            <a:srgbClr val="F4EDF6"/>
                          </a:highlight>
                        </a:rPr>
                        <a:t>131.53%</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4EDF6"/>
                    </a:solidFill>
                  </a:tcPr>
                </a:tc>
                <a:extLst>
                  <a:ext uri="{0D108BD9-81ED-4DB2-BD59-A6C34878D82A}">
                    <a16:rowId xmlns:a16="http://schemas.microsoft.com/office/drawing/2014/main" val="466637396"/>
                  </a:ext>
                </a:extLst>
              </a:tr>
              <a:tr h="452527">
                <a:tc>
                  <a:txBody>
                    <a:bodyPr/>
                    <a:lstStyle/>
                    <a:p>
                      <a:pPr algn="l" fontAlgn="ctr"/>
                      <a:r>
                        <a:rPr lang="en-IN" sz="700" b="0">
                          <a:solidFill>
                            <a:schemeClr val="bg1"/>
                          </a:solidFill>
                          <a:effectLst/>
                        </a:rPr>
                        <a:t>Mahindra &amp; Mahindra</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dirty="0">
                          <a:solidFill>
                            <a:srgbClr val="000000"/>
                          </a:solidFill>
                          <a:effectLst/>
                          <a:highlight>
                            <a:srgbClr val="BBC7E0"/>
                          </a:highlight>
                        </a:rPr>
                        <a:t>4042</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BC7E0"/>
                    </a:solidFill>
                  </a:tcPr>
                </a:tc>
                <a:tc>
                  <a:txBody>
                    <a:bodyPr/>
                    <a:lstStyle/>
                    <a:p>
                      <a:pPr algn="ctr" fontAlgn="ctr"/>
                      <a:r>
                        <a:rPr lang="en-IN" sz="700">
                          <a:ln>
                            <a:noFill/>
                          </a:ln>
                          <a:solidFill>
                            <a:schemeClr val="tx1"/>
                          </a:solidFill>
                          <a:effectLst/>
                          <a:highlight>
                            <a:srgbClr val="7BACD1"/>
                          </a:highlight>
                        </a:rPr>
                        <a:t>13805</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BACD1"/>
                    </a:solidFill>
                  </a:tcPr>
                </a:tc>
                <a:tc>
                  <a:txBody>
                    <a:bodyPr/>
                    <a:lstStyle/>
                    <a:p>
                      <a:pPr algn="ctr" fontAlgn="ctr"/>
                      <a:r>
                        <a:rPr lang="en-IN" sz="700" dirty="0">
                          <a:ln>
                            <a:noFill/>
                          </a:ln>
                          <a:solidFill>
                            <a:schemeClr val="tx1"/>
                          </a:solidFill>
                          <a:effectLst/>
                          <a:highlight>
                            <a:srgbClr val="80AED2"/>
                          </a:highlight>
                        </a:rPr>
                        <a:t>23346</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0AED2"/>
                    </a:solidFill>
                  </a:tcPr>
                </a:tc>
                <a:tc>
                  <a:txBody>
                    <a:bodyPr/>
                    <a:lstStyle/>
                    <a:p>
                      <a:pPr algn="ctr" fontAlgn="ctr"/>
                      <a:r>
                        <a:rPr lang="en-IN" sz="700" dirty="0">
                          <a:solidFill>
                            <a:srgbClr val="000000"/>
                          </a:solidFill>
                          <a:effectLst/>
                          <a:highlight>
                            <a:srgbClr val="F1EBF4"/>
                          </a:highlight>
                        </a:rPr>
                        <a:t>140.33%</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EBF4"/>
                    </a:solidFill>
                  </a:tcPr>
                </a:tc>
                <a:extLst>
                  <a:ext uri="{0D108BD9-81ED-4DB2-BD59-A6C34878D82A}">
                    <a16:rowId xmlns:a16="http://schemas.microsoft.com/office/drawing/2014/main" val="2859316455"/>
                  </a:ext>
                </a:extLst>
              </a:tr>
              <a:tr h="282830">
                <a:tc>
                  <a:txBody>
                    <a:bodyPr/>
                    <a:lstStyle/>
                    <a:p>
                      <a:pPr algn="l" fontAlgn="ctr"/>
                      <a:r>
                        <a:rPr lang="en-IN" sz="700" b="0" dirty="0">
                          <a:solidFill>
                            <a:schemeClr val="bg1"/>
                          </a:solidFill>
                          <a:effectLst/>
                        </a:rPr>
                        <a:t>Tata Motors</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700" dirty="0">
                          <a:solidFill>
                            <a:srgbClr val="F1F1F1"/>
                          </a:solidFill>
                          <a:effectLst/>
                          <a:highlight>
                            <a:srgbClr val="023858"/>
                          </a:highlight>
                        </a:rPr>
                        <a:t>12708</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tc>
                  <a:txBody>
                    <a:bodyPr/>
                    <a:lstStyle/>
                    <a:p>
                      <a:pPr algn="ctr" fontAlgn="ctr"/>
                      <a:r>
                        <a:rPr lang="en-IN" sz="700" dirty="0">
                          <a:solidFill>
                            <a:srgbClr val="F1F1F1"/>
                          </a:solidFill>
                          <a:effectLst/>
                          <a:highlight>
                            <a:srgbClr val="023858"/>
                          </a:highlight>
                        </a:rPr>
                        <a:t>28046</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tc>
                  <a:txBody>
                    <a:bodyPr/>
                    <a:lstStyle/>
                    <a:p>
                      <a:pPr algn="ctr" fontAlgn="ctr"/>
                      <a:r>
                        <a:rPr lang="en-IN" sz="700" dirty="0">
                          <a:solidFill>
                            <a:srgbClr val="F1F1F1"/>
                          </a:solidFill>
                          <a:effectLst/>
                          <a:highlight>
                            <a:srgbClr val="023858"/>
                          </a:highlight>
                        </a:rPr>
                        <a:t>48181</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tc>
                  <a:txBody>
                    <a:bodyPr/>
                    <a:lstStyle/>
                    <a:p>
                      <a:pPr algn="ctr" fontAlgn="ctr"/>
                      <a:r>
                        <a:rPr lang="en-IN" sz="700" dirty="0">
                          <a:solidFill>
                            <a:srgbClr val="000000"/>
                          </a:solidFill>
                          <a:effectLst/>
                          <a:highlight>
                            <a:srgbClr val="FFF7FB"/>
                          </a:highlight>
                        </a:rPr>
                        <a:t>94.71%</a:t>
                      </a:r>
                    </a:p>
                  </a:txBody>
                  <a:tcPr marL="19280" marR="19280" marT="9640" marB="96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extLst>
                  <a:ext uri="{0D108BD9-81ED-4DB2-BD59-A6C34878D82A}">
                    <a16:rowId xmlns:a16="http://schemas.microsoft.com/office/drawing/2014/main" val="1815620430"/>
                  </a:ext>
                </a:extLst>
              </a:tr>
            </a:tbl>
          </a:graphicData>
        </a:graphic>
      </p:graphicFrame>
      <p:sp>
        <p:nvSpPr>
          <p:cNvPr id="2" name="Rectangle 1">
            <a:extLst>
              <a:ext uri="{FF2B5EF4-FFF2-40B4-BE49-F238E27FC236}">
                <a16:creationId xmlns:a16="http://schemas.microsoft.com/office/drawing/2014/main" id="{CF368F96-9D62-6BA8-08F9-B1D4FB8AFB1E}"/>
              </a:ext>
            </a:extLst>
          </p:cNvPr>
          <p:cNvSpPr>
            <a:spLocks noChangeArrowheads="1"/>
          </p:cNvSpPr>
          <p:nvPr/>
        </p:nvSpPr>
        <p:spPr bwMode="auto">
          <a:xfrm>
            <a:off x="2460894" y="1024084"/>
            <a:ext cx="319568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900" dirty="0">
                <a:solidFill>
                  <a:schemeClr val="bg1"/>
                </a:solidFill>
              </a:rPr>
              <a:t>Although Tata Motors is the market leader in terms of absolute sales, newer players like BYD India and established brands like Hyundai Motor are growing quickly.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900" dirty="0">
              <a:solidFill>
                <a:schemeClr val="bg1"/>
              </a:solidFil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900" dirty="0">
                <a:solidFill>
                  <a:schemeClr val="bg1"/>
                </a:solidFill>
              </a:rPr>
              <a:t>In 2024 the 1466 </a:t>
            </a:r>
            <a:r>
              <a:rPr lang="en-US" sz="900" dirty="0" err="1">
                <a:solidFill>
                  <a:schemeClr val="bg1"/>
                </a:solidFill>
              </a:rPr>
              <a:t>Evs</a:t>
            </a:r>
            <a:r>
              <a:rPr lang="en-US" sz="900" dirty="0">
                <a:solidFill>
                  <a:schemeClr val="bg1"/>
                </a:solidFill>
              </a:rPr>
              <a:t> were sold by BYD India at 566% CAGR, which means 5 times more vehicles could be sold next year by BYD India.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900" dirty="0">
              <a:solidFill>
                <a:schemeClr val="bg1"/>
              </a:solidFil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900" dirty="0">
                <a:solidFill>
                  <a:schemeClr val="bg1"/>
                </a:solidFill>
              </a:rPr>
              <a:t>The high CAGRs for all makers suggest that the Indian EV market is in a rapid growth phase.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900" dirty="0">
              <a:solidFill>
                <a:schemeClr val="bg1"/>
              </a:solidFil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900" dirty="0">
                <a:solidFill>
                  <a:schemeClr val="bg1"/>
                </a:solidFill>
              </a:rPr>
              <a:t>BYD India’s rapid growth could challenge existing leaders if sustained</a:t>
            </a:r>
            <a:endParaRPr kumimoji="0" lang="en-US" altLang="en-US" sz="900" b="1" i="0" u="none" strike="noStrike" cap="none" normalizeH="0" baseline="0" dirty="0">
              <a:ln>
                <a:noFill/>
              </a:ln>
              <a:solidFill>
                <a:schemeClr val="bg1"/>
              </a:solidFill>
              <a:effectLst/>
            </a:endParaRPr>
          </a:p>
        </p:txBody>
      </p:sp>
      <p:sp>
        <p:nvSpPr>
          <p:cNvPr id="5" name="TextBox 4">
            <a:extLst>
              <a:ext uri="{FF2B5EF4-FFF2-40B4-BE49-F238E27FC236}">
                <a16:creationId xmlns:a16="http://schemas.microsoft.com/office/drawing/2014/main" id="{31F7A7E2-AFF9-5B2A-741F-D272C6CA2AB5}"/>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Tree>
    <p:extLst>
      <p:ext uri="{BB962C8B-B14F-4D97-AF65-F5344CB8AC3E}">
        <p14:creationId xmlns:p14="http://schemas.microsoft.com/office/powerpoint/2010/main" val="54020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Q7. List down the top 10 states that had the highest compounded annual growth rate (CAGR) from 2022 to 2024 in total vehicles sold.</a:t>
            </a:r>
          </a:p>
        </p:txBody>
      </p:sp>
      <p:graphicFrame>
        <p:nvGraphicFramePr>
          <p:cNvPr id="5" name="Table 4">
            <a:extLst>
              <a:ext uri="{FF2B5EF4-FFF2-40B4-BE49-F238E27FC236}">
                <a16:creationId xmlns:a16="http://schemas.microsoft.com/office/drawing/2014/main" id="{278B34C3-5D91-165D-F5DE-21E92A1265F1}"/>
              </a:ext>
            </a:extLst>
          </p:cNvPr>
          <p:cNvGraphicFramePr>
            <a:graphicFrameLocks noGrp="1"/>
          </p:cNvGraphicFramePr>
          <p:nvPr>
            <p:extLst>
              <p:ext uri="{D42A27DB-BD31-4B8C-83A1-F6EECF244321}">
                <p14:modId xmlns:p14="http://schemas.microsoft.com/office/powerpoint/2010/main" val="1836343938"/>
              </p:ext>
            </p:extLst>
          </p:nvPr>
        </p:nvGraphicFramePr>
        <p:xfrm>
          <a:off x="191518" y="1018539"/>
          <a:ext cx="1370582" cy="2105446"/>
        </p:xfrm>
        <a:graphic>
          <a:graphicData uri="http://schemas.openxmlformats.org/drawingml/2006/table">
            <a:tbl>
              <a:tblPr/>
              <a:tblGrid>
                <a:gridCol w="776222">
                  <a:extLst>
                    <a:ext uri="{9D8B030D-6E8A-4147-A177-3AD203B41FA5}">
                      <a16:colId xmlns:a16="http://schemas.microsoft.com/office/drawing/2014/main" val="3471578553"/>
                    </a:ext>
                  </a:extLst>
                </a:gridCol>
                <a:gridCol w="594360">
                  <a:extLst>
                    <a:ext uri="{9D8B030D-6E8A-4147-A177-3AD203B41FA5}">
                      <a16:colId xmlns:a16="http://schemas.microsoft.com/office/drawing/2014/main" val="3902239743"/>
                    </a:ext>
                  </a:extLst>
                </a:gridCol>
              </a:tblGrid>
              <a:tr h="0">
                <a:tc>
                  <a:txBody>
                    <a:bodyPr/>
                    <a:lstStyle/>
                    <a:p>
                      <a:pPr algn="l" fontAlgn="ctr"/>
                      <a:r>
                        <a:rPr lang="en-IN" sz="900" b="1" kern="1200" dirty="0">
                          <a:solidFill>
                            <a:schemeClr val="bg1"/>
                          </a:solidFill>
                          <a:effectLst/>
                          <a:latin typeface="+mn-lt"/>
                          <a:ea typeface="+mn-ea"/>
                          <a:cs typeface="+mn-cs"/>
                        </a:rPr>
                        <a:t>State</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800" b="1" dirty="0">
                          <a:solidFill>
                            <a:schemeClr val="bg1"/>
                          </a:solidFill>
                        </a:rPr>
                        <a:t>CAGR</a:t>
                      </a:r>
                      <a:endParaRPr lang="en-IN" sz="600" b="1" dirty="0">
                        <a:solidFill>
                          <a:schemeClr val="bg1"/>
                        </a:solidFill>
                      </a:endParaRPr>
                    </a:p>
                  </a:txBody>
                  <a:tcPr marL="29305" marR="29305" marT="14653" marB="1465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0867744"/>
                  </a:ext>
                </a:extLst>
              </a:tr>
              <a:tr h="117221">
                <a:tc>
                  <a:txBody>
                    <a:bodyPr/>
                    <a:lstStyle/>
                    <a:p>
                      <a:pPr algn="l" fontAlgn="ctr"/>
                      <a:r>
                        <a:rPr lang="en-IN" sz="900" kern="1200" dirty="0">
                          <a:solidFill>
                            <a:schemeClr val="bg1"/>
                          </a:solidFill>
                          <a:effectLst/>
                          <a:latin typeface="+mn-lt"/>
                          <a:ea typeface="+mn-ea"/>
                          <a:cs typeface="+mn-cs"/>
                        </a:rPr>
                        <a:t>Meghalaya</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F1F1F1"/>
                          </a:solidFill>
                          <a:effectLst/>
                          <a:highlight>
                            <a:srgbClr val="023858"/>
                          </a:highlight>
                        </a:rPr>
                        <a:t>18.17%</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extLst>
                  <a:ext uri="{0D108BD9-81ED-4DB2-BD59-A6C34878D82A}">
                    <a16:rowId xmlns:a16="http://schemas.microsoft.com/office/drawing/2014/main" val="4003581837"/>
                  </a:ext>
                </a:extLst>
              </a:tr>
              <a:tr h="117221">
                <a:tc>
                  <a:txBody>
                    <a:bodyPr/>
                    <a:lstStyle/>
                    <a:p>
                      <a:pPr algn="l" fontAlgn="ctr"/>
                      <a:r>
                        <a:rPr lang="en-IN" sz="900" kern="1200" dirty="0">
                          <a:solidFill>
                            <a:schemeClr val="bg1"/>
                          </a:solidFill>
                          <a:effectLst/>
                          <a:latin typeface="+mn-lt"/>
                          <a:ea typeface="+mn-ea"/>
                          <a:cs typeface="+mn-cs"/>
                        </a:rPr>
                        <a:t>Goa</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F1F1F1"/>
                          </a:solidFill>
                          <a:effectLst/>
                          <a:highlight>
                            <a:srgbClr val="045483"/>
                          </a:highlight>
                        </a:rPr>
                        <a:t>17.52%</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45483"/>
                    </a:solidFill>
                  </a:tcPr>
                </a:tc>
                <a:extLst>
                  <a:ext uri="{0D108BD9-81ED-4DB2-BD59-A6C34878D82A}">
                    <a16:rowId xmlns:a16="http://schemas.microsoft.com/office/drawing/2014/main" val="1444288805"/>
                  </a:ext>
                </a:extLst>
              </a:tr>
              <a:tr h="117221">
                <a:tc>
                  <a:txBody>
                    <a:bodyPr/>
                    <a:lstStyle/>
                    <a:p>
                      <a:pPr algn="l" fontAlgn="ctr"/>
                      <a:r>
                        <a:rPr lang="en-IN" sz="900" kern="1200" dirty="0">
                          <a:solidFill>
                            <a:schemeClr val="bg1"/>
                          </a:solidFill>
                          <a:effectLst/>
                          <a:latin typeface="+mn-lt"/>
                          <a:ea typeface="+mn-ea"/>
                          <a:cs typeface="+mn-cs"/>
                        </a:rPr>
                        <a:t>Karnataka</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F1F1F1"/>
                          </a:solidFill>
                          <a:effectLst/>
                          <a:highlight>
                            <a:srgbClr val="1C7FB8"/>
                          </a:highlight>
                        </a:rPr>
                        <a:t>16.21%</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C7FB8"/>
                    </a:solidFill>
                  </a:tcPr>
                </a:tc>
                <a:extLst>
                  <a:ext uri="{0D108BD9-81ED-4DB2-BD59-A6C34878D82A}">
                    <a16:rowId xmlns:a16="http://schemas.microsoft.com/office/drawing/2014/main" val="2584003557"/>
                  </a:ext>
                </a:extLst>
              </a:tr>
              <a:tr h="117221">
                <a:tc>
                  <a:txBody>
                    <a:bodyPr/>
                    <a:lstStyle/>
                    <a:p>
                      <a:pPr algn="l" fontAlgn="ctr"/>
                      <a:r>
                        <a:rPr lang="en-IN" sz="900" kern="1200" dirty="0">
                          <a:solidFill>
                            <a:schemeClr val="bg1"/>
                          </a:solidFill>
                          <a:effectLst/>
                          <a:latin typeface="+mn-lt"/>
                          <a:ea typeface="+mn-ea"/>
                          <a:cs typeface="+mn-cs"/>
                        </a:rPr>
                        <a:t>Delhi</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86B0D3"/>
                          </a:highlight>
                        </a:rPr>
                        <a:t>14.72%</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6B0D3"/>
                    </a:solidFill>
                  </a:tcPr>
                </a:tc>
                <a:extLst>
                  <a:ext uri="{0D108BD9-81ED-4DB2-BD59-A6C34878D82A}">
                    <a16:rowId xmlns:a16="http://schemas.microsoft.com/office/drawing/2014/main" val="1217042048"/>
                  </a:ext>
                </a:extLst>
              </a:tr>
              <a:tr h="117221">
                <a:tc>
                  <a:txBody>
                    <a:bodyPr/>
                    <a:lstStyle/>
                    <a:p>
                      <a:pPr algn="l" fontAlgn="ctr"/>
                      <a:r>
                        <a:rPr lang="en-IN" sz="900" kern="1200" dirty="0">
                          <a:solidFill>
                            <a:schemeClr val="bg1"/>
                          </a:solidFill>
                          <a:effectLst/>
                          <a:latin typeface="+mn-lt"/>
                          <a:ea typeface="+mn-ea"/>
                          <a:cs typeface="+mn-cs"/>
                        </a:rPr>
                        <a:t>Rajasthan</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B9C6E0"/>
                          </a:highlight>
                        </a:rPr>
                        <a:t>13.86%</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9C6E0"/>
                    </a:solidFill>
                  </a:tcPr>
                </a:tc>
                <a:extLst>
                  <a:ext uri="{0D108BD9-81ED-4DB2-BD59-A6C34878D82A}">
                    <a16:rowId xmlns:a16="http://schemas.microsoft.com/office/drawing/2014/main" val="3198209840"/>
                  </a:ext>
                </a:extLst>
              </a:tr>
              <a:tr h="117221">
                <a:tc>
                  <a:txBody>
                    <a:bodyPr/>
                    <a:lstStyle/>
                    <a:p>
                      <a:pPr algn="l" fontAlgn="ctr"/>
                      <a:r>
                        <a:rPr lang="en-IN" sz="900" kern="1200" dirty="0">
                          <a:solidFill>
                            <a:schemeClr val="bg1"/>
                          </a:solidFill>
                          <a:effectLst/>
                          <a:latin typeface="+mn-lt"/>
                          <a:ea typeface="+mn-ea"/>
                          <a:cs typeface="+mn-cs"/>
                        </a:rPr>
                        <a:t>Gujarat</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D6D6E9"/>
                          </a:highlight>
                        </a:rPr>
                        <a:t>13.26%</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E9"/>
                    </a:solidFill>
                  </a:tcPr>
                </a:tc>
                <a:extLst>
                  <a:ext uri="{0D108BD9-81ED-4DB2-BD59-A6C34878D82A}">
                    <a16:rowId xmlns:a16="http://schemas.microsoft.com/office/drawing/2014/main" val="2291911258"/>
                  </a:ext>
                </a:extLst>
              </a:tr>
              <a:tr h="117221">
                <a:tc>
                  <a:txBody>
                    <a:bodyPr/>
                    <a:lstStyle/>
                    <a:p>
                      <a:pPr algn="l" fontAlgn="ctr"/>
                      <a:r>
                        <a:rPr lang="en-IN" sz="900" kern="1200" dirty="0">
                          <a:solidFill>
                            <a:schemeClr val="bg1"/>
                          </a:solidFill>
                          <a:effectLst/>
                          <a:latin typeface="+mn-lt"/>
                          <a:ea typeface="+mn-ea"/>
                          <a:cs typeface="+mn-cs"/>
                        </a:rPr>
                        <a:t>Assam</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E0DDED"/>
                          </a:highlight>
                        </a:rPr>
                        <a:t>13.00%</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DDED"/>
                    </a:solidFill>
                  </a:tcPr>
                </a:tc>
                <a:extLst>
                  <a:ext uri="{0D108BD9-81ED-4DB2-BD59-A6C34878D82A}">
                    <a16:rowId xmlns:a16="http://schemas.microsoft.com/office/drawing/2014/main" val="3045532980"/>
                  </a:ext>
                </a:extLst>
              </a:tr>
              <a:tr h="117221">
                <a:tc>
                  <a:txBody>
                    <a:bodyPr/>
                    <a:lstStyle/>
                    <a:p>
                      <a:pPr algn="l" fontAlgn="ctr"/>
                      <a:r>
                        <a:rPr lang="en-IN" sz="900" kern="1200" dirty="0">
                          <a:solidFill>
                            <a:schemeClr val="bg1"/>
                          </a:solidFill>
                          <a:effectLst/>
                          <a:latin typeface="+mn-lt"/>
                          <a:ea typeface="+mn-ea"/>
                          <a:cs typeface="+mn-cs"/>
                        </a:rPr>
                        <a:t>Mizoram</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F8F1F8"/>
                          </a:highlight>
                        </a:rPr>
                        <a:t>12.15%</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F1F8"/>
                    </a:solidFill>
                  </a:tcPr>
                </a:tc>
                <a:extLst>
                  <a:ext uri="{0D108BD9-81ED-4DB2-BD59-A6C34878D82A}">
                    <a16:rowId xmlns:a16="http://schemas.microsoft.com/office/drawing/2014/main" val="2925405296"/>
                  </a:ext>
                </a:extLst>
              </a:tr>
              <a:tr h="205137">
                <a:tc>
                  <a:txBody>
                    <a:bodyPr/>
                    <a:lstStyle/>
                    <a:p>
                      <a:pPr algn="l" fontAlgn="ctr"/>
                      <a:r>
                        <a:rPr lang="en-IN" sz="900" kern="1200" dirty="0">
                          <a:solidFill>
                            <a:schemeClr val="bg1"/>
                          </a:solidFill>
                          <a:effectLst/>
                          <a:latin typeface="+mn-lt"/>
                          <a:ea typeface="+mn-ea"/>
                          <a:cs typeface="+mn-cs"/>
                        </a:rPr>
                        <a:t>Arunachal Pradesh</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FFF7FB"/>
                          </a:highlight>
                        </a:rPr>
                        <a:t>11.85%</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extLst>
                  <a:ext uri="{0D108BD9-81ED-4DB2-BD59-A6C34878D82A}">
                    <a16:rowId xmlns:a16="http://schemas.microsoft.com/office/drawing/2014/main" val="2415212476"/>
                  </a:ext>
                </a:extLst>
              </a:tr>
              <a:tr h="205137">
                <a:tc>
                  <a:txBody>
                    <a:bodyPr/>
                    <a:lstStyle/>
                    <a:p>
                      <a:pPr algn="l" fontAlgn="ctr"/>
                      <a:r>
                        <a:rPr lang="en-IN" sz="900" kern="1200" dirty="0">
                          <a:solidFill>
                            <a:schemeClr val="bg1"/>
                          </a:solidFill>
                          <a:effectLst/>
                          <a:latin typeface="+mn-lt"/>
                          <a:ea typeface="+mn-ea"/>
                          <a:cs typeface="+mn-cs"/>
                        </a:rPr>
                        <a:t>Andaman &amp; Nicobar</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900" dirty="0">
                          <a:solidFill>
                            <a:srgbClr val="000000"/>
                          </a:solidFill>
                          <a:effectLst/>
                          <a:highlight>
                            <a:srgbClr val="FFF7FB"/>
                          </a:highlight>
                        </a:rPr>
                        <a:t>11.84%</a:t>
                      </a:r>
                    </a:p>
                  </a:txBody>
                  <a:tcPr marL="29305" marR="29305" marT="14653" marB="1465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extLst>
                  <a:ext uri="{0D108BD9-81ED-4DB2-BD59-A6C34878D82A}">
                    <a16:rowId xmlns:a16="http://schemas.microsoft.com/office/drawing/2014/main" val="982625000"/>
                  </a:ext>
                </a:extLst>
              </a:tr>
            </a:tbl>
          </a:graphicData>
        </a:graphic>
      </p:graphicFrame>
      <p:sp>
        <p:nvSpPr>
          <p:cNvPr id="3" name="TextBox 2">
            <a:extLst>
              <a:ext uri="{FF2B5EF4-FFF2-40B4-BE49-F238E27FC236}">
                <a16:creationId xmlns:a16="http://schemas.microsoft.com/office/drawing/2014/main" id="{A39798FB-F795-0749-B522-333A9BCB920F}"/>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
        <p:nvSpPr>
          <p:cNvPr id="7" name="TextBox 6">
            <a:extLst>
              <a:ext uri="{FF2B5EF4-FFF2-40B4-BE49-F238E27FC236}">
                <a16:creationId xmlns:a16="http://schemas.microsoft.com/office/drawing/2014/main" id="{19C6A6E8-EC9A-C44F-23E9-6ED7B03E9301}"/>
              </a:ext>
            </a:extLst>
          </p:cNvPr>
          <p:cNvSpPr txBox="1"/>
          <p:nvPr/>
        </p:nvSpPr>
        <p:spPr>
          <a:xfrm>
            <a:off x="2000839" y="1158379"/>
            <a:ext cx="2879888" cy="1477328"/>
          </a:xfrm>
          <a:prstGeom prst="rect">
            <a:avLst/>
          </a:prstGeom>
          <a:noFill/>
        </p:spPr>
        <p:txBody>
          <a:bodyPr wrap="square">
            <a:spAutoFit/>
          </a:bodyPr>
          <a:lstStyle/>
          <a:p>
            <a:pPr marL="171450" indent="-171450">
              <a:buFont typeface="Arial" panose="020B0604020202020204" pitchFamily="34" charset="0"/>
              <a:buChar char="•"/>
            </a:pPr>
            <a:r>
              <a:rPr lang="en-US" sz="900" b="1" dirty="0">
                <a:solidFill>
                  <a:schemeClr val="bg1"/>
                </a:solidFill>
              </a:rPr>
              <a:t>Meghalaya, Goa, and Karnataka</a:t>
            </a:r>
            <a:r>
              <a:rPr lang="en-US" sz="900" dirty="0">
                <a:solidFill>
                  <a:schemeClr val="bg1"/>
                </a:solidFill>
              </a:rPr>
              <a:t> have shown the most significant growth in vehicle sales, with CAGR rates exceeding 16%. This could indicate a strong demand for vehicles in these states.</a:t>
            </a:r>
          </a:p>
          <a:p>
            <a:pPr marL="171450" indent="-171450">
              <a:buFont typeface="Arial" panose="020B0604020202020204" pitchFamily="34" charset="0"/>
              <a:buChar char="•"/>
            </a:pPr>
            <a:endParaRPr lang="en-US" sz="900" dirty="0">
              <a:solidFill>
                <a:schemeClr val="bg1"/>
              </a:solidFill>
            </a:endParaRPr>
          </a:p>
          <a:p>
            <a:pPr marL="171450" indent="-171450">
              <a:buFont typeface="Arial" panose="020B0604020202020204" pitchFamily="34" charset="0"/>
              <a:buChar char="•"/>
            </a:pPr>
            <a:r>
              <a:rPr lang="en-US" sz="900" dirty="0">
                <a:solidFill>
                  <a:schemeClr val="bg1"/>
                </a:solidFill>
              </a:rPr>
              <a:t>Some of the smaller states or regions like </a:t>
            </a:r>
            <a:r>
              <a:rPr lang="en-US" sz="900" b="1" dirty="0">
                <a:solidFill>
                  <a:schemeClr val="bg1"/>
                </a:solidFill>
              </a:rPr>
              <a:t>Mizoram, Arunachal Pradesh, and Andaman &amp; Nicobar</a:t>
            </a:r>
            <a:r>
              <a:rPr lang="en-US" sz="900" dirty="0">
                <a:solidFill>
                  <a:schemeClr val="bg1"/>
                </a:solidFill>
              </a:rPr>
              <a:t> have also exhibited notable growth rates. This suggests emerging markets with potential for further expansion.</a:t>
            </a:r>
            <a:endParaRPr lang="en-IN" sz="900" dirty="0">
              <a:solidFill>
                <a:schemeClr val="bg1"/>
              </a:solidFill>
            </a:endParaRPr>
          </a:p>
        </p:txBody>
      </p:sp>
    </p:spTree>
    <p:extLst>
      <p:ext uri="{BB962C8B-B14F-4D97-AF65-F5344CB8AC3E}">
        <p14:creationId xmlns:p14="http://schemas.microsoft.com/office/powerpoint/2010/main" val="338607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Q8. What are the peak and low season months for EV sales based on the data from 2022 to 2024?</a:t>
            </a:r>
          </a:p>
        </p:txBody>
      </p:sp>
      <p:pic>
        <p:nvPicPr>
          <p:cNvPr id="8194" name="Picture 2">
            <a:extLst>
              <a:ext uri="{FF2B5EF4-FFF2-40B4-BE49-F238E27FC236}">
                <a16:creationId xmlns:a16="http://schemas.microsoft.com/office/drawing/2014/main" id="{5A09D40B-3CFF-7EE8-D689-CD10D61B0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9" y="1025831"/>
            <a:ext cx="2803525" cy="17915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2F01DAB-78DB-4EF8-598C-6E46DD0FC61B}"/>
              </a:ext>
            </a:extLst>
          </p:cNvPr>
          <p:cNvSpPr>
            <a:spLocks noChangeArrowheads="1"/>
          </p:cNvSpPr>
          <p:nvPr/>
        </p:nvSpPr>
        <p:spPr bwMode="auto">
          <a:xfrm>
            <a:off x="2964730" y="1109201"/>
            <a:ext cx="2691850"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50" dirty="0">
                <a:solidFill>
                  <a:schemeClr val="bg1"/>
                </a:solidFill>
              </a:rPr>
              <a:t>March is the month with most vehicle sold which also the ending of the Fiscal year.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050" dirty="0">
              <a:solidFill>
                <a:schemeClr val="bg1"/>
              </a:solidFil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050" dirty="0">
                <a:solidFill>
                  <a:schemeClr val="bg1"/>
                </a:solidFill>
              </a:rPr>
              <a:t>April to July or Q1 is a period where sales is comparatively low than other months.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050" dirty="0">
              <a:solidFill>
                <a:schemeClr val="bg1"/>
              </a:solidFil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050" dirty="0">
                <a:solidFill>
                  <a:schemeClr val="bg1"/>
                </a:solidFill>
              </a:rPr>
              <a:t>The Sales have been increased Over the Years.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050" dirty="0">
              <a:solidFill>
                <a:schemeClr val="bg1"/>
              </a:solidFill>
            </a:endParaRPr>
          </a:p>
        </p:txBody>
      </p:sp>
      <p:sp>
        <p:nvSpPr>
          <p:cNvPr id="3" name="TextBox 2">
            <a:extLst>
              <a:ext uri="{FF2B5EF4-FFF2-40B4-BE49-F238E27FC236}">
                <a16:creationId xmlns:a16="http://schemas.microsoft.com/office/drawing/2014/main" id="{D797001A-2381-7742-37D7-A1310DE9A8B2}"/>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Tree>
    <p:extLst>
      <p:ext uri="{BB962C8B-B14F-4D97-AF65-F5344CB8AC3E}">
        <p14:creationId xmlns:p14="http://schemas.microsoft.com/office/powerpoint/2010/main" val="348249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Q9. What is the projected number of EV sales (including 2-wheelers and 4-wheelers) for the top 10 states by penetration rate in 2030, based on the compounded annual growth rate (CAGR) from previous years?</a:t>
            </a:r>
          </a:p>
        </p:txBody>
      </p:sp>
      <p:graphicFrame>
        <p:nvGraphicFramePr>
          <p:cNvPr id="7" name="Table 6">
            <a:extLst>
              <a:ext uri="{FF2B5EF4-FFF2-40B4-BE49-F238E27FC236}">
                <a16:creationId xmlns:a16="http://schemas.microsoft.com/office/drawing/2014/main" id="{DBC9476D-37AB-8FAD-B522-19269B816DB7}"/>
              </a:ext>
            </a:extLst>
          </p:cNvPr>
          <p:cNvGraphicFramePr>
            <a:graphicFrameLocks noGrp="1"/>
          </p:cNvGraphicFramePr>
          <p:nvPr>
            <p:extLst>
              <p:ext uri="{D42A27DB-BD31-4B8C-83A1-F6EECF244321}">
                <p14:modId xmlns:p14="http://schemas.microsoft.com/office/powerpoint/2010/main" val="157804197"/>
              </p:ext>
            </p:extLst>
          </p:nvPr>
        </p:nvGraphicFramePr>
        <p:xfrm>
          <a:off x="102870" y="1000158"/>
          <a:ext cx="2468881" cy="2087878"/>
        </p:xfrm>
        <a:graphic>
          <a:graphicData uri="http://schemas.openxmlformats.org/drawingml/2006/table">
            <a:tbl>
              <a:tblPr/>
              <a:tblGrid>
                <a:gridCol w="501016">
                  <a:extLst>
                    <a:ext uri="{9D8B030D-6E8A-4147-A177-3AD203B41FA5}">
                      <a16:colId xmlns:a16="http://schemas.microsoft.com/office/drawing/2014/main" val="817950554"/>
                    </a:ext>
                  </a:extLst>
                </a:gridCol>
                <a:gridCol w="351154">
                  <a:extLst>
                    <a:ext uri="{9D8B030D-6E8A-4147-A177-3AD203B41FA5}">
                      <a16:colId xmlns:a16="http://schemas.microsoft.com/office/drawing/2014/main" val="3915672327"/>
                    </a:ext>
                  </a:extLst>
                </a:gridCol>
                <a:gridCol w="363221">
                  <a:extLst>
                    <a:ext uri="{9D8B030D-6E8A-4147-A177-3AD203B41FA5}">
                      <a16:colId xmlns:a16="http://schemas.microsoft.com/office/drawing/2014/main" val="4162130959"/>
                    </a:ext>
                  </a:extLst>
                </a:gridCol>
                <a:gridCol w="361950">
                  <a:extLst>
                    <a:ext uri="{9D8B030D-6E8A-4147-A177-3AD203B41FA5}">
                      <a16:colId xmlns:a16="http://schemas.microsoft.com/office/drawing/2014/main" val="2492094672"/>
                    </a:ext>
                  </a:extLst>
                </a:gridCol>
                <a:gridCol w="453390">
                  <a:extLst>
                    <a:ext uri="{9D8B030D-6E8A-4147-A177-3AD203B41FA5}">
                      <a16:colId xmlns:a16="http://schemas.microsoft.com/office/drawing/2014/main" val="2200127653"/>
                    </a:ext>
                  </a:extLst>
                </a:gridCol>
                <a:gridCol w="438150">
                  <a:extLst>
                    <a:ext uri="{9D8B030D-6E8A-4147-A177-3AD203B41FA5}">
                      <a16:colId xmlns:a16="http://schemas.microsoft.com/office/drawing/2014/main" val="643484397"/>
                    </a:ext>
                  </a:extLst>
                </a:gridCol>
              </a:tblGrid>
              <a:tr h="309919">
                <a:tc>
                  <a:txBody>
                    <a:bodyPr/>
                    <a:lstStyle/>
                    <a:p>
                      <a:pPr algn="l" fontAlgn="ctr"/>
                      <a:r>
                        <a:rPr lang="en-IN" sz="600" b="1" dirty="0">
                          <a:solidFill>
                            <a:schemeClr val="bg1"/>
                          </a:solidFill>
                          <a:effectLst/>
                        </a:rPr>
                        <a:t>State</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b="1">
                          <a:solidFill>
                            <a:schemeClr val="bg1"/>
                          </a:solidFill>
                          <a:effectLst/>
                        </a:rPr>
                        <a:t>2022</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b="1" dirty="0">
                          <a:solidFill>
                            <a:schemeClr val="bg1"/>
                          </a:solidFill>
                          <a:effectLst/>
                        </a:rPr>
                        <a:t>2023</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b="1">
                          <a:solidFill>
                            <a:schemeClr val="bg1"/>
                          </a:solidFill>
                          <a:effectLst/>
                        </a:rPr>
                        <a:t>2024</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b="1">
                          <a:solidFill>
                            <a:schemeClr val="bg1"/>
                          </a:solidFill>
                          <a:effectLst/>
                        </a:rPr>
                        <a:t>CAGR</a:t>
                      </a:r>
                      <a:endParaRPr lang="en-IN" sz="600" b="1"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b="1">
                          <a:solidFill>
                            <a:schemeClr val="bg1"/>
                          </a:solidFill>
                          <a:effectLst/>
                        </a:rPr>
                        <a:t>Projected Sales 2030</a:t>
                      </a:r>
                      <a:endParaRPr lang="en-IN" sz="600" b="1"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28903198"/>
                  </a:ext>
                </a:extLst>
              </a:tr>
              <a:tr h="212049">
                <a:tc>
                  <a:txBody>
                    <a:bodyPr/>
                    <a:lstStyle/>
                    <a:p>
                      <a:pPr algn="l" fontAlgn="ctr"/>
                      <a:r>
                        <a:rPr lang="en-IN" sz="600" b="1">
                          <a:solidFill>
                            <a:schemeClr val="bg1"/>
                          </a:solidFill>
                          <a:effectLst/>
                        </a:rPr>
                        <a:t>Maharashtra</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48374</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150502</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197169</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000000"/>
                          </a:solidFill>
                          <a:effectLst/>
                          <a:highlight>
                            <a:srgbClr val="94B6D7"/>
                          </a:highlight>
                        </a:rPr>
                        <a:t>59.73%</a:t>
                      </a:r>
                      <a:endParaRPr lang="en-IN" sz="600" dirty="0">
                        <a:solidFill>
                          <a:srgbClr val="000000"/>
                        </a:solidFill>
                        <a:effectLst/>
                        <a:highlight>
                          <a:srgbClr val="94B6D7"/>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4B6D7"/>
                    </a:solidFill>
                  </a:tcPr>
                </a:tc>
                <a:tc>
                  <a:txBody>
                    <a:bodyPr/>
                    <a:lstStyle/>
                    <a:p>
                      <a:pPr algn="ctr" fontAlgn="ctr"/>
                      <a:r>
                        <a:rPr lang="en-IN" sz="600">
                          <a:solidFill>
                            <a:srgbClr val="F1F1F1"/>
                          </a:solidFill>
                          <a:effectLst/>
                          <a:highlight>
                            <a:srgbClr val="023858"/>
                          </a:highlight>
                        </a:rPr>
                        <a:t>3275607</a:t>
                      </a:r>
                      <a:endParaRPr lang="en-IN" sz="600" dirty="0">
                        <a:solidFill>
                          <a:srgbClr val="F1F1F1"/>
                        </a:solidFill>
                        <a:effectLst/>
                        <a:highlight>
                          <a:srgbClr val="023858"/>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extLst>
                  <a:ext uri="{0D108BD9-81ED-4DB2-BD59-A6C34878D82A}">
                    <a16:rowId xmlns:a16="http://schemas.microsoft.com/office/drawing/2014/main" val="3667906919"/>
                  </a:ext>
                </a:extLst>
              </a:tr>
              <a:tr h="163116">
                <a:tc>
                  <a:txBody>
                    <a:bodyPr/>
                    <a:lstStyle/>
                    <a:p>
                      <a:pPr algn="l" fontAlgn="ctr"/>
                      <a:r>
                        <a:rPr lang="en-IN" sz="600" b="1">
                          <a:solidFill>
                            <a:schemeClr val="bg1"/>
                          </a:solidFill>
                          <a:effectLst/>
                        </a:rPr>
                        <a:t>Kerala</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13639</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49483</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73938</a:t>
                      </a:r>
                      <a:endParaRPr lang="en-IN" sz="600"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F1F1F1"/>
                          </a:solidFill>
                          <a:effectLst/>
                          <a:highlight>
                            <a:srgbClr val="1379B5"/>
                          </a:highlight>
                        </a:rPr>
                        <a:t>75.66%</a:t>
                      </a:r>
                      <a:endParaRPr lang="en-IN" sz="600" dirty="0">
                        <a:solidFill>
                          <a:srgbClr val="F1F1F1"/>
                        </a:solidFill>
                        <a:effectLst/>
                        <a:highlight>
                          <a:srgbClr val="1379B5"/>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379B5"/>
                    </a:solidFill>
                  </a:tcPr>
                </a:tc>
                <a:tc>
                  <a:txBody>
                    <a:bodyPr/>
                    <a:lstStyle/>
                    <a:p>
                      <a:pPr algn="ctr" fontAlgn="ctr"/>
                      <a:r>
                        <a:rPr lang="en-IN" sz="600">
                          <a:solidFill>
                            <a:srgbClr val="F1F1F1"/>
                          </a:solidFill>
                          <a:effectLst/>
                          <a:highlight>
                            <a:srgbClr val="2D8ABD"/>
                          </a:highlight>
                        </a:rPr>
                        <a:t>2172891</a:t>
                      </a:r>
                      <a:endParaRPr lang="en-IN" sz="600" dirty="0">
                        <a:solidFill>
                          <a:srgbClr val="F1F1F1"/>
                        </a:solidFill>
                        <a:effectLst/>
                        <a:highlight>
                          <a:srgbClr val="2D8ABD"/>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8ABD"/>
                    </a:solidFill>
                  </a:tcPr>
                </a:tc>
                <a:extLst>
                  <a:ext uri="{0D108BD9-81ED-4DB2-BD59-A6C34878D82A}">
                    <a16:rowId xmlns:a16="http://schemas.microsoft.com/office/drawing/2014/main" val="4115664627"/>
                  </a:ext>
                </a:extLst>
              </a:tr>
              <a:tr h="163116">
                <a:tc>
                  <a:txBody>
                    <a:bodyPr/>
                    <a:lstStyle/>
                    <a:p>
                      <a:pPr algn="l" fontAlgn="ctr"/>
                      <a:r>
                        <a:rPr lang="en-IN" sz="600" b="1">
                          <a:solidFill>
                            <a:schemeClr val="bg1"/>
                          </a:solidFill>
                          <a:effectLst/>
                        </a:rPr>
                        <a:t>Karnataka</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43111</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108895</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160989</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000000"/>
                          </a:solidFill>
                          <a:effectLst/>
                          <a:highlight>
                            <a:srgbClr val="B3C3DE"/>
                          </a:highlight>
                        </a:rPr>
                        <a:t>55.14%</a:t>
                      </a:r>
                      <a:endParaRPr lang="en-IN" sz="600" dirty="0">
                        <a:solidFill>
                          <a:srgbClr val="000000"/>
                        </a:solidFill>
                        <a:effectLst/>
                        <a:highlight>
                          <a:srgbClr val="B3C3DE"/>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3C3DE"/>
                    </a:solidFill>
                  </a:tcPr>
                </a:tc>
                <a:tc>
                  <a:txBody>
                    <a:bodyPr/>
                    <a:lstStyle/>
                    <a:p>
                      <a:pPr algn="ctr" fontAlgn="ctr"/>
                      <a:r>
                        <a:rPr lang="en-IN" sz="600">
                          <a:solidFill>
                            <a:srgbClr val="F1F1F1"/>
                          </a:solidFill>
                          <a:effectLst/>
                          <a:highlight>
                            <a:srgbClr val="2484BA"/>
                          </a:highlight>
                        </a:rPr>
                        <a:t>2244979</a:t>
                      </a:r>
                      <a:endParaRPr lang="en-IN" sz="600" dirty="0">
                        <a:solidFill>
                          <a:srgbClr val="F1F1F1"/>
                        </a:solidFill>
                        <a:effectLst/>
                        <a:highlight>
                          <a:srgbClr val="2484BA"/>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484BA"/>
                    </a:solidFill>
                  </a:tcPr>
                </a:tc>
                <a:extLst>
                  <a:ext uri="{0D108BD9-81ED-4DB2-BD59-A6C34878D82A}">
                    <a16:rowId xmlns:a16="http://schemas.microsoft.com/office/drawing/2014/main" val="915742772"/>
                  </a:ext>
                </a:extLst>
              </a:tr>
              <a:tr h="163116">
                <a:tc>
                  <a:txBody>
                    <a:bodyPr/>
                    <a:lstStyle/>
                    <a:p>
                      <a:pPr algn="l" fontAlgn="ctr"/>
                      <a:r>
                        <a:rPr lang="en-IN" sz="600" b="1">
                          <a:solidFill>
                            <a:schemeClr val="bg1"/>
                          </a:solidFill>
                          <a:effectLst/>
                        </a:rPr>
                        <a:t>Gujarat</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18026</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79004</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84359</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F1F1F1"/>
                          </a:solidFill>
                          <a:effectLst/>
                          <a:highlight>
                            <a:srgbClr val="569DC8"/>
                          </a:highlight>
                        </a:rPr>
                        <a:t>67.26%</a:t>
                      </a:r>
                      <a:endParaRPr lang="en-IN" sz="600" dirty="0">
                        <a:solidFill>
                          <a:srgbClr val="F1F1F1"/>
                        </a:solidFill>
                        <a:effectLst/>
                        <a:highlight>
                          <a:srgbClr val="569DC8"/>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69DC8"/>
                    </a:solidFill>
                  </a:tcPr>
                </a:tc>
                <a:tc>
                  <a:txBody>
                    <a:bodyPr/>
                    <a:lstStyle/>
                    <a:p>
                      <a:pPr algn="ctr" fontAlgn="ctr"/>
                      <a:r>
                        <a:rPr lang="en-IN" sz="600">
                          <a:solidFill>
                            <a:srgbClr val="F1F1F1"/>
                          </a:solidFill>
                          <a:effectLst/>
                          <a:highlight>
                            <a:srgbClr val="5EA0CA"/>
                          </a:highlight>
                        </a:rPr>
                        <a:t>1847547</a:t>
                      </a:r>
                      <a:endParaRPr lang="en-IN" sz="600" dirty="0">
                        <a:solidFill>
                          <a:srgbClr val="F1F1F1"/>
                        </a:solidFill>
                        <a:effectLst/>
                        <a:highlight>
                          <a:srgbClr val="5EA0CA"/>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EA0CA"/>
                    </a:solidFill>
                  </a:tcPr>
                </a:tc>
                <a:extLst>
                  <a:ext uri="{0D108BD9-81ED-4DB2-BD59-A6C34878D82A}">
                    <a16:rowId xmlns:a16="http://schemas.microsoft.com/office/drawing/2014/main" val="1109357293"/>
                  </a:ext>
                </a:extLst>
              </a:tr>
              <a:tr h="163116">
                <a:tc>
                  <a:txBody>
                    <a:bodyPr/>
                    <a:lstStyle/>
                    <a:p>
                      <a:pPr algn="l" fontAlgn="ctr"/>
                      <a:r>
                        <a:rPr lang="en-IN" sz="600" b="1">
                          <a:solidFill>
                            <a:schemeClr val="bg1"/>
                          </a:solidFill>
                          <a:effectLst/>
                        </a:rPr>
                        <a:t>Rajasthan</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20087</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63835</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66444</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000000"/>
                          </a:solidFill>
                          <a:effectLst/>
                          <a:highlight>
                            <a:srgbClr val="D6D6E9"/>
                          </a:highlight>
                        </a:rPr>
                        <a:t>48.99%</a:t>
                      </a:r>
                      <a:endParaRPr lang="en-IN" sz="600" dirty="0">
                        <a:solidFill>
                          <a:srgbClr val="000000"/>
                        </a:solidFill>
                        <a:effectLst/>
                        <a:highlight>
                          <a:srgbClr val="D6D6E9"/>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E9"/>
                    </a:solidFill>
                  </a:tcPr>
                </a:tc>
                <a:tc>
                  <a:txBody>
                    <a:bodyPr/>
                    <a:lstStyle/>
                    <a:p>
                      <a:pPr algn="ctr" fontAlgn="ctr"/>
                      <a:r>
                        <a:rPr lang="en-IN" sz="600">
                          <a:solidFill>
                            <a:srgbClr val="000000"/>
                          </a:solidFill>
                          <a:effectLst/>
                          <a:highlight>
                            <a:srgbClr val="DFDDEC"/>
                          </a:highlight>
                        </a:rPr>
                        <a:t>727004</a:t>
                      </a:r>
                      <a:endParaRPr lang="en-IN" sz="600" dirty="0">
                        <a:solidFill>
                          <a:srgbClr val="000000"/>
                        </a:solidFill>
                        <a:effectLst/>
                        <a:highlight>
                          <a:srgbClr val="DFDDEC"/>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FDDEC"/>
                    </a:solidFill>
                  </a:tcPr>
                </a:tc>
                <a:extLst>
                  <a:ext uri="{0D108BD9-81ED-4DB2-BD59-A6C34878D82A}">
                    <a16:rowId xmlns:a16="http://schemas.microsoft.com/office/drawing/2014/main" val="4037720485"/>
                  </a:ext>
                </a:extLst>
              </a:tr>
              <a:tr h="163116">
                <a:tc>
                  <a:txBody>
                    <a:bodyPr/>
                    <a:lstStyle/>
                    <a:p>
                      <a:pPr algn="l" fontAlgn="ctr"/>
                      <a:r>
                        <a:rPr lang="en-IN" sz="600" b="1">
                          <a:solidFill>
                            <a:schemeClr val="bg1"/>
                          </a:solidFill>
                          <a:effectLst/>
                        </a:rPr>
                        <a:t>Odisha</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9498</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29651</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39118</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000000"/>
                          </a:solidFill>
                          <a:effectLst/>
                          <a:highlight>
                            <a:srgbClr val="8FB4D6"/>
                          </a:highlight>
                        </a:rPr>
                        <a:t>60.29%</a:t>
                      </a:r>
                      <a:endParaRPr lang="en-IN" sz="600" dirty="0">
                        <a:solidFill>
                          <a:srgbClr val="000000"/>
                        </a:solidFill>
                        <a:effectLst/>
                        <a:highlight>
                          <a:srgbClr val="8FB4D6"/>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FB4D6"/>
                    </a:solidFill>
                  </a:tcPr>
                </a:tc>
                <a:tc>
                  <a:txBody>
                    <a:bodyPr/>
                    <a:lstStyle/>
                    <a:p>
                      <a:pPr algn="ctr" fontAlgn="ctr"/>
                      <a:r>
                        <a:rPr lang="en-IN" sz="600">
                          <a:solidFill>
                            <a:srgbClr val="000000"/>
                          </a:solidFill>
                          <a:effectLst/>
                          <a:highlight>
                            <a:srgbClr val="E3E0EE"/>
                          </a:highlight>
                        </a:rPr>
                        <a:t>663537</a:t>
                      </a:r>
                      <a:endParaRPr lang="en-IN" sz="600" dirty="0">
                        <a:solidFill>
                          <a:srgbClr val="000000"/>
                        </a:solidFill>
                        <a:effectLst/>
                        <a:highlight>
                          <a:srgbClr val="E3E0EE"/>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3E0EE"/>
                    </a:solidFill>
                  </a:tcPr>
                </a:tc>
                <a:extLst>
                  <a:ext uri="{0D108BD9-81ED-4DB2-BD59-A6C34878D82A}">
                    <a16:rowId xmlns:a16="http://schemas.microsoft.com/office/drawing/2014/main" val="119534101"/>
                  </a:ext>
                </a:extLst>
              </a:tr>
              <a:tr h="212049">
                <a:tc>
                  <a:txBody>
                    <a:bodyPr/>
                    <a:lstStyle/>
                    <a:p>
                      <a:pPr algn="l" fontAlgn="ctr"/>
                      <a:r>
                        <a:rPr lang="en-IN" sz="600" b="1">
                          <a:solidFill>
                            <a:schemeClr val="bg1"/>
                          </a:solidFill>
                          <a:effectLst/>
                        </a:rPr>
                        <a:t>Tamil Nadu</a:t>
                      </a:r>
                      <a:endParaRPr lang="en-IN" sz="600" b="1"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36863</a:t>
                      </a:r>
                      <a:endParaRPr lang="en-IN" sz="600"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68885</a:t>
                      </a:r>
                      <a:endParaRPr lang="en-IN" sz="600"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94314</a:t>
                      </a:r>
                      <a:endParaRPr lang="en-IN" sz="600"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000000"/>
                          </a:solidFill>
                          <a:effectLst/>
                          <a:highlight>
                            <a:srgbClr val="FFF7FB"/>
                          </a:highlight>
                        </a:rPr>
                        <a:t>36.77%</a:t>
                      </a:r>
                      <a:endParaRPr lang="en-IN" sz="600" dirty="0">
                        <a:solidFill>
                          <a:srgbClr val="000000"/>
                        </a:solidFill>
                        <a:effectLst/>
                        <a:highlight>
                          <a:srgbClr val="FFF7FB"/>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tc>
                  <a:txBody>
                    <a:bodyPr/>
                    <a:lstStyle/>
                    <a:p>
                      <a:pPr algn="ctr" fontAlgn="ctr"/>
                      <a:r>
                        <a:rPr lang="en-IN" sz="600">
                          <a:solidFill>
                            <a:srgbClr val="000000"/>
                          </a:solidFill>
                          <a:effectLst/>
                          <a:highlight>
                            <a:srgbClr val="E7E3F0"/>
                          </a:highlight>
                        </a:rPr>
                        <a:t>617372</a:t>
                      </a:r>
                      <a:endParaRPr lang="en-IN" sz="600" dirty="0">
                        <a:solidFill>
                          <a:srgbClr val="000000"/>
                        </a:solidFill>
                        <a:effectLst/>
                        <a:highlight>
                          <a:srgbClr val="E7E3F0"/>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3F0"/>
                    </a:solidFill>
                  </a:tcPr>
                </a:tc>
                <a:extLst>
                  <a:ext uri="{0D108BD9-81ED-4DB2-BD59-A6C34878D82A}">
                    <a16:rowId xmlns:a16="http://schemas.microsoft.com/office/drawing/2014/main" val="3588352892"/>
                  </a:ext>
                </a:extLst>
              </a:tr>
              <a:tr h="163116">
                <a:tc>
                  <a:txBody>
                    <a:bodyPr/>
                    <a:lstStyle/>
                    <a:p>
                      <a:pPr algn="l" fontAlgn="ctr"/>
                      <a:r>
                        <a:rPr lang="en-IN" sz="600" b="1">
                          <a:solidFill>
                            <a:schemeClr val="bg1"/>
                          </a:solidFill>
                          <a:effectLst/>
                        </a:rPr>
                        <a:t>Goa</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1778</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7107</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10799</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F1F1F1"/>
                          </a:solidFill>
                          <a:effectLst/>
                          <a:highlight>
                            <a:srgbClr val="046097"/>
                          </a:highlight>
                        </a:rPr>
                        <a:t>82.45%</a:t>
                      </a:r>
                      <a:endParaRPr lang="en-IN" sz="600" dirty="0">
                        <a:solidFill>
                          <a:srgbClr val="F1F1F1"/>
                        </a:solidFill>
                        <a:effectLst/>
                        <a:highlight>
                          <a:srgbClr val="046097"/>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46097"/>
                    </a:solidFill>
                  </a:tcPr>
                </a:tc>
                <a:tc>
                  <a:txBody>
                    <a:bodyPr/>
                    <a:lstStyle/>
                    <a:p>
                      <a:pPr algn="ctr" fontAlgn="ctr"/>
                      <a:r>
                        <a:rPr lang="en-IN" sz="600">
                          <a:solidFill>
                            <a:srgbClr val="000000"/>
                          </a:solidFill>
                          <a:effectLst/>
                          <a:highlight>
                            <a:srgbClr val="F2ECF5"/>
                          </a:highlight>
                        </a:rPr>
                        <a:t>398370</a:t>
                      </a:r>
                      <a:endParaRPr lang="en-IN" sz="600" dirty="0">
                        <a:solidFill>
                          <a:srgbClr val="000000"/>
                        </a:solidFill>
                        <a:effectLst/>
                        <a:highlight>
                          <a:srgbClr val="F2ECF5"/>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ECF5"/>
                    </a:solidFill>
                  </a:tcPr>
                </a:tc>
                <a:extLst>
                  <a:ext uri="{0D108BD9-81ED-4DB2-BD59-A6C34878D82A}">
                    <a16:rowId xmlns:a16="http://schemas.microsoft.com/office/drawing/2014/main" val="1616490304"/>
                  </a:ext>
                </a:extLst>
              </a:tr>
              <a:tr h="163116">
                <a:tc>
                  <a:txBody>
                    <a:bodyPr/>
                    <a:lstStyle/>
                    <a:p>
                      <a:pPr algn="l" fontAlgn="ctr"/>
                      <a:r>
                        <a:rPr lang="en-IN" sz="600" b="1">
                          <a:solidFill>
                            <a:schemeClr val="bg1"/>
                          </a:solidFill>
                          <a:effectLst/>
                        </a:rPr>
                        <a:t>Delhi</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16535</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44053</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46724</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000000"/>
                          </a:solidFill>
                          <a:effectLst/>
                          <a:highlight>
                            <a:srgbClr val="F2ECF5"/>
                          </a:highlight>
                        </a:rPr>
                        <a:t>41.37%</a:t>
                      </a:r>
                      <a:endParaRPr lang="en-IN" sz="600" dirty="0">
                        <a:solidFill>
                          <a:srgbClr val="000000"/>
                        </a:solidFill>
                        <a:effectLst/>
                        <a:highlight>
                          <a:srgbClr val="F2ECF5"/>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ECF5"/>
                    </a:solidFill>
                  </a:tcPr>
                </a:tc>
                <a:tc>
                  <a:txBody>
                    <a:bodyPr/>
                    <a:lstStyle/>
                    <a:p>
                      <a:pPr algn="ctr" fontAlgn="ctr"/>
                      <a:r>
                        <a:rPr lang="en-IN" sz="600">
                          <a:solidFill>
                            <a:srgbClr val="000000"/>
                          </a:solidFill>
                          <a:effectLst/>
                          <a:highlight>
                            <a:srgbClr val="F4EEF6"/>
                          </a:highlight>
                        </a:rPr>
                        <a:t>373088</a:t>
                      </a:r>
                      <a:endParaRPr lang="en-IN" sz="600" dirty="0">
                        <a:solidFill>
                          <a:srgbClr val="000000"/>
                        </a:solidFill>
                        <a:effectLst/>
                        <a:highlight>
                          <a:srgbClr val="F4EEF6"/>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4EEF6"/>
                    </a:solidFill>
                  </a:tcPr>
                </a:tc>
                <a:extLst>
                  <a:ext uri="{0D108BD9-81ED-4DB2-BD59-A6C34878D82A}">
                    <a16:rowId xmlns:a16="http://schemas.microsoft.com/office/drawing/2014/main" val="2355931239"/>
                  </a:ext>
                </a:extLst>
              </a:tr>
              <a:tr h="212049">
                <a:tc>
                  <a:txBody>
                    <a:bodyPr/>
                    <a:lstStyle/>
                    <a:p>
                      <a:pPr algn="l" fontAlgn="ctr"/>
                      <a:r>
                        <a:rPr lang="en-IN" sz="600" b="1">
                          <a:solidFill>
                            <a:schemeClr val="bg1"/>
                          </a:solidFill>
                          <a:effectLst/>
                        </a:rPr>
                        <a:t>Chandigarh</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411</a:t>
                      </a:r>
                      <a:endParaRPr lang="en-IN" sz="600" dirty="0">
                        <a:solidFill>
                          <a:schemeClr val="bg1"/>
                        </a:solidFill>
                        <a:effectLs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1991</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chemeClr val="bg1"/>
                          </a:solidFill>
                          <a:effectLst/>
                        </a:rPr>
                        <a:t>2877</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IN" sz="600">
                          <a:solidFill>
                            <a:srgbClr val="F1F1F1"/>
                          </a:solidFill>
                          <a:effectLst/>
                          <a:highlight>
                            <a:srgbClr val="023858"/>
                          </a:highlight>
                        </a:rPr>
                        <a:t>91.29%</a:t>
                      </a:r>
                      <a:endParaRPr lang="en-IN" sz="600" dirty="0">
                        <a:solidFill>
                          <a:srgbClr val="F1F1F1"/>
                        </a:solidFill>
                        <a:effectLst/>
                        <a:highlight>
                          <a:srgbClr val="023858"/>
                        </a:highlight>
                      </a:endParaRP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23858"/>
                    </a:solidFill>
                  </a:tcPr>
                </a:tc>
                <a:tc>
                  <a:txBody>
                    <a:bodyPr/>
                    <a:lstStyle/>
                    <a:p>
                      <a:pPr algn="ctr" fontAlgn="ctr"/>
                      <a:r>
                        <a:rPr lang="en-IN" sz="600" dirty="0">
                          <a:solidFill>
                            <a:srgbClr val="000000"/>
                          </a:solidFill>
                          <a:effectLst/>
                          <a:highlight>
                            <a:srgbClr val="FFF7FB"/>
                          </a:highlight>
                        </a:rPr>
                        <a:t>140972</a:t>
                      </a:r>
                    </a:p>
                  </a:txBody>
                  <a:tcPr marL="10854" marR="10854" marT="5427" marB="542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7FB"/>
                    </a:solidFill>
                  </a:tcPr>
                </a:tc>
                <a:extLst>
                  <a:ext uri="{0D108BD9-81ED-4DB2-BD59-A6C34878D82A}">
                    <a16:rowId xmlns:a16="http://schemas.microsoft.com/office/drawing/2014/main" val="3749534696"/>
                  </a:ext>
                </a:extLst>
              </a:tr>
            </a:tbl>
          </a:graphicData>
        </a:graphic>
      </p:graphicFrame>
      <p:sp>
        <p:nvSpPr>
          <p:cNvPr id="2" name="TextBox 1">
            <a:extLst>
              <a:ext uri="{FF2B5EF4-FFF2-40B4-BE49-F238E27FC236}">
                <a16:creationId xmlns:a16="http://schemas.microsoft.com/office/drawing/2014/main" id="{C34B0417-A567-B544-2DFE-C18A6072BBF0}"/>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
        <p:nvSpPr>
          <p:cNvPr id="5" name="TextBox 4">
            <a:extLst>
              <a:ext uri="{FF2B5EF4-FFF2-40B4-BE49-F238E27FC236}">
                <a16:creationId xmlns:a16="http://schemas.microsoft.com/office/drawing/2014/main" id="{1506C4D4-3B36-6C82-79B7-2E557F0BB3C7}"/>
              </a:ext>
            </a:extLst>
          </p:cNvPr>
          <p:cNvSpPr txBox="1"/>
          <p:nvPr/>
        </p:nvSpPr>
        <p:spPr>
          <a:xfrm>
            <a:off x="2670142" y="1382377"/>
            <a:ext cx="2879888" cy="1323439"/>
          </a:xfrm>
          <a:prstGeom prst="rect">
            <a:avLst/>
          </a:prstGeom>
          <a:noFill/>
        </p:spPr>
        <p:txBody>
          <a:bodyPr wrap="square">
            <a:spAutoFit/>
          </a:bodyPr>
          <a:lstStyle/>
          <a:p>
            <a:pPr marL="171450" indent="-171450">
              <a:buFont typeface="Arial" panose="020B0604020202020204" pitchFamily="34" charset="0"/>
              <a:buChar char="•"/>
            </a:pPr>
            <a:r>
              <a:rPr lang="en-US" sz="1000" b="1" dirty="0">
                <a:solidFill>
                  <a:schemeClr val="bg1"/>
                </a:solidFill>
              </a:rPr>
              <a:t>Maharashtra, Kerala, and Karnataka</a:t>
            </a:r>
            <a:r>
              <a:rPr lang="en-US" sz="1000" dirty="0">
                <a:solidFill>
                  <a:schemeClr val="bg1"/>
                </a:solidFill>
              </a:rPr>
              <a:t> are expected to have the highest EV sales by 2030, driven by strong growth rates and large populations.</a:t>
            </a:r>
          </a:p>
          <a:p>
            <a:pPr marL="171450" indent="-171450">
              <a:buFont typeface="Arial" panose="020B0604020202020204" pitchFamily="34" charset="0"/>
              <a:buChar char="•"/>
            </a:pPr>
            <a:endParaRPr lang="en-US" sz="1000" dirty="0">
              <a:solidFill>
                <a:schemeClr val="bg1"/>
              </a:solidFill>
            </a:endParaRPr>
          </a:p>
          <a:p>
            <a:pPr marL="171450" indent="-171450">
              <a:buFont typeface="Arial" panose="020B0604020202020204" pitchFamily="34" charset="0"/>
              <a:buChar char="•"/>
            </a:pPr>
            <a:r>
              <a:rPr lang="en-US" sz="1000" b="1" dirty="0">
                <a:solidFill>
                  <a:schemeClr val="bg1"/>
                </a:solidFill>
              </a:rPr>
              <a:t>Goa</a:t>
            </a:r>
            <a:r>
              <a:rPr lang="en-US" sz="1000" dirty="0">
                <a:solidFill>
                  <a:schemeClr val="bg1"/>
                </a:solidFill>
              </a:rPr>
              <a:t> and </a:t>
            </a:r>
            <a:r>
              <a:rPr lang="en-US" sz="1000" b="1" dirty="0">
                <a:solidFill>
                  <a:schemeClr val="bg1"/>
                </a:solidFill>
              </a:rPr>
              <a:t>Chandigarh</a:t>
            </a:r>
            <a:r>
              <a:rPr lang="en-US" sz="1000" dirty="0">
                <a:solidFill>
                  <a:schemeClr val="bg1"/>
                </a:solidFill>
              </a:rPr>
              <a:t> might have smaller total sales, but their growth rates indicate strong adoption within their smaller markets.</a:t>
            </a:r>
            <a:endParaRPr lang="en-IN" sz="1000" dirty="0">
              <a:solidFill>
                <a:schemeClr val="bg1"/>
              </a:solidFill>
            </a:endParaRPr>
          </a:p>
        </p:txBody>
      </p:sp>
    </p:spTree>
    <p:extLst>
      <p:ext uri="{BB962C8B-B14F-4D97-AF65-F5344CB8AC3E}">
        <p14:creationId xmlns:p14="http://schemas.microsoft.com/office/powerpoint/2010/main" val="260138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l"/>
            <a:r>
              <a:rPr lang="en-US" sz="1100" i="0" dirty="0">
                <a:solidFill>
                  <a:schemeClr val="bg1"/>
                </a:solidFill>
                <a:effectLst/>
                <a:latin typeface="Gill Sans MT (Body)"/>
              </a:rPr>
              <a:t>Q10. Estimate the revenue growth rate of 4-wheeler and 2-wheelers EVs in India for 2022 vs 2024 and 2023 vs 2024, assuming an average unit price. H</a:t>
            </a:r>
          </a:p>
        </p:txBody>
      </p:sp>
      <p:pic>
        <p:nvPicPr>
          <p:cNvPr id="10252" name="Picture 12">
            <a:extLst>
              <a:ext uri="{FF2B5EF4-FFF2-40B4-BE49-F238E27FC236}">
                <a16:creationId xmlns:a16="http://schemas.microsoft.com/office/drawing/2014/main" id="{7E4ACDC1-7067-80ED-5802-7A31035B8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 y="1196341"/>
            <a:ext cx="2486026" cy="16878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B4DD50-15D9-1E06-A5A3-94C2800F783A}"/>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
        <p:nvSpPr>
          <p:cNvPr id="5" name="TextBox 4">
            <a:extLst>
              <a:ext uri="{FF2B5EF4-FFF2-40B4-BE49-F238E27FC236}">
                <a16:creationId xmlns:a16="http://schemas.microsoft.com/office/drawing/2014/main" id="{86337166-6135-9FEB-080B-EBADFC14E6F1}"/>
              </a:ext>
            </a:extLst>
          </p:cNvPr>
          <p:cNvSpPr txBox="1"/>
          <p:nvPr/>
        </p:nvSpPr>
        <p:spPr>
          <a:xfrm>
            <a:off x="2698422" y="1147704"/>
            <a:ext cx="2879888" cy="1785104"/>
          </a:xfrm>
          <a:prstGeom prst="rect">
            <a:avLst/>
          </a:prstGeom>
          <a:noFill/>
        </p:spPr>
        <p:txBody>
          <a:bodyPr wrap="square">
            <a:spAutoFit/>
          </a:bodyPr>
          <a:lstStyle/>
          <a:p>
            <a:pPr marL="171450" indent="-171450">
              <a:buFont typeface="Arial" panose="020B0604020202020204" pitchFamily="34" charset="0"/>
              <a:buChar char="•"/>
            </a:pPr>
            <a:r>
              <a:rPr lang="en-US" sz="1000" b="1" dirty="0">
                <a:solidFill>
                  <a:schemeClr val="bg1"/>
                </a:solidFill>
              </a:rPr>
              <a:t>4-Wheelers</a:t>
            </a:r>
            <a:r>
              <a:rPr lang="en-US" sz="1000" dirty="0">
                <a:solidFill>
                  <a:schemeClr val="bg1"/>
                </a:solidFill>
              </a:rPr>
              <a:t> are experiencing faster revenue growth compared to 2-wheelers.</a:t>
            </a:r>
          </a:p>
          <a:p>
            <a:pPr marL="171450" indent="-171450">
              <a:buFont typeface="Arial" panose="020B0604020202020204" pitchFamily="34" charset="0"/>
              <a:buChar char="•"/>
            </a:pPr>
            <a:endParaRPr lang="en-US" sz="1000" dirty="0">
              <a:solidFill>
                <a:schemeClr val="bg1"/>
              </a:solidFill>
            </a:endParaRPr>
          </a:p>
          <a:p>
            <a:pPr marL="171450" indent="-171450">
              <a:buFont typeface="Arial" panose="020B0604020202020204" pitchFamily="34" charset="0"/>
              <a:buChar char="•"/>
            </a:pPr>
            <a:r>
              <a:rPr lang="en-US" sz="1000" dirty="0">
                <a:solidFill>
                  <a:schemeClr val="bg1"/>
                </a:solidFill>
              </a:rPr>
              <a:t>Given not much units of 4-Wheelers are sold the growth rate is still better than 2-Wheelers reason for this is the significant price per unit difference between the 2 categories.</a:t>
            </a:r>
          </a:p>
          <a:p>
            <a:pPr marL="171450" indent="-171450">
              <a:buFont typeface="Arial" panose="020B0604020202020204" pitchFamily="34" charset="0"/>
              <a:buChar char="•"/>
            </a:pPr>
            <a:endParaRPr lang="en-US" sz="1000" dirty="0">
              <a:solidFill>
                <a:schemeClr val="bg1"/>
              </a:solidFill>
            </a:endParaRPr>
          </a:p>
          <a:p>
            <a:pPr marL="171450" indent="-171450">
              <a:buFont typeface="Arial" panose="020B0604020202020204" pitchFamily="34" charset="0"/>
              <a:buChar char="•"/>
            </a:pPr>
            <a:r>
              <a:rPr lang="en-US" sz="1000" dirty="0">
                <a:solidFill>
                  <a:schemeClr val="bg1"/>
                </a:solidFill>
              </a:rPr>
              <a:t>This suggest even some amount of loss can be recovered if decent amount of 4-Wheelers are sold</a:t>
            </a:r>
            <a:endParaRPr lang="en-IN" sz="1000" dirty="0">
              <a:solidFill>
                <a:schemeClr val="bg1"/>
              </a:solidFill>
            </a:endParaRPr>
          </a:p>
        </p:txBody>
      </p:sp>
    </p:spTree>
    <p:extLst>
      <p:ext uri="{BB962C8B-B14F-4D97-AF65-F5344CB8AC3E}">
        <p14:creationId xmlns:p14="http://schemas.microsoft.com/office/powerpoint/2010/main" val="235394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r>
              <a:rPr lang="en-US" sz="700" i="0" dirty="0">
                <a:solidFill>
                  <a:schemeClr val="bg1"/>
                </a:solidFill>
                <a:effectLst/>
                <a:latin typeface="Gill Sans MT (Body)"/>
              </a:rPr>
              <a:t>Q1. </a:t>
            </a:r>
            <a:r>
              <a:rPr lang="en-US" sz="700" dirty="0">
                <a:solidFill>
                  <a:schemeClr val="bg1"/>
                </a:solidFill>
                <a:latin typeface="Gill Sans MT (Body)"/>
              </a:rPr>
              <a:t>What are the primary reasons for customers choosing 4-wheeler EVs in 2023 and 2024 (cost savings, environmental concerns, government incentives)?</a:t>
            </a:r>
          </a:p>
        </p:txBody>
      </p:sp>
      <p:sp>
        <p:nvSpPr>
          <p:cNvPr id="3" name="TextBox 2">
            <a:extLst>
              <a:ext uri="{FF2B5EF4-FFF2-40B4-BE49-F238E27FC236}">
                <a16:creationId xmlns:a16="http://schemas.microsoft.com/office/drawing/2014/main" id="{3BE031E7-F215-120D-CEC9-2626F97C127F}"/>
              </a:ext>
            </a:extLst>
          </p:cNvPr>
          <p:cNvSpPr txBox="1"/>
          <p:nvPr/>
        </p:nvSpPr>
        <p:spPr>
          <a:xfrm>
            <a:off x="102870" y="880389"/>
            <a:ext cx="5543548" cy="200055"/>
          </a:xfrm>
          <a:prstGeom prst="rect">
            <a:avLst/>
          </a:prstGeom>
          <a:noFill/>
        </p:spPr>
        <p:txBody>
          <a:bodyPr wrap="square">
            <a:spAutoFit/>
          </a:bodyPr>
          <a:lstStyle/>
          <a:p>
            <a:r>
              <a:rPr lang="en-US" sz="700" b="0" i="0" dirty="0">
                <a:solidFill>
                  <a:schemeClr val="bg1"/>
                </a:solidFill>
                <a:effectLst/>
              </a:rPr>
              <a:t>In India, the primary reasons customers are choosing 4-wheeler electric vehicles (EVs) in 2023 and 2024 can be summarized as follows:</a:t>
            </a:r>
            <a:endParaRPr lang="en-IN" sz="700" dirty="0">
              <a:solidFill>
                <a:schemeClr val="bg1"/>
              </a:solidFill>
            </a:endParaRPr>
          </a:p>
        </p:txBody>
      </p:sp>
      <p:sp>
        <p:nvSpPr>
          <p:cNvPr id="5" name="Rectangle 1">
            <a:extLst>
              <a:ext uri="{FF2B5EF4-FFF2-40B4-BE49-F238E27FC236}">
                <a16:creationId xmlns:a16="http://schemas.microsoft.com/office/drawing/2014/main" id="{72956ECD-19BA-B64A-7F37-D564F460398A}"/>
              </a:ext>
            </a:extLst>
          </p:cNvPr>
          <p:cNvSpPr>
            <a:spLocks noChangeArrowheads="1"/>
          </p:cNvSpPr>
          <p:nvPr/>
        </p:nvSpPr>
        <p:spPr bwMode="auto">
          <a:xfrm>
            <a:off x="198635" y="1150103"/>
            <a:ext cx="1696152"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chemeClr val="bg1"/>
                </a:solidFill>
                <a:effectLst/>
              </a:rPr>
              <a:t>Cost Savings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bg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600" b="1" i="0" u="none" strike="noStrike" cap="none" normalizeH="0" baseline="0" dirty="0">
                <a:ln>
                  <a:noFill/>
                </a:ln>
                <a:solidFill>
                  <a:schemeClr val="bg1"/>
                </a:solidFill>
                <a:effectLst/>
              </a:rPr>
              <a:t>Avoiding Fuel Costs: </a:t>
            </a:r>
            <a:r>
              <a:rPr lang="en-US" sz="600" b="0" i="0" dirty="0">
                <a:solidFill>
                  <a:schemeClr val="bg1"/>
                </a:solidFill>
                <a:effectLst/>
              </a:rPr>
              <a:t>In an April 2024 survey conducted in India regarding reasons for purchasing electric vehicles. </a:t>
            </a:r>
            <a:r>
              <a:rPr kumimoji="0" lang="en-US" altLang="en-US" sz="600" b="0" i="0" u="none" strike="noStrike" cap="none" normalizeH="0" baseline="0" dirty="0">
                <a:ln>
                  <a:noFill/>
                </a:ln>
                <a:solidFill>
                  <a:schemeClr val="bg1"/>
                </a:solidFill>
                <a:effectLst/>
              </a:rPr>
              <a:t>Approximately, </a:t>
            </a:r>
            <a:r>
              <a:rPr lang="en-US" sz="600" b="0" i="0" dirty="0">
                <a:solidFill>
                  <a:schemeClr val="bg1"/>
                </a:solidFill>
                <a:effectLst/>
              </a:rPr>
              <a:t>31% of respondents stated the desire to avoid fuel costs and fluctuations in fuel prices as a main factor in their decision to choose electric vehicles.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00" b="0" i="0" u="none" strike="noStrike" cap="none" normalizeH="0" baseline="0" dirty="0">
              <a:ln>
                <a:noFill/>
              </a:ln>
              <a:solidFill>
                <a:schemeClr val="bg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00" b="1" i="0" u="none" strike="noStrike" cap="none" normalizeH="0" baseline="0" dirty="0">
                <a:ln>
                  <a:noFill/>
                </a:ln>
                <a:solidFill>
                  <a:schemeClr val="bg1"/>
                </a:solidFill>
                <a:effectLst/>
              </a:rPr>
              <a:t>Lower Maintenance Costs: </a:t>
            </a:r>
            <a:r>
              <a:rPr kumimoji="0" lang="en-US" altLang="en-US" sz="700" b="0" i="0" u="none" strike="noStrike" cap="none" normalizeH="0" baseline="0" dirty="0">
                <a:ln>
                  <a:noFill/>
                </a:ln>
                <a:solidFill>
                  <a:schemeClr val="bg1"/>
                </a:solidFill>
                <a:effectLst/>
              </a:rPr>
              <a:t>EVs generally have fewer moving parts, leading to reduced maintenance expenses over time. This aspect further enhances the appeal of electric vehicles for cost-conscious consumers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endParaRPr>
          </a:p>
        </p:txBody>
      </p:sp>
      <p:sp>
        <p:nvSpPr>
          <p:cNvPr id="7" name="TextBox 6">
            <a:extLst>
              <a:ext uri="{FF2B5EF4-FFF2-40B4-BE49-F238E27FC236}">
                <a16:creationId xmlns:a16="http://schemas.microsoft.com/office/drawing/2014/main" id="{29FD9511-2FA1-B569-2562-452745848463}"/>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Secondary Questions</a:t>
            </a:r>
          </a:p>
        </p:txBody>
      </p:sp>
      <p:sp>
        <p:nvSpPr>
          <p:cNvPr id="8" name="Rectangle 2">
            <a:extLst>
              <a:ext uri="{FF2B5EF4-FFF2-40B4-BE49-F238E27FC236}">
                <a16:creationId xmlns:a16="http://schemas.microsoft.com/office/drawing/2014/main" id="{C5D6BFCC-5168-BDE2-133B-898EA8C4FE00}"/>
              </a:ext>
            </a:extLst>
          </p:cNvPr>
          <p:cNvSpPr>
            <a:spLocks noChangeArrowheads="1"/>
          </p:cNvSpPr>
          <p:nvPr/>
        </p:nvSpPr>
        <p:spPr bwMode="auto">
          <a:xfrm>
            <a:off x="2059756" y="1150103"/>
            <a:ext cx="151771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700" b="1" i="0" u="none" strike="noStrike" cap="none" normalizeH="0" baseline="0" dirty="0">
                <a:ln>
                  <a:noFill/>
                </a:ln>
                <a:solidFill>
                  <a:schemeClr val="bg1"/>
                </a:solidFill>
                <a:effectLst/>
                <a:latin typeface="var(--font-fk-grotesk)"/>
              </a:rPr>
              <a:t>Environmental Concerns</a:t>
            </a:r>
          </a:p>
          <a:p>
            <a:pPr marR="0" lvl="0" algn="l" defTabSz="914400" rtl="0" eaLnBrk="0" fontAlgn="base" latinLnBrk="0" hangingPunct="0">
              <a:lnSpc>
                <a:spcPct val="100000"/>
              </a:lnSpc>
              <a:spcBef>
                <a:spcPct val="0"/>
              </a:spcBef>
              <a:spcAft>
                <a:spcPct val="0"/>
              </a:spcAft>
              <a:buClrTx/>
              <a:buSzTx/>
              <a:tabLst/>
            </a:pPr>
            <a:endParaRPr kumimoji="0" lang="en-US" altLang="en-US" sz="700" b="1" i="0" u="none" strike="noStrike" cap="none" normalizeH="0" baseline="0" dirty="0">
              <a:ln>
                <a:noFill/>
              </a:ln>
              <a:solidFill>
                <a:schemeClr val="bg1"/>
              </a:solidFill>
              <a:effectLst/>
              <a:latin typeface="var(--font-fk-grotesk)"/>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600" b="1" i="0" u="none" strike="noStrike" cap="none" normalizeH="0" baseline="0" dirty="0">
                <a:ln>
                  <a:noFill/>
                </a:ln>
                <a:solidFill>
                  <a:schemeClr val="bg1"/>
                </a:solidFill>
                <a:effectLst/>
                <a:latin typeface="__fkGroteskNeue_598ab8"/>
              </a:rPr>
              <a:t>Cleaner Environment: </a:t>
            </a:r>
            <a:r>
              <a:rPr kumimoji="0" lang="en-US" altLang="en-US" sz="600" b="0" i="0" u="none" strike="noStrike" cap="none" normalizeH="0" baseline="0" dirty="0">
                <a:ln>
                  <a:noFill/>
                </a:ln>
                <a:solidFill>
                  <a:schemeClr val="bg1"/>
                </a:solidFill>
                <a:effectLst/>
                <a:latin typeface="__fkGroteskNeue_598ab8"/>
              </a:rPr>
              <a:t>A substantial 44% of survey participants cited the contribution to a cleaner environment as a key motivation for purchasing electric vehicles. This highlights a strong consumer preference for sustainable transportation options that help reduce air pollution and greenhouse gas emissions.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00" b="0" i="0" u="none" strike="noStrike" cap="none" normalizeH="0" baseline="0" dirty="0">
              <a:ln>
                <a:noFill/>
              </a:ln>
              <a:solidFill>
                <a:schemeClr val="bg1"/>
              </a:solidFill>
              <a:effectLst/>
              <a:latin typeface="__fkGroteskNeue_598ab8"/>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600" b="1" i="0" u="none" strike="noStrike" cap="none" normalizeH="0" baseline="0" dirty="0">
                <a:ln>
                  <a:noFill/>
                </a:ln>
                <a:solidFill>
                  <a:schemeClr val="bg1"/>
                </a:solidFill>
                <a:effectLst/>
                <a:latin typeface="__fkGroteskNeue_598ab8"/>
              </a:rPr>
              <a:t>Sustainability Awareness: </a:t>
            </a:r>
            <a:r>
              <a:rPr kumimoji="0" lang="en-US" altLang="en-US" sz="600" b="0" i="0" u="none" strike="noStrike" cap="none" normalizeH="0" baseline="0" dirty="0">
                <a:ln>
                  <a:noFill/>
                </a:ln>
                <a:solidFill>
                  <a:schemeClr val="bg1"/>
                </a:solidFill>
                <a:effectLst/>
                <a:latin typeface="__fkGroteskNeue_598ab8"/>
              </a:rPr>
              <a:t>The increasing emphasis on sustainability among Indian consumers is influencing their vehicle purchasing decisions, with many prioritizing eco-friendly options. This trend is supported by government initiatives aimed at promoting electric mobility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00" b="0" i="0" u="none" strike="noStrike" cap="none" normalizeH="0" baseline="0" dirty="0">
              <a:ln>
                <a:noFill/>
              </a:ln>
              <a:solidFill>
                <a:schemeClr val="bg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5E92C01-A415-ECA8-26AC-1BE521D1A88A}"/>
              </a:ext>
            </a:extLst>
          </p:cNvPr>
          <p:cNvSpPr>
            <a:spLocks noChangeArrowheads="1"/>
          </p:cNvSpPr>
          <p:nvPr/>
        </p:nvSpPr>
        <p:spPr bwMode="auto">
          <a:xfrm>
            <a:off x="3867707" y="1150103"/>
            <a:ext cx="16931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700" b="1" i="0" u="none" strike="noStrike" cap="none" normalizeH="0" baseline="0" dirty="0">
                <a:ln>
                  <a:noFill/>
                </a:ln>
                <a:solidFill>
                  <a:schemeClr val="bg1"/>
                </a:solidFill>
                <a:effectLst/>
              </a:rPr>
              <a:t>Government Incentives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00" b="0" i="0" u="none" strike="noStrike" cap="none" normalizeH="0" baseline="0" dirty="0">
              <a:ln>
                <a:noFill/>
              </a:ln>
              <a:solidFill>
                <a:schemeClr val="bg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600" b="1" i="0" u="none" strike="noStrike" cap="none" normalizeH="0" baseline="0" dirty="0">
                <a:ln>
                  <a:noFill/>
                </a:ln>
                <a:solidFill>
                  <a:schemeClr val="bg1"/>
                </a:solidFill>
                <a:effectLst/>
              </a:rPr>
              <a:t>FAME-II Scheme: </a:t>
            </a:r>
            <a:r>
              <a:rPr kumimoji="0" lang="en-US" altLang="en-US" sz="600" b="0" i="0" u="none" strike="noStrike" cap="none" normalizeH="0" baseline="0" dirty="0">
                <a:ln>
                  <a:noFill/>
                </a:ln>
                <a:solidFill>
                  <a:schemeClr val="bg1"/>
                </a:solidFill>
                <a:effectLst/>
              </a:rPr>
              <a:t>The Faster Adoption and Manufacturing of Electric Vehicles (FAME-II) scheme provides significant financial incentives for EV buyers, making electric vehicles more affordable. The scheme has been allowing consumers to benefit from subsidies that can reduce the initial purchase price of EVs by up to ₹2.5 lakh.</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00" b="0" i="0" u="none" strike="noStrike" cap="none" normalizeH="0" baseline="0" dirty="0">
              <a:ln>
                <a:noFill/>
              </a:ln>
              <a:solidFill>
                <a:schemeClr val="bg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600" b="1" i="0" u="none" strike="noStrike" cap="none" normalizeH="0" baseline="0" dirty="0">
                <a:ln>
                  <a:noFill/>
                </a:ln>
                <a:solidFill>
                  <a:schemeClr val="bg1"/>
                </a:solidFill>
                <a:effectLst/>
              </a:rPr>
              <a:t>Additional Incentives: </a:t>
            </a:r>
            <a:r>
              <a:rPr kumimoji="0" lang="en-US" altLang="en-US" sz="600" b="0" i="0" u="none" strike="noStrike" cap="none" normalizeH="0" baseline="0" dirty="0">
                <a:ln>
                  <a:noFill/>
                </a:ln>
                <a:solidFill>
                  <a:schemeClr val="bg1"/>
                </a:solidFill>
                <a:effectLst/>
              </a:rPr>
              <a:t>Beyond the FAME-II scheme, various other government initiatives, such as lower GST rates and tax deductions for EV loans, further enhance the attractiveness of electric vehicles in India. These incentives are crucial in overcoming the high upfront costs associated with EVs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88582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69" y="578798"/>
            <a:ext cx="5543549" cy="260224"/>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l"/>
            <a:r>
              <a:rPr lang="en-US" sz="700" i="0" dirty="0">
                <a:solidFill>
                  <a:schemeClr val="bg1"/>
                </a:solidFill>
                <a:effectLst/>
                <a:latin typeface="Gill Sans MT (Body)"/>
              </a:rPr>
              <a:t>Q2. </a:t>
            </a:r>
            <a:r>
              <a:rPr lang="en-US" sz="700" dirty="0">
                <a:solidFill>
                  <a:schemeClr val="bg1"/>
                </a:solidFill>
                <a:latin typeface="Gill Sans MT (Body)"/>
              </a:rPr>
              <a:t>How do government incentives and subsidies impact the adoption rates of 2-wheelers and 4-wheelers? Which states in India provided most subsidies? </a:t>
            </a:r>
          </a:p>
        </p:txBody>
      </p:sp>
      <p:sp>
        <p:nvSpPr>
          <p:cNvPr id="3" name="TextBox 2">
            <a:extLst>
              <a:ext uri="{FF2B5EF4-FFF2-40B4-BE49-F238E27FC236}">
                <a16:creationId xmlns:a16="http://schemas.microsoft.com/office/drawing/2014/main" id="{0D0414F6-BE31-221C-2A18-F9CCFA4261AF}"/>
              </a:ext>
            </a:extLst>
          </p:cNvPr>
          <p:cNvSpPr txBox="1"/>
          <p:nvPr/>
        </p:nvSpPr>
        <p:spPr>
          <a:xfrm>
            <a:off x="102871" y="1005544"/>
            <a:ext cx="2348098" cy="2031325"/>
          </a:xfrm>
          <a:prstGeom prst="rect">
            <a:avLst/>
          </a:prstGeom>
          <a:noFill/>
        </p:spPr>
        <p:txBody>
          <a:bodyPr wrap="square">
            <a:spAutoFit/>
          </a:bodyPr>
          <a:lstStyle/>
          <a:p>
            <a:pPr marL="171450" indent="-171450" algn="l">
              <a:buFont typeface="Arial" panose="020B0604020202020204" pitchFamily="34" charset="0"/>
              <a:buChar char="•"/>
            </a:pPr>
            <a:r>
              <a:rPr lang="en-US" sz="700" b="1" i="0" dirty="0">
                <a:solidFill>
                  <a:schemeClr val="bg1"/>
                </a:solidFill>
                <a:effectLst/>
              </a:rPr>
              <a:t>Reduced Upfront Costs: </a:t>
            </a:r>
            <a:r>
              <a:rPr lang="en-US" sz="700" b="0" i="0" dirty="0">
                <a:solidFill>
                  <a:schemeClr val="bg1"/>
                </a:solidFill>
                <a:effectLst/>
              </a:rPr>
              <a:t>Financial incentives, such as direct subsidies and tax reductions, help bridge the price gap between electric and traditional vehicles. For instance, the reduction of the Goods and Services Tax (GST) on EVs from 12% to 5% has made electric vehicles substantially more affordable, thereby encouraging more consumers to consider EVs over conventional vehicles.</a:t>
            </a:r>
          </a:p>
          <a:p>
            <a:pPr marL="171450" indent="-171450" algn="l">
              <a:buFont typeface="Arial" panose="020B0604020202020204" pitchFamily="34" charset="0"/>
              <a:buChar char="•"/>
            </a:pPr>
            <a:endParaRPr lang="en-US" sz="700" b="0" i="0" dirty="0">
              <a:solidFill>
                <a:schemeClr val="bg1"/>
              </a:solidFill>
              <a:effectLst/>
            </a:endParaRPr>
          </a:p>
          <a:p>
            <a:pPr marL="171450" indent="-171450">
              <a:buFont typeface="Arial" panose="020B0604020202020204" pitchFamily="34" charset="0"/>
              <a:buChar char="•"/>
            </a:pPr>
            <a:r>
              <a:rPr lang="en-US" sz="700" b="1" i="0" dirty="0">
                <a:solidFill>
                  <a:schemeClr val="bg1"/>
                </a:solidFill>
                <a:effectLst/>
              </a:rPr>
              <a:t>Encouragement for Infrastructure Development: </a:t>
            </a:r>
            <a:r>
              <a:rPr lang="en-US" sz="700" b="0" i="0" dirty="0">
                <a:solidFill>
                  <a:schemeClr val="bg1"/>
                </a:solidFill>
                <a:effectLst/>
              </a:rPr>
              <a:t>Government incentives also extend to the development of charging infrastructure. By subsidizing the establishment of charging stations, the government addresses one of the significant barriers to EV adoption range anxiety. Increased availability of charging stations encourages more consumers to switch to electric vehicles.</a:t>
            </a:r>
          </a:p>
          <a:p>
            <a:pPr marL="171450" indent="-171450" algn="l">
              <a:buFont typeface="Arial" panose="020B0604020202020204" pitchFamily="34" charset="0"/>
              <a:buChar char="•"/>
            </a:pPr>
            <a:endParaRPr lang="en-US" sz="700" b="0" i="0" dirty="0">
              <a:solidFill>
                <a:schemeClr val="bg1"/>
              </a:solidFill>
              <a:effectLst/>
            </a:endParaRPr>
          </a:p>
        </p:txBody>
      </p:sp>
      <p:sp>
        <p:nvSpPr>
          <p:cNvPr id="7" name="TextBox 6">
            <a:extLst>
              <a:ext uri="{FF2B5EF4-FFF2-40B4-BE49-F238E27FC236}">
                <a16:creationId xmlns:a16="http://schemas.microsoft.com/office/drawing/2014/main" id="{9D70DF65-55BB-CFE6-74B4-DC1C994B4AD1}"/>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Secondary Questions</a:t>
            </a:r>
          </a:p>
        </p:txBody>
      </p:sp>
      <p:sp>
        <p:nvSpPr>
          <p:cNvPr id="2" name="TextBox 1">
            <a:extLst>
              <a:ext uri="{FF2B5EF4-FFF2-40B4-BE49-F238E27FC236}">
                <a16:creationId xmlns:a16="http://schemas.microsoft.com/office/drawing/2014/main" id="{E0BCABE5-18F8-4A0A-DBD3-8B69D3727274}"/>
              </a:ext>
            </a:extLst>
          </p:cNvPr>
          <p:cNvSpPr txBox="1"/>
          <p:nvPr/>
        </p:nvSpPr>
        <p:spPr>
          <a:xfrm>
            <a:off x="2874644" y="1005544"/>
            <a:ext cx="2649463" cy="2031325"/>
          </a:xfrm>
          <a:prstGeom prst="rect">
            <a:avLst/>
          </a:prstGeom>
          <a:noFill/>
        </p:spPr>
        <p:txBody>
          <a:bodyPr wrap="square">
            <a:spAutoFit/>
          </a:bodyPr>
          <a:lstStyle/>
          <a:p>
            <a:pPr marL="171450" indent="-171450" algn="l">
              <a:buFont typeface="Arial" panose="020B0604020202020204" pitchFamily="34" charset="0"/>
              <a:buChar char="•"/>
            </a:pPr>
            <a:r>
              <a:rPr lang="en-US" sz="700" b="1" i="0" dirty="0">
                <a:solidFill>
                  <a:schemeClr val="bg1"/>
                </a:solidFill>
                <a:effectLst/>
                <a:latin typeface="__fkGroteskNeue_598ab8"/>
              </a:rPr>
              <a:t>Maharashtra: </a:t>
            </a:r>
            <a:r>
              <a:rPr lang="en-US" sz="700" b="0" i="0" dirty="0">
                <a:solidFill>
                  <a:schemeClr val="bg1"/>
                </a:solidFill>
                <a:effectLst/>
                <a:latin typeface="__fkGroteskNeue_598ab8"/>
              </a:rPr>
              <a:t>Known for its user-friendly policies, Maharashtra offers incentives of ₹5,000 per kWh for all EV categories, with maximum subsidies of ₹1.5 lakh for 4-wheelers and ₹10,000 for 2-wheelers. The state also provides scrapping incentives for trading in old petrol vehicles.</a:t>
            </a:r>
          </a:p>
          <a:p>
            <a:pPr marL="171450" indent="-171450" algn="l">
              <a:buFont typeface="Arial" panose="020B0604020202020204" pitchFamily="34" charset="0"/>
              <a:buChar char="•"/>
            </a:pPr>
            <a:endParaRPr lang="en-US" sz="700" b="0" i="0" dirty="0">
              <a:solidFill>
                <a:schemeClr val="bg1"/>
              </a:solidFill>
              <a:effectLst/>
              <a:latin typeface="__fkGroteskNeue_598ab8"/>
            </a:endParaRPr>
          </a:p>
          <a:p>
            <a:pPr marL="171450" indent="-171450" algn="l">
              <a:buFont typeface="Arial" panose="020B0604020202020204" pitchFamily="34" charset="0"/>
              <a:buChar char="•"/>
            </a:pPr>
            <a:r>
              <a:rPr lang="en-US" sz="700" b="1" i="0" dirty="0">
                <a:solidFill>
                  <a:schemeClr val="bg1"/>
                </a:solidFill>
                <a:effectLst/>
                <a:latin typeface="__fkGroteskNeue_598ab8"/>
              </a:rPr>
              <a:t>Delhi: </a:t>
            </a:r>
            <a:r>
              <a:rPr lang="en-US" sz="700" b="0" i="0" dirty="0">
                <a:solidFill>
                  <a:schemeClr val="bg1"/>
                </a:solidFill>
                <a:effectLst/>
                <a:latin typeface="__fkGroteskNeue_598ab8"/>
              </a:rPr>
              <a:t>Delhi's EV policy includes subsidies of ₹5,000 per kWh (up to ₹30,000 for 2-wheelers and ₹1.5 lakh for 4-wheelers), along with registration waivers and scrapping incentives.</a:t>
            </a:r>
          </a:p>
          <a:p>
            <a:pPr marL="171450" indent="-171450" algn="l">
              <a:buFont typeface="Arial" panose="020B0604020202020204" pitchFamily="34" charset="0"/>
              <a:buChar char="•"/>
            </a:pPr>
            <a:endParaRPr lang="en-US" sz="700" b="0" i="0" dirty="0">
              <a:solidFill>
                <a:schemeClr val="bg1"/>
              </a:solidFill>
              <a:effectLst/>
              <a:latin typeface="__fkGroteskNeue_598ab8"/>
            </a:endParaRPr>
          </a:p>
          <a:p>
            <a:pPr marL="171450" indent="-171450" algn="l">
              <a:buFont typeface="Arial" panose="020B0604020202020204" pitchFamily="34" charset="0"/>
              <a:buChar char="•"/>
            </a:pPr>
            <a:r>
              <a:rPr lang="en-US" sz="700" b="1" i="0" dirty="0">
                <a:solidFill>
                  <a:schemeClr val="bg1"/>
                </a:solidFill>
                <a:effectLst/>
                <a:latin typeface="__fkGroteskNeue_598ab8"/>
              </a:rPr>
              <a:t>Gujarat: </a:t>
            </a:r>
            <a:r>
              <a:rPr lang="en-US" sz="700" b="0" i="0" dirty="0">
                <a:solidFill>
                  <a:schemeClr val="bg1"/>
                </a:solidFill>
                <a:effectLst/>
                <a:latin typeface="__fkGroteskNeue_598ab8"/>
              </a:rPr>
              <a:t>Gujarat has one of the highest subsidy rates, providing ₹10,000 per kWh for electric vehicles. This significant financial support encourages consumers to adopt EVs.</a:t>
            </a:r>
          </a:p>
          <a:p>
            <a:pPr marL="171450" indent="-171450" algn="l">
              <a:buFont typeface="Arial" panose="020B0604020202020204" pitchFamily="34" charset="0"/>
              <a:buChar char="•"/>
            </a:pPr>
            <a:endParaRPr lang="en-US" sz="700" b="0" i="0" dirty="0">
              <a:solidFill>
                <a:schemeClr val="bg1"/>
              </a:solidFill>
              <a:effectLst/>
              <a:latin typeface="__fkGroteskNeue_598ab8"/>
            </a:endParaRPr>
          </a:p>
          <a:p>
            <a:pPr marL="171450" indent="-171450" algn="l">
              <a:buFont typeface="Arial" panose="020B0604020202020204" pitchFamily="34" charset="0"/>
              <a:buChar char="•"/>
            </a:pPr>
            <a:r>
              <a:rPr lang="en-US" sz="700" b="1" i="0" dirty="0">
                <a:solidFill>
                  <a:schemeClr val="bg1"/>
                </a:solidFill>
                <a:effectLst/>
                <a:latin typeface="__fkGroteskNeue_598ab8"/>
              </a:rPr>
              <a:t>Tamil Nadu: </a:t>
            </a:r>
            <a:r>
              <a:rPr lang="en-US" sz="700" b="0" i="0" dirty="0">
                <a:solidFill>
                  <a:schemeClr val="bg1"/>
                </a:solidFill>
                <a:effectLst/>
                <a:latin typeface="__fkGroteskNeue_598ab8"/>
              </a:rPr>
              <a:t>The state offers various incentives for electric vehicles, including subsidies based on battery capacity and exemptions from road taxes for electric vehicles.</a:t>
            </a:r>
          </a:p>
          <a:p>
            <a:pPr marL="171450" indent="-171450" algn="l">
              <a:buFont typeface="Arial" panose="020B0604020202020204" pitchFamily="34" charset="0"/>
              <a:buChar char="•"/>
            </a:pPr>
            <a:endParaRPr lang="en-US" sz="700" b="0" i="0" dirty="0">
              <a:solidFill>
                <a:schemeClr val="bg1"/>
              </a:solidFill>
              <a:effectLst/>
            </a:endParaRPr>
          </a:p>
        </p:txBody>
      </p:sp>
    </p:spTree>
    <p:extLst>
      <p:ext uri="{BB962C8B-B14F-4D97-AF65-F5344CB8AC3E}">
        <p14:creationId xmlns:p14="http://schemas.microsoft.com/office/powerpoint/2010/main" val="183088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69" y="561691"/>
            <a:ext cx="5543549" cy="260224"/>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l"/>
            <a:r>
              <a:rPr lang="en-US" sz="900" i="0" dirty="0">
                <a:solidFill>
                  <a:schemeClr val="bg1"/>
                </a:solidFill>
                <a:effectLst/>
                <a:latin typeface="Gill Sans MT (Body)"/>
              </a:rPr>
              <a:t>Q3. </a:t>
            </a:r>
            <a:r>
              <a:rPr lang="en-US" sz="900" dirty="0">
                <a:solidFill>
                  <a:schemeClr val="bg1"/>
                </a:solidFill>
                <a:latin typeface="Gill Sans MT (Body)"/>
              </a:rPr>
              <a:t>How does the availability of charging stations infrastructure correlate with the EV sales and penetration rates in the top 5 states?</a:t>
            </a:r>
          </a:p>
        </p:txBody>
      </p:sp>
      <p:sp>
        <p:nvSpPr>
          <p:cNvPr id="3" name="TextBox 2">
            <a:extLst>
              <a:ext uri="{FF2B5EF4-FFF2-40B4-BE49-F238E27FC236}">
                <a16:creationId xmlns:a16="http://schemas.microsoft.com/office/drawing/2014/main" id="{1A628DA1-E954-019E-1B24-C2AE446372B8}"/>
              </a:ext>
            </a:extLst>
          </p:cNvPr>
          <p:cNvSpPr txBox="1"/>
          <p:nvPr/>
        </p:nvSpPr>
        <p:spPr>
          <a:xfrm>
            <a:off x="321923" y="1235013"/>
            <a:ext cx="5105439" cy="1015663"/>
          </a:xfrm>
          <a:prstGeom prst="rect">
            <a:avLst/>
          </a:prstGeom>
          <a:noFill/>
        </p:spPr>
        <p:txBody>
          <a:bodyPr wrap="square">
            <a:spAutoFit/>
          </a:bodyPr>
          <a:lstStyle/>
          <a:p>
            <a:r>
              <a:rPr lang="en-US" sz="1000" b="0" i="0" dirty="0">
                <a:solidFill>
                  <a:schemeClr val="bg1"/>
                </a:solidFill>
                <a:effectLst/>
              </a:rPr>
              <a:t>States that invest in charging infrastructure tend to have  experience a more balanced growth in EV adoption. For example, while Uttar Pradesh is one of the dominant state in sales, it primarily features electric three-wheelers, which do not necessitate the same level of charging infrastructure as electric cars. In contrast, states like Karnataka, Maharashtra, Gujrat, which have developed their charging networks, also see significant sales of electric cars, reflecting a more adoption In these states.</a:t>
            </a:r>
            <a:endParaRPr lang="en-IN" sz="1000" dirty="0">
              <a:solidFill>
                <a:schemeClr val="bg1"/>
              </a:solidFill>
            </a:endParaRPr>
          </a:p>
        </p:txBody>
      </p:sp>
      <p:sp>
        <p:nvSpPr>
          <p:cNvPr id="5" name="TextBox 4">
            <a:extLst>
              <a:ext uri="{FF2B5EF4-FFF2-40B4-BE49-F238E27FC236}">
                <a16:creationId xmlns:a16="http://schemas.microsoft.com/office/drawing/2014/main" id="{271359C0-5A2C-2E82-6F9A-FEF8B12EDBCA}"/>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Secondary Questions</a:t>
            </a:r>
          </a:p>
        </p:txBody>
      </p:sp>
    </p:spTree>
    <p:extLst>
      <p:ext uri="{BB962C8B-B14F-4D97-AF65-F5344CB8AC3E}">
        <p14:creationId xmlns:p14="http://schemas.microsoft.com/office/powerpoint/2010/main" val="2573292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5"/>
            <a:ext cx="5543549" cy="26022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l"/>
            <a:r>
              <a:rPr lang="en-US" sz="700" i="0" dirty="0">
                <a:solidFill>
                  <a:schemeClr val="bg1"/>
                </a:solidFill>
                <a:effectLst/>
                <a:latin typeface="Gill Sans MT (Body)"/>
              </a:rPr>
              <a:t>Q4. </a:t>
            </a:r>
            <a:r>
              <a:rPr lang="en-US" sz="700" dirty="0">
                <a:solidFill>
                  <a:schemeClr val="bg1"/>
                </a:solidFill>
                <a:latin typeface="Gill Sans MT (Body)"/>
              </a:rPr>
              <a:t>Who should be the brand ambassador if </a:t>
            </a:r>
            <a:r>
              <a:rPr lang="en-US" sz="700" dirty="0" err="1">
                <a:solidFill>
                  <a:schemeClr val="bg1"/>
                </a:solidFill>
                <a:latin typeface="Gill Sans MT (Body)"/>
              </a:rPr>
              <a:t>AtliQ</a:t>
            </a:r>
            <a:r>
              <a:rPr lang="en-US" sz="700" dirty="0">
                <a:solidFill>
                  <a:schemeClr val="bg1"/>
                </a:solidFill>
                <a:latin typeface="Gill Sans MT (Body)"/>
              </a:rPr>
              <a:t> Motors launches their EV/Hybrid vehicles in India and why?</a:t>
            </a:r>
          </a:p>
        </p:txBody>
      </p:sp>
      <p:sp>
        <p:nvSpPr>
          <p:cNvPr id="2" name="TextBox 1">
            <a:extLst>
              <a:ext uri="{FF2B5EF4-FFF2-40B4-BE49-F238E27FC236}">
                <a16:creationId xmlns:a16="http://schemas.microsoft.com/office/drawing/2014/main" id="{20E3AE19-90CA-25E9-5E8E-762F0ECFC609}"/>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Secondary Questions</a:t>
            </a:r>
          </a:p>
        </p:txBody>
      </p:sp>
      <p:sp>
        <p:nvSpPr>
          <p:cNvPr id="3" name="TextBox 2">
            <a:extLst>
              <a:ext uri="{FF2B5EF4-FFF2-40B4-BE49-F238E27FC236}">
                <a16:creationId xmlns:a16="http://schemas.microsoft.com/office/drawing/2014/main" id="{3E28EB82-5787-C854-062D-B0A56B791702}"/>
              </a:ext>
            </a:extLst>
          </p:cNvPr>
          <p:cNvSpPr txBox="1"/>
          <p:nvPr/>
        </p:nvSpPr>
        <p:spPr bwMode="black">
          <a:xfrm>
            <a:off x="60444" y="718221"/>
            <a:ext cx="5400000" cy="2479518"/>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r>
              <a:rPr lang="en-US" sz="700" b="1" i="0" dirty="0">
                <a:solidFill>
                  <a:schemeClr val="bg1"/>
                </a:solidFill>
                <a:effectLst/>
              </a:rPr>
              <a:t>Athletes: </a:t>
            </a:r>
            <a:r>
              <a:rPr lang="en-US" sz="700" i="1" dirty="0">
                <a:solidFill>
                  <a:schemeClr val="bg1"/>
                </a:solidFill>
              </a:rPr>
              <a:t>Virat Kohli, Rohit Sharma, Rahul Dravid, Neeraj Chopra</a:t>
            </a:r>
            <a:r>
              <a:rPr lang="en-US" sz="700" dirty="0">
                <a:solidFill>
                  <a:schemeClr val="bg1"/>
                </a:solidFill>
              </a:rPr>
              <a:t>.</a:t>
            </a:r>
            <a:endParaRPr lang="en-US" sz="700" b="1" i="0" dirty="0">
              <a:solidFill>
                <a:schemeClr val="bg1"/>
              </a:solidFill>
              <a:effectLst/>
            </a:endParaRPr>
          </a:p>
          <a:p>
            <a:pPr marL="171450" indent="-171450" algn="l">
              <a:buFont typeface="Arial" panose="020B0604020202020204" pitchFamily="34" charset="0"/>
              <a:buChar char="•"/>
            </a:pPr>
            <a:r>
              <a:rPr lang="en-US" sz="600" b="1" dirty="0">
                <a:solidFill>
                  <a:schemeClr val="bg1"/>
                </a:solidFill>
              </a:rPr>
              <a:t>Reasons: </a:t>
            </a:r>
            <a:r>
              <a:rPr lang="en-US" sz="600" dirty="0">
                <a:solidFill>
                  <a:schemeClr val="bg1"/>
                </a:solidFill>
              </a:rPr>
              <a:t>These athletes are admired across the country and already serve as ambassadors for vehicle-related products like tires and engine oils. Their association with </a:t>
            </a:r>
            <a:r>
              <a:rPr lang="en-US" sz="600" dirty="0" err="1">
                <a:solidFill>
                  <a:schemeClr val="bg1"/>
                </a:solidFill>
              </a:rPr>
              <a:t>AtliQ</a:t>
            </a:r>
            <a:r>
              <a:rPr lang="en-US" sz="600" dirty="0">
                <a:solidFill>
                  <a:schemeClr val="bg1"/>
                </a:solidFill>
              </a:rPr>
              <a:t> Motors can highlight the brand's emphasis on performance, reliability, and trustworthiness, aligning with the values these athletes represent.</a:t>
            </a:r>
          </a:p>
          <a:p>
            <a:pPr algn="l"/>
            <a:endParaRPr lang="en-US" sz="600" dirty="0">
              <a:solidFill>
                <a:schemeClr val="bg1"/>
              </a:solidFill>
            </a:endParaRPr>
          </a:p>
          <a:p>
            <a:pPr algn="l"/>
            <a:r>
              <a:rPr lang="en-US" sz="700" b="1" i="0" dirty="0">
                <a:solidFill>
                  <a:schemeClr val="bg1"/>
                </a:solidFill>
                <a:effectLst/>
              </a:rPr>
              <a:t>Politician: </a:t>
            </a:r>
            <a:r>
              <a:rPr lang="en-US" sz="700" i="1" dirty="0">
                <a:solidFill>
                  <a:schemeClr val="bg1"/>
                </a:solidFill>
                <a:effectLst/>
              </a:rPr>
              <a:t>Nitin Gadkari or States Transport Ministers</a:t>
            </a:r>
            <a:endParaRPr lang="en-US" sz="700" b="1" i="0" dirty="0">
              <a:solidFill>
                <a:schemeClr val="bg1"/>
              </a:solidFill>
              <a:effectLst/>
            </a:endParaRPr>
          </a:p>
          <a:p>
            <a:pPr marL="171450" indent="-171450" algn="l">
              <a:buFont typeface="Arial" panose="020B0604020202020204" pitchFamily="34" charset="0"/>
              <a:buChar char="•"/>
            </a:pPr>
            <a:r>
              <a:rPr lang="en-US" sz="600" b="1" dirty="0">
                <a:solidFill>
                  <a:schemeClr val="bg1"/>
                </a:solidFill>
              </a:rPr>
              <a:t>Reasons:</a:t>
            </a:r>
            <a:r>
              <a:rPr lang="en-US" sz="600" dirty="0">
                <a:solidFill>
                  <a:schemeClr val="bg1"/>
                </a:solidFill>
              </a:rPr>
              <a:t> Nitin Gadkari, as the Minister of Road Transport and Highways of India, has been actively promoting the adoption of electric vehicles (EVs) in the country. His endorsement would not only add credibility to </a:t>
            </a:r>
            <a:r>
              <a:rPr lang="en-US" sz="600" dirty="0" err="1">
                <a:solidFill>
                  <a:schemeClr val="bg1"/>
                </a:solidFill>
              </a:rPr>
              <a:t>AtliQ</a:t>
            </a:r>
            <a:r>
              <a:rPr lang="en-US" sz="600" dirty="0">
                <a:solidFill>
                  <a:schemeClr val="bg1"/>
                </a:solidFill>
              </a:rPr>
              <a:t> Motors' EV/Hybrid vehicle campaign but also align with government initiatives for sustainable transportation. Similarly, involving state transport ministers can foster regional engagement and promote EV adoption at the local level.</a:t>
            </a:r>
          </a:p>
          <a:p>
            <a:pPr algn="l"/>
            <a:endParaRPr lang="en-US" sz="600" dirty="0">
              <a:solidFill>
                <a:schemeClr val="bg1"/>
              </a:solidFill>
            </a:endParaRPr>
          </a:p>
          <a:p>
            <a:pPr algn="l"/>
            <a:r>
              <a:rPr lang="en-US" sz="700" b="1" i="0" dirty="0">
                <a:solidFill>
                  <a:schemeClr val="bg1"/>
                </a:solidFill>
                <a:effectLst/>
              </a:rPr>
              <a:t>ISRO Chief</a:t>
            </a:r>
            <a:r>
              <a:rPr lang="en-US" sz="700" b="1" i="1" dirty="0">
                <a:solidFill>
                  <a:schemeClr val="bg1"/>
                </a:solidFill>
                <a:effectLst/>
              </a:rPr>
              <a:t>: </a:t>
            </a:r>
            <a:r>
              <a:rPr lang="en-IN" sz="700" b="0" i="1" dirty="0">
                <a:solidFill>
                  <a:schemeClr val="bg1"/>
                </a:solidFill>
                <a:effectLst/>
              </a:rPr>
              <a:t>S. </a:t>
            </a:r>
            <a:r>
              <a:rPr lang="en-IN" sz="700" b="0" i="1" dirty="0" err="1">
                <a:solidFill>
                  <a:schemeClr val="bg1"/>
                </a:solidFill>
                <a:effectLst/>
              </a:rPr>
              <a:t>Somanath</a:t>
            </a:r>
            <a:r>
              <a:rPr lang="en-IN" sz="700" b="0" i="1" dirty="0">
                <a:solidFill>
                  <a:schemeClr val="bg1"/>
                </a:solidFill>
                <a:effectLst/>
              </a:rPr>
              <a:t> or past Chiefs</a:t>
            </a:r>
            <a:endParaRPr lang="en-US" sz="700" b="1" i="1" dirty="0">
              <a:solidFill>
                <a:schemeClr val="bg1"/>
              </a:solidFill>
              <a:effectLst/>
            </a:endParaRPr>
          </a:p>
          <a:p>
            <a:pPr marL="171450" indent="-171450" algn="l">
              <a:buFont typeface="Arial" panose="020B0604020202020204" pitchFamily="34" charset="0"/>
              <a:buChar char="•"/>
            </a:pPr>
            <a:r>
              <a:rPr lang="en-US" sz="600" b="1" dirty="0">
                <a:solidFill>
                  <a:schemeClr val="bg1"/>
                </a:solidFill>
              </a:rPr>
              <a:t>Reasons:</a:t>
            </a:r>
            <a:r>
              <a:rPr lang="en-US" sz="600" dirty="0">
                <a:solidFill>
                  <a:schemeClr val="bg1"/>
                </a:solidFill>
              </a:rPr>
              <a:t> Renowned for their contributions to Indian space research, ISRO Chiefs symbolize technological innovation and excellence. Partnering with them as brand ambassadors would position </a:t>
            </a:r>
            <a:r>
              <a:rPr lang="en-US" sz="600" dirty="0" err="1">
                <a:solidFill>
                  <a:schemeClr val="bg1"/>
                </a:solidFill>
              </a:rPr>
              <a:t>AtliQ</a:t>
            </a:r>
            <a:r>
              <a:rPr lang="en-US" sz="600" dirty="0">
                <a:solidFill>
                  <a:schemeClr val="bg1"/>
                </a:solidFill>
              </a:rPr>
              <a:t> Motors as a forward-thinking, technology-driven company, leveraging the ISRO brand's reputation for precision, advancement, and reliability.</a:t>
            </a:r>
          </a:p>
          <a:p>
            <a:pPr marL="171450" indent="-171450" algn="l">
              <a:buFont typeface="Arial" panose="020B0604020202020204" pitchFamily="34" charset="0"/>
              <a:buChar char="•"/>
            </a:pPr>
            <a:endParaRPr lang="en-US" sz="600" dirty="0">
              <a:solidFill>
                <a:schemeClr val="bg1"/>
              </a:solidFill>
            </a:endParaRPr>
          </a:p>
          <a:p>
            <a:pPr algn="l"/>
            <a:r>
              <a:rPr lang="en-IN" sz="700" b="1" dirty="0">
                <a:solidFill>
                  <a:schemeClr val="bg1"/>
                </a:solidFill>
                <a:effectLst/>
              </a:rPr>
              <a:t>Celebrities: </a:t>
            </a:r>
            <a:r>
              <a:rPr lang="en-IN" sz="700" i="1" dirty="0">
                <a:solidFill>
                  <a:schemeClr val="bg1"/>
                </a:solidFill>
                <a:effectLst/>
              </a:rPr>
              <a:t>Ayushman Khurrana, Ranveer Singh or Other Bollywood celebs</a:t>
            </a:r>
            <a:endParaRPr lang="en-US" sz="700" i="1" dirty="0">
              <a:solidFill>
                <a:schemeClr val="bg1"/>
              </a:solidFill>
              <a:effectLst/>
            </a:endParaRPr>
          </a:p>
          <a:p>
            <a:pPr marL="171450" indent="-171450" algn="l">
              <a:buFont typeface="Arial" panose="020B0604020202020204" pitchFamily="34" charset="0"/>
              <a:buChar char="•"/>
            </a:pPr>
            <a:r>
              <a:rPr lang="en-US" sz="600" b="1" dirty="0">
                <a:solidFill>
                  <a:schemeClr val="bg1"/>
                </a:solidFill>
              </a:rPr>
              <a:t>Reasons:</a:t>
            </a:r>
            <a:r>
              <a:rPr lang="en-US" sz="600" dirty="0">
                <a:solidFill>
                  <a:schemeClr val="bg1"/>
                </a:solidFill>
              </a:rPr>
              <a:t> These celebrities have a strong presence in the public eye and have successfully represented various brands in different sectors. Their appeal to a broad audience, including the youth, can help </a:t>
            </a:r>
            <a:r>
              <a:rPr lang="en-US" sz="600" dirty="0" err="1">
                <a:solidFill>
                  <a:schemeClr val="bg1"/>
                </a:solidFill>
              </a:rPr>
              <a:t>AtliQ</a:t>
            </a:r>
            <a:r>
              <a:rPr lang="en-US" sz="600" dirty="0">
                <a:solidFill>
                  <a:schemeClr val="bg1"/>
                </a:solidFill>
              </a:rPr>
              <a:t> Motors reach a diverse consumer base. Their energetic and dynamic personalities could also align well with the innovative and stylish image of EV/Hybrid vehicles.</a:t>
            </a:r>
          </a:p>
          <a:p>
            <a:pPr marL="171450" indent="-171450" algn="l">
              <a:buFont typeface="Arial" panose="020B0604020202020204" pitchFamily="34" charset="0"/>
              <a:buChar char="•"/>
            </a:pPr>
            <a:endParaRPr lang="en-US" sz="600" dirty="0">
              <a:solidFill>
                <a:schemeClr val="bg1"/>
              </a:solidFill>
            </a:endParaRPr>
          </a:p>
          <a:p>
            <a:r>
              <a:rPr lang="en-US" sz="700" b="1" dirty="0">
                <a:solidFill>
                  <a:schemeClr val="bg1"/>
                </a:solidFill>
              </a:rPr>
              <a:t>International Celebrity: </a:t>
            </a:r>
            <a:r>
              <a:rPr lang="en-US" sz="700" i="1" dirty="0">
                <a:solidFill>
                  <a:schemeClr val="bg1"/>
                </a:solidFill>
              </a:rPr>
              <a:t>Robert Downey Jr. (The Iron Man)</a:t>
            </a:r>
            <a:endParaRPr lang="en-US" sz="600" i="1" dirty="0">
              <a:solidFill>
                <a:schemeClr val="bg1"/>
              </a:solidFill>
            </a:endParaRPr>
          </a:p>
          <a:p>
            <a:pPr marL="171450" indent="-171450">
              <a:buFont typeface="Arial" panose="020B0604020202020204" pitchFamily="34" charset="0"/>
              <a:buChar char="•"/>
            </a:pPr>
            <a:r>
              <a:rPr lang="en-US" sz="600" b="1" dirty="0">
                <a:solidFill>
                  <a:schemeClr val="bg1"/>
                </a:solidFill>
              </a:rPr>
              <a:t>Reasons:</a:t>
            </a:r>
            <a:r>
              <a:rPr lang="en-US" sz="600" dirty="0">
                <a:solidFill>
                  <a:schemeClr val="bg1"/>
                </a:solidFill>
              </a:rPr>
              <a:t> Known globally for his portrayal of Tony Stark (Iron Man), Iron Man. is seen as a symbol of genius and technological innovation, especially among younger audiences. His association with </a:t>
            </a:r>
            <a:r>
              <a:rPr lang="en-US" sz="600" dirty="0" err="1">
                <a:solidFill>
                  <a:schemeClr val="bg1"/>
                </a:solidFill>
              </a:rPr>
              <a:t>AtliQ</a:t>
            </a:r>
            <a:r>
              <a:rPr lang="en-US" sz="600" dirty="0">
                <a:solidFill>
                  <a:schemeClr val="bg1"/>
                </a:solidFill>
              </a:rPr>
              <a:t> Motors would emphasize the brand’s commitment to futuristic and cutting-edge technology. Additionally, as an American celebrity, his endorsement could enhance </a:t>
            </a:r>
            <a:r>
              <a:rPr lang="en-US" sz="600" dirty="0" err="1">
                <a:solidFill>
                  <a:schemeClr val="bg1"/>
                </a:solidFill>
              </a:rPr>
              <a:t>AtliQ</a:t>
            </a:r>
            <a:r>
              <a:rPr lang="en-US" sz="600" dirty="0">
                <a:solidFill>
                  <a:schemeClr val="bg1"/>
                </a:solidFill>
              </a:rPr>
              <a:t> Motors' international appeal and highlight its origins in technological innovation.</a:t>
            </a:r>
          </a:p>
          <a:p>
            <a:pPr marL="171450" indent="-171450" algn="l">
              <a:buFont typeface="Arial" panose="020B0604020202020204" pitchFamily="34" charset="0"/>
              <a:buChar char="•"/>
            </a:pPr>
            <a:endParaRPr lang="en-US" sz="600" dirty="0">
              <a:solidFill>
                <a:schemeClr val="bg1"/>
              </a:solidFill>
            </a:endParaRPr>
          </a:p>
          <a:p>
            <a:pPr algn="l"/>
            <a:endParaRPr lang="en-US" sz="600" dirty="0">
              <a:solidFill>
                <a:schemeClr val="bg1"/>
              </a:solidFill>
            </a:endParaRPr>
          </a:p>
        </p:txBody>
      </p:sp>
    </p:spTree>
    <p:extLst>
      <p:ext uri="{BB962C8B-B14F-4D97-AF65-F5344CB8AC3E}">
        <p14:creationId xmlns:p14="http://schemas.microsoft.com/office/powerpoint/2010/main" val="246937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A1F5-0580-CD45-5F62-EC126602ED54}"/>
              </a:ext>
            </a:extLst>
          </p:cNvPr>
          <p:cNvSpPr>
            <a:spLocks noGrp="1"/>
          </p:cNvSpPr>
          <p:nvPr>
            <p:ph type="title"/>
          </p:nvPr>
        </p:nvSpPr>
        <p:spPr>
          <a:xfrm>
            <a:off x="1053980" y="455775"/>
            <a:ext cx="3651492" cy="444485"/>
          </a:xfr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rmAutofit fontScale="90000"/>
          </a:bodyPr>
          <a:lstStyle/>
          <a:p>
            <a:pPr>
              <a:lnSpc>
                <a:spcPct val="120000"/>
              </a:lnSpc>
              <a:spcAft>
                <a:spcPts val="600"/>
              </a:spcAft>
            </a:pPr>
            <a:r>
              <a:rPr lang="en-IN" sz="1200" b="1" dirty="0">
                <a:solidFill>
                  <a:srgbClr val="FFFFFF"/>
                </a:solidFill>
              </a:rPr>
              <a:t>About </a:t>
            </a:r>
            <a:r>
              <a:rPr lang="en-IN" sz="1200" b="1" dirty="0" err="1">
                <a:solidFill>
                  <a:srgbClr val="FFFFFF"/>
                </a:solidFill>
              </a:rPr>
              <a:t>AtliQ</a:t>
            </a:r>
            <a:r>
              <a:rPr lang="en-IN" sz="1200" b="1" dirty="0">
                <a:solidFill>
                  <a:srgbClr val="FFFFFF"/>
                </a:solidFill>
              </a:rPr>
              <a:t> Motors</a:t>
            </a:r>
          </a:p>
        </p:txBody>
      </p:sp>
      <p:sp>
        <p:nvSpPr>
          <p:cNvPr id="5" name="TextBox 4">
            <a:extLst>
              <a:ext uri="{FF2B5EF4-FFF2-40B4-BE49-F238E27FC236}">
                <a16:creationId xmlns:a16="http://schemas.microsoft.com/office/drawing/2014/main" id="{CBBED3B1-DE03-7D7F-F72A-04A060B864DC}"/>
              </a:ext>
            </a:extLst>
          </p:cNvPr>
          <p:cNvSpPr txBox="1"/>
          <p:nvPr/>
        </p:nvSpPr>
        <p:spPr>
          <a:xfrm>
            <a:off x="190729" y="1096487"/>
            <a:ext cx="5377992" cy="1600438"/>
          </a:xfrm>
          <a:prstGeom prst="rect">
            <a:avLst/>
          </a:prstGeom>
          <a:noFill/>
        </p:spPr>
        <p:txBody>
          <a:bodyPr wrap="square">
            <a:spAutoFit/>
          </a:bodyPr>
          <a:lstStyle/>
          <a:p>
            <a:pPr marL="285750" indent="-285750">
              <a:buFont typeface="Arial" panose="020B0604020202020204" pitchFamily="34" charset="0"/>
              <a:buChar char="•"/>
            </a:pPr>
            <a:r>
              <a:rPr lang="en-US" sz="1400" dirty="0" err="1">
                <a:solidFill>
                  <a:schemeClr val="bg1"/>
                </a:solidFill>
              </a:rPr>
              <a:t>AtliQ</a:t>
            </a:r>
            <a:r>
              <a:rPr lang="en-US" sz="1400" dirty="0">
                <a:solidFill>
                  <a:schemeClr val="bg1"/>
                </a:solidFill>
              </a:rPr>
              <a:t> Motors is an automotive giant from the USA specializing in electric vehicles (EV). </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In the last 5 years, their market share rose to 25% in electric and hybrid vehicles segment in North America</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Mr. Bruce </a:t>
            </a:r>
            <a:r>
              <a:rPr lang="en-US" sz="1400" dirty="0" err="1">
                <a:solidFill>
                  <a:schemeClr val="bg1"/>
                </a:solidFill>
              </a:rPr>
              <a:t>Haryali</a:t>
            </a:r>
            <a:r>
              <a:rPr lang="en-US" sz="1400" dirty="0">
                <a:solidFill>
                  <a:schemeClr val="bg1"/>
                </a:solidFill>
              </a:rPr>
              <a:t> is the chief of </a:t>
            </a:r>
            <a:r>
              <a:rPr lang="en-US" sz="1400" dirty="0" err="1">
                <a:solidFill>
                  <a:schemeClr val="bg1"/>
                </a:solidFill>
              </a:rPr>
              <a:t>AtliQ</a:t>
            </a:r>
            <a:r>
              <a:rPr lang="en-US" sz="1400" dirty="0">
                <a:solidFill>
                  <a:schemeClr val="bg1"/>
                </a:solidFill>
              </a:rPr>
              <a:t> Motors India.</a:t>
            </a:r>
            <a:endParaRPr lang="en-IN" sz="1400" dirty="0">
              <a:solidFill>
                <a:schemeClr val="bg1"/>
              </a:solidFill>
            </a:endParaRPr>
          </a:p>
        </p:txBody>
      </p:sp>
    </p:spTree>
    <p:extLst>
      <p:ext uri="{BB962C8B-B14F-4D97-AF65-F5344CB8AC3E}">
        <p14:creationId xmlns:p14="http://schemas.microsoft.com/office/powerpoint/2010/main" val="406800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7950" y="505129"/>
            <a:ext cx="5543549" cy="26022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r>
              <a:rPr lang="en-US" sz="700" i="0" dirty="0">
                <a:solidFill>
                  <a:schemeClr val="bg1"/>
                </a:solidFill>
                <a:effectLst/>
                <a:latin typeface="Gill Sans MT (Body)"/>
              </a:rPr>
              <a:t>Q</a:t>
            </a:r>
            <a:r>
              <a:rPr lang="en-US" sz="700" dirty="0">
                <a:solidFill>
                  <a:schemeClr val="bg1"/>
                </a:solidFill>
                <a:latin typeface="Gill Sans MT (Body)"/>
              </a:rPr>
              <a:t>5</a:t>
            </a:r>
            <a:r>
              <a:rPr lang="en-US" sz="700" i="0" dirty="0">
                <a:solidFill>
                  <a:schemeClr val="bg1"/>
                </a:solidFill>
                <a:effectLst/>
                <a:latin typeface="Gill Sans MT (Body)"/>
              </a:rPr>
              <a:t>. </a:t>
            </a:r>
            <a:r>
              <a:rPr lang="en-US" sz="700" dirty="0">
                <a:solidFill>
                  <a:schemeClr val="bg1"/>
                </a:solidFill>
                <a:latin typeface="Gill Sans MT (Body)"/>
              </a:rPr>
              <a:t>Which state of India is ideal to start the manufacturing unit? (Based on subsidies provided, ease of doing business, stability in governance etc.)</a:t>
            </a:r>
          </a:p>
        </p:txBody>
      </p:sp>
      <p:sp>
        <p:nvSpPr>
          <p:cNvPr id="3" name="TextBox 2">
            <a:extLst>
              <a:ext uri="{FF2B5EF4-FFF2-40B4-BE49-F238E27FC236}">
                <a16:creationId xmlns:a16="http://schemas.microsoft.com/office/drawing/2014/main" id="{A27B8209-C6BD-44CA-E716-C0E23B3FB4FE}"/>
              </a:ext>
            </a:extLst>
          </p:cNvPr>
          <p:cNvSpPr txBox="1"/>
          <p:nvPr/>
        </p:nvSpPr>
        <p:spPr>
          <a:xfrm>
            <a:off x="102868" y="963685"/>
            <a:ext cx="1414845" cy="1215717"/>
          </a:xfrm>
          <a:prstGeom prst="rect">
            <a:avLst/>
          </a:prstGeom>
          <a:noFill/>
        </p:spPr>
        <p:txBody>
          <a:bodyPr wrap="square">
            <a:spAutoFit/>
          </a:bodyPr>
          <a:lstStyle/>
          <a:p>
            <a:pPr marR="0" lvl="0" algn="ctr" defTabSz="914400" rtl="0" eaLnBrk="0" fontAlgn="base" latinLnBrk="0" hangingPunct="0">
              <a:lnSpc>
                <a:spcPct val="100000"/>
              </a:lnSpc>
              <a:spcBef>
                <a:spcPct val="0"/>
              </a:spcBef>
              <a:spcAft>
                <a:spcPct val="0"/>
              </a:spcAft>
              <a:buClrTx/>
              <a:buSzTx/>
              <a:tabLst/>
            </a:pPr>
            <a:r>
              <a:rPr kumimoji="0" lang="en-US" altLang="en-US" sz="700" b="1" i="0" u="none" strike="noStrike" cap="none" normalizeH="0" baseline="0" dirty="0">
                <a:ln>
                  <a:noFill/>
                </a:ln>
                <a:solidFill>
                  <a:schemeClr val="bg1"/>
                </a:solidFill>
                <a:effectLst/>
              </a:rPr>
              <a:t>Generous EV Subsidies</a:t>
            </a:r>
          </a:p>
          <a:p>
            <a:pPr marR="0" lvl="0" algn="l" defTabSz="914400" rtl="0" eaLnBrk="0" fontAlgn="base" latinLnBrk="0" hangingPunct="0">
              <a:lnSpc>
                <a:spcPct val="100000"/>
              </a:lnSpc>
              <a:spcBef>
                <a:spcPct val="0"/>
              </a:spcBef>
              <a:spcAft>
                <a:spcPct val="0"/>
              </a:spcAft>
              <a:buClrTx/>
              <a:buSzTx/>
              <a:tabLst/>
            </a:pPr>
            <a:r>
              <a:rPr kumimoji="0" lang="en-US" altLang="en-US" sz="600" b="1" i="0" u="none" strike="noStrike" cap="none" normalizeH="0" baseline="0" dirty="0">
                <a:ln>
                  <a:noFill/>
                </a:ln>
                <a:solidFill>
                  <a:schemeClr val="bg1"/>
                </a:solidFill>
                <a:effectLst/>
              </a:rPr>
              <a:t> </a:t>
            </a:r>
            <a:r>
              <a:rPr kumimoji="0" lang="en-US" altLang="en-US" sz="600" b="0" i="0" u="none" strike="noStrike" cap="none" normalizeH="0" baseline="0" dirty="0">
                <a:ln>
                  <a:noFill/>
                </a:ln>
                <a:solidFill>
                  <a:schemeClr val="bg1"/>
                </a:solidFill>
                <a:effectLst/>
              </a:rPr>
              <a:t>Maharashtra offers one of the most attractive subsidy schemes for electric vehicles in India. The state provides incentives of ₹5,000 per kWh for all EV categories, with maximum subsidies reaching ₹1.5 lakh for 4-wheelers and ₹10,000 for 2-wheelers. Additionally, there are benefits for manufacturers, such as incentives for providing extended battery warranties</a:t>
            </a:r>
          </a:p>
          <a:p>
            <a:pPr marR="0" lvl="0" algn="l" defTabSz="914400" rtl="0" eaLnBrk="0" fontAlgn="base" latinLnBrk="0" hangingPunct="0">
              <a:lnSpc>
                <a:spcPct val="100000"/>
              </a:lnSpc>
              <a:spcBef>
                <a:spcPct val="0"/>
              </a:spcBef>
              <a:spcAft>
                <a:spcPct val="0"/>
              </a:spcAft>
              <a:buClrTx/>
              <a:buSzTx/>
              <a:tabLst/>
            </a:pPr>
            <a:endParaRPr kumimoji="0" lang="en-US" altLang="en-US" sz="600" b="0" i="0" u="none" strike="noStrike" cap="none" normalizeH="0" baseline="0" dirty="0">
              <a:ln>
                <a:noFill/>
              </a:ln>
              <a:solidFill>
                <a:schemeClr val="bg1"/>
              </a:solidFill>
              <a:effectLst/>
            </a:endParaRPr>
          </a:p>
        </p:txBody>
      </p:sp>
      <p:sp>
        <p:nvSpPr>
          <p:cNvPr id="6" name="TextBox 5">
            <a:extLst>
              <a:ext uri="{FF2B5EF4-FFF2-40B4-BE49-F238E27FC236}">
                <a16:creationId xmlns:a16="http://schemas.microsoft.com/office/drawing/2014/main" id="{A985F812-D1F8-237F-0CF9-1DE4D4F49F74}"/>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Secondary Questions</a:t>
            </a:r>
          </a:p>
        </p:txBody>
      </p:sp>
      <p:sp>
        <p:nvSpPr>
          <p:cNvPr id="9" name="TextBox 8">
            <a:extLst>
              <a:ext uri="{FF2B5EF4-FFF2-40B4-BE49-F238E27FC236}">
                <a16:creationId xmlns:a16="http://schemas.microsoft.com/office/drawing/2014/main" id="{1FE993C2-3CF9-857E-EA95-9D7A766C49B6}"/>
              </a:ext>
            </a:extLst>
          </p:cNvPr>
          <p:cNvSpPr txBox="1"/>
          <p:nvPr/>
        </p:nvSpPr>
        <p:spPr>
          <a:xfrm>
            <a:off x="102868" y="2214655"/>
            <a:ext cx="1414845" cy="846386"/>
          </a:xfrm>
          <a:prstGeom prst="rect">
            <a:avLst/>
          </a:prstGeom>
          <a:noFill/>
        </p:spPr>
        <p:txBody>
          <a:bodyPr wrap="square">
            <a:spAutoFit/>
          </a:bodyPr>
          <a:lstStyle/>
          <a:p>
            <a:pPr algn="ctr"/>
            <a:r>
              <a:rPr lang="en-US" sz="700" b="1" i="0" dirty="0">
                <a:solidFill>
                  <a:schemeClr val="bg1"/>
                </a:solidFill>
                <a:effectLst/>
              </a:rPr>
              <a:t>Support for Manufacturing</a:t>
            </a:r>
          </a:p>
          <a:p>
            <a:r>
              <a:rPr lang="en-US" sz="600" b="1" i="0" dirty="0">
                <a:solidFill>
                  <a:schemeClr val="bg1"/>
                </a:solidFill>
                <a:effectLst/>
              </a:rPr>
              <a:t> </a:t>
            </a:r>
            <a:r>
              <a:rPr lang="en-US" sz="600" b="0" i="0" dirty="0">
                <a:solidFill>
                  <a:schemeClr val="bg1"/>
                </a:solidFill>
                <a:effectLst/>
              </a:rPr>
              <a:t>The state has implemented policies that support the establishment of manufacturing units, including capital investment subsidies and exemptions from certain taxes, which can significantly reduce operational costs for new businesses</a:t>
            </a:r>
            <a:endParaRPr kumimoji="0" lang="en-US" altLang="en-US" sz="400" b="0" i="0" u="none" strike="noStrike" cap="none" normalizeH="0" baseline="0" dirty="0">
              <a:ln>
                <a:noFill/>
              </a:ln>
              <a:solidFill>
                <a:schemeClr val="bg1"/>
              </a:solidFill>
              <a:effectLst/>
            </a:endParaRPr>
          </a:p>
        </p:txBody>
      </p:sp>
      <p:sp>
        <p:nvSpPr>
          <p:cNvPr id="10" name="TextBox 9">
            <a:extLst>
              <a:ext uri="{FF2B5EF4-FFF2-40B4-BE49-F238E27FC236}">
                <a16:creationId xmlns:a16="http://schemas.microsoft.com/office/drawing/2014/main" id="{EE326D9C-295B-15EA-220E-0701EEB51816}"/>
              </a:ext>
            </a:extLst>
          </p:cNvPr>
          <p:cNvSpPr txBox="1"/>
          <p:nvPr/>
        </p:nvSpPr>
        <p:spPr>
          <a:xfrm>
            <a:off x="1918351" y="980798"/>
            <a:ext cx="1414845" cy="846386"/>
          </a:xfrm>
          <a:prstGeom prst="rect">
            <a:avLst/>
          </a:prstGeom>
          <a:noFill/>
        </p:spPr>
        <p:txBody>
          <a:bodyPr wrap="square">
            <a:spAutoFit/>
          </a:bodyPr>
          <a:lstStyle/>
          <a:p>
            <a:pPr algn="ctr" defTabSz="914400" eaLnBrk="0" fontAlgn="base" hangingPunct="0">
              <a:spcBef>
                <a:spcPct val="0"/>
              </a:spcBef>
              <a:spcAft>
                <a:spcPct val="0"/>
              </a:spcAft>
            </a:pPr>
            <a:r>
              <a:rPr lang="en-US" sz="700" b="1" i="0" dirty="0">
                <a:solidFill>
                  <a:schemeClr val="bg1"/>
                </a:solidFill>
                <a:effectLst/>
              </a:rPr>
              <a:t>Infrastructure Development </a:t>
            </a:r>
          </a:p>
          <a:p>
            <a:pPr defTabSz="914400" eaLnBrk="0" fontAlgn="base" hangingPunct="0">
              <a:spcBef>
                <a:spcPct val="0"/>
              </a:spcBef>
              <a:spcAft>
                <a:spcPct val="0"/>
              </a:spcAft>
            </a:pPr>
            <a:r>
              <a:rPr lang="en-US" sz="600" b="0" i="0" dirty="0">
                <a:solidFill>
                  <a:schemeClr val="bg1"/>
                </a:solidFill>
                <a:effectLst/>
              </a:rPr>
              <a:t>The state boasts a robust infrastructure network, including transportation, logistics, and industrial facilities, which are critical for manufacturing operations. This infrastructure supports efficient supply chain management and distribution.</a:t>
            </a:r>
          </a:p>
        </p:txBody>
      </p:sp>
      <p:sp>
        <p:nvSpPr>
          <p:cNvPr id="11" name="TextBox 10">
            <a:extLst>
              <a:ext uri="{FF2B5EF4-FFF2-40B4-BE49-F238E27FC236}">
                <a16:creationId xmlns:a16="http://schemas.microsoft.com/office/drawing/2014/main" id="{7903A0D4-E298-0835-3D68-0CC450D3EE7F}"/>
              </a:ext>
            </a:extLst>
          </p:cNvPr>
          <p:cNvSpPr txBox="1"/>
          <p:nvPr/>
        </p:nvSpPr>
        <p:spPr>
          <a:xfrm>
            <a:off x="1918352" y="2214655"/>
            <a:ext cx="1414845" cy="938719"/>
          </a:xfrm>
          <a:prstGeom prst="rect">
            <a:avLst/>
          </a:prstGeom>
          <a:noFill/>
        </p:spPr>
        <p:txBody>
          <a:bodyPr wrap="square">
            <a:spAutoFit/>
          </a:bodyPr>
          <a:lstStyle/>
          <a:p>
            <a:pPr algn="ctr"/>
            <a:r>
              <a:rPr lang="en-US" sz="700" b="1" i="0" dirty="0">
                <a:solidFill>
                  <a:schemeClr val="bg1"/>
                </a:solidFill>
                <a:effectLst/>
                <a:latin typeface="__fkGroteskNeue_598ab8"/>
              </a:rPr>
              <a:t>Support for Innovation</a:t>
            </a:r>
          </a:p>
          <a:p>
            <a:pPr algn="l"/>
            <a:r>
              <a:rPr lang="en-US" sz="600" b="0" i="0" dirty="0">
                <a:solidFill>
                  <a:schemeClr val="bg1"/>
                </a:solidFill>
                <a:effectLst/>
                <a:latin typeface="__fkGroteskNeue_598ab8"/>
              </a:rPr>
              <a:t>The state encourages research and development in the EV sector, fostering partnerships between government, academia, and industry. This collaborative environment can be advantageous for startups and established companies looking to innovate.</a:t>
            </a:r>
          </a:p>
        </p:txBody>
      </p:sp>
      <p:sp>
        <p:nvSpPr>
          <p:cNvPr id="13" name="TextBox 12">
            <a:extLst>
              <a:ext uri="{FF2B5EF4-FFF2-40B4-BE49-F238E27FC236}">
                <a16:creationId xmlns:a16="http://schemas.microsoft.com/office/drawing/2014/main" id="{7A892CE8-97F8-5BAA-B835-5268B59DEB5D}"/>
              </a:ext>
            </a:extLst>
          </p:cNvPr>
          <p:cNvSpPr txBox="1"/>
          <p:nvPr/>
        </p:nvSpPr>
        <p:spPr>
          <a:xfrm>
            <a:off x="3733834" y="1000739"/>
            <a:ext cx="1573454" cy="938719"/>
          </a:xfrm>
          <a:prstGeom prst="rect">
            <a:avLst/>
          </a:prstGeom>
          <a:noFill/>
        </p:spPr>
        <p:txBody>
          <a:bodyPr wrap="square">
            <a:spAutoFit/>
          </a:bodyPr>
          <a:lstStyle/>
          <a:p>
            <a:pPr algn="ctr"/>
            <a:r>
              <a:rPr lang="en-US" sz="700" b="1" i="0" dirty="0">
                <a:solidFill>
                  <a:schemeClr val="bg1"/>
                </a:solidFill>
                <a:effectLst/>
                <a:latin typeface="__fkGroteskNeue_598ab8"/>
              </a:rPr>
              <a:t>Growing EV Market </a:t>
            </a:r>
          </a:p>
          <a:p>
            <a:pPr algn="l"/>
            <a:r>
              <a:rPr lang="en-US" sz="600" b="0" i="0" dirty="0">
                <a:solidFill>
                  <a:schemeClr val="bg1"/>
                </a:solidFill>
                <a:effectLst/>
                <a:latin typeface="__fkGroteskNeue_598ab8"/>
              </a:rPr>
              <a:t>With a significant urban population and increasing awareness of environmental issues, Maharashtra presents a large potential market for electric vehicles. The state is also home to many automotive manufacturers and suppliers, providing a ready market for components and finished vehicles.</a:t>
            </a:r>
          </a:p>
        </p:txBody>
      </p:sp>
      <p:sp>
        <p:nvSpPr>
          <p:cNvPr id="15" name="TextBox 14">
            <a:extLst>
              <a:ext uri="{FF2B5EF4-FFF2-40B4-BE49-F238E27FC236}">
                <a16:creationId xmlns:a16="http://schemas.microsoft.com/office/drawing/2014/main" id="{942280D6-6251-C1C2-8150-A4E5C7C7915B}"/>
              </a:ext>
            </a:extLst>
          </p:cNvPr>
          <p:cNvSpPr txBox="1"/>
          <p:nvPr/>
        </p:nvSpPr>
        <p:spPr>
          <a:xfrm>
            <a:off x="3733837" y="2214655"/>
            <a:ext cx="1700004" cy="646331"/>
          </a:xfrm>
          <a:prstGeom prst="rect">
            <a:avLst/>
          </a:prstGeom>
          <a:noFill/>
        </p:spPr>
        <p:txBody>
          <a:bodyPr wrap="square">
            <a:spAutoFit/>
          </a:bodyPr>
          <a:lstStyle/>
          <a:p>
            <a:r>
              <a:rPr lang="en-US" sz="600" b="0" i="0" dirty="0">
                <a:solidFill>
                  <a:schemeClr val="bg1"/>
                </a:solidFill>
                <a:effectLst/>
              </a:rPr>
              <a:t>While other states like </a:t>
            </a:r>
            <a:r>
              <a:rPr lang="en-US" sz="600" b="1" i="0" dirty="0">
                <a:solidFill>
                  <a:schemeClr val="bg1"/>
                </a:solidFill>
                <a:effectLst/>
              </a:rPr>
              <a:t>Gujarat</a:t>
            </a:r>
            <a:r>
              <a:rPr lang="en-US" sz="600" b="0" i="0" dirty="0">
                <a:solidFill>
                  <a:schemeClr val="bg1"/>
                </a:solidFill>
                <a:effectLst/>
              </a:rPr>
              <a:t> and </a:t>
            </a:r>
            <a:r>
              <a:rPr lang="en-US" sz="600" b="1" i="0" dirty="0">
                <a:solidFill>
                  <a:schemeClr val="bg1"/>
                </a:solidFill>
                <a:effectLst/>
              </a:rPr>
              <a:t>Delhi</a:t>
            </a:r>
            <a:r>
              <a:rPr lang="en-US" sz="600" b="0" i="0" dirty="0">
                <a:solidFill>
                  <a:schemeClr val="bg1"/>
                </a:solidFill>
                <a:effectLst/>
              </a:rPr>
              <a:t> also offer substantial incentives and have favorable business environments, Maharashtra stands out due to its comprehensive support for EV manufacturing, strong infrastructure, and a stable governance framework.</a:t>
            </a:r>
            <a:endParaRPr lang="en-IN" sz="600" dirty="0">
              <a:solidFill>
                <a:schemeClr val="bg1"/>
              </a:solidFill>
            </a:endParaRPr>
          </a:p>
        </p:txBody>
      </p:sp>
      <p:sp>
        <p:nvSpPr>
          <p:cNvPr id="17" name="TextBox 16">
            <a:extLst>
              <a:ext uri="{FF2B5EF4-FFF2-40B4-BE49-F238E27FC236}">
                <a16:creationId xmlns:a16="http://schemas.microsoft.com/office/drawing/2014/main" id="{051B638C-FECD-763C-FBF8-5D87DEC4FE78}"/>
              </a:ext>
            </a:extLst>
          </p:cNvPr>
          <p:cNvSpPr txBox="1"/>
          <p:nvPr/>
        </p:nvSpPr>
        <p:spPr>
          <a:xfrm>
            <a:off x="1037290" y="765354"/>
            <a:ext cx="3684867" cy="215444"/>
          </a:xfrm>
          <a:prstGeom prst="rect">
            <a:avLst/>
          </a:prstGeom>
          <a:noFill/>
        </p:spPr>
        <p:txBody>
          <a:bodyPr wrap="square">
            <a:spAutoFit/>
          </a:bodyPr>
          <a:lstStyle/>
          <a:p>
            <a:r>
              <a:rPr lang="en-US" sz="800" b="1" i="0" dirty="0">
                <a:solidFill>
                  <a:schemeClr val="bg1"/>
                </a:solidFill>
                <a:effectLst/>
              </a:rPr>
              <a:t>Maharashtra emerges as a strong candidate. Here’s a detailed analysis:</a:t>
            </a:r>
          </a:p>
        </p:txBody>
      </p:sp>
    </p:spTree>
    <p:extLst>
      <p:ext uri="{BB962C8B-B14F-4D97-AF65-F5344CB8AC3E}">
        <p14:creationId xmlns:p14="http://schemas.microsoft.com/office/powerpoint/2010/main" val="307984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2A96E3C-E6F4-B2A2-6545-A36112A62708}"/>
              </a:ext>
            </a:extLst>
          </p:cNvPr>
          <p:cNvSpPr txBox="1"/>
          <p:nvPr/>
        </p:nvSpPr>
        <p:spPr bwMode="black">
          <a:xfrm>
            <a:off x="102870" y="152052"/>
            <a:ext cx="140070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SWOT Analysis</a:t>
            </a:r>
          </a:p>
        </p:txBody>
      </p:sp>
      <p:sp>
        <p:nvSpPr>
          <p:cNvPr id="5" name="TextBox 4">
            <a:extLst>
              <a:ext uri="{FF2B5EF4-FFF2-40B4-BE49-F238E27FC236}">
                <a16:creationId xmlns:a16="http://schemas.microsoft.com/office/drawing/2014/main" id="{2E11340B-7D40-0895-C853-C5A8E219CC61}"/>
              </a:ext>
            </a:extLst>
          </p:cNvPr>
          <p:cNvSpPr txBox="1"/>
          <p:nvPr/>
        </p:nvSpPr>
        <p:spPr>
          <a:xfrm>
            <a:off x="105903" y="650227"/>
            <a:ext cx="1447839" cy="2400657"/>
          </a:xfrm>
          <a:prstGeom prst="rect">
            <a:avLst/>
          </a:prstGeom>
          <a:noFill/>
        </p:spPr>
        <p:txBody>
          <a:bodyPr wrap="square">
            <a:spAutoFit/>
          </a:bodyPr>
          <a:lstStyle/>
          <a:p>
            <a:pPr algn="l"/>
            <a:r>
              <a:rPr lang="en-US" sz="500" b="1" i="0" dirty="0">
                <a:solidFill>
                  <a:schemeClr val="bg1"/>
                </a:solidFill>
                <a:effectLst/>
              </a:rPr>
              <a:t>Strengths</a:t>
            </a:r>
          </a:p>
          <a:p>
            <a:pPr algn="l"/>
            <a:endParaRPr lang="en-US" sz="500" b="1"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Government Support: </a:t>
            </a:r>
            <a:r>
              <a:rPr lang="en-US" sz="500" b="0" i="0" dirty="0">
                <a:solidFill>
                  <a:schemeClr val="bg1"/>
                </a:solidFill>
                <a:effectLst/>
              </a:rPr>
              <a:t>The Indian government offers substantial incentives through schemes like FAME II, which can significantly reduce the initial costs for both manufacturers and consumers. This support can help the new entrant gain a competitive edge in pricing.</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Growing Market Demand: </a:t>
            </a:r>
            <a:r>
              <a:rPr lang="en-US" sz="500" b="0" i="0" dirty="0">
                <a:solidFill>
                  <a:schemeClr val="bg1"/>
                </a:solidFill>
                <a:effectLst/>
              </a:rPr>
              <a:t>The Indian EV market is experiencing rapid growth. This growth is driven by increasing environmental awareness and rising fuel prices, creating a favorable environment for new entrants.</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Cost-Effective Manufacturing: </a:t>
            </a:r>
            <a:r>
              <a:rPr lang="en-US" sz="500" b="0" i="0" dirty="0">
                <a:solidFill>
                  <a:schemeClr val="bg1"/>
                </a:solidFill>
                <a:effectLst/>
              </a:rPr>
              <a:t>India has a strong manufacturing base with access to low-cost labor and resources. This can allow a new EV maker to produce vehicles at competitive prices, enhancing profitability.</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Innovative Technology: </a:t>
            </a:r>
            <a:r>
              <a:rPr lang="en-US" sz="500" b="0" i="0" dirty="0">
                <a:solidFill>
                  <a:schemeClr val="bg1"/>
                </a:solidFill>
                <a:effectLst/>
              </a:rPr>
              <a:t>The opportunity to leverage advanced technologies in battery management, electric drivetrains, and connected vehicle features can differentiate the new EV maker from traditional competitors.</a:t>
            </a:r>
          </a:p>
        </p:txBody>
      </p:sp>
      <p:sp>
        <p:nvSpPr>
          <p:cNvPr id="2" name="TextBox 1">
            <a:extLst>
              <a:ext uri="{FF2B5EF4-FFF2-40B4-BE49-F238E27FC236}">
                <a16:creationId xmlns:a16="http://schemas.microsoft.com/office/drawing/2014/main" id="{1C7174F6-6EED-1582-4A3B-9BE47954A817}"/>
              </a:ext>
            </a:extLst>
          </p:cNvPr>
          <p:cNvSpPr txBox="1"/>
          <p:nvPr/>
        </p:nvSpPr>
        <p:spPr>
          <a:xfrm>
            <a:off x="1553742" y="636091"/>
            <a:ext cx="1324467" cy="2015936"/>
          </a:xfrm>
          <a:prstGeom prst="rect">
            <a:avLst/>
          </a:prstGeom>
          <a:noFill/>
        </p:spPr>
        <p:txBody>
          <a:bodyPr wrap="square">
            <a:spAutoFit/>
          </a:bodyPr>
          <a:lstStyle/>
          <a:p>
            <a:pPr algn="l"/>
            <a:r>
              <a:rPr lang="en-US" sz="500" b="1" i="0" dirty="0">
                <a:solidFill>
                  <a:schemeClr val="bg1"/>
                </a:solidFill>
                <a:effectLst/>
              </a:rPr>
              <a:t>Weaknesses</a:t>
            </a:r>
          </a:p>
          <a:p>
            <a:pPr algn="l"/>
            <a:endParaRPr lang="en-US" sz="500" b="1"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High Initial Investment: </a:t>
            </a:r>
            <a:r>
              <a:rPr lang="en-US" sz="500" b="0" i="0" dirty="0">
                <a:solidFill>
                  <a:schemeClr val="bg1"/>
                </a:solidFill>
                <a:effectLst/>
              </a:rPr>
              <a:t>Establishing a manufacturing unit requires significant capital investment in technology, infrastructure, and workforce training. This can be a barrier for new entrants without substantial financial backing.</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Limited Brand Recognition: </a:t>
            </a:r>
            <a:r>
              <a:rPr lang="en-US" sz="500" b="0" i="0" dirty="0">
                <a:solidFill>
                  <a:schemeClr val="bg1"/>
                </a:solidFill>
                <a:effectLst/>
              </a:rPr>
              <a:t>Competing against well-established brands like Tata Motors and Mahindra can be challenging. A new EV maker may struggle to gain consumer trust and recognition in a market dominated by established players.</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Supply Chain Challenges: </a:t>
            </a:r>
            <a:r>
              <a:rPr lang="en-US" sz="500" b="0" i="0" dirty="0">
                <a:solidFill>
                  <a:schemeClr val="bg1"/>
                </a:solidFill>
                <a:effectLst/>
              </a:rPr>
              <a:t>The EV supply chain in India is still developing, which can lead to delays in sourcing components, especially batteries. This can affect production timelines and operational efficiency.</a:t>
            </a:r>
          </a:p>
        </p:txBody>
      </p:sp>
      <p:sp>
        <p:nvSpPr>
          <p:cNvPr id="3" name="TextBox 2">
            <a:extLst>
              <a:ext uri="{FF2B5EF4-FFF2-40B4-BE49-F238E27FC236}">
                <a16:creationId xmlns:a16="http://schemas.microsoft.com/office/drawing/2014/main" id="{DC86B531-4286-AE93-E6E0-9DCA0BB63030}"/>
              </a:ext>
            </a:extLst>
          </p:cNvPr>
          <p:cNvSpPr txBox="1"/>
          <p:nvPr/>
        </p:nvSpPr>
        <p:spPr>
          <a:xfrm>
            <a:off x="2931410" y="636091"/>
            <a:ext cx="1324467" cy="2169825"/>
          </a:xfrm>
          <a:prstGeom prst="rect">
            <a:avLst/>
          </a:prstGeom>
          <a:noFill/>
        </p:spPr>
        <p:txBody>
          <a:bodyPr wrap="square">
            <a:spAutoFit/>
          </a:bodyPr>
          <a:lstStyle/>
          <a:p>
            <a:pPr algn="l"/>
            <a:r>
              <a:rPr lang="en-US" sz="500" b="1" i="0" dirty="0">
                <a:solidFill>
                  <a:schemeClr val="bg1"/>
                </a:solidFill>
                <a:effectLst/>
              </a:rPr>
              <a:t>Opportunities</a:t>
            </a:r>
          </a:p>
          <a:p>
            <a:pPr algn="l"/>
            <a:endParaRPr lang="en-US" sz="500" b="1"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Expansion of Charging Infrastructure: </a:t>
            </a:r>
            <a:r>
              <a:rPr lang="en-US" sz="500" b="0" i="0" dirty="0">
                <a:solidFill>
                  <a:schemeClr val="bg1"/>
                </a:solidFill>
                <a:effectLst/>
              </a:rPr>
              <a:t>The Indian government is committed to expanding the EV charging network, which can alleviate range anxiety and encourage more consumers to adopt electric vehicles. A new manufacturer can capitalize on this growing infrastructure.</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Diverse Product Offerings: </a:t>
            </a:r>
            <a:r>
              <a:rPr lang="en-US" sz="500" b="0" i="0" dirty="0">
                <a:solidFill>
                  <a:schemeClr val="bg1"/>
                </a:solidFill>
                <a:effectLst/>
              </a:rPr>
              <a:t>There is a significant opportunity to cater to various segments, including two-wheelers, three-wheelers, and commercial vehicles. Developing a diverse product lineup can help capture a broader market share.</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Sustainability Trends: </a:t>
            </a:r>
            <a:r>
              <a:rPr lang="en-US" sz="500" b="0" i="0" dirty="0">
                <a:solidFill>
                  <a:schemeClr val="bg1"/>
                </a:solidFill>
                <a:effectLst/>
              </a:rPr>
              <a:t>With increasing consumer preference for eco-friendly products, a new EV maker can position itself as a leader in sustainable mobility, appealing to environmentally conscious consumers.</a:t>
            </a:r>
          </a:p>
        </p:txBody>
      </p:sp>
      <p:sp>
        <p:nvSpPr>
          <p:cNvPr id="4" name="TextBox 3">
            <a:extLst>
              <a:ext uri="{FF2B5EF4-FFF2-40B4-BE49-F238E27FC236}">
                <a16:creationId xmlns:a16="http://schemas.microsoft.com/office/drawing/2014/main" id="{E3C0C565-0AEB-471A-FF45-7093455CD5A9}"/>
              </a:ext>
            </a:extLst>
          </p:cNvPr>
          <p:cNvSpPr txBox="1"/>
          <p:nvPr/>
        </p:nvSpPr>
        <p:spPr>
          <a:xfrm>
            <a:off x="4306044" y="636091"/>
            <a:ext cx="1400703" cy="2323713"/>
          </a:xfrm>
          <a:prstGeom prst="rect">
            <a:avLst/>
          </a:prstGeom>
          <a:noFill/>
        </p:spPr>
        <p:txBody>
          <a:bodyPr wrap="square">
            <a:spAutoFit/>
          </a:bodyPr>
          <a:lstStyle/>
          <a:p>
            <a:pPr algn="l"/>
            <a:r>
              <a:rPr lang="en-US" sz="500" b="1" i="0" dirty="0">
                <a:solidFill>
                  <a:schemeClr val="bg1"/>
                </a:solidFill>
                <a:effectLst/>
              </a:rPr>
              <a:t>Threats</a:t>
            </a:r>
          </a:p>
          <a:p>
            <a:pPr algn="l"/>
            <a:endParaRPr lang="en-US" sz="500" b="1"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Intense Competition: </a:t>
            </a:r>
            <a:r>
              <a:rPr lang="en-US" sz="500" b="0" i="0" dirty="0">
                <a:solidFill>
                  <a:schemeClr val="bg1"/>
                </a:solidFill>
                <a:effectLst/>
              </a:rPr>
              <a:t>The presence of established competitors like Tata Motors and Ola Electric poses a significant threat. These companies have established supply chains, brand loyalty, and extensive market experience.</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Regulatory Challenges: </a:t>
            </a:r>
            <a:r>
              <a:rPr lang="en-US" sz="500" b="0" i="0" dirty="0">
                <a:solidFill>
                  <a:schemeClr val="bg1"/>
                </a:solidFill>
                <a:effectLst/>
              </a:rPr>
              <a:t>The EV industry is subject to changing regulations and policies. Any unfavorable policy changes could impact profitability and operational viability.</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Technological Advancements: </a:t>
            </a:r>
            <a:r>
              <a:rPr lang="en-US" sz="500" b="0" i="0" dirty="0">
                <a:solidFill>
                  <a:schemeClr val="bg1"/>
                </a:solidFill>
                <a:effectLst/>
              </a:rPr>
              <a:t>Rapid advancements in battery technology and electric drivetrains mean that a new entrant must continuously innovate to keep up with competitors. Failing to do so could result in obsolescence.</a:t>
            </a:r>
          </a:p>
          <a:p>
            <a:pPr marL="171450" indent="-171450" algn="l">
              <a:buFont typeface="Arial" panose="020B0604020202020204" pitchFamily="34" charset="0"/>
              <a:buChar char="•"/>
            </a:pPr>
            <a:endParaRPr lang="en-US" sz="500" b="0" i="0" dirty="0">
              <a:solidFill>
                <a:schemeClr val="bg1"/>
              </a:solidFill>
              <a:effectLst/>
            </a:endParaRPr>
          </a:p>
          <a:p>
            <a:pPr marL="171450" indent="-171450" algn="l">
              <a:buFont typeface="Arial" panose="020B0604020202020204" pitchFamily="34" charset="0"/>
              <a:buChar char="•"/>
            </a:pPr>
            <a:r>
              <a:rPr lang="en-US" sz="500" b="1" i="0" dirty="0">
                <a:solidFill>
                  <a:schemeClr val="bg1"/>
                </a:solidFill>
                <a:effectLst/>
              </a:rPr>
              <a:t>Market Volatility: </a:t>
            </a:r>
            <a:r>
              <a:rPr lang="en-US" sz="500" b="0" i="0" dirty="0">
                <a:solidFill>
                  <a:schemeClr val="bg1"/>
                </a:solidFill>
                <a:effectLst/>
              </a:rPr>
              <a:t>Economic fluctuations, changes in fuel prices, and shifts in consumer preferences can affect the overall demand for electric vehicles, posing a risk to new market entrants.</a:t>
            </a:r>
          </a:p>
        </p:txBody>
      </p:sp>
      <p:pic>
        <p:nvPicPr>
          <p:cNvPr id="7" name="Graphic 6" descr="Muscular arm with solid fill">
            <a:extLst>
              <a:ext uri="{FF2B5EF4-FFF2-40B4-BE49-F238E27FC236}">
                <a16:creationId xmlns:a16="http://schemas.microsoft.com/office/drawing/2014/main" id="{C6D17BDB-2B1D-5718-D93F-F903584857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137" y="636091"/>
            <a:ext cx="172453" cy="151051"/>
          </a:xfrm>
          <a:prstGeom prst="rect">
            <a:avLst/>
          </a:prstGeom>
        </p:spPr>
      </p:pic>
      <p:pic>
        <p:nvPicPr>
          <p:cNvPr id="13" name="Graphic 12" descr="Lights On with solid fill">
            <a:extLst>
              <a:ext uri="{FF2B5EF4-FFF2-40B4-BE49-F238E27FC236}">
                <a16:creationId xmlns:a16="http://schemas.microsoft.com/office/drawing/2014/main" id="{866F4A06-8E87-DE4E-7E56-74B537C0F3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89" y="636090"/>
            <a:ext cx="231120" cy="151051"/>
          </a:xfrm>
          <a:prstGeom prst="rect">
            <a:avLst/>
          </a:prstGeom>
        </p:spPr>
      </p:pic>
      <p:pic>
        <p:nvPicPr>
          <p:cNvPr id="15" name="Graphic 14" descr="Danger with solid fill">
            <a:extLst>
              <a:ext uri="{FF2B5EF4-FFF2-40B4-BE49-F238E27FC236}">
                <a16:creationId xmlns:a16="http://schemas.microsoft.com/office/drawing/2014/main" id="{96F8666E-2E6A-ED6D-7D2A-C5AE6C5C51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2701" y="636089"/>
            <a:ext cx="172454" cy="151051"/>
          </a:xfrm>
          <a:prstGeom prst="rect">
            <a:avLst/>
          </a:prstGeom>
        </p:spPr>
      </p:pic>
      <p:pic>
        <p:nvPicPr>
          <p:cNvPr id="17" name="Graphic 16" descr="Battery charging with solid fill">
            <a:extLst>
              <a:ext uri="{FF2B5EF4-FFF2-40B4-BE49-F238E27FC236}">
                <a16:creationId xmlns:a16="http://schemas.microsoft.com/office/drawing/2014/main" id="{CFB94269-8A6E-463B-131A-A6D5CB088A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51420" y="636088"/>
            <a:ext cx="172453" cy="151051"/>
          </a:xfrm>
          <a:prstGeom prst="rect">
            <a:avLst/>
          </a:prstGeom>
        </p:spPr>
      </p:pic>
    </p:spTree>
    <p:extLst>
      <p:ext uri="{BB962C8B-B14F-4D97-AF65-F5344CB8AC3E}">
        <p14:creationId xmlns:p14="http://schemas.microsoft.com/office/powerpoint/2010/main" val="1242775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57996"/>
            <a:ext cx="5543549" cy="260224"/>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l"/>
            <a:r>
              <a:rPr lang="en-US" sz="700" i="0" dirty="0">
                <a:solidFill>
                  <a:schemeClr val="bg1"/>
                </a:solidFill>
                <a:effectLst/>
                <a:latin typeface="Gill Sans MT (Body)"/>
              </a:rPr>
              <a:t>Q6. </a:t>
            </a:r>
            <a:r>
              <a:rPr lang="en-US" sz="700" dirty="0">
                <a:solidFill>
                  <a:schemeClr val="bg1"/>
                </a:solidFill>
                <a:latin typeface="Gill Sans MT (Body)"/>
              </a:rPr>
              <a:t>Your top 3 recommendations for </a:t>
            </a:r>
            <a:r>
              <a:rPr lang="en-US" sz="700" dirty="0" err="1">
                <a:solidFill>
                  <a:schemeClr val="bg1"/>
                </a:solidFill>
                <a:latin typeface="Gill Sans MT (Body)"/>
              </a:rPr>
              <a:t>AtliQ</a:t>
            </a:r>
            <a:r>
              <a:rPr lang="en-US" sz="700" dirty="0">
                <a:solidFill>
                  <a:schemeClr val="bg1"/>
                </a:solidFill>
                <a:latin typeface="Gill Sans MT (Body)"/>
              </a:rPr>
              <a:t> Motors.</a:t>
            </a:r>
          </a:p>
        </p:txBody>
      </p:sp>
      <p:sp>
        <p:nvSpPr>
          <p:cNvPr id="2" name="TextBox 1">
            <a:extLst>
              <a:ext uri="{FF2B5EF4-FFF2-40B4-BE49-F238E27FC236}">
                <a16:creationId xmlns:a16="http://schemas.microsoft.com/office/drawing/2014/main" id="{B2452D97-F913-D6DA-3548-BBA848C5A986}"/>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Secondary Questions</a:t>
            </a:r>
          </a:p>
        </p:txBody>
      </p:sp>
      <p:sp>
        <p:nvSpPr>
          <p:cNvPr id="5" name="TextBox 4">
            <a:extLst>
              <a:ext uri="{FF2B5EF4-FFF2-40B4-BE49-F238E27FC236}">
                <a16:creationId xmlns:a16="http://schemas.microsoft.com/office/drawing/2014/main" id="{D739847D-849F-4849-21BB-7C76AF643E5B}"/>
              </a:ext>
            </a:extLst>
          </p:cNvPr>
          <p:cNvSpPr txBox="1"/>
          <p:nvPr/>
        </p:nvSpPr>
        <p:spPr>
          <a:xfrm>
            <a:off x="107950" y="915499"/>
            <a:ext cx="5543549" cy="477054"/>
          </a:xfrm>
          <a:prstGeom prst="rect">
            <a:avLst/>
          </a:prstGeom>
          <a:noFill/>
        </p:spPr>
        <p:txBody>
          <a:bodyPr wrap="square">
            <a:spAutoFit/>
          </a:bodyPr>
          <a:lstStyle/>
          <a:p>
            <a:r>
              <a:rPr lang="en-US" sz="700" b="1" i="0" dirty="0">
                <a:solidFill>
                  <a:schemeClr val="bg1"/>
                </a:solidFill>
                <a:effectLst/>
              </a:rPr>
              <a:t>Effective Marketing Campaigns</a:t>
            </a:r>
          </a:p>
          <a:p>
            <a:pPr marL="171450" indent="-171450" algn="l">
              <a:buFont typeface="Arial" panose="020B0604020202020204" pitchFamily="34" charset="0"/>
              <a:buChar char="•"/>
            </a:pPr>
            <a:r>
              <a:rPr lang="en-US" sz="600" b="0" i="0" dirty="0">
                <a:solidFill>
                  <a:schemeClr val="bg1"/>
                </a:solidFill>
                <a:effectLst/>
              </a:rPr>
              <a:t>Since </a:t>
            </a:r>
            <a:r>
              <a:rPr lang="en-US" sz="600" b="0" i="0" dirty="0" err="1">
                <a:solidFill>
                  <a:schemeClr val="bg1"/>
                </a:solidFill>
                <a:effectLst/>
              </a:rPr>
              <a:t>AtliQ</a:t>
            </a:r>
            <a:r>
              <a:rPr lang="en-US" sz="600" b="0" i="0" dirty="0">
                <a:solidFill>
                  <a:schemeClr val="bg1"/>
                </a:solidFill>
                <a:effectLst/>
              </a:rPr>
              <a:t> Motors </a:t>
            </a:r>
            <a:r>
              <a:rPr lang="en-US" sz="600" dirty="0">
                <a:solidFill>
                  <a:schemeClr val="bg1"/>
                </a:solidFill>
              </a:rPr>
              <a:t>is a Giant in North America leverage its Reputation to Build Brand Awareness and trust.</a:t>
            </a:r>
          </a:p>
          <a:p>
            <a:pPr marL="171450" indent="-171450" algn="l">
              <a:buFont typeface="Arial" panose="020B0604020202020204" pitchFamily="34" charset="0"/>
              <a:buChar char="•"/>
            </a:pPr>
            <a:r>
              <a:rPr lang="en-US" sz="600" b="0" i="0" dirty="0">
                <a:solidFill>
                  <a:schemeClr val="bg1"/>
                </a:solidFill>
                <a:effectLst/>
              </a:rPr>
              <a:t>Launch comprehensive marketing campaigns that educate consumers about the benefits of EVs, including cost savings, environmental impact, and government incentives. </a:t>
            </a:r>
          </a:p>
          <a:p>
            <a:pPr marL="171450" indent="-171450" algn="l">
              <a:buFont typeface="Arial" panose="020B0604020202020204" pitchFamily="34" charset="0"/>
              <a:buChar char="•"/>
            </a:pPr>
            <a:r>
              <a:rPr lang="en-US" sz="600" b="0" i="0" dirty="0">
                <a:solidFill>
                  <a:schemeClr val="bg1"/>
                </a:solidFill>
                <a:effectLst/>
              </a:rPr>
              <a:t>Highlight unique selling propositions that differentiate </a:t>
            </a:r>
            <a:r>
              <a:rPr lang="en-US" sz="600" b="0" i="0" dirty="0" err="1">
                <a:solidFill>
                  <a:schemeClr val="bg1"/>
                </a:solidFill>
                <a:effectLst/>
              </a:rPr>
              <a:t>AtliQ</a:t>
            </a:r>
            <a:r>
              <a:rPr lang="en-US" sz="600" b="0" i="0" dirty="0">
                <a:solidFill>
                  <a:schemeClr val="bg1"/>
                </a:solidFill>
                <a:effectLst/>
              </a:rPr>
              <a:t> Motors</a:t>
            </a:r>
            <a:r>
              <a:rPr lang="en-US" sz="600" dirty="0">
                <a:solidFill>
                  <a:schemeClr val="bg1"/>
                </a:solidFill>
              </a:rPr>
              <a:t> </a:t>
            </a:r>
            <a:r>
              <a:rPr lang="en-US" sz="600" b="0" i="0" dirty="0">
                <a:solidFill>
                  <a:schemeClr val="bg1"/>
                </a:solidFill>
                <a:effectLst/>
              </a:rPr>
              <a:t>from competitors.</a:t>
            </a:r>
          </a:p>
        </p:txBody>
      </p:sp>
      <p:sp>
        <p:nvSpPr>
          <p:cNvPr id="6" name="TextBox 5">
            <a:extLst>
              <a:ext uri="{FF2B5EF4-FFF2-40B4-BE49-F238E27FC236}">
                <a16:creationId xmlns:a16="http://schemas.microsoft.com/office/drawing/2014/main" id="{89072972-2571-80F9-DE6D-3C812EDCF57D}"/>
              </a:ext>
            </a:extLst>
          </p:cNvPr>
          <p:cNvSpPr txBox="1"/>
          <p:nvPr/>
        </p:nvSpPr>
        <p:spPr>
          <a:xfrm>
            <a:off x="107950" y="1367827"/>
            <a:ext cx="5334827" cy="384721"/>
          </a:xfrm>
          <a:prstGeom prst="rect">
            <a:avLst/>
          </a:prstGeom>
          <a:noFill/>
        </p:spPr>
        <p:txBody>
          <a:bodyPr wrap="square">
            <a:spAutoFit/>
          </a:bodyPr>
          <a:lstStyle/>
          <a:p>
            <a:r>
              <a:rPr lang="en-US" sz="700" b="1" i="0" dirty="0">
                <a:solidFill>
                  <a:schemeClr val="bg1"/>
                </a:solidFill>
                <a:effectLst/>
              </a:rPr>
              <a:t>Invest in Charging Solutions</a:t>
            </a:r>
          </a:p>
          <a:p>
            <a:pPr marL="171450" indent="-171450" algn="l">
              <a:buFont typeface="Arial" panose="020B0604020202020204" pitchFamily="34" charset="0"/>
              <a:buChar char="•"/>
            </a:pPr>
            <a:r>
              <a:rPr lang="en-US" sz="600" b="0" i="0" dirty="0">
                <a:solidFill>
                  <a:schemeClr val="bg1"/>
                </a:solidFill>
                <a:effectLst/>
              </a:rPr>
              <a:t>Collaborate with local governments and private entities to develop a robust charging infrastructure.</a:t>
            </a:r>
          </a:p>
          <a:p>
            <a:pPr marL="171450" indent="-171450" algn="l">
              <a:buFont typeface="Arial" panose="020B0604020202020204" pitchFamily="34" charset="0"/>
              <a:buChar char="•"/>
            </a:pPr>
            <a:r>
              <a:rPr lang="en-US" sz="600" b="0" i="0" dirty="0">
                <a:solidFill>
                  <a:schemeClr val="bg1"/>
                </a:solidFill>
                <a:effectLst/>
              </a:rPr>
              <a:t>Develop and promote home charging solutions that are compatible with </a:t>
            </a:r>
            <a:r>
              <a:rPr lang="en-US" sz="600" b="0" i="0" dirty="0" err="1">
                <a:solidFill>
                  <a:schemeClr val="bg1"/>
                </a:solidFill>
                <a:effectLst/>
              </a:rPr>
              <a:t>AtliQ</a:t>
            </a:r>
            <a:r>
              <a:rPr lang="en-US" sz="600" b="0" i="0" dirty="0">
                <a:solidFill>
                  <a:schemeClr val="bg1"/>
                </a:solidFill>
                <a:effectLst/>
              </a:rPr>
              <a:t> Motor to enhance convenience for consumers.</a:t>
            </a:r>
          </a:p>
        </p:txBody>
      </p:sp>
      <p:sp>
        <p:nvSpPr>
          <p:cNvPr id="7" name="TextBox 6">
            <a:extLst>
              <a:ext uri="{FF2B5EF4-FFF2-40B4-BE49-F238E27FC236}">
                <a16:creationId xmlns:a16="http://schemas.microsoft.com/office/drawing/2014/main" id="{38DD53D9-5C7B-166D-FB70-411D545DBFFD}"/>
              </a:ext>
            </a:extLst>
          </p:cNvPr>
          <p:cNvSpPr txBox="1"/>
          <p:nvPr/>
        </p:nvSpPr>
        <p:spPr>
          <a:xfrm>
            <a:off x="107948" y="1742284"/>
            <a:ext cx="5477801" cy="477054"/>
          </a:xfrm>
          <a:prstGeom prst="rect">
            <a:avLst/>
          </a:prstGeom>
          <a:noFill/>
        </p:spPr>
        <p:txBody>
          <a:bodyPr wrap="square">
            <a:spAutoFit/>
          </a:bodyPr>
          <a:lstStyle/>
          <a:p>
            <a:r>
              <a:rPr lang="en-US" sz="700" b="1" i="0" dirty="0">
                <a:solidFill>
                  <a:schemeClr val="bg1"/>
                </a:solidFill>
                <a:effectLst/>
              </a:rPr>
              <a:t>Collaborations</a:t>
            </a:r>
          </a:p>
          <a:p>
            <a:pPr marL="171450" indent="-171450" algn="l">
              <a:buFont typeface="Arial" panose="020B0604020202020204" pitchFamily="34" charset="0"/>
              <a:buChar char="•"/>
            </a:pPr>
            <a:r>
              <a:rPr lang="en-US" sz="600" b="0" i="0" dirty="0">
                <a:solidFill>
                  <a:schemeClr val="bg1"/>
                </a:solidFill>
                <a:effectLst/>
              </a:rPr>
              <a:t>Form partnerships with local suppliers and manufacturers to reduce costs and improve supply chain efficiency.</a:t>
            </a:r>
          </a:p>
          <a:p>
            <a:pPr marL="171450" indent="-171450" algn="l">
              <a:buFont typeface="Arial" panose="020B0604020202020204" pitchFamily="34" charset="0"/>
              <a:buChar char="•"/>
            </a:pPr>
            <a:r>
              <a:rPr lang="en-US" sz="600" dirty="0">
                <a:solidFill>
                  <a:schemeClr val="bg1"/>
                </a:solidFill>
              </a:rPr>
              <a:t>Partnerships with  OLA</a:t>
            </a:r>
            <a:r>
              <a:rPr lang="en-US" sz="600" b="0" i="0" dirty="0">
                <a:solidFill>
                  <a:schemeClr val="bg1"/>
                </a:solidFill>
                <a:effectLst/>
              </a:rPr>
              <a:t> and UBER services to use </a:t>
            </a:r>
            <a:r>
              <a:rPr lang="en-US" sz="600" b="0" i="0" dirty="0" err="1">
                <a:solidFill>
                  <a:schemeClr val="bg1"/>
                </a:solidFill>
                <a:effectLst/>
              </a:rPr>
              <a:t>AtliQ</a:t>
            </a:r>
            <a:r>
              <a:rPr lang="en-US" sz="600" b="0" i="0" dirty="0">
                <a:solidFill>
                  <a:schemeClr val="bg1"/>
                </a:solidFill>
                <a:effectLst/>
              </a:rPr>
              <a:t> Motors 4-Wheelers Electric Vehicles for cab Services which increases the road </a:t>
            </a:r>
            <a:r>
              <a:rPr lang="en-IN" sz="600" b="0" i="0" dirty="0">
                <a:solidFill>
                  <a:srgbClr val="EEF0FF"/>
                </a:solidFill>
                <a:effectLst/>
              </a:rPr>
              <a:t>appearance and presence of </a:t>
            </a:r>
            <a:r>
              <a:rPr lang="en-IN" sz="600" b="0" i="0" dirty="0" err="1">
                <a:solidFill>
                  <a:srgbClr val="EEF0FF"/>
                </a:solidFill>
                <a:effectLst/>
              </a:rPr>
              <a:t>AtliQ</a:t>
            </a:r>
            <a:r>
              <a:rPr lang="en-IN" sz="600" b="0" i="0" dirty="0">
                <a:solidFill>
                  <a:srgbClr val="EEF0FF"/>
                </a:solidFill>
                <a:effectLst/>
              </a:rPr>
              <a:t> Motors</a:t>
            </a:r>
            <a:r>
              <a:rPr lang="en-US" sz="600" b="0" i="0" dirty="0">
                <a:solidFill>
                  <a:schemeClr val="bg1"/>
                </a:solidFill>
                <a:effectLst/>
              </a:rPr>
              <a:t>  </a:t>
            </a:r>
          </a:p>
        </p:txBody>
      </p:sp>
      <p:sp>
        <p:nvSpPr>
          <p:cNvPr id="8" name="TextBox 7">
            <a:extLst>
              <a:ext uri="{FF2B5EF4-FFF2-40B4-BE49-F238E27FC236}">
                <a16:creationId xmlns:a16="http://schemas.microsoft.com/office/drawing/2014/main" id="{A5376265-64D7-0231-C512-44B858C9D0E0}"/>
              </a:ext>
            </a:extLst>
          </p:cNvPr>
          <p:cNvSpPr txBox="1"/>
          <p:nvPr/>
        </p:nvSpPr>
        <p:spPr>
          <a:xfrm>
            <a:off x="31378" y="715444"/>
            <a:ext cx="5543549" cy="200055"/>
          </a:xfrm>
          <a:prstGeom prst="rect">
            <a:avLst/>
          </a:prstGeom>
          <a:noFill/>
        </p:spPr>
        <p:txBody>
          <a:bodyPr wrap="square">
            <a:spAutoFit/>
          </a:bodyPr>
          <a:lstStyle/>
          <a:p>
            <a:pPr algn="ctr"/>
            <a:r>
              <a:rPr lang="en-US" sz="700" b="1" i="0" dirty="0">
                <a:solidFill>
                  <a:schemeClr val="bg1"/>
                </a:solidFill>
                <a:effectLst/>
              </a:rPr>
              <a:t>Research Based Recommendations</a:t>
            </a:r>
            <a:endParaRPr lang="en-US" sz="600" b="0" i="0" dirty="0">
              <a:solidFill>
                <a:schemeClr val="bg1"/>
              </a:solidFill>
              <a:effectLst/>
            </a:endParaRPr>
          </a:p>
        </p:txBody>
      </p:sp>
      <p:sp>
        <p:nvSpPr>
          <p:cNvPr id="10" name="TextBox 9">
            <a:extLst>
              <a:ext uri="{FF2B5EF4-FFF2-40B4-BE49-F238E27FC236}">
                <a16:creationId xmlns:a16="http://schemas.microsoft.com/office/drawing/2014/main" id="{C34A1A7D-30BC-2778-8017-91C57F1993D5}"/>
              </a:ext>
            </a:extLst>
          </p:cNvPr>
          <p:cNvSpPr txBox="1"/>
          <p:nvPr/>
        </p:nvSpPr>
        <p:spPr>
          <a:xfrm>
            <a:off x="75075" y="2185026"/>
            <a:ext cx="5543549" cy="200055"/>
          </a:xfrm>
          <a:prstGeom prst="rect">
            <a:avLst/>
          </a:prstGeom>
          <a:noFill/>
        </p:spPr>
        <p:txBody>
          <a:bodyPr wrap="square">
            <a:spAutoFit/>
          </a:bodyPr>
          <a:lstStyle/>
          <a:p>
            <a:pPr algn="ctr"/>
            <a:r>
              <a:rPr lang="en-US" sz="700" b="1" i="0" dirty="0">
                <a:solidFill>
                  <a:schemeClr val="bg1"/>
                </a:solidFill>
                <a:effectLst/>
              </a:rPr>
              <a:t>Analysis Based Recommendations</a:t>
            </a:r>
            <a:endParaRPr lang="en-US" sz="600" b="0" i="0" dirty="0">
              <a:solidFill>
                <a:schemeClr val="bg1"/>
              </a:solidFill>
              <a:effectLst/>
            </a:endParaRPr>
          </a:p>
        </p:txBody>
      </p:sp>
      <p:sp>
        <p:nvSpPr>
          <p:cNvPr id="11" name="TextBox 10">
            <a:extLst>
              <a:ext uri="{FF2B5EF4-FFF2-40B4-BE49-F238E27FC236}">
                <a16:creationId xmlns:a16="http://schemas.microsoft.com/office/drawing/2014/main" id="{C379618B-38B9-A41A-E07A-2AAE1F1D9B8D}"/>
              </a:ext>
            </a:extLst>
          </p:cNvPr>
          <p:cNvSpPr txBox="1"/>
          <p:nvPr/>
        </p:nvSpPr>
        <p:spPr>
          <a:xfrm>
            <a:off x="75075" y="2320956"/>
            <a:ext cx="5477801" cy="292388"/>
          </a:xfrm>
          <a:prstGeom prst="rect">
            <a:avLst/>
          </a:prstGeom>
          <a:noFill/>
        </p:spPr>
        <p:txBody>
          <a:bodyPr wrap="square">
            <a:spAutoFit/>
          </a:bodyPr>
          <a:lstStyle/>
          <a:p>
            <a:r>
              <a:rPr lang="en-US" sz="700" b="1" i="0" dirty="0">
                <a:solidFill>
                  <a:schemeClr val="bg1"/>
                </a:solidFill>
                <a:effectLst/>
              </a:rPr>
              <a:t>Perfect Launch Timing</a:t>
            </a:r>
          </a:p>
          <a:p>
            <a:pPr marL="171450" indent="-171450" algn="l">
              <a:buFont typeface="Arial" panose="020B0604020202020204" pitchFamily="34" charset="0"/>
              <a:buChar char="•"/>
            </a:pPr>
            <a:r>
              <a:rPr lang="en-US" sz="600" dirty="0">
                <a:solidFill>
                  <a:schemeClr val="bg1"/>
                </a:solidFill>
              </a:rPr>
              <a:t>1</a:t>
            </a:r>
            <a:r>
              <a:rPr lang="en-US" sz="600" baseline="30000" dirty="0">
                <a:solidFill>
                  <a:schemeClr val="bg1"/>
                </a:solidFill>
              </a:rPr>
              <a:t>St</a:t>
            </a:r>
            <a:r>
              <a:rPr lang="en-US" sz="600" dirty="0">
                <a:solidFill>
                  <a:schemeClr val="bg1"/>
                </a:solidFill>
              </a:rPr>
              <a:t> Quarter of The FY year is the best time to Launch as the Sales in this period is highest especially around March</a:t>
            </a:r>
            <a:r>
              <a:rPr lang="en-US" sz="600" b="0" i="0" dirty="0">
                <a:solidFill>
                  <a:schemeClr val="bg1"/>
                </a:solidFill>
                <a:effectLst/>
              </a:rPr>
              <a:t>. </a:t>
            </a:r>
          </a:p>
        </p:txBody>
      </p:sp>
      <p:sp>
        <p:nvSpPr>
          <p:cNvPr id="12" name="TextBox 11">
            <a:extLst>
              <a:ext uri="{FF2B5EF4-FFF2-40B4-BE49-F238E27FC236}">
                <a16:creationId xmlns:a16="http://schemas.microsoft.com/office/drawing/2014/main" id="{CB066A48-BC82-FFE0-C4C5-D2C4F77A9E53}"/>
              </a:ext>
            </a:extLst>
          </p:cNvPr>
          <p:cNvSpPr txBox="1"/>
          <p:nvPr/>
        </p:nvSpPr>
        <p:spPr>
          <a:xfrm>
            <a:off x="64251" y="2579333"/>
            <a:ext cx="5477801" cy="477054"/>
          </a:xfrm>
          <a:prstGeom prst="rect">
            <a:avLst/>
          </a:prstGeom>
          <a:noFill/>
        </p:spPr>
        <p:txBody>
          <a:bodyPr wrap="square">
            <a:spAutoFit/>
          </a:bodyPr>
          <a:lstStyle/>
          <a:p>
            <a:r>
              <a:rPr lang="en-US" sz="700" b="1" i="0" dirty="0">
                <a:solidFill>
                  <a:schemeClr val="bg1"/>
                </a:solidFill>
                <a:effectLst/>
              </a:rPr>
              <a:t>Choosing Right Category Vehicle </a:t>
            </a:r>
          </a:p>
          <a:p>
            <a:pPr marL="171450" indent="-171450" algn="l">
              <a:buFont typeface="Arial" panose="020B0604020202020204" pitchFamily="34" charset="0"/>
              <a:buChar char="•"/>
            </a:pPr>
            <a:r>
              <a:rPr lang="en-US" sz="600" dirty="0">
                <a:solidFill>
                  <a:schemeClr val="bg1"/>
                </a:solidFill>
              </a:rPr>
              <a:t>As Per the data every Maker is playing safe by investing in only one type of category either 2-wheelers or 4-Wheelers</a:t>
            </a:r>
          </a:p>
          <a:p>
            <a:pPr marL="171450" indent="-171450" algn="l">
              <a:buFont typeface="Arial" panose="020B0604020202020204" pitchFamily="34" charset="0"/>
              <a:buChar char="•"/>
            </a:pPr>
            <a:r>
              <a:rPr lang="en-US" sz="600" dirty="0">
                <a:solidFill>
                  <a:schemeClr val="bg1"/>
                </a:solidFill>
              </a:rPr>
              <a:t>As the Sales of 2-Wheelers is high compared to 4-wheelres 2-Wheelers seems suitable option for the initial launch to gain trust and then slowly introducing 4-Wheelers </a:t>
            </a:r>
            <a:endParaRPr lang="en-US" sz="600" b="0" i="0" dirty="0">
              <a:solidFill>
                <a:schemeClr val="bg1"/>
              </a:solidFill>
              <a:effectLst/>
            </a:endParaRPr>
          </a:p>
        </p:txBody>
      </p:sp>
    </p:spTree>
    <p:extLst>
      <p:ext uri="{BB962C8B-B14F-4D97-AF65-F5344CB8AC3E}">
        <p14:creationId xmlns:p14="http://schemas.microsoft.com/office/powerpoint/2010/main" val="2804905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226B5-7696-513B-C497-E44A59B43346}"/>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Dashboard Snippet</a:t>
            </a:r>
          </a:p>
        </p:txBody>
      </p:sp>
      <p:pic>
        <p:nvPicPr>
          <p:cNvPr id="4" name="Picture 3">
            <a:extLst>
              <a:ext uri="{FF2B5EF4-FFF2-40B4-BE49-F238E27FC236}">
                <a16:creationId xmlns:a16="http://schemas.microsoft.com/office/drawing/2014/main" id="{A682B3A4-A005-A2C9-AC9C-C01B510FD419}"/>
              </a:ext>
            </a:extLst>
          </p:cNvPr>
          <p:cNvPicPr>
            <a:picLocks noChangeAspect="1"/>
          </p:cNvPicPr>
          <p:nvPr/>
        </p:nvPicPr>
        <p:blipFill>
          <a:blip r:embed="rId2"/>
          <a:stretch>
            <a:fillRect/>
          </a:stretch>
        </p:blipFill>
        <p:spPr>
          <a:xfrm>
            <a:off x="102869" y="598602"/>
            <a:ext cx="2632345" cy="1469043"/>
          </a:xfrm>
          <a:prstGeom prst="rect">
            <a:avLst/>
          </a:prstGeom>
        </p:spPr>
      </p:pic>
      <p:pic>
        <p:nvPicPr>
          <p:cNvPr id="6" name="Picture 5">
            <a:extLst>
              <a:ext uri="{FF2B5EF4-FFF2-40B4-BE49-F238E27FC236}">
                <a16:creationId xmlns:a16="http://schemas.microsoft.com/office/drawing/2014/main" id="{DC63E39D-0E96-A03B-7EFA-BEE55CC7AA5B}"/>
              </a:ext>
            </a:extLst>
          </p:cNvPr>
          <p:cNvPicPr>
            <a:picLocks noChangeAspect="1"/>
          </p:cNvPicPr>
          <p:nvPr/>
        </p:nvPicPr>
        <p:blipFill>
          <a:blip r:embed="rId3"/>
          <a:stretch>
            <a:fillRect/>
          </a:stretch>
        </p:blipFill>
        <p:spPr>
          <a:xfrm>
            <a:off x="2885428" y="1601897"/>
            <a:ext cx="2771153" cy="1547833"/>
          </a:xfrm>
          <a:prstGeom prst="rect">
            <a:avLst/>
          </a:prstGeom>
        </p:spPr>
      </p:pic>
      <p:sp>
        <p:nvSpPr>
          <p:cNvPr id="9" name="TextBox 8">
            <a:extLst>
              <a:ext uri="{FF2B5EF4-FFF2-40B4-BE49-F238E27FC236}">
                <a16:creationId xmlns:a16="http://schemas.microsoft.com/office/drawing/2014/main" id="{BF824DB4-CA85-3763-E726-9B68822FCB5B}"/>
              </a:ext>
            </a:extLst>
          </p:cNvPr>
          <p:cNvSpPr txBox="1"/>
          <p:nvPr/>
        </p:nvSpPr>
        <p:spPr>
          <a:xfrm>
            <a:off x="2659772" y="519812"/>
            <a:ext cx="2162040" cy="246221"/>
          </a:xfrm>
          <a:prstGeom prst="rect">
            <a:avLst/>
          </a:prstGeom>
          <a:noFill/>
        </p:spPr>
        <p:txBody>
          <a:bodyPr wrap="square">
            <a:spAutoFit/>
          </a:bodyPr>
          <a:lstStyle/>
          <a:p>
            <a:r>
              <a:rPr lang="en-US" sz="1000" b="0" i="0" dirty="0">
                <a:solidFill>
                  <a:schemeClr val="bg1"/>
                </a:solidFill>
                <a:effectLst/>
              </a:rPr>
              <a:t>Regional Analysis report</a:t>
            </a:r>
            <a:endParaRPr lang="en-IN" sz="1000" dirty="0">
              <a:solidFill>
                <a:schemeClr val="bg1"/>
              </a:solidFill>
            </a:endParaRPr>
          </a:p>
        </p:txBody>
      </p:sp>
      <p:sp>
        <p:nvSpPr>
          <p:cNvPr id="10" name="TextBox 9">
            <a:extLst>
              <a:ext uri="{FF2B5EF4-FFF2-40B4-BE49-F238E27FC236}">
                <a16:creationId xmlns:a16="http://schemas.microsoft.com/office/drawing/2014/main" id="{127DE22A-114A-FC7F-77A8-3454C4202EC9}"/>
              </a:ext>
            </a:extLst>
          </p:cNvPr>
          <p:cNvSpPr txBox="1"/>
          <p:nvPr/>
        </p:nvSpPr>
        <p:spPr>
          <a:xfrm>
            <a:off x="1539553" y="2950922"/>
            <a:ext cx="2162040" cy="246221"/>
          </a:xfrm>
          <a:prstGeom prst="rect">
            <a:avLst/>
          </a:prstGeom>
          <a:noFill/>
        </p:spPr>
        <p:txBody>
          <a:bodyPr wrap="square">
            <a:spAutoFit/>
          </a:bodyPr>
          <a:lstStyle/>
          <a:p>
            <a:r>
              <a:rPr lang="en-US" sz="1000" dirty="0">
                <a:solidFill>
                  <a:schemeClr val="bg1"/>
                </a:solidFill>
              </a:rPr>
              <a:t>Makers</a:t>
            </a:r>
            <a:r>
              <a:rPr lang="en-US" sz="1000" b="0" i="0" dirty="0">
                <a:solidFill>
                  <a:schemeClr val="bg1"/>
                </a:solidFill>
                <a:effectLst/>
              </a:rPr>
              <a:t> Analysis report</a:t>
            </a:r>
            <a:endParaRPr lang="en-IN" sz="1000" dirty="0">
              <a:solidFill>
                <a:schemeClr val="bg1"/>
              </a:solidFill>
            </a:endParaRPr>
          </a:p>
        </p:txBody>
      </p:sp>
      <p:sp>
        <p:nvSpPr>
          <p:cNvPr id="11" name="TextBox 10">
            <a:extLst>
              <a:ext uri="{FF2B5EF4-FFF2-40B4-BE49-F238E27FC236}">
                <a16:creationId xmlns:a16="http://schemas.microsoft.com/office/drawing/2014/main" id="{D92491BC-10F3-B1C9-85F6-397AC17E621B}"/>
              </a:ext>
            </a:extLst>
          </p:cNvPr>
          <p:cNvSpPr txBox="1"/>
          <p:nvPr/>
        </p:nvSpPr>
        <p:spPr>
          <a:xfrm>
            <a:off x="2059756" y="166055"/>
            <a:ext cx="2162040" cy="246221"/>
          </a:xfrm>
          <a:prstGeom prst="rect">
            <a:avLst/>
          </a:prstGeom>
          <a:noFill/>
        </p:spPr>
        <p:txBody>
          <a:bodyPr wrap="square">
            <a:spAutoFit/>
          </a:bodyPr>
          <a:lstStyle/>
          <a:p>
            <a:r>
              <a:rPr lang="en-US" sz="1000" dirty="0">
                <a:solidFill>
                  <a:schemeClr val="bg1"/>
                </a:solidFill>
                <a:hlinkClick r:id="rId4"/>
              </a:rPr>
              <a:t>Visit live </a:t>
            </a:r>
            <a:r>
              <a:rPr lang="en-US" sz="1000" b="0" i="0" dirty="0" err="1">
                <a:solidFill>
                  <a:schemeClr val="bg1"/>
                </a:solidFill>
                <a:effectLst/>
                <a:hlinkClick r:id="rId4"/>
              </a:rPr>
              <a:t>Dahsboard</a:t>
            </a:r>
            <a:endParaRPr lang="en-IN" sz="1000" dirty="0">
              <a:solidFill>
                <a:schemeClr val="bg1"/>
              </a:solidFill>
            </a:endParaRPr>
          </a:p>
        </p:txBody>
      </p:sp>
    </p:spTree>
    <p:extLst>
      <p:ext uri="{BB962C8B-B14F-4D97-AF65-F5344CB8AC3E}">
        <p14:creationId xmlns:p14="http://schemas.microsoft.com/office/powerpoint/2010/main" val="88878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69" y="945456"/>
            <a:ext cx="5543549" cy="2142580"/>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marL="171450" indent="-171450" algn="l">
              <a:buFont typeface="Arial" panose="020B0604020202020204" pitchFamily="34" charset="0"/>
              <a:buChar char="•"/>
            </a:pPr>
            <a:r>
              <a:rPr lang="en-US" sz="800" i="0" dirty="0">
                <a:solidFill>
                  <a:schemeClr val="bg1"/>
                </a:solidFill>
                <a:effectLst/>
                <a:latin typeface="Gill Sans MT (Body)"/>
                <a:hlinkClick r:id="rId2"/>
              </a:rPr>
              <a:t>https://futuretransport-news.com/10-convincing-reasons-why-electric-vehicles-lead-the-way/</a:t>
            </a:r>
            <a:endParaRPr lang="en-US" sz="800" i="0" dirty="0">
              <a:solidFill>
                <a:schemeClr val="bg1"/>
              </a:solidFill>
              <a:effectLst/>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3"/>
              </a:rPr>
              <a:t>https://www.statista.com/statistics/1482137/india-leading-reasons-to-purchase-electric-vehicle/</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4"/>
              </a:rPr>
              <a:t>https://www.telematicswire.net/fame-ii-scheme-extended-to-july-31-2024/</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5"/>
              </a:rPr>
              <a:t>https://e-vehicleinfo.com/ev-policies-and-subsidies-of-13-states-of-india/</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6"/>
              </a:rPr>
              <a:t>https://theicct.org/publication/electric-vehicle-demand-incentives-in-india-the-fame-ii-scheme-and-considerations-for-a-potential-next-phase-june24/</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7"/>
              </a:rPr>
              <a:t>https://zecat.in/statewise-ev-subsidy-in-india-fully-explained-2023/</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rPr>
              <a:t>chrome-extension://</a:t>
            </a:r>
            <a:r>
              <a:rPr lang="en-US" sz="800" dirty="0" err="1">
                <a:solidFill>
                  <a:schemeClr val="bg1"/>
                </a:solidFill>
                <a:latin typeface="Gill Sans MT (Body)"/>
              </a:rPr>
              <a:t>efaidnbmnnnibpcajpcglclefindmkaj</a:t>
            </a:r>
            <a:r>
              <a:rPr lang="en-US" sz="800" dirty="0">
                <a:solidFill>
                  <a:schemeClr val="bg1"/>
                </a:solidFill>
                <a:latin typeface="Gill Sans MT (Body)"/>
              </a:rPr>
              <a:t>/https://assets.ey.com/content/dam/ey-sites/ey-com/en_in/topics/automotive-and-transportation/2022/ey-electrifying-indian-mobility-report.pdf</a:t>
            </a:r>
          </a:p>
          <a:p>
            <a:pPr marL="171450" indent="-171450" algn="l">
              <a:buFont typeface="Arial" panose="020B0604020202020204" pitchFamily="34" charset="0"/>
              <a:buChar char="•"/>
            </a:pPr>
            <a:r>
              <a:rPr lang="en-US" sz="800" dirty="0">
                <a:solidFill>
                  <a:schemeClr val="bg1"/>
                </a:solidFill>
                <a:latin typeface="Gill Sans MT (Body)"/>
                <a:hlinkClick r:id="rId8"/>
              </a:rPr>
              <a:t>https://www.mckinsey.com/industries/automotive-and-assembly/our-insights/consumers-are-driving-the-transition-to-electric-cars-in-india</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9"/>
              </a:rPr>
              <a:t>https://www.tataaig.com/knowledge-center/car-insurance/subsidy-for-electric-vehicles</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10"/>
              </a:rPr>
              <a:t>https://diyguru.org/term/what-are-ev-business-opportunities-in-india/</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11"/>
              </a:rPr>
              <a:t>https://www.linkedin.com/pulse/overcoming-obstacles-top-10-challenges-facing-india-rahul-vashisht/</a:t>
            </a:r>
            <a:endParaRPr lang="en-US" sz="800" dirty="0">
              <a:solidFill>
                <a:schemeClr val="bg1"/>
              </a:solidFill>
              <a:latin typeface="Gill Sans MT (Body)"/>
            </a:endParaRPr>
          </a:p>
          <a:p>
            <a:pPr marL="171450" indent="-171450" algn="l">
              <a:buFont typeface="Arial" panose="020B0604020202020204" pitchFamily="34" charset="0"/>
              <a:buChar char="•"/>
            </a:pPr>
            <a:r>
              <a:rPr lang="en-US" sz="800" dirty="0">
                <a:solidFill>
                  <a:schemeClr val="bg1"/>
                </a:solidFill>
                <a:latin typeface="Gill Sans MT (Body)"/>
                <a:hlinkClick r:id="rId12"/>
              </a:rPr>
              <a:t>https://allindiaev.com/what-are-ev-business-opportunities-in-india/</a:t>
            </a:r>
            <a:endParaRPr lang="en-US" sz="800" dirty="0">
              <a:solidFill>
                <a:schemeClr val="bg1"/>
              </a:solidFill>
              <a:latin typeface="Gill Sans MT (Body)"/>
            </a:endParaRPr>
          </a:p>
        </p:txBody>
      </p:sp>
      <p:sp>
        <p:nvSpPr>
          <p:cNvPr id="2" name="TextBox 1">
            <a:extLst>
              <a:ext uri="{FF2B5EF4-FFF2-40B4-BE49-F238E27FC236}">
                <a16:creationId xmlns:a16="http://schemas.microsoft.com/office/drawing/2014/main" id="{B2452D97-F913-D6DA-3548-BBA848C5A986}"/>
              </a:ext>
            </a:extLst>
          </p:cNvPr>
          <p:cNvSpPr txBox="1"/>
          <p:nvPr/>
        </p:nvSpPr>
        <p:spPr bwMode="black">
          <a:xfrm>
            <a:off x="102869" y="152052"/>
            <a:ext cx="1956887"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Research resources</a:t>
            </a:r>
          </a:p>
        </p:txBody>
      </p:sp>
      <p:sp>
        <p:nvSpPr>
          <p:cNvPr id="3" name="TextBox 2">
            <a:extLst>
              <a:ext uri="{FF2B5EF4-FFF2-40B4-BE49-F238E27FC236}">
                <a16:creationId xmlns:a16="http://schemas.microsoft.com/office/drawing/2014/main" id="{AED016BB-1345-9709-E185-05F822E9752C}"/>
              </a:ext>
            </a:extLst>
          </p:cNvPr>
          <p:cNvSpPr txBox="1"/>
          <p:nvPr/>
        </p:nvSpPr>
        <p:spPr bwMode="black">
          <a:xfrm>
            <a:off x="102869" y="511357"/>
            <a:ext cx="5543549" cy="335018"/>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l"/>
            <a:r>
              <a:rPr lang="en-US" sz="800" dirty="0">
                <a:solidFill>
                  <a:schemeClr val="bg1"/>
                </a:solidFill>
                <a:latin typeface="Gill Sans MT (Body)"/>
              </a:rPr>
              <a:t>The Secondary Questions were answered using the blogs and post from the resources below.</a:t>
            </a:r>
          </a:p>
          <a:p>
            <a:pPr algn="l"/>
            <a:r>
              <a:rPr lang="en-US" sz="800" dirty="0">
                <a:solidFill>
                  <a:schemeClr val="bg1"/>
                </a:solidFill>
                <a:latin typeface="Gill Sans MT (Body)"/>
              </a:rPr>
              <a:t>You can find more Information About the Indian Ev Market by referring these links.</a:t>
            </a:r>
          </a:p>
        </p:txBody>
      </p:sp>
    </p:spTree>
    <p:extLst>
      <p:ext uri="{BB962C8B-B14F-4D97-AF65-F5344CB8AC3E}">
        <p14:creationId xmlns:p14="http://schemas.microsoft.com/office/powerpoint/2010/main" val="137704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52D97-F913-D6DA-3548-BBA848C5A986}"/>
              </a:ext>
            </a:extLst>
          </p:cNvPr>
          <p:cNvSpPr txBox="1"/>
          <p:nvPr/>
        </p:nvSpPr>
        <p:spPr bwMode="black">
          <a:xfrm>
            <a:off x="1644814" y="1357708"/>
            <a:ext cx="2469822" cy="524671"/>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1100" b="1" cap="all" spc="200" dirty="0">
                <a:solidFill>
                  <a:srgbClr val="FFFFFF"/>
                </a:solidFill>
                <a:latin typeface="+mj-lt"/>
                <a:ea typeface="+mj-ea"/>
                <a:cs typeface="+mj-cs"/>
              </a:rPr>
              <a:t>Thankyou!!!</a:t>
            </a:r>
          </a:p>
        </p:txBody>
      </p:sp>
    </p:spTree>
    <p:extLst>
      <p:ext uri="{BB962C8B-B14F-4D97-AF65-F5344CB8AC3E}">
        <p14:creationId xmlns:p14="http://schemas.microsoft.com/office/powerpoint/2010/main" val="3269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342548-B612-BCFA-1EB4-9405940DB971}"/>
              </a:ext>
            </a:extLst>
          </p:cNvPr>
          <p:cNvSpPr txBox="1"/>
          <p:nvPr/>
        </p:nvSpPr>
        <p:spPr>
          <a:xfrm>
            <a:off x="594903" y="1322216"/>
            <a:ext cx="4569644" cy="1569660"/>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bg1"/>
                </a:solidFill>
              </a:rPr>
              <a:t>As a part of their expansion plans, </a:t>
            </a:r>
            <a:r>
              <a:rPr lang="en-US" sz="1200" dirty="0" err="1">
                <a:solidFill>
                  <a:schemeClr val="bg1"/>
                </a:solidFill>
              </a:rPr>
              <a:t>AtliQ</a:t>
            </a:r>
            <a:r>
              <a:rPr lang="en-US" sz="1200" dirty="0">
                <a:solidFill>
                  <a:schemeClr val="bg1"/>
                </a:solidFill>
              </a:rPr>
              <a:t> Motors wanted to launch their bestselling models in India where their market share is less than 2%. </a:t>
            </a:r>
          </a:p>
          <a:p>
            <a:pPr marL="171450"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A detailed market study of existing EV/Hybrid market in India.</a:t>
            </a:r>
          </a:p>
          <a:p>
            <a:pPr marL="171450"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A detailed presentation report of covering all the major insights about the Indian Market.</a:t>
            </a:r>
            <a:endParaRPr lang="en-IN" sz="1200" dirty="0">
              <a:solidFill>
                <a:schemeClr val="bg1"/>
              </a:solidFill>
            </a:endParaRPr>
          </a:p>
        </p:txBody>
      </p:sp>
      <p:sp>
        <p:nvSpPr>
          <p:cNvPr id="3" name="TextBox 2">
            <a:extLst>
              <a:ext uri="{FF2B5EF4-FFF2-40B4-BE49-F238E27FC236}">
                <a16:creationId xmlns:a16="http://schemas.microsoft.com/office/drawing/2014/main" id="{348F8AB9-CE79-62FE-CFF8-3E6F1FD7D504}"/>
              </a:ext>
            </a:extLst>
          </p:cNvPr>
          <p:cNvSpPr txBox="1"/>
          <p:nvPr/>
        </p:nvSpPr>
        <p:spPr bwMode="black">
          <a:xfrm>
            <a:off x="1296521" y="356795"/>
            <a:ext cx="3166408" cy="626509"/>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rmAutofit/>
          </a:bodyPr>
          <a:lstStyle/>
          <a:p>
            <a:pPr algn="ctr" defTabSz="914400">
              <a:lnSpc>
                <a:spcPct val="120000"/>
              </a:lnSpc>
              <a:spcBef>
                <a:spcPct val="0"/>
              </a:spcBef>
              <a:spcAft>
                <a:spcPts val="600"/>
              </a:spcAft>
            </a:pPr>
            <a:r>
              <a:rPr lang="en-US" sz="1200" b="1" cap="all" spc="200" dirty="0">
                <a:solidFill>
                  <a:srgbClr val="FFFFFF"/>
                </a:solidFill>
                <a:latin typeface="+mj-lt"/>
                <a:ea typeface="+mj-ea"/>
                <a:cs typeface="+mj-cs"/>
              </a:rPr>
              <a:t>Objective</a:t>
            </a:r>
          </a:p>
        </p:txBody>
      </p:sp>
    </p:spTree>
    <p:extLst>
      <p:ext uri="{BB962C8B-B14F-4D97-AF65-F5344CB8AC3E}">
        <p14:creationId xmlns:p14="http://schemas.microsoft.com/office/powerpoint/2010/main" val="331394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490DD18-A820-B78F-07C1-4F5C9EDBECD1}"/>
              </a:ext>
            </a:extLst>
          </p:cNvPr>
          <p:cNvSpPr txBox="1"/>
          <p:nvPr/>
        </p:nvSpPr>
        <p:spPr>
          <a:xfrm>
            <a:off x="141072" y="1062136"/>
            <a:ext cx="5477301" cy="1938992"/>
          </a:xfrm>
          <a:prstGeom prst="rect">
            <a:avLst/>
          </a:prstGeom>
          <a:noFill/>
        </p:spPr>
        <p:txBody>
          <a:bodyPr wrap="square">
            <a:spAutoFit/>
          </a:bodyPr>
          <a:lstStyle/>
          <a:p>
            <a:pPr algn="l"/>
            <a:r>
              <a:rPr lang="en-US" sz="1200" b="0" i="0" dirty="0">
                <a:solidFill>
                  <a:schemeClr val="bg1"/>
                </a:solidFill>
                <a:effectLst/>
                <a:latin typeface="var(--font-fk-grotesk-neue)"/>
              </a:rPr>
              <a:t>A vehicle that uses one or more electric motors for propulsion</a:t>
            </a:r>
          </a:p>
          <a:p>
            <a:pPr algn="l"/>
            <a:endParaRPr lang="en-US" sz="1200" b="0" i="0" dirty="0">
              <a:solidFill>
                <a:schemeClr val="bg1"/>
              </a:solidFill>
              <a:effectLst/>
              <a:latin typeface="var(--font-fk-grotesk-neue)"/>
            </a:endParaRPr>
          </a:p>
          <a:p>
            <a:pPr marL="171450" indent="-171450" algn="l">
              <a:buFont typeface="Arial" panose="020B0604020202020204" pitchFamily="34" charset="0"/>
              <a:buChar char="•"/>
            </a:pPr>
            <a:r>
              <a:rPr lang="en-US" sz="1200" b="1" i="0" dirty="0">
                <a:solidFill>
                  <a:schemeClr val="bg1"/>
                </a:solidFill>
                <a:effectLst/>
                <a:latin typeface="var(--font-fk-grotesk-neue)"/>
              </a:rPr>
              <a:t>Origin</a:t>
            </a:r>
          </a:p>
          <a:p>
            <a:pPr algn="l"/>
            <a:r>
              <a:rPr lang="en-US" sz="1200" b="0" i="0" dirty="0">
                <a:solidFill>
                  <a:schemeClr val="bg1"/>
                </a:solidFill>
                <a:effectLst/>
                <a:latin typeface="var(--font-fk-grotesk-neue)"/>
              </a:rPr>
              <a:t>First appeared in the late 19th century during the Second Industrial Revolution</a:t>
            </a:r>
          </a:p>
          <a:p>
            <a:pPr algn="l"/>
            <a:endParaRPr lang="en-US" sz="1200" b="0" i="0" dirty="0">
              <a:solidFill>
                <a:schemeClr val="bg1"/>
              </a:solidFill>
              <a:effectLst/>
              <a:latin typeface="var(--font-fk-grotesk-neue)"/>
            </a:endParaRPr>
          </a:p>
          <a:p>
            <a:pPr marL="171450" indent="-171450" algn="l">
              <a:buFont typeface="Arial" panose="020B0604020202020204" pitchFamily="34" charset="0"/>
              <a:buChar char="•"/>
            </a:pPr>
            <a:r>
              <a:rPr lang="en-US" sz="1200" b="1" i="0" dirty="0">
                <a:solidFill>
                  <a:schemeClr val="bg1"/>
                </a:solidFill>
                <a:effectLst/>
                <a:latin typeface="var(--font-fk-grotesk-neue)"/>
              </a:rPr>
              <a:t>Advantages</a:t>
            </a:r>
          </a:p>
          <a:p>
            <a:pPr algn="l"/>
            <a:r>
              <a:rPr lang="en-US" sz="1200" b="0" i="0" dirty="0">
                <a:solidFill>
                  <a:schemeClr val="bg1"/>
                </a:solidFill>
                <a:effectLst/>
                <a:latin typeface="var(--font-fk-grotesk-neue)"/>
              </a:rPr>
              <a:t>Provides quietness, comfort, and ease of operation compared to gasoline engine cars</a:t>
            </a:r>
          </a:p>
          <a:p>
            <a:pPr algn="l"/>
            <a:endParaRPr lang="en-US" sz="1200" b="0" i="0" dirty="0">
              <a:solidFill>
                <a:schemeClr val="bg1"/>
              </a:solidFill>
              <a:effectLst/>
              <a:latin typeface="var(--font-fk-grotesk-neue)"/>
            </a:endParaRPr>
          </a:p>
          <a:p>
            <a:pPr marL="171450" indent="-171450" algn="l">
              <a:buFont typeface="Arial" panose="020B0604020202020204" pitchFamily="34" charset="0"/>
              <a:buChar char="•"/>
            </a:pPr>
            <a:r>
              <a:rPr lang="en-US" sz="1200" b="1" i="0" dirty="0">
                <a:solidFill>
                  <a:schemeClr val="bg1"/>
                </a:solidFill>
                <a:effectLst/>
                <a:latin typeface="var(--font-fk-grotesk-neue)"/>
              </a:rPr>
              <a:t>Vehicle Types</a:t>
            </a:r>
          </a:p>
          <a:p>
            <a:pPr algn="l"/>
            <a:r>
              <a:rPr lang="en-US" sz="1200" b="0" i="0" dirty="0">
                <a:solidFill>
                  <a:schemeClr val="bg1"/>
                </a:solidFill>
                <a:effectLst/>
                <a:latin typeface="var(--font-fk-grotesk-neue)"/>
              </a:rPr>
              <a:t>Includes road vehicles, rail vehicles, electric boats, electric aircraft, and more</a:t>
            </a:r>
          </a:p>
        </p:txBody>
      </p:sp>
      <p:sp>
        <p:nvSpPr>
          <p:cNvPr id="2" name="TextBox 1">
            <a:extLst>
              <a:ext uri="{FF2B5EF4-FFF2-40B4-BE49-F238E27FC236}">
                <a16:creationId xmlns:a16="http://schemas.microsoft.com/office/drawing/2014/main" id="{81A28E0F-94B2-410C-0649-125A6929C2CD}"/>
              </a:ext>
            </a:extLst>
          </p:cNvPr>
          <p:cNvSpPr txBox="1"/>
          <p:nvPr/>
        </p:nvSpPr>
        <p:spPr bwMode="black">
          <a:xfrm>
            <a:off x="1565055" y="372360"/>
            <a:ext cx="2629339" cy="545198"/>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rmAutofit fontScale="92500" lnSpcReduction="10000"/>
          </a:bodyPr>
          <a:lstStyle/>
          <a:p>
            <a:pPr algn="ctr" defTabSz="914400">
              <a:lnSpc>
                <a:spcPct val="120000"/>
              </a:lnSpc>
              <a:spcBef>
                <a:spcPct val="0"/>
              </a:spcBef>
              <a:spcAft>
                <a:spcPts val="600"/>
              </a:spcAft>
            </a:pPr>
            <a:r>
              <a:rPr lang="en-US" sz="1200" b="1" cap="all" spc="200" dirty="0">
                <a:solidFill>
                  <a:srgbClr val="FFFFFF"/>
                </a:solidFill>
                <a:latin typeface="+mj-lt"/>
                <a:ea typeface="+mj-ea"/>
                <a:cs typeface="+mj-cs"/>
              </a:rPr>
              <a:t>What are Ev’s?</a:t>
            </a:r>
          </a:p>
        </p:txBody>
      </p:sp>
    </p:spTree>
    <p:extLst>
      <p:ext uri="{BB962C8B-B14F-4D97-AF65-F5344CB8AC3E}">
        <p14:creationId xmlns:p14="http://schemas.microsoft.com/office/powerpoint/2010/main" val="123118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71A4B-2840-9013-99F3-7D2F540DECE3}"/>
              </a:ext>
            </a:extLst>
          </p:cNvPr>
          <p:cNvSpPr>
            <a:spLocks noChangeArrowheads="1"/>
          </p:cNvSpPr>
          <p:nvPr/>
        </p:nvSpPr>
        <p:spPr bwMode="auto">
          <a:xfrm>
            <a:off x="216816" y="1232990"/>
            <a:ext cx="53779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000" b="1" dirty="0">
                <a:solidFill>
                  <a:schemeClr val="bg1"/>
                </a:solidFill>
              </a:rPr>
              <a:t>Penetration Rate</a:t>
            </a:r>
            <a:r>
              <a:rPr lang="en-IN" sz="1000" dirty="0">
                <a:solidFill>
                  <a:schemeClr val="bg1"/>
                </a:solidFill>
              </a:rPr>
              <a:t>: </a:t>
            </a:r>
            <a:r>
              <a:rPr lang="en-US" sz="1000" dirty="0">
                <a:solidFill>
                  <a:schemeClr val="bg1"/>
                </a:solidFill>
              </a:rPr>
              <a:t>This indicates the percentage of total vehicle sales that are electric vehicles. For example, a 6% penetration rate means 6 out of every 100 vehicles sold are EVs.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1"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b="1" dirty="0">
                <a:solidFill>
                  <a:schemeClr val="bg1"/>
                </a:solidFill>
              </a:rPr>
              <a:t>CAGR (Compounded Annual Growth Rate)</a:t>
            </a:r>
            <a:r>
              <a:rPr lang="en-US" sz="1000" dirty="0">
                <a:solidFill>
                  <a:schemeClr val="bg1"/>
                </a:solidFill>
              </a:rPr>
              <a:t>: This is the rate of growth of EV sales over a specific period. If 100 vehicles are sold this year with a CAGR of 10%, we expect 110 vehicles next year and 121 the following year.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1"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000" b="1" dirty="0">
                <a:solidFill>
                  <a:schemeClr val="bg1"/>
                </a:solidFill>
              </a:rPr>
              <a:t>Fiscal Year</a:t>
            </a:r>
            <a:r>
              <a:rPr lang="en-US" sz="1000" dirty="0">
                <a:solidFill>
                  <a:schemeClr val="bg1"/>
                </a:solidFill>
              </a:rPr>
              <a:t>: A 12-month period used for financial reporting, typically from April to March in India.</a:t>
            </a:r>
            <a:endParaRPr kumimoji="0" lang="en-US" altLang="en-US" sz="1000" i="0" u="none" strike="noStrike" cap="none" normalizeH="0" baseline="0" dirty="0">
              <a:ln>
                <a:noFill/>
              </a:ln>
              <a:solidFill>
                <a:schemeClr val="bg1"/>
              </a:solidFill>
              <a:effectLst/>
            </a:endParaRPr>
          </a:p>
        </p:txBody>
      </p:sp>
      <p:sp>
        <p:nvSpPr>
          <p:cNvPr id="3" name="TextBox 2">
            <a:extLst>
              <a:ext uri="{FF2B5EF4-FFF2-40B4-BE49-F238E27FC236}">
                <a16:creationId xmlns:a16="http://schemas.microsoft.com/office/drawing/2014/main" id="{1EF101E4-93E4-8AC3-D582-04E6AE5D67AE}"/>
              </a:ext>
            </a:extLst>
          </p:cNvPr>
          <p:cNvSpPr txBox="1"/>
          <p:nvPr/>
        </p:nvSpPr>
        <p:spPr bwMode="black">
          <a:xfrm>
            <a:off x="1268111" y="282804"/>
            <a:ext cx="3223227" cy="582905"/>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rmAutofit/>
          </a:bodyPr>
          <a:lstStyle/>
          <a:p>
            <a:pPr algn="ctr" defTabSz="914400">
              <a:lnSpc>
                <a:spcPct val="120000"/>
              </a:lnSpc>
              <a:spcBef>
                <a:spcPct val="0"/>
              </a:spcBef>
              <a:spcAft>
                <a:spcPts val="600"/>
              </a:spcAft>
            </a:pPr>
            <a:r>
              <a:rPr lang="en-US" sz="1200" b="1" cap="all" spc="200" dirty="0">
                <a:solidFill>
                  <a:srgbClr val="FFFFFF"/>
                </a:solidFill>
                <a:latin typeface="+mj-lt"/>
                <a:ea typeface="+mj-ea"/>
                <a:cs typeface="+mj-cs"/>
              </a:rPr>
              <a:t>Some technical terms</a:t>
            </a:r>
          </a:p>
        </p:txBody>
      </p:sp>
    </p:spTree>
    <p:extLst>
      <p:ext uri="{BB962C8B-B14F-4D97-AF65-F5344CB8AC3E}">
        <p14:creationId xmlns:p14="http://schemas.microsoft.com/office/powerpoint/2010/main" val="238977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69" y="453473"/>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Q1. List the top 3 and bottom 3 makers for the fiscal years 2023 and 2024 in terms of the number of 2-wheelers sold.</a:t>
            </a:r>
            <a:endParaRPr lang="en-US" sz="1100" cap="all" spc="200" dirty="0">
              <a:solidFill>
                <a:schemeClr val="bg1"/>
              </a:solidFill>
              <a:latin typeface="+mj-lt"/>
              <a:ea typeface="+mj-ea"/>
              <a:cs typeface="+mj-cs"/>
            </a:endParaRPr>
          </a:p>
        </p:txBody>
      </p:sp>
      <p:pic>
        <p:nvPicPr>
          <p:cNvPr id="1026" name="Picture 2">
            <a:extLst>
              <a:ext uri="{FF2B5EF4-FFF2-40B4-BE49-F238E27FC236}">
                <a16:creationId xmlns:a16="http://schemas.microsoft.com/office/drawing/2014/main" id="{9D4735BE-11D0-FE4B-9D4C-ED36B52B2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 y="865665"/>
            <a:ext cx="2735580" cy="21099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0ED56C9-3488-4DCD-A9F7-7C42F021FAEE}"/>
              </a:ext>
            </a:extLst>
          </p:cNvPr>
          <p:cNvSpPr txBox="1"/>
          <p:nvPr/>
        </p:nvSpPr>
        <p:spPr>
          <a:xfrm>
            <a:off x="2874643" y="969586"/>
            <a:ext cx="2846070" cy="1908215"/>
          </a:xfrm>
          <a:prstGeom prst="rect">
            <a:avLst/>
          </a:prstGeom>
          <a:noFill/>
        </p:spPr>
        <p:txBody>
          <a:bodyPr wrap="square">
            <a:spAutoFit/>
          </a:bodyPr>
          <a:lstStyle/>
          <a:p>
            <a:pPr marL="171450" indent="-171450" defTabSz="914400">
              <a:lnSpc>
                <a:spcPct val="90000"/>
              </a:lnSpc>
              <a:spcBef>
                <a:spcPct val="0"/>
              </a:spcBef>
              <a:spcAft>
                <a:spcPts val="600"/>
              </a:spcAft>
              <a:buFont typeface="Arial" panose="020B0604020202020204" pitchFamily="34" charset="0"/>
              <a:buChar char="•"/>
            </a:pPr>
            <a:r>
              <a:rPr lang="en-US" sz="1000" dirty="0">
                <a:solidFill>
                  <a:schemeClr val="bg1"/>
                </a:solidFill>
              </a:rPr>
              <a:t>Ola Electric dominates the market across both fiscal years, showing a significant increase from 152,583 units in FY 2023 to 322,489 units in FY 2024.</a:t>
            </a:r>
          </a:p>
          <a:p>
            <a:pPr marL="171450" indent="-171450" defTabSz="914400">
              <a:lnSpc>
                <a:spcPct val="90000"/>
              </a:lnSpc>
              <a:spcBef>
                <a:spcPct val="0"/>
              </a:spcBef>
              <a:spcAft>
                <a:spcPts val="600"/>
              </a:spcAft>
              <a:buFont typeface="Arial" panose="020B0604020202020204" pitchFamily="34" charset="0"/>
              <a:buChar char="•"/>
            </a:pPr>
            <a:r>
              <a:rPr lang="en-US" sz="1000" dirty="0">
                <a:solidFill>
                  <a:schemeClr val="bg1"/>
                </a:solidFill>
              </a:rPr>
              <a:t>TVS emerged as a strong contender in FY 2024, ranking among the top 3 with 180,743 units sold, replacing Okinawa and Hero Electric from FY 2023.</a:t>
            </a:r>
          </a:p>
          <a:p>
            <a:pPr marL="171450" indent="-171450" defTabSz="914400">
              <a:lnSpc>
                <a:spcPct val="90000"/>
              </a:lnSpc>
              <a:spcBef>
                <a:spcPct val="0"/>
              </a:spcBef>
              <a:spcAft>
                <a:spcPts val="600"/>
              </a:spcAft>
              <a:buFont typeface="Arial" panose="020B0604020202020204" pitchFamily="34" charset="0"/>
              <a:buChar char="•"/>
            </a:pPr>
            <a:r>
              <a:rPr lang="en-US" sz="1000" dirty="0">
                <a:solidFill>
                  <a:schemeClr val="bg1"/>
                </a:solidFill>
              </a:rPr>
              <a:t>The inclusion of OLA and ATHER in the top 3 emphasizes that new players can successfully challenge and even surpass established brands like Hero and TVS in the EV market.</a:t>
            </a:r>
          </a:p>
        </p:txBody>
      </p:sp>
      <p:sp>
        <p:nvSpPr>
          <p:cNvPr id="12" name="TextBox 11">
            <a:extLst>
              <a:ext uri="{FF2B5EF4-FFF2-40B4-BE49-F238E27FC236}">
                <a16:creationId xmlns:a16="http://schemas.microsoft.com/office/drawing/2014/main" id="{82A96E3C-E6F4-B2A2-6545-A36112A62708}"/>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Tree>
    <p:extLst>
      <p:ext uri="{BB962C8B-B14F-4D97-AF65-F5344CB8AC3E}">
        <p14:creationId xmlns:p14="http://schemas.microsoft.com/office/powerpoint/2010/main" val="89126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1" y="462106"/>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Q2. Identify the top 5 states with the highest penetration rate in 2-wheeler and 4-wheeler EV sales in FY 2024.</a:t>
            </a:r>
          </a:p>
        </p:txBody>
      </p:sp>
      <p:pic>
        <p:nvPicPr>
          <p:cNvPr id="2050" name="Picture 2">
            <a:extLst>
              <a:ext uri="{FF2B5EF4-FFF2-40B4-BE49-F238E27FC236}">
                <a16:creationId xmlns:a16="http://schemas.microsoft.com/office/drawing/2014/main" id="{89715CB5-A04D-D409-B81D-96DC89B2BD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393"/>
          <a:stretch/>
        </p:blipFill>
        <p:spPr bwMode="auto">
          <a:xfrm>
            <a:off x="262890" y="880411"/>
            <a:ext cx="1908174" cy="10869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7E43DA9B-E2CE-7140-223B-65099D5B45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690"/>
          <a:stretch/>
        </p:blipFill>
        <p:spPr bwMode="auto">
          <a:xfrm>
            <a:off x="262890" y="2050369"/>
            <a:ext cx="1908174" cy="10749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010949-CD00-56B3-AE11-7FC2D2E4FB7A}"/>
              </a:ext>
            </a:extLst>
          </p:cNvPr>
          <p:cNvSpPr txBox="1"/>
          <p:nvPr/>
        </p:nvSpPr>
        <p:spPr bwMode="black">
          <a:xfrm>
            <a:off x="2327859" y="1227702"/>
            <a:ext cx="3315337" cy="1479267"/>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marL="171450" indent="-171450" defTabSz="914400">
              <a:lnSpc>
                <a:spcPct val="90000"/>
              </a:lnSpc>
              <a:spcBef>
                <a:spcPct val="0"/>
              </a:spcBef>
              <a:spcAft>
                <a:spcPts val="600"/>
              </a:spcAft>
              <a:buFont typeface="Arial" panose="020B0604020202020204" pitchFamily="34" charset="0"/>
              <a:buChar char="•"/>
            </a:pPr>
            <a:r>
              <a:rPr lang="en-US" sz="1100" dirty="0">
                <a:solidFill>
                  <a:schemeClr val="bg1"/>
                </a:solidFill>
              </a:rPr>
              <a:t>States such as Goa, Karnataka, Kerala and Delhi have good penetration rate in year 2024 for both 2 and 4 wheelers Electric vehicles</a:t>
            </a:r>
          </a:p>
          <a:p>
            <a:pPr marL="171450" indent="-171450" defTabSz="914400">
              <a:lnSpc>
                <a:spcPct val="90000"/>
              </a:lnSpc>
              <a:spcBef>
                <a:spcPct val="0"/>
              </a:spcBef>
              <a:spcAft>
                <a:spcPts val="600"/>
              </a:spcAft>
              <a:buFont typeface="Arial" panose="020B0604020202020204" pitchFamily="34" charset="0"/>
              <a:buChar char="•"/>
            </a:pPr>
            <a:r>
              <a:rPr lang="en-US" sz="1100" dirty="0">
                <a:solidFill>
                  <a:schemeClr val="bg1"/>
                </a:solidFill>
              </a:rPr>
              <a:t>Maharashtra has good penetration rate for 2- Wheelers</a:t>
            </a:r>
          </a:p>
          <a:p>
            <a:pPr marL="171450" indent="-171450" defTabSz="914400">
              <a:lnSpc>
                <a:spcPct val="90000"/>
              </a:lnSpc>
              <a:spcBef>
                <a:spcPct val="0"/>
              </a:spcBef>
              <a:spcAft>
                <a:spcPts val="600"/>
              </a:spcAft>
              <a:buFont typeface="Arial" panose="020B0604020202020204" pitchFamily="34" charset="0"/>
              <a:buChar char="•"/>
            </a:pPr>
            <a:r>
              <a:rPr lang="en-US" sz="1100" dirty="0">
                <a:solidFill>
                  <a:schemeClr val="bg1"/>
                </a:solidFill>
              </a:rPr>
              <a:t> Chandigarh have penetration rate for 4- Wheelers</a:t>
            </a:r>
          </a:p>
        </p:txBody>
      </p:sp>
      <p:sp>
        <p:nvSpPr>
          <p:cNvPr id="5" name="TextBox 4">
            <a:extLst>
              <a:ext uri="{FF2B5EF4-FFF2-40B4-BE49-F238E27FC236}">
                <a16:creationId xmlns:a16="http://schemas.microsoft.com/office/drawing/2014/main" id="{C5992AE9-6BDC-7140-FEF0-B8152EB318DA}"/>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Tree>
    <p:extLst>
      <p:ext uri="{BB962C8B-B14F-4D97-AF65-F5344CB8AC3E}">
        <p14:creationId xmlns:p14="http://schemas.microsoft.com/office/powerpoint/2010/main" val="396428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1227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latin typeface="Gill Sans MT (Body)"/>
              </a:rPr>
              <a:t>Q3. </a:t>
            </a:r>
            <a:r>
              <a:rPr lang="en-US" sz="1100" i="0" dirty="0">
                <a:solidFill>
                  <a:schemeClr val="bg1"/>
                </a:solidFill>
                <a:effectLst/>
                <a:latin typeface="Gill Sans MT (Body)"/>
              </a:rPr>
              <a:t>List the states with negative penetration (decline) in EV sales from 2022 to 2024?</a:t>
            </a:r>
          </a:p>
        </p:txBody>
      </p:sp>
      <p:sp>
        <p:nvSpPr>
          <p:cNvPr id="6" name="TextBox 5">
            <a:extLst>
              <a:ext uri="{FF2B5EF4-FFF2-40B4-BE49-F238E27FC236}">
                <a16:creationId xmlns:a16="http://schemas.microsoft.com/office/drawing/2014/main" id="{0488B661-A7B0-D77B-6690-D1D0E1FD344A}"/>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graphicFrame>
        <p:nvGraphicFramePr>
          <p:cNvPr id="7" name="Table 6">
            <a:extLst>
              <a:ext uri="{FF2B5EF4-FFF2-40B4-BE49-F238E27FC236}">
                <a16:creationId xmlns:a16="http://schemas.microsoft.com/office/drawing/2014/main" id="{074DC02B-CBA9-EE46-9048-A87C4FB9F885}"/>
              </a:ext>
            </a:extLst>
          </p:cNvPr>
          <p:cNvGraphicFramePr>
            <a:graphicFrameLocks noGrp="1"/>
          </p:cNvGraphicFramePr>
          <p:nvPr>
            <p:extLst>
              <p:ext uri="{D42A27DB-BD31-4B8C-83A1-F6EECF244321}">
                <p14:modId xmlns:p14="http://schemas.microsoft.com/office/powerpoint/2010/main" val="480778349"/>
              </p:ext>
            </p:extLst>
          </p:nvPr>
        </p:nvGraphicFramePr>
        <p:xfrm>
          <a:off x="102869" y="817537"/>
          <a:ext cx="1433700" cy="2246432"/>
        </p:xfrm>
        <a:graphic>
          <a:graphicData uri="http://schemas.openxmlformats.org/drawingml/2006/table">
            <a:tbl>
              <a:tblPr/>
              <a:tblGrid>
                <a:gridCol w="584352">
                  <a:extLst>
                    <a:ext uri="{9D8B030D-6E8A-4147-A177-3AD203B41FA5}">
                      <a16:colId xmlns:a16="http://schemas.microsoft.com/office/drawing/2014/main" val="652972374"/>
                    </a:ext>
                  </a:extLst>
                </a:gridCol>
                <a:gridCol w="434186">
                  <a:extLst>
                    <a:ext uri="{9D8B030D-6E8A-4147-A177-3AD203B41FA5}">
                      <a16:colId xmlns:a16="http://schemas.microsoft.com/office/drawing/2014/main" val="467324329"/>
                    </a:ext>
                  </a:extLst>
                </a:gridCol>
                <a:gridCol w="415162">
                  <a:extLst>
                    <a:ext uri="{9D8B030D-6E8A-4147-A177-3AD203B41FA5}">
                      <a16:colId xmlns:a16="http://schemas.microsoft.com/office/drawing/2014/main" val="2679979449"/>
                    </a:ext>
                  </a:extLst>
                </a:gridCol>
              </a:tblGrid>
              <a:tr h="152117">
                <a:tc>
                  <a:txBody>
                    <a:bodyPr/>
                    <a:lstStyle/>
                    <a:p>
                      <a:pPr algn="l" rtl="0" fontAlgn="ctr"/>
                      <a:r>
                        <a:rPr lang="en-IN" sz="600" b="1" i="0" u="none" strike="noStrike">
                          <a:solidFill>
                            <a:srgbClr val="FFFFFF"/>
                          </a:solidFill>
                          <a:effectLst/>
                          <a:latin typeface="Gill Sans MT" panose="020B0502020104020203" pitchFamily="34" charset="0"/>
                        </a:rPr>
                        <a:t>States</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1" i="0" u="none" strike="noStrike">
                          <a:solidFill>
                            <a:srgbClr val="FFFFFF"/>
                          </a:solidFill>
                          <a:effectLst/>
                          <a:latin typeface="Gill Sans MT" panose="020B0502020104020203" pitchFamily="34" charset="0"/>
                        </a:rPr>
                        <a:t>2022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1" i="0" u="none" strike="noStrike">
                          <a:solidFill>
                            <a:srgbClr val="FFFFFF"/>
                          </a:solidFill>
                          <a:effectLst/>
                          <a:latin typeface="Gill Sans MT" panose="020B0502020104020203" pitchFamily="34" charset="0"/>
                        </a:rPr>
                        <a:t>2024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0182264"/>
                  </a:ext>
                </a:extLst>
              </a:tr>
              <a:tr h="217310">
                <a:tc>
                  <a:txBody>
                    <a:bodyPr/>
                    <a:lstStyle/>
                    <a:p>
                      <a:pPr algn="l" rtl="0" fontAlgn="ctr"/>
                      <a:r>
                        <a:rPr lang="en-IN" sz="600" b="1" i="0" u="none" strike="noStrike">
                          <a:solidFill>
                            <a:srgbClr val="FFFFFF"/>
                          </a:solidFill>
                          <a:effectLst/>
                          <a:latin typeface="Gill Sans MT" panose="020B0502020104020203" pitchFamily="34" charset="0"/>
                        </a:rPr>
                        <a:t>Andaman &amp; Nicobar</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0.43%</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0.49%</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1860560819"/>
                  </a:ext>
                </a:extLst>
              </a:tr>
              <a:tr h="152117">
                <a:tc>
                  <a:txBody>
                    <a:bodyPr/>
                    <a:lstStyle/>
                    <a:p>
                      <a:pPr algn="l" rtl="0" fontAlgn="ctr"/>
                      <a:r>
                        <a:rPr lang="en-IN" sz="600" b="1" i="0" u="none" strike="noStrike">
                          <a:solidFill>
                            <a:srgbClr val="FFFFFF"/>
                          </a:solidFill>
                          <a:effectLst/>
                          <a:latin typeface="Gill Sans MT" panose="020B0502020104020203" pitchFamily="34" charset="0"/>
                        </a:rPr>
                        <a:t>Andhra Pradesh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1.80%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4.24%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418215612"/>
                  </a:ext>
                </a:extLst>
              </a:tr>
              <a:tr h="217310">
                <a:tc>
                  <a:txBody>
                    <a:bodyPr/>
                    <a:lstStyle/>
                    <a:p>
                      <a:pPr algn="l" rtl="0" fontAlgn="ctr"/>
                      <a:r>
                        <a:rPr lang="en-IN" sz="600" b="1" i="0" u="none" strike="noStrike">
                          <a:solidFill>
                            <a:srgbClr val="FFFFFF"/>
                          </a:solidFill>
                          <a:effectLst/>
                          <a:latin typeface="Gill Sans MT" panose="020B0502020104020203" pitchFamily="34" charset="0"/>
                        </a:rPr>
                        <a:t>Arunachal Pradesh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0.00%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0.11%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2208692979"/>
                  </a:ext>
                </a:extLst>
              </a:tr>
              <a:tr h="100839">
                <a:tc>
                  <a:txBody>
                    <a:bodyPr/>
                    <a:lstStyle/>
                    <a:p>
                      <a:pPr algn="l" rtl="0" fontAlgn="ctr"/>
                      <a:r>
                        <a:rPr lang="en-IN" sz="600" b="1" i="0" u="none" strike="noStrike">
                          <a:solidFill>
                            <a:srgbClr val="FFFFFF"/>
                          </a:solidFill>
                          <a:effectLst/>
                          <a:latin typeface="Gill Sans MT" panose="020B0502020104020203" pitchFamily="34" charset="0"/>
                        </a:rPr>
                        <a:t>Assam</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0.19%</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0.64%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026461417"/>
                  </a:ext>
                </a:extLst>
              </a:tr>
              <a:tr h="100839">
                <a:tc>
                  <a:txBody>
                    <a:bodyPr/>
                    <a:lstStyle/>
                    <a:p>
                      <a:pPr algn="l" rtl="0" fontAlgn="ctr"/>
                      <a:r>
                        <a:rPr lang="en-IN" sz="600" b="1" i="0" u="none" strike="noStrike">
                          <a:solidFill>
                            <a:srgbClr val="FFFFFF"/>
                          </a:solidFill>
                          <a:effectLst/>
                          <a:latin typeface="Gill Sans MT" panose="020B0502020104020203" pitchFamily="34" charset="0"/>
                        </a:rPr>
                        <a:t>Bihar</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0.54%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1.33%</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4653604"/>
                  </a:ext>
                </a:extLst>
              </a:tr>
              <a:tr h="152117">
                <a:tc>
                  <a:txBody>
                    <a:bodyPr/>
                    <a:lstStyle/>
                    <a:p>
                      <a:pPr algn="l" rtl="0" fontAlgn="ctr"/>
                      <a:r>
                        <a:rPr lang="en-IN" sz="600" b="1" i="0" u="none" strike="noStrike">
                          <a:solidFill>
                            <a:srgbClr val="FFFFFF"/>
                          </a:solidFill>
                          <a:effectLst/>
                          <a:latin typeface="Gill Sans MT" panose="020B0502020104020203" pitchFamily="34" charset="0"/>
                        </a:rPr>
                        <a:t>Chandigarh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1.11%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6.37%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2474457809"/>
                  </a:ext>
                </a:extLst>
              </a:tr>
              <a:tr h="152117">
                <a:tc>
                  <a:txBody>
                    <a:bodyPr/>
                    <a:lstStyle/>
                    <a:p>
                      <a:pPr algn="l" rtl="0" fontAlgn="ctr"/>
                      <a:r>
                        <a:rPr lang="en-IN" sz="600" b="1" i="0" u="none" strike="noStrike">
                          <a:solidFill>
                            <a:srgbClr val="FFFFFF"/>
                          </a:solidFill>
                          <a:effectLst/>
                          <a:latin typeface="Gill Sans MT" panose="020B0502020104020203" pitchFamily="34" charset="0"/>
                        </a:rPr>
                        <a:t>Chhattisgarh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1.16%</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5.67%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357289595"/>
                  </a:ext>
                </a:extLst>
              </a:tr>
              <a:tr h="152117">
                <a:tc>
                  <a:txBody>
                    <a:bodyPr/>
                    <a:lstStyle/>
                    <a:p>
                      <a:pPr algn="l" rtl="0" fontAlgn="ctr"/>
                      <a:r>
                        <a:rPr lang="en-IN" sz="600" b="1" i="0" u="none" strike="noStrike">
                          <a:solidFill>
                            <a:srgbClr val="FFFFFF"/>
                          </a:solidFill>
                          <a:effectLst/>
                          <a:latin typeface="Gill Sans MT" panose="020B0502020104020203" pitchFamily="34" charset="0"/>
                        </a:rPr>
                        <a:t>DNH and DD</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0.28%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1.21%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2842688272"/>
                  </a:ext>
                </a:extLst>
              </a:tr>
              <a:tr h="100839">
                <a:tc>
                  <a:txBody>
                    <a:bodyPr/>
                    <a:lstStyle/>
                    <a:p>
                      <a:pPr algn="l" rtl="0" fontAlgn="ctr"/>
                      <a:r>
                        <a:rPr lang="en-IN" sz="600" b="1" i="0" u="none" strike="noStrike">
                          <a:solidFill>
                            <a:srgbClr val="FFFFFF"/>
                          </a:solidFill>
                          <a:effectLst/>
                          <a:latin typeface="Gill Sans MT" panose="020B0502020104020203" pitchFamily="34" charset="0"/>
                        </a:rPr>
                        <a:t>Delhi</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4.12%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7.71%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053831351"/>
                  </a:ext>
                </a:extLst>
              </a:tr>
              <a:tr h="100839">
                <a:tc>
                  <a:txBody>
                    <a:bodyPr/>
                    <a:lstStyle/>
                    <a:p>
                      <a:pPr algn="l" rtl="0" fontAlgn="ctr"/>
                      <a:r>
                        <a:rPr lang="en-IN" sz="600" b="1" i="0" u="none" strike="noStrike">
                          <a:solidFill>
                            <a:srgbClr val="FFFFFF"/>
                          </a:solidFill>
                          <a:effectLst/>
                          <a:latin typeface="Gill Sans MT" panose="020B0502020104020203" pitchFamily="34" charset="0"/>
                        </a:rPr>
                        <a:t>Goa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3.68%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13.75%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2895960143"/>
                  </a:ext>
                </a:extLst>
              </a:tr>
              <a:tr h="100839">
                <a:tc>
                  <a:txBody>
                    <a:bodyPr/>
                    <a:lstStyle/>
                    <a:p>
                      <a:pPr algn="l" rtl="0" fontAlgn="ctr"/>
                      <a:r>
                        <a:rPr lang="en-IN" sz="600" b="1" i="0" u="none" strike="noStrike">
                          <a:solidFill>
                            <a:srgbClr val="FFFFFF"/>
                          </a:solidFill>
                          <a:effectLst/>
                          <a:latin typeface="Gill Sans MT" panose="020B0502020104020203" pitchFamily="34" charset="0"/>
                        </a:rPr>
                        <a:t>Gujarat</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1.65%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5.30%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39453976"/>
                  </a:ext>
                </a:extLst>
              </a:tr>
              <a:tr h="100839">
                <a:tc>
                  <a:txBody>
                    <a:bodyPr/>
                    <a:lstStyle/>
                    <a:p>
                      <a:pPr algn="l" rtl="0" fontAlgn="ctr"/>
                      <a:r>
                        <a:rPr lang="en-IN" sz="600" b="1" i="0" u="none" strike="noStrike">
                          <a:solidFill>
                            <a:srgbClr val="FFFFFF"/>
                          </a:solidFill>
                          <a:effectLst/>
                          <a:latin typeface="Gill Sans MT" panose="020B0502020104020203" pitchFamily="34" charset="0"/>
                        </a:rPr>
                        <a:t>Haryana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1.12%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1.61%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846242424"/>
                  </a:ext>
                </a:extLst>
              </a:tr>
              <a:tr h="152117">
                <a:tc>
                  <a:txBody>
                    <a:bodyPr/>
                    <a:lstStyle/>
                    <a:p>
                      <a:pPr algn="l" rtl="0" fontAlgn="ctr"/>
                      <a:r>
                        <a:rPr lang="en-IN" sz="600" b="1" i="0" u="none" strike="noStrike">
                          <a:solidFill>
                            <a:srgbClr val="FFFFFF"/>
                          </a:solidFill>
                          <a:effectLst/>
                          <a:latin typeface="Gill Sans MT" panose="020B0502020104020203" pitchFamily="34" charset="0"/>
                        </a:rPr>
                        <a:t>Himachal Pradesh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0.45%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0.90%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220234676"/>
                  </a:ext>
                </a:extLst>
              </a:tr>
              <a:tr h="217310">
                <a:tc>
                  <a:txBody>
                    <a:bodyPr/>
                    <a:lstStyle/>
                    <a:p>
                      <a:pPr algn="l" rtl="0" fontAlgn="ctr"/>
                      <a:r>
                        <a:rPr lang="en-IN" sz="600" b="1" i="0" u="none" strike="noStrike">
                          <a:solidFill>
                            <a:srgbClr val="FFFFFF"/>
                          </a:solidFill>
                          <a:effectLst/>
                          <a:latin typeface="Gill Sans MT" panose="020B0502020104020203" pitchFamily="34" charset="0"/>
                        </a:rPr>
                        <a:t>Jammu and Kashmir</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a:solidFill>
                            <a:srgbClr val="FFFFFF"/>
                          </a:solidFill>
                          <a:effectLst/>
                          <a:latin typeface="Gill Sans MT" panose="020B0502020104020203" pitchFamily="34" charset="0"/>
                        </a:rPr>
                        <a:t>1.07%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IN" sz="600" b="0" i="0" u="none" strike="noStrike" dirty="0">
                          <a:solidFill>
                            <a:srgbClr val="FFFFFF"/>
                          </a:solidFill>
                          <a:effectLst/>
                          <a:latin typeface="Gill Sans MT" panose="020B0502020104020203" pitchFamily="34" charset="0"/>
                        </a:rPr>
                        <a:t>1.64%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996446893"/>
                  </a:ext>
                </a:extLst>
              </a:tr>
            </a:tbl>
          </a:graphicData>
        </a:graphic>
      </p:graphicFrame>
      <p:graphicFrame>
        <p:nvGraphicFramePr>
          <p:cNvPr id="8" name="Table 7">
            <a:extLst>
              <a:ext uri="{FF2B5EF4-FFF2-40B4-BE49-F238E27FC236}">
                <a16:creationId xmlns:a16="http://schemas.microsoft.com/office/drawing/2014/main" id="{338414EB-054C-9336-5DCC-133FD365581E}"/>
              </a:ext>
            </a:extLst>
          </p:cNvPr>
          <p:cNvGraphicFramePr>
            <a:graphicFrameLocks noGrp="1"/>
          </p:cNvGraphicFramePr>
          <p:nvPr>
            <p:extLst>
              <p:ext uri="{D42A27DB-BD31-4B8C-83A1-F6EECF244321}">
                <p14:modId xmlns:p14="http://schemas.microsoft.com/office/powerpoint/2010/main" val="1169553126"/>
              </p:ext>
            </p:extLst>
          </p:nvPr>
        </p:nvGraphicFramePr>
        <p:xfrm>
          <a:off x="1602242" y="817537"/>
          <a:ext cx="1326168" cy="2254850"/>
        </p:xfrm>
        <a:graphic>
          <a:graphicData uri="http://schemas.openxmlformats.org/drawingml/2006/table">
            <a:tbl>
              <a:tblPr/>
              <a:tblGrid>
                <a:gridCol w="442056">
                  <a:extLst>
                    <a:ext uri="{9D8B030D-6E8A-4147-A177-3AD203B41FA5}">
                      <a16:colId xmlns:a16="http://schemas.microsoft.com/office/drawing/2014/main" val="1731872945"/>
                    </a:ext>
                  </a:extLst>
                </a:gridCol>
                <a:gridCol w="442056">
                  <a:extLst>
                    <a:ext uri="{9D8B030D-6E8A-4147-A177-3AD203B41FA5}">
                      <a16:colId xmlns:a16="http://schemas.microsoft.com/office/drawing/2014/main" val="4287672554"/>
                    </a:ext>
                  </a:extLst>
                </a:gridCol>
                <a:gridCol w="442056">
                  <a:extLst>
                    <a:ext uri="{9D8B030D-6E8A-4147-A177-3AD203B41FA5}">
                      <a16:colId xmlns:a16="http://schemas.microsoft.com/office/drawing/2014/main" val="1106883797"/>
                    </a:ext>
                  </a:extLst>
                </a:gridCol>
              </a:tblGrid>
              <a:tr h="125663">
                <a:tc>
                  <a:txBody>
                    <a:bodyPr/>
                    <a:lstStyle/>
                    <a:p>
                      <a:pPr algn="l" rtl="0" fontAlgn="ctr"/>
                      <a:r>
                        <a:rPr lang="en-IN" sz="600" b="1" i="0" u="none" strike="noStrike">
                          <a:solidFill>
                            <a:srgbClr val="FFFFFF"/>
                          </a:solidFill>
                          <a:effectLst/>
                          <a:latin typeface="Gill Sans MT" panose="020B0502020104020203" pitchFamily="34" charset="0"/>
                        </a:rPr>
                        <a:t>States</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600" b="1" i="0" u="none" strike="noStrike">
                          <a:solidFill>
                            <a:srgbClr val="FFFFFF"/>
                          </a:solidFill>
                          <a:effectLst/>
                          <a:latin typeface="Gill Sans MT" panose="020B0502020104020203" pitchFamily="34" charset="0"/>
                        </a:rPr>
                        <a:t>2022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600" b="1" i="0" u="none" strike="noStrike">
                          <a:solidFill>
                            <a:srgbClr val="FFFFFF"/>
                          </a:solidFill>
                          <a:effectLst/>
                          <a:latin typeface="Gill Sans MT" panose="020B0502020104020203" pitchFamily="34" charset="0"/>
                        </a:rPr>
                        <a:t>2024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70131724"/>
                  </a:ext>
                </a:extLst>
              </a:tr>
              <a:tr h="125663">
                <a:tc>
                  <a:txBody>
                    <a:bodyPr/>
                    <a:lstStyle/>
                    <a:p>
                      <a:pPr algn="l" rtl="0" fontAlgn="ctr"/>
                      <a:r>
                        <a:rPr lang="en-IN" sz="500" b="1" i="0" u="none" strike="noStrike">
                          <a:solidFill>
                            <a:srgbClr val="FFFFFF"/>
                          </a:solidFill>
                          <a:effectLst/>
                          <a:latin typeface="Gill Sans MT" panose="020B0502020104020203" pitchFamily="34" charset="0"/>
                        </a:rPr>
                        <a:t>Jharkhand</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0.66%</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1.58%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839713992"/>
                  </a:ext>
                </a:extLst>
              </a:tr>
              <a:tr h="125663">
                <a:tc>
                  <a:txBody>
                    <a:bodyPr/>
                    <a:lstStyle/>
                    <a:p>
                      <a:pPr algn="l" rtl="0" fontAlgn="ctr"/>
                      <a:r>
                        <a:rPr lang="en-IN" sz="500" b="1" i="0" u="none" strike="noStrike">
                          <a:solidFill>
                            <a:srgbClr val="FFFFFF"/>
                          </a:solidFill>
                          <a:effectLst/>
                          <a:latin typeface="Gill Sans MT" panose="020B0502020104020203" pitchFamily="34" charset="0"/>
                        </a:rPr>
                        <a:t>Karnataka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4.28%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10.18%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3972286283"/>
                  </a:ext>
                </a:extLst>
              </a:tr>
              <a:tr h="83302">
                <a:tc>
                  <a:txBody>
                    <a:bodyPr/>
                    <a:lstStyle/>
                    <a:p>
                      <a:pPr algn="l" rtl="0" fontAlgn="ctr"/>
                      <a:r>
                        <a:rPr lang="en-IN" sz="500" b="1" i="0" u="none" strike="noStrike">
                          <a:solidFill>
                            <a:srgbClr val="FFFFFF"/>
                          </a:solidFill>
                          <a:effectLst/>
                          <a:latin typeface="Gill Sans MT" panose="020B0502020104020203" pitchFamily="34" charset="0"/>
                        </a:rPr>
                        <a:t>Kerala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1.98%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11.59%</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3437707714"/>
                  </a:ext>
                </a:extLst>
              </a:tr>
              <a:tr h="83302">
                <a:tc>
                  <a:txBody>
                    <a:bodyPr/>
                    <a:lstStyle/>
                    <a:p>
                      <a:pPr algn="l" rtl="0" fontAlgn="ctr"/>
                      <a:r>
                        <a:rPr lang="en-IN" sz="500" b="1" i="0" u="none" strike="noStrike">
                          <a:solidFill>
                            <a:srgbClr val="FFFFFF"/>
                          </a:solidFill>
                          <a:effectLst/>
                          <a:latin typeface="Gill Sans MT" panose="020B0502020104020203" pitchFamily="34" charset="0"/>
                        </a:rPr>
                        <a:t>Ladakh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0.41%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0.97%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1041004731"/>
                  </a:ext>
                </a:extLst>
              </a:tr>
              <a:tr h="155504">
                <a:tc>
                  <a:txBody>
                    <a:bodyPr/>
                    <a:lstStyle/>
                    <a:p>
                      <a:pPr algn="l" rtl="0" fontAlgn="ctr"/>
                      <a:r>
                        <a:rPr lang="en-IN" sz="500" b="1" i="0" u="none" strike="noStrike">
                          <a:solidFill>
                            <a:srgbClr val="FFFFFF"/>
                          </a:solidFill>
                          <a:effectLst/>
                          <a:latin typeface="Gill Sans MT" panose="020B0502020104020203" pitchFamily="34" charset="0"/>
                        </a:rPr>
                        <a:t>Madhya Pradesh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0.82%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3.36%</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4065023140"/>
                  </a:ext>
                </a:extLst>
              </a:tr>
              <a:tr h="125663">
                <a:tc>
                  <a:txBody>
                    <a:bodyPr/>
                    <a:lstStyle/>
                    <a:p>
                      <a:pPr algn="l" rtl="0" fontAlgn="ctr"/>
                      <a:r>
                        <a:rPr lang="en-IN" sz="500" b="1" i="0" u="none" strike="noStrike">
                          <a:solidFill>
                            <a:srgbClr val="FFFFFF"/>
                          </a:solidFill>
                          <a:effectLst/>
                          <a:latin typeface="Gill Sans MT" panose="020B0502020104020203" pitchFamily="34" charset="0"/>
                        </a:rPr>
                        <a:t>Maharashtra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2.90%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8.60%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1371393565"/>
                  </a:ext>
                </a:extLst>
              </a:tr>
              <a:tr h="83302">
                <a:tc>
                  <a:txBody>
                    <a:bodyPr/>
                    <a:lstStyle/>
                    <a:p>
                      <a:pPr algn="l" rtl="0" fontAlgn="ctr"/>
                      <a:r>
                        <a:rPr lang="en-IN" sz="500" b="1" i="0" u="none" strike="noStrike">
                          <a:solidFill>
                            <a:srgbClr val="FFFFFF"/>
                          </a:solidFill>
                          <a:effectLst/>
                          <a:latin typeface="Gill Sans MT" panose="020B0502020104020203" pitchFamily="34" charset="0"/>
                        </a:rPr>
                        <a:t>Manipur</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0.68%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81280322"/>
                  </a:ext>
                </a:extLst>
              </a:tr>
              <a:tr h="125663">
                <a:tc>
                  <a:txBody>
                    <a:bodyPr/>
                    <a:lstStyle/>
                    <a:p>
                      <a:pPr algn="l" rtl="0" fontAlgn="ctr"/>
                      <a:r>
                        <a:rPr lang="en-IN" sz="500" b="1" i="0" u="none" strike="noStrike">
                          <a:solidFill>
                            <a:srgbClr val="FFFFFF"/>
                          </a:solidFill>
                          <a:effectLst/>
                          <a:latin typeface="Gill Sans MT" panose="020B0502020104020203" pitchFamily="34" charset="0"/>
                        </a:rPr>
                        <a:t>Meghalaya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0.36%</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1418500571"/>
                  </a:ext>
                </a:extLst>
              </a:tr>
              <a:tr h="83302">
                <a:tc>
                  <a:txBody>
                    <a:bodyPr/>
                    <a:lstStyle/>
                    <a:p>
                      <a:pPr algn="l" rtl="0" fontAlgn="ctr"/>
                      <a:r>
                        <a:rPr lang="en-IN" sz="500" b="1" i="0" u="none" strike="noStrike">
                          <a:solidFill>
                            <a:srgbClr val="FFFFFF"/>
                          </a:solidFill>
                          <a:effectLst/>
                          <a:latin typeface="Gill Sans MT" panose="020B0502020104020203" pitchFamily="34" charset="0"/>
                        </a:rPr>
                        <a:t>Mizoram</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1.00%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924865664"/>
                  </a:ext>
                </a:extLst>
              </a:tr>
              <a:tr h="83302">
                <a:tc>
                  <a:txBody>
                    <a:bodyPr/>
                    <a:lstStyle/>
                    <a:p>
                      <a:pPr algn="l" rtl="0" fontAlgn="ctr"/>
                      <a:r>
                        <a:rPr lang="en-IN" sz="500" b="1" i="0" u="none" strike="noStrike">
                          <a:solidFill>
                            <a:srgbClr val="FFFFFF"/>
                          </a:solidFill>
                          <a:effectLst/>
                          <a:latin typeface="Gill Sans MT" panose="020B0502020104020203" pitchFamily="34" charset="0"/>
                        </a:rPr>
                        <a:t>Nagaland</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824062260"/>
                  </a:ext>
                </a:extLst>
              </a:tr>
              <a:tr h="83302">
                <a:tc>
                  <a:txBody>
                    <a:bodyPr/>
                    <a:lstStyle/>
                    <a:p>
                      <a:pPr algn="l" rtl="0" fontAlgn="ctr"/>
                      <a:r>
                        <a:rPr lang="en-IN" sz="500" b="1" i="0" u="none" strike="noStrike">
                          <a:solidFill>
                            <a:srgbClr val="FFFFFF"/>
                          </a:solidFill>
                          <a:effectLst/>
                          <a:latin typeface="Gill Sans MT" panose="020B0502020104020203" pitchFamily="34" charset="0"/>
                        </a:rPr>
                        <a:t>Odisha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1.98%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6.33%</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1256667294"/>
                  </a:ext>
                </a:extLst>
              </a:tr>
              <a:tr h="125663">
                <a:tc>
                  <a:txBody>
                    <a:bodyPr/>
                    <a:lstStyle/>
                    <a:p>
                      <a:pPr algn="l" rtl="0" fontAlgn="ctr"/>
                      <a:r>
                        <a:rPr lang="en-IN" sz="500" b="1" i="0" u="none" strike="noStrike">
                          <a:solidFill>
                            <a:srgbClr val="FFFFFF"/>
                          </a:solidFill>
                          <a:effectLst/>
                          <a:latin typeface="Gill Sans MT" panose="020B0502020104020203" pitchFamily="34" charset="0"/>
                        </a:rPr>
                        <a:t>Puducherry</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1.71%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5.37%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750443860"/>
                  </a:ext>
                </a:extLst>
              </a:tr>
              <a:tr h="83302">
                <a:tc>
                  <a:txBody>
                    <a:bodyPr/>
                    <a:lstStyle/>
                    <a:p>
                      <a:pPr algn="l" rtl="0" fontAlgn="ctr"/>
                      <a:r>
                        <a:rPr lang="en-IN" sz="500" b="1" i="0" u="none" strike="noStrike">
                          <a:solidFill>
                            <a:srgbClr val="FFFFFF"/>
                          </a:solidFill>
                          <a:effectLst/>
                          <a:latin typeface="Gill Sans MT" panose="020B0502020104020203" pitchFamily="34" charset="0"/>
                        </a:rPr>
                        <a:t>Punjab</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1.02%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1.95%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101673892"/>
                  </a:ext>
                </a:extLst>
              </a:tr>
              <a:tr h="83302">
                <a:tc>
                  <a:txBody>
                    <a:bodyPr/>
                    <a:lstStyle/>
                    <a:p>
                      <a:pPr algn="l" rtl="0" fontAlgn="ctr"/>
                      <a:r>
                        <a:rPr lang="en-IN" sz="500" b="1" i="0" u="none" strike="noStrike">
                          <a:solidFill>
                            <a:srgbClr val="FFFFFF"/>
                          </a:solidFill>
                          <a:effectLst/>
                          <a:latin typeface="Gill Sans MT" panose="020B0502020104020203" pitchFamily="34" charset="0"/>
                        </a:rPr>
                        <a:t>Rajasthan</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2.28%</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5.11%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28473121"/>
                  </a:ext>
                </a:extLst>
              </a:tr>
              <a:tr h="83302">
                <a:tc>
                  <a:txBody>
                    <a:bodyPr/>
                    <a:lstStyle/>
                    <a:p>
                      <a:pPr algn="l" rtl="0" fontAlgn="ctr"/>
                      <a:r>
                        <a:rPr lang="en-IN" sz="500" b="1" i="0" u="none" strike="noStrike">
                          <a:solidFill>
                            <a:srgbClr val="FFFFFF"/>
                          </a:solidFill>
                          <a:effectLst/>
                          <a:latin typeface="Gill Sans MT" panose="020B0502020104020203" pitchFamily="34" charset="0"/>
                        </a:rPr>
                        <a:t>Sikkim</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98962915"/>
                  </a:ext>
                </a:extLst>
              </a:tr>
              <a:tr h="125663">
                <a:tc>
                  <a:txBody>
                    <a:bodyPr/>
                    <a:lstStyle/>
                    <a:p>
                      <a:pPr algn="l" rtl="0" fontAlgn="ctr"/>
                      <a:r>
                        <a:rPr lang="en-IN" sz="500" b="1" i="0" u="none" strike="noStrike">
                          <a:solidFill>
                            <a:srgbClr val="FFFFFF"/>
                          </a:solidFill>
                          <a:effectLst/>
                          <a:latin typeface="Gill Sans MT" panose="020B0502020104020203" pitchFamily="34" charset="0"/>
                        </a:rPr>
                        <a:t>Tamil Nadu</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2.74%</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5.49%</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4117931700"/>
                  </a:ext>
                </a:extLst>
              </a:tr>
              <a:tr h="83302">
                <a:tc>
                  <a:txBody>
                    <a:bodyPr/>
                    <a:lstStyle/>
                    <a:p>
                      <a:pPr algn="l" rtl="0" fontAlgn="ctr"/>
                      <a:r>
                        <a:rPr lang="en-IN" sz="500" b="1" i="0" u="none" strike="noStrike">
                          <a:solidFill>
                            <a:srgbClr val="FFFFFF"/>
                          </a:solidFill>
                          <a:effectLst/>
                          <a:latin typeface="Gill Sans MT" panose="020B0502020104020203" pitchFamily="34" charset="0"/>
                        </a:rPr>
                        <a:t>Tripura</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0.07%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0.65%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499971295"/>
                  </a:ext>
                </a:extLst>
              </a:tr>
              <a:tr h="125663">
                <a:tc>
                  <a:txBody>
                    <a:bodyPr/>
                    <a:lstStyle/>
                    <a:p>
                      <a:pPr algn="l" rtl="0" fontAlgn="ctr"/>
                      <a:r>
                        <a:rPr lang="en-IN" sz="500" b="1" i="0" u="none" strike="noStrike">
                          <a:solidFill>
                            <a:srgbClr val="FFFFFF"/>
                          </a:solidFill>
                          <a:effectLst/>
                          <a:latin typeface="Gill Sans MT" panose="020B0502020104020203" pitchFamily="34" charset="0"/>
                        </a:rPr>
                        <a:t>Uttar Pradesh</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0.41%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1.97%</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1326536393"/>
                  </a:ext>
                </a:extLst>
              </a:tr>
              <a:tr h="125663">
                <a:tc>
                  <a:txBody>
                    <a:bodyPr/>
                    <a:lstStyle/>
                    <a:p>
                      <a:pPr algn="l" rtl="0" fontAlgn="ctr"/>
                      <a:r>
                        <a:rPr lang="en-IN" sz="500" b="1" i="0" u="none" strike="noStrike">
                          <a:solidFill>
                            <a:srgbClr val="FFFFFF"/>
                          </a:solidFill>
                          <a:effectLst/>
                          <a:latin typeface="Gill Sans MT" panose="020B0502020104020203" pitchFamily="34" charset="0"/>
                        </a:rPr>
                        <a:t>Uttarakhand</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1.20%</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2.72%</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834460782"/>
                  </a:ext>
                </a:extLst>
              </a:tr>
              <a:tr h="125663">
                <a:tc>
                  <a:txBody>
                    <a:bodyPr/>
                    <a:lstStyle/>
                    <a:p>
                      <a:pPr algn="l" rtl="0" fontAlgn="ctr"/>
                      <a:r>
                        <a:rPr lang="en-IN" sz="500" b="1" i="0" u="none" strike="noStrike">
                          <a:solidFill>
                            <a:srgbClr val="FFFFFF"/>
                          </a:solidFill>
                          <a:effectLst/>
                          <a:latin typeface="Gill Sans MT" panose="020B0502020104020203" pitchFamily="34" charset="0"/>
                        </a:rPr>
                        <a:t>West Bengal</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a:solidFill>
                            <a:srgbClr val="FFFFFF"/>
                          </a:solidFill>
                          <a:effectLst/>
                          <a:latin typeface="Gill Sans MT" panose="020B0502020104020203" pitchFamily="34" charset="0"/>
                        </a:rPr>
                        <a:t>0.31%</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ctr"/>
                      <a:r>
                        <a:rPr lang="en-IN" sz="500" b="0" i="0" u="none" strike="noStrike" dirty="0">
                          <a:solidFill>
                            <a:srgbClr val="FFFFFF"/>
                          </a:solidFill>
                          <a:effectLst/>
                          <a:latin typeface="Gill Sans MT" panose="020B0502020104020203" pitchFamily="34" charset="0"/>
                        </a:rPr>
                        <a:t>1.75%</a:t>
                      </a:r>
                    </a:p>
                  </a:txBody>
                  <a:tcPr marL="7620" marR="7620" marT="76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000"/>
                    </a:solidFill>
                  </a:tcPr>
                </a:tc>
                <a:extLst>
                  <a:ext uri="{0D108BD9-81ED-4DB2-BD59-A6C34878D82A}">
                    <a16:rowId xmlns:a16="http://schemas.microsoft.com/office/drawing/2014/main" val="2523316065"/>
                  </a:ext>
                </a:extLst>
              </a:tr>
            </a:tbl>
          </a:graphicData>
        </a:graphic>
      </p:graphicFrame>
      <p:sp>
        <p:nvSpPr>
          <p:cNvPr id="9" name="TextBox 8">
            <a:extLst>
              <a:ext uri="{FF2B5EF4-FFF2-40B4-BE49-F238E27FC236}">
                <a16:creationId xmlns:a16="http://schemas.microsoft.com/office/drawing/2014/main" id="{AB306839-E580-44CC-6856-BE1A3BBA2A60}"/>
              </a:ext>
            </a:extLst>
          </p:cNvPr>
          <p:cNvSpPr txBox="1"/>
          <p:nvPr/>
        </p:nvSpPr>
        <p:spPr bwMode="black">
          <a:xfrm>
            <a:off x="3067121" y="817537"/>
            <a:ext cx="2598338" cy="22321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marL="171450" indent="-171450" defTabSz="914400">
              <a:lnSpc>
                <a:spcPct val="90000"/>
              </a:lnSpc>
              <a:spcBef>
                <a:spcPct val="0"/>
              </a:spcBef>
              <a:spcAft>
                <a:spcPts val="600"/>
              </a:spcAft>
              <a:buFont typeface="Arial" panose="020B0604020202020204" pitchFamily="34" charset="0"/>
              <a:buChar char="•"/>
            </a:pPr>
            <a:r>
              <a:rPr lang="en-US" sz="1000" dirty="0">
                <a:solidFill>
                  <a:schemeClr val="bg1"/>
                </a:solidFill>
              </a:rPr>
              <a:t>Except for Sikkim every state in India has experienced increase in the penetration rate from 2022 to 2024</a:t>
            </a:r>
          </a:p>
          <a:p>
            <a:pPr marL="171450" indent="-171450" defTabSz="914400">
              <a:lnSpc>
                <a:spcPct val="90000"/>
              </a:lnSpc>
              <a:spcBef>
                <a:spcPct val="0"/>
              </a:spcBef>
              <a:spcAft>
                <a:spcPts val="600"/>
              </a:spcAft>
              <a:buFont typeface="Arial" panose="020B0604020202020204" pitchFamily="34" charset="0"/>
              <a:buChar char="•"/>
            </a:pPr>
            <a:endParaRPr lang="en-US" sz="1000" dirty="0">
              <a:solidFill>
                <a:schemeClr val="bg1"/>
              </a:solidFill>
            </a:endParaRPr>
          </a:p>
          <a:p>
            <a:pPr marL="171450" indent="-171450" defTabSz="914400">
              <a:lnSpc>
                <a:spcPct val="90000"/>
              </a:lnSpc>
              <a:spcBef>
                <a:spcPct val="0"/>
              </a:spcBef>
              <a:spcAft>
                <a:spcPts val="600"/>
              </a:spcAft>
              <a:buFont typeface="Arial" panose="020B0604020202020204" pitchFamily="34" charset="0"/>
              <a:buChar char="•"/>
            </a:pPr>
            <a:r>
              <a:rPr lang="en-US" sz="1000" dirty="0">
                <a:solidFill>
                  <a:schemeClr val="bg1"/>
                </a:solidFill>
              </a:rPr>
              <a:t>This indicates that people in India are gradually shifting towards the more adoption of EVS over traditional vehicles.</a:t>
            </a:r>
          </a:p>
          <a:p>
            <a:pPr marL="171450" indent="-171450" defTabSz="914400">
              <a:lnSpc>
                <a:spcPct val="90000"/>
              </a:lnSpc>
              <a:spcBef>
                <a:spcPct val="0"/>
              </a:spcBef>
              <a:spcAft>
                <a:spcPts val="600"/>
              </a:spcAft>
              <a:buFont typeface="Arial" panose="020B0604020202020204" pitchFamily="34" charset="0"/>
              <a:buChar char="•"/>
            </a:pPr>
            <a:endParaRPr lang="en-US" sz="1000" dirty="0">
              <a:solidFill>
                <a:schemeClr val="bg1"/>
              </a:solidFill>
            </a:endParaRPr>
          </a:p>
          <a:p>
            <a:pPr marL="171450" indent="-171450" defTabSz="914400">
              <a:lnSpc>
                <a:spcPct val="90000"/>
              </a:lnSpc>
              <a:spcBef>
                <a:spcPct val="0"/>
              </a:spcBef>
              <a:spcAft>
                <a:spcPts val="600"/>
              </a:spcAft>
              <a:buFont typeface="Arial" panose="020B0604020202020204" pitchFamily="34" charset="0"/>
              <a:buChar char="•"/>
            </a:pPr>
            <a:r>
              <a:rPr lang="en-US" sz="1000" dirty="0">
                <a:solidFill>
                  <a:schemeClr val="bg1"/>
                </a:solidFill>
              </a:rPr>
              <a:t>In 2024 goa has PR of 13.72% which means of every vehicle sold approx. 13 of them were </a:t>
            </a:r>
            <a:r>
              <a:rPr lang="en-US" sz="1000" dirty="0" err="1">
                <a:solidFill>
                  <a:schemeClr val="bg1"/>
                </a:solidFill>
              </a:rPr>
              <a:t>Evs</a:t>
            </a:r>
            <a:r>
              <a:rPr lang="en-US" sz="1000" dirty="0">
                <a:solidFill>
                  <a:schemeClr val="bg1"/>
                </a:solidFill>
              </a:rPr>
              <a:t> whereas in 2022 the  number was just 3 </a:t>
            </a:r>
          </a:p>
        </p:txBody>
      </p:sp>
    </p:spTree>
    <p:extLst>
      <p:ext uri="{BB962C8B-B14F-4D97-AF65-F5344CB8AC3E}">
        <p14:creationId xmlns:p14="http://schemas.microsoft.com/office/powerpoint/2010/main" val="333704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C9DEE-CB2E-644A-FF5E-0E7BCEB14070}"/>
              </a:ext>
            </a:extLst>
          </p:cNvPr>
          <p:cNvSpPr txBox="1"/>
          <p:nvPr/>
        </p:nvSpPr>
        <p:spPr bwMode="black">
          <a:xfrm>
            <a:off x="102870" y="412275"/>
            <a:ext cx="5543549" cy="418305"/>
          </a:xfrm>
          <a:prstGeom prst="rect">
            <a:avLst/>
          </a:prstGeom>
          <a:noFill/>
          <a:ln w="9525" cap="sq">
            <a:no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defTabSz="914400">
              <a:lnSpc>
                <a:spcPct val="90000"/>
              </a:lnSpc>
              <a:spcBef>
                <a:spcPct val="0"/>
              </a:spcBef>
              <a:spcAft>
                <a:spcPts val="600"/>
              </a:spcAft>
            </a:pPr>
            <a:r>
              <a:rPr lang="en-US" sz="1100" dirty="0">
                <a:solidFill>
                  <a:schemeClr val="bg1"/>
                </a:solidFill>
              </a:rPr>
              <a:t>Q4. What are the quarterly trends based on sales volume for the top 5 EV makers (4-wheelers) from 2022 to 2024?</a:t>
            </a:r>
          </a:p>
        </p:txBody>
      </p:sp>
      <p:pic>
        <p:nvPicPr>
          <p:cNvPr id="4098" name="Picture 2">
            <a:extLst>
              <a:ext uri="{FF2B5EF4-FFF2-40B4-BE49-F238E27FC236}">
                <a16:creationId xmlns:a16="http://schemas.microsoft.com/office/drawing/2014/main" id="{09C0AB60-1BE2-F37A-FBBF-102553DA6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6" y="872490"/>
            <a:ext cx="3472816" cy="104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5879937-EA6B-62A4-43A2-FA5BBD0C2A63}"/>
              </a:ext>
            </a:extLst>
          </p:cNvPr>
          <p:cNvSpPr>
            <a:spLocks noChangeArrowheads="1"/>
          </p:cNvSpPr>
          <p:nvPr/>
        </p:nvSpPr>
        <p:spPr bwMode="auto">
          <a:xfrm>
            <a:off x="102870" y="2026207"/>
            <a:ext cx="5679649"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50" b="1" i="0" u="none" strike="noStrike" cap="none" normalizeH="0" baseline="0" dirty="0">
                <a:ln>
                  <a:noFill/>
                </a:ln>
                <a:solidFill>
                  <a:schemeClr val="bg1"/>
                </a:solidFill>
                <a:effectLst/>
                <a:latin typeface="Arial" panose="020B0604020202020204" pitchFamily="34" charset="0"/>
              </a:rPr>
              <a:t>Tata Motors</a:t>
            </a:r>
            <a:r>
              <a:rPr kumimoji="0" lang="en-US" altLang="en-US" sz="1050" b="0" i="0" u="none" strike="noStrike" cap="none" normalizeH="0" baseline="0" dirty="0">
                <a:ln>
                  <a:noFill/>
                </a:ln>
                <a:solidFill>
                  <a:schemeClr val="bg1"/>
                </a:solidFill>
                <a:effectLst/>
                <a:latin typeface="Arial" panose="020B0604020202020204" pitchFamily="34" charset="0"/>
              </a:rPr>
              <a:t> continues to dominate the EV market among 4-wheelers.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50" b="1" i="0" u="none" strike="noStrike" cap="none" normalizeH="0" baseline="0" dirty="0">
                <a:ln>
                  <a:noFill/>
                </a:ln>
                <a:solidFill>
                  <a:schemeClr val="bg1"/>
                </a:solidFill>
                <a:effectLst/>
                <a:latin typeface="Arial" panose="020B0604020202020204" pitchFamily="34" charset="0"/>
              </a:rPr>
              <a:t>Mahindra &amp; Mahindra</a:t>
            </a:r>
            <a:r>
              <a:rPr kumimoji="0" lang="en-US" altLang="en-US" sz="1050" b="0" i="0" u="none" strike="noStrike" cap="none" normalizeH="0" baseline="0" dirty="0">
                <a:ln>
                  <a:noFill/>
                </a:ln>
                <a:solidFill>
                  <a:schemeClr val="bg1"/>
                </a:solidFill>
                <a:effectLst/>
                <a:latin typeface="Arial" panose="020B0604020202020204" pitchFamily="34" charset="0"/>
              </a:rPr>
              <a:t> and </a:t>
            </a:r>
            <a:r>
              <a:rPr kumimoji="0" lang="en-US" altLang="en-US" sz="1050" b="1" i="0" u="none" strike="noStrike" cap="none" normalizeH="0" baseline="0" dirty="0">
                <a:ln>
                  <a:noFill/>
                </a:ln>
                <a:solidFill>
                  <a:schemeClr val="bg1"/>
                </a:solidFill>
                <a:effectLst/>
                <a:latin typeface="Arial" panose="020B0604020202020204" pitchFamily="34" charset="0"/>
              </a:rPr>
              <a:t>MG Motor</a:t>
            </a:r>
            <a:r>
              <a:rPr kumimoji="0" lang="en-US" altLang="en-US" sz="1050" b="0" i="0" u="none" strike="noStrike" cap="none" normalizeH="0" baseline="0" dirty="0">
                <a:ln>
                  <a:noFill/>
                </a:ln>
                <a:solidFill>
                  <a:schemeClr val="bg1"/>
                </a:solidFill>
                <a:effectLst/>
                <a:latin typeface="Arial" panose="020B0604020202020204" pitchFamily="34" charset="0"/>
              </a:rPr>
              <a:t> are competitive, but both face some volatility.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50" b="1" i="0" u="none" strike="noStrike" cap="none" normalizeH="0" baseline="0" dirty="0">
                <a:ln>
                  <a:noFill/>
                </a:ln>
                <a:solidFill>
                  <a:schemeClr val="bg1"/>
                </a:solidFill>
                <a:effectLst/>
                <a:latin typeface="Arial" panose="020B0604020202020204" pitchFamily="34" charset="0"/>
              </a:rPr>
              <a:t>BYD India</a:t>
            </a:r>
            <a:r>
              <a:rPr kumimoji="0" lang="en-US" altLang="en-US" sz="1050" b="0" i="0" u="none" strike="noStrike" cap="none" normalizeH="0" baseline="0" dirty="0">
                <a:ln>
                  <a:noFill/>
                </a:ln>
                <a:solidFill>
                  <a:schemeClr val="bg1"/>
                </a:solidFill>
                <a:effectLst/>
                <a:latin typeface="Arial" panose="020B0604020202020204" pitchFamily="34" charset="0"/>
              </a:rPr>
              <a:t> has shown impressive growth and could become a stronger competitor if the trend continues.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50" b="1" i="0" u="none" strike="noStrike" cap="none" normalizeH="0" baseline="0" dirty="0">
                <a:ln>
                  <a:noFill/>
                </a:ln>
                <a:solidFill>
                  <a:schemeClr val="bg1"/>
                </a:solidFill>
                <a:effectLst/>
                <a:latin typeface="Arial" panose="020B0604020202020204" pitchFamily="34" charset="0"/>
              </a:rPr>
              <a:t>Hyundai Motor</a:t>
            </a:r>
            <a:r>
              <a:rPr kumimoji="0" lang="en-US" altLang="en-US" sz="1050" b="0" i="0" u="none" strike="noStrike" cap="none" normalizeH="0" baseline="0" dirty="0">
                <a:ln>
                  <a:noFill/>
                </a:ln>
                <a:solidFill>
                  <a:schemeClr val="bg1"/>
                </a:solidFill>
                <a:effectLst/>
                <a:latin typeface="Arial" panose="020B0604020202020204" pitchFamily="34" charset="0"/>
              </a:rPr>
              <a:t> remains a stable player but has not achieved the sales volumes of the other top makers. </a:t>
            </a:r>
          </a:p>
        </p:txBody>
      </p:sp>
      <p:sp>
        <p:nvSpPr>
          <p:cNvPr id="3" name="TextBox 2">
            <a:extLst>
              <a:ext uri="{FF2B5EF4-FFF2-40B4-BE49-F238E27FC236}">
                <a16:creationId xmlns:a16="http://schemas.microsoft.com/office/drawing/2014/main" id="{AA89208F-F4D3-0A15-3CAC-FCEDF7B2DA18}"/>
              </a:ext>
            </a:extLst>
          </p:cNvPr>
          <p:cNvSpPr txBox="1"/>
          <p:nvPr/>
        </p:nvSpPr>
        <p:spPr bwMode="black">
          <a:xfrm>
            <a:off x="102871" y="152052"/>
            <a:ext cx="1692935" cy="260224"/>
          </a:xfrm>
          <a:prstGeom prst="rect">
            <a:avLst/>
          </a:prstGeom>
          <a:solidFill>
            <a:srgbClr val="262648">
              <a:alpha val="63000"/>
            </a:srgbClr>
          </a:solidFill>
          <a:ln w="9525" cap="sq">
            <a:solidFill>
              <a:srgbClr val="FFFFFF"/>
            </a:solidFill>
            <a:miter lim="800000"/>
          </a:ln>
          <a:effectLst>
            <a:outerShdw blurRad="50800" dist="38100" dir="2700000" algn="tl" rotWithShape="0">
              <a:prstClr val="black">
                <a:alpha val="43000"/>
              </a:prstClr>
            </a:outerShdw>
          </a:effectLst>
        </p:spPr>
        <p:txBody>
          <a:bodyPr vert="horz" lIns="182880" tIns="182880" rIns="182880" bIns="182880" rtlCol="0" anchor="ctr">
            <a:noAutofit/>
          </a:bodyPr>
          <a:lstStyle/>
          <a:p>
            <a:pPr algn="ctr" defTabSz="914400">
              <a:lnSpc>
                <a:spcPct val="90000"/>
              </a:lnSpc>
              <a:spcBef>
                <a:spcPct val="0"/>
              </a:spcBef>
              <a:spcAft>
                <a:spcPts val="600"/>
              </a:spcAft>
            </a:pPr>
            <a:r>
              <a:rPr lang="en-US" sz="600" b="1" cap="all" spc="200" dirty="0">
                <a:solidFill>
                  <a:srgbClr val="FFFFFF"/>
                </a:solidFill>
                <a:latin typeface="+mj-lt"/>
                <a:ea typeface="+mj-ea"/>
                <a:cs typeface="+mj-cs"/>
              </a:rPr>
              <a:t>Primary Questions</a:t>
            </a:r>
          </a:p>
        </p:txBody>
      </p:sp>
    </p:spTree>
    <p:extLst>
      <p:ext uri="{BB962C8B-B14F-4D97-AF65-F5344CB8AC3E}">
        <p14:creationId xmlns:p14="http://schemas.microsoft.com/office/powerpoint/2010/main" val="3066309836"/>
      </p:ext>
    </p:extLst>
  </p:cSld>
  <p:clrMapOvr>
    <a:masterClrMapping/>
  </p:clrMapOvr>
</p:sld>
</file>

<file path=ppt/theme/theme1.xml><?xml version="1.0" encoding="utf-8"?>
<a:theme xmlns:a="http://schemas.openxmlformats.org/drawingml/2006/main" name="Theme1">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heme1" id="{8B8F5ECA-342D-4600-B96E-C84B97CA500F}" vid="{71042A1A-CF2A-4006-87C3-9ECC0A0036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9960</TotalTime>
  <Words>3836</Words>
  <Application>Microsoft Office PowerPoint</Application>
  <PresentationFormat>Custom</PresentationFormat>
  <Paragraphs>454</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__fkGroteskNeue_598ab8</vt:lpstr>
      <vt:lpstr>Aptos</vt:lpstr>
      <vt:lpstr>Arial</vt:lpstr>
      <vt:lpstr>Gill Sans MT</vt:lpstr>
      <vt:lpstr>Gill Sans MT (Body)</vt:lpstr>
      <vt:lpstr>var(--font-fk-grotesk)</vt:lpstr>
      <vt:lpstr>var(--font-fk-grotesk-neue)</vt:lpstr>
      <vt:lpstr>Theme1</vt:lpstr>
      <vt:lpstr>PowerPoint Presentation</vt:lpstr>
      <vt:lpstr>About AtliQ Motors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SHREYASH HIWALE</dc:creator>
  <cp:lastModifiedBy>SHREYASH HIWALE</cp:lastModifiedBy>
  <cp:revision>16</cp:revision>
  <dcterms:created xsi:type="dcterms:W3CDTF">2024-08-08T06:56:11Z</dcterms:created>
  <dcterms:modified xsi:type="dcterms:W3CDTF">2024-09-03T07:44:07Z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2024-08-08T12:02:37Z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80722d4d-80d0-4eb0-b4a2-c1f0408da43e</vt:lpwstr>
  </property>
  <property fmtid="{D5CDD505-2E9C-101B-9397-08002B2CF9AE}" pid="7" name="MSIP_Label_defa4170-0d19-0005-0004-bc88714345d2_ActionId">
    <vt:lpwstr>15b1dda2-93ff-4b32-803d-fd58aefe5b5b</vt:lpwstr>
  </property>
  <property fmtid="{D5CDD505-2E9C-101B-9397-08002B2CF9AE}" pid="8" name="MSIP_Label_defa4170-0d19-0005-0004-bc88714345d2_ContentBits">
    <vt:lpwstr>0</vt:lpwstr>
  </property>
</Properties>
</file>